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329" r:id="rId5"/>
    <p:sldId id="330" r:id="rId6"/>
    <p:sldId id="340" r:id="rId7"/>
    <p:sldId id="331" r:id="rId8"/>
    <p:sldId id="333" r:id="rId9"/>
    <p:sldId id="334" r:id="rId10"/>
    <p:sldId id="335" r:id="rId11"/>
    <p:sldId id="341" r:id="rId12"/>
    <p:sldId id="342" r:id="rId13"/>
    <p:sldId id="33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9" autoAdjust="0"/>
    <p:restoredTop sz="86435"/>
  </p:normalViewPr>
  <p:slideViewPr>
    <p:cSldViewPr snapToGrid="0">
      <p:cViewPr varScale="1">
        <p:scale>
          <a:sx n="61" d="100"/>
          <a:sy n="61" d="100"/>
        </p:scale>
        <p:origin x="78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89CD7-9FE5-429F-B9E0-AA1946CCC9BD}" type="datetimeFigureOut">
              <a:rPr lang="sv-SE" smtClean="0"/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  <a:endParaRPr lang="sv-SE"/>
          </a:p>
          <a:p>
            <a:pPr lvl="1"/>
            <a:r>
              <a:rPr lang="sv-SE"/>
              <a:t>Nivå två</a:t>
            </a:r>
            <a:endParaRPr lang="sv-SE"/>
          </a:p>
          <a:p>
            <a:pPr lvl="2"/>
            <a:r>
              <a:rPr lang="sv-SE"/>
              <a:t>Nivå tre</a:t>
            </a:r>
            <a:endParaRPr lang="sv-SE"/>
          </a:p>
          <a:p>
            <a:pPr lvl="3"/>
            <a:r>
              <a:rPr lang="sv-SE"/>
              <a:t>Nivå fyra</a:t>
            </a:r>
            <a:endParaRPr lang="sv-SE"/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2188-90C9-4DE2-9CC5-BA3A554B7687}" type="slidenum">
              <a:rPr lang="sv-SE" smtClean="0"/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2188-90C9-4DE2-9CC5-BA3A554B7687}" type="slidenum">
              <a:rPr lang="sv-SE" smtClean="0"/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Mec</a:t>
            </a:r>
            <a:r>
              <a:rPr lang="en-GB" dirty="0"/>
              <a:t>: Vibration, mechanical shocks, material properties, failures</a:t>
            </a:r>
            <a:endParaRPr lang="en-GB" dirty="0"/>
          </a:p>
          <a:p>
            <a:r>
              <a:rPr lang="en-GB" dirty="0"/>
              <a:t>Elec: circuit modelling</a:t>
            </a:r>
            <a:endParaRPr lang="en-GB" dirty="0"/>
          </a:p>
          <a:p>
            <a:r>
              <a:rPr lang="en-GB" dirty="0"/>
              <a:t>EMC: fields, generation, </a:t>
            </a:r>
            <a:r>
              <a:rPr lang="en-GB" dirty="0" err="1"/>
              <a:t>interfecrence</a:t>
            </a:r>
            <a:endParaRPr lang="en-GB" dirty="0"/>
          </a:p>
          <a:p>
            <a:r>
              <a:rPr lang="en-GB" dirty="0"/>
              <a:t>Thermal: joule heating and so on  </a:t>
            </a:r>
            <a:endParaRPr lang="en-GB" dirty="0"/>
          </a:p>
          <a:p>
            <a:r>
              <a:rPr lang="en-GB" dirty="0"/>
              <a:t>System dynamics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2188-90C9-4DE2-9CC5-BA3A554B7687}" type="slidenum">
              <a:rPr lang="sv-SE" smtClean="0"/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Mec</a:t>
            </a:r>
            <a:r>
              <a:rPr lang="en-GB" dirty="0"/>
              <a:t>: Vibration, mechanical shocks, material properties, failures</a:t>
            </a:r>
            <a:endParaRPr lang="en-GB" dirty="0"/>
          </a:p>
          <a:p>
            <a:r>
              <a:rPr lang="en-GB" dirty="0"/>
              <a:t>Elec: circuit modelling</a:t>
            </a:r>
            <a:endParaRPr lang="en-GB" dirty="0"/>
          </a:p>
          <a:p>
            <a:r>
              <a:rPr lang="en-GB" dirty="0"/>
              <a:t>EMC: fields, generation, </a:t>
            </a:r>
            <a:r>
              <a:rPr lang="en-GB" dirty="0" err="1"/>
              <a:t>interfecrence</a:t>
            </a:r>
            <a:endParaRPr lang="en-GB" dirty="0"/>
          </a:p>
          <a:p>
            <a:r>
              <a:rPr lang="en-GB" dirty="0"/>
              <a:t>Thermal: joule heating and so on  </a:t>
            </a:r>
            <a:endParaRPr lang="en-GB" dirty="0"/>
          </a:p>
          <a:p>
            <a:r>
              <a:rPr lang="en-GB" dirty="0"/>
              <a:t>System dynamics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2188-90C9-4DE2-9CC5-BA3A554B7687}" type="slidenum">
              <a:rPr lang="sv-SE" smtClean="0"/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Draw simple transistor, 2x2mm 0.3mm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thick</a:t>
            </a:r>
            <a:r>
              <a:rPr lang="sv-SE" baseline="0" dirty="0" smtClean="0"/>
              <a:t>… Cu -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plate</a:t>
            </a:r>
            <a:r>
              <a:rPr lang="sv-SE" baseline="0" dirty="0" smtClean="0"/>
              <a:t> 1mm  1x1 cm (</a:t>
            </a:r>
            <a:r>
              <a:rPr lang="sv-SE" baseline="0" dirty="0" err="1" smtClean="0"/>
              <a:t>limited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spreading</a:t>
            </a:r>
            <a:r>
              <a:rPr lang="sv-SE" baseline="0" dirty="0" smtClean="0"/>
              <a:t>) - Isolator 1x1 cm (</a:t>
            </a:r>
            <a:r>
              <a:rPr lang="sv-SE" baseline="0" dirty="0" err="1" smtClean="0"/>
              <a:t>spreading</a:t>
            </a:r>
            <a:r>
              <a:rPr lang="sv-SE" baseline="0" dirty="0" smtClean="0"/>
              <a:t>) – Heat sink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2188-90C9-4DE2-9CC5-BA3A554B7687}" type="slidenum">
              <a:rPr lang="sv-SE" smtClean="0"/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Draw and </a:t>
            </a:r>
            <a:r>
              <a:rPr lang="sv-SE" dirty="0" err="1" smtClean="0"/>
              <a:t>discuss</a:t>
            </a:r>
            <a:r>
              <a:rPr lang="sv-SE" dirty="0" smtClean="0"/>
              <a:t> a </a:t>
            </a:r>
            <a:r>
              <a:rPr lang="sv-SE" dirty="0" err="1" smtClean="0"/>
              <a:t>lumped</a:t>
            </a:r>
            <a:r>
              <a:rPr lang="sv-SE" dirty="0" smtClean="0"/>
              <a:t> part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thermal</a:t>
            </a:r>
            <a:r>
              <a:rPr lang="sv-SE" dirty="0" smtClean="0"/>
              <a:t> </a:t>
            </a:r>
            <a:r>
              <a:rPr lang="sv-SE" dirty="0" err="1" smtClean="0"/>
              <a:t>spreading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2188-90C9-4DE2-9CC5-BA3A554B7687}" type="slidenum">
              <a:rPr lang="sv-SE" smtClean="0"/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2199" y="1360800"/>
            <a:ext cx="9831600" cy="6919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baseline="0"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Stor rubrik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2199" y="2208554"/>
            <a:ext cx="9831601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4"/>
          </p:nvPr>
        </p:nvSpPr>
        <p:spPr>
          <a:xfrm>
            <a:off x="6174000" y="2241462"/>
            <a:ext cx="5180400" cy="39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8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838800" y="2235600"/>
            <a:ext cx="5180400" cy="39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800" y="1540800"/>
            <a:ext cx="10514999" cy="574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800" y="22356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8800" y="3180015"/>
            <a:ext cx="5158800" cy="3009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4000" y="2235599"/>
            <a:ext cx="5158800" cy="82391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4000" y="3180014"/>
            <a:ext cx="5158800" cy="3009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838800" y="1540800"/>
            <a:ext cx="10528878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Rubrik me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0" y="3438000"/>
            <a:ext cx="12192000" cy="34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208554"/>
            <a:ext cx="9829800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1524000" y="1360799"/>
            <a:ext cx="9829801" cy="691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sv-SE" dirty="0"/>
              <a:t>Stor rubrik</a:t>
            </a:r>
            <a:endParaRPr lang="sv-SE" dirty="0"/>
          </a:p>
        </p:txBody>
      </p:sp>
      <p:pic>
        <p:nvPicPr>
          <p:cNvPr id="5" name="107192D2-3778-4ECE-8BEC-1F42874D3F29" descr="759C4F0E-5528-4626-A835-687661AA8F96@familjenpange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60000"/>
            <a:ext cx="156508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pla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0" y="3474720"/>
            <a:ext cx="12192000" cy="34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1524001" y="1359581"/>
            <a:ext cx="9829800" cy="69195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Stor rubrik</a:t>
            </a:r>
            <a:endParaRPr lang="sv-SE" dirty="0"/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1" y="2208554"/>
            <a:ext cx="9829799" cy="788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Underrubrik</a:t>
            </a:r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0800"/>
            <a:ext cx="10550525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800" y="2237129"/>
            <a:ext cx="10550525" cy="3836963"/>
          </a:xfrm>
        </p:spPr>
        <p:txBody>
          <a:bodyPr/>
          <a:lstStyle>
            <a:lvl1pPr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22800" y="3020400"/>
            <a:ext cx="9831600" cy="111784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22800" y="4589464"/>
            <a:ext cx="9831600" cy="110795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avs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2358000"/>
            <a:ext cx="12192000" cy="45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522800" y="3021178"/>
            <a:ext cx="9831600" cy="1382378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Avsnittsrubrik</a:t>
            </a:r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800" y="2234708"/>
            <a:ext cx="5180400" cy="3942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4000" y="2235600"/>
            <a:ext cx="5180400" cy="394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bild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800" y="2234708"/>
            <a:ext cx="5180400" cy="3942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3" hasCustomPrompt="1"/>
          </p:nvPr>
        </p:nvSpPr>
        <p:spPr>
          <a:xfrm>
            <a:off x="6174000" y="2234963"/>
            <a:ext cx="5180400" cy="3942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bild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8800" y="1542415"/>
            <a:ext cx="10514999" cy="65214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/>
              <a:t>Mindre rubrik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2235599"/>
            <a:ext cx="5180400" cy="394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Bildtext</a:t>
            </a:r>
            <a:endParaRPr lang="sv-SE" dirty="0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4"/>
          </p:nvPr>
        </p:nvSpPr>
        <p:spPr>
          <a:xfrm>
            <a:off x="6173999" y="2235599"/>
            <a:ext cx="5180400" cy="39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4427D-BC02-4BB6-9552-FEF7E6C4F2BF}" type="slidenum">
              <a:rPr lang="sv-SE" smtClean="0"/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07192D2-3778-4ECE-8BEC-1F42874D3F29" descr="759C4F0E-5528-4626-A835-687661AA8F96@familjenpange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60000"/>
            <a:ext cx="1565081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524000" y="1542415"/>
            <a:ext cx="9829799" cy="652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24000" y="2237129"/>
            <a:ext cx="9829800" cy="38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  <a:endParaRPr lang="sv-SE" dirty="0"/>
          </a:p>
          <a:p>
            <a:pPr lvl="1"/>
            <a:r>
              <a:rPr lang="sv-SE" dirty="0"/>
              <a:t>Nivå två</a:t>
            </a:r>
            <a:endParaRPr lang="sv-SE" dirty="0"/>
          </a:p>
          <a:p>
            <a:pPr lvl="2"/>
            <a:r>
              <a:rPr lang="sv-SE" dirty="0"/>
              <a:t>Nivå tre</a:t>
            </a:r>
            <a:endParaRPr lang="sv-SE" dirty="0"/>
          </a:p>
          <a:p>
            <a:pPr lvl="3"/>
            <a:r>
              <a:rPr lang="sv-SE" dirty="0"/>
              <a:t>Nivå fyra</a:t>
            </a:r>
            <a:endParaRPr lang="sv-SE" dirty="0"/>
          </a:p>
          <a:p>
            <a:pPr lvl="4"/>
            <a:r>
              <a:rPr lang="sv-SE" dirty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704000" y="6356351"/>
            <a:ext cx="1529865" cy="360000"/>
          </a:xfrm>
          <a:prstGeom prst="rect">
            <a:avLst/>
          </a:prstGeom>
        </p:spPr>
        <p:txBody>
          <a:bodyPr vert="horz" lIns="36000" tIns="45720" rIns="9000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2D44CBEE-E6DE-47E3-981B-80C11ECF5B1C}" type="datetimeFigureOut">
              <a:rPr lang="sv-SE" smtClean="0"/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212000" y="6357600"/>
            <a:ext cx="3405553" cy="360000"/>
          </a:xfrm>
          <a:prstGeom prst="rect">
            <a:avLst/>
          </a:prstGeom>
        </p:spPr>
        <p:txBody>
          <a:bodyPr vert="horz" lIns="10800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9823932" y="6356350"/>
            <a:ext cx="1529867" cy="360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1334427D-BC02-4BB6-9552-FEF7E6C4F2BF}" type="slidenum">
              <a:rPr lang="sv-SE" smtClean="0"/>
            </a:fld>
            <a:endParaRPr lang="sv-SE"/>
          </a:p>
        </p:txBody>
      </p:sp>
      <p:sp>
        <p:nvSpPr>
          <p:cNvPr id="8" name="textruta 7"/>
          <p:cNvSpPr txBox="1"/>
          <p:nvPr userDrawn="1"/>
        </p:nvSpPr>
        <p:spPr>
          <a:xfrm>
            <a:off x="838800" y="6356348"/>
            <a:ext cx="2743200" cy="36512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r>
              <a:rPr lang="sv-SE" sz="1200">
                <a:latin typeface="Arial" panose="020B0604020202090204" pitchFamily="34" charset="0"/>
                <a:cs typeface="Arial" panose="020B0604020202090204" pitchFamily="34" charset="0"/>
              </a:rPr>
              <a:t>Mittuniversitetet</a:t>
            </a:r>
            <a:endParaRPr lang="sv-SE" sz="12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9" name="Rak 8"/>
          <p:cNvCxnSpPr/>
          <p:nvPr userDrawn="1"/>
        </p:nvCxnSpPr>
        <p:spPr>
          <a:xfrm>
            <a:off x="852048" y="6310166"/>
            <a:ext cx="10512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chemeClr val="accent1"/>
        </a:buClr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hyperlink" Target="http://www.analog.com/en/design-center/design-tools-and-calculators/ltspice-simulator.html" TargetMode="Externa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emf"/><Relationship Id="rId1" Type="http://schemas.openxmlformats.org/officeDocument/2006/relationships/hyperlink" Target="https://gansystems.com/wp-content/uploads/2018/02/GS66516B-DS-Rev-1802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2199" y="1360800"/>
            <a:ext cx="9831600" cy="1253271"/>
          </a:xfrm>
        </p:spPr>
        <p:txBody>
          <a:bodyPr>
            <a:noAutofit/>
          </a:bodyPr>
          <a:lstStyle/>
          <a:p>
            <a:pPr algn="ctr"/>
            <a:r>
              <a:rPr lang="en-US" noProof="0" dirty="0" smtClean="0"/>
              <a:t>Physical modelling of embedded systems</a:t>
            </a:r>
            <a:br>
              <a:rPr lang="en-US" noProof="0" dirty="0" smtClean="0"/>
            </a:br>
            <a:r>
              <a:rPr lang="en-US" noProof="0" dirty="0" smtClean="0"/>
              <a:t>EL044A</a:t>
            </a:r>
            <a:endParaRPr lang="en-US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2199" y="2614071"/>
            <a:ext cx="9831601" cy="1236034"/>
          </a:xfrm>
        </p:spPr>
        <p:txBody>
          <a:bodyPr>
            <a:noAutofit/>
          </a:bodyPr>
          <a:lstStyle/>
          <a:p>
            <a:pPr algn="ctr"/>
            <a:r>
              <a:rPr lang="en-US" noProof="0" dirty="0" smtClean="0"/>
              <a:t>Advanced Spice modelling</a:t>
            </a:r>
            <a:endParaRPr lang="en-US" noProof="0" dirty="0" smtClean="0"/>
          </a:p>
          <a:p>
            <a:pPr algn="ctr"/>
            <a:r>
              <a:rPr lang="en-US" noProof="0" dirty="0" smtClean="0"/>
              <a:t>Electric/Electromagnetic and coupled physical effects </a:t>
            </a:r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High temperature resistive heating</a:t>
            </a:r>
            <a:endParaRPr lang="en-US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noProof="0" dirty="0" smtClean="0"/>
              <a:t>At high T R=f(T) should be considered in an accurate model.</a:t>
            </a:r>
            <a:endParaRPr lang="en-US" noProof="0" dirty="0" smtClean="0"/>
          </a:p>
          <a:p>
            <a:pPr marL="1028700" lvl="1" indent="-342900"/>
            <a:r>
              <a:rPr lang="en-US" noProof="0" dirty="0" smtClean="0"/>
              <a:t>Variable resistance </a:t>
            </a:r>
            <a:r>
              <a:rPr lang="en-US" noProof="0" dirty="0" err="1" smtClean="0"/>
              <a:t>i</a:t>
            </a:r>
            <a:r>
              <a:rPr lang="en-US" noProof="0" dirty="0" smtClean="0"/>
              <a:t> required</a:t>
            </a:r>
            <a:endParaRPr lang="en-US" noProof="0" dirty="0" smtClean="0"/>
          </a:p>
          <a:p>
            <a:pPr marL="1028700" lvl="1" indent="-342900"/>
            <a:endParaRPr lang="en-US" noProof="0" dirty="0" smtClean="0"/>
          </a:p>
          <a:p>
            <a:pPr marL="1028700" lvl="1" indent="-342900"/>
            <a:endParaRPr lang="en-US" noProof="0" dirty="0" smtClean="0"/>
          </a:p>
          <a:p>
            <a:pPr marL="1028700" lvl="1" indent="-342900"/>
            <a:r>
              <a:rPr lang="en-US" noProof="0" dirty="0" smtClean="0"/>
              <a:t>Current source dependent of the voltage across it.</a:t>
            </a:r>
            <a:endParaRPr lang="en-US" noProof="0" dirty="0" smtClean="0"/>
          </a:p>
          <a:p>
            <a:pPr marL="1028700" lvl="1" indent="-342900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Platshållare för bild 3"/>
          <p:cNvSpPr>
            <a:spLocks noGrp="1"/>
          </p:cNvSpPr>
          <p:nvPr>
            <p:ph type="pic" sz="quarter" idx="14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ruta 3"/>
              <p:cNvSpPr txBox="1"/>
              <p:nvPr/>
            </p:nvSpPr>
            <p:spPr>
              <a:xfrm>
                <a:off x="2134052" y="3284894"/>
                <a:ext cx="165917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rut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52" y="3284894"/>
                <a:ext cx="1659172" cy="5167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6499" y="210326"/>
            <a:ext cx="10514999" cy="652145"/>
          </a:xfrm>
        </p:spPr>
        <p:txBody>
          <a:bodyPr/>
          <a:lstStyle/>
          <a:p>
            <a:r>
              <a:rPr lang="en-US" noProof="0" dirty="0" smtClean="0"/>
              <a:t>System Analogies</a:t>
            </a:r>
            <a:endParaRPr lang="en-US" noProof="0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41" y="0"/>
            <a:ext cx="8942115" cy="688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01" y="1542415"/>
            <a:ext cx="3082960" cy="652145"/>
          </a:xfrm>
        </p:spPr>
        <p:txBody>
          <a:bodyPr/>
          <a:lstStyle/>
          <a:p>
            <a:r>
              <a:rPr lang="en-US" noProof="0" dirty="0" smtClean="0"/>
              <a:t>Physical analysis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noProof="0" dirty="0" smtClean="0"/>
              <a:t>Simulations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Mechanical 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Electrical 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EMC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Thermal 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System dynamics</a:t>
            </a:r>
            <a:endParaRPr lang="en-US" noProof="0" dirty="0"/>
          </a:p>
        </p:txBody>
      </p:sp>
      <p:sp>
        <p:nvSpPr>
          <p:cNvPr id="5" name="Title 1"/>
          <p:cNvSpPr txBox="1"/>
          <p:nvPr/>
        </p:nvSpPr>
        <p:spPr>
          <a:xfrm>
            <a:off x="7473281" y="1583454"/>
            <a:ext cx="3082960" cy="652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Set of tools</a:t>
            </a:r>
            <a:endParaRPr lang="en-GB" dirty="0"/>
          </a:p>
        </p:txBody>
      </p:sp>
      <p:sp>
        <p:nvSpPr>
          <p:cNvPr id="6" name="Text Placeholder 2"/>
          <p:cNvSpPr txBox="1"/>
          <p:nvPr/>
        </p:nvSpPr>
        <p:spPr>
          <a:xfrm>
            <a:off x="7493601" y="2082800"/>
            <a:ext cx="4109119" cy="394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dirty="0"/>
              <a:t>Finite element method (FEM)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COMSOL Multiphysics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ANSYS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CATIA</a:t>
            </a:r>
            <a:endParaRPr lang="en-GB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dirty="0"/>
              <a:t>Circuit models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SPICE</a:t>
            </a:r>
            <a:endParaRPr lang="en-GB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dirty="0"/>
              <a:t>Behavioural analysis tools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 err="1"/>
              <a:t>Imagix</a:t>
            </a:r>
            <a:r>
              <a:rPr lang="en-GB" dirty="0"/>
              <a:t> 4D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Sniff+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7314131" y="2082800"/>
            <a:ext cx="4206240" cy="914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2486526"/>
            <a:ext cx="3992880" cy="510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87040" y="2662989"/>
            <a:ext cx="4206240" cy="955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87040" y="2855495"/>
            <a:ext cx="4206240" cy="1950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01" y="1542415"/>
            <a:ext cx="3082960" cy="652145"/>
          </a:xfrm>
        </p:spPr>
        <p:txBody>
          <a:bodyPr/>
          <a:lstStyle/>
          <a:p>
            <a:r>
              <a:rPr lang="en-US" noProof="0" dirty="0" smtClean="0"/>
              <a:t>Physical analysis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noProof="0" dirty="0" smtClean="0"/>
              <a:t>Simulations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Mechanical 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Electrical 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EMC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Thermal </a:t>
            </a:r>
            <a:endParaRPr lang="en-US" noProof="0" dirty="0" smtClean="0"/>
          </a:p>
          <a:p>
            <a:pPr marL="1028700" lvl="1" indent="-342900">
              <a:lnSpc>
                <a:spcPct val="200000"/>
              </a:lnSpc>
            </a:pPr>
            <a:r>
              <a:rPr lang="en-US" noProof="0" dirty="0" smtClean="0"/>
              <a:t>System dynamics</a:t>
            </a:r>
            <a:endParaRPr lang="en-US" noProof="0" dirty="0"/>
          </a:p>
        </p:txBody>
      </p:sp>
      <p:sp>
        <p:nvSpPr>
          <p:cNvPr id="5" name="Title 1"/>
          <p:cNvSpPr txBox="1"/>
          <p:nvPr/>
        </p:nvSpPr>
        <p:spPr>
          <a:xfrm>
            <a:off x="7473281" y="1583454"/>
            <a:ext cx="3082960" cy="652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Set of tools</a:t>
            </a:r>
            <a:endParaRPr lang="en-GB" dirty="0"/>
          </a:p>
        </p:txBody>
      </p:sp>
      <p:sp>
        <p:nvSpPr>
          <p:cNvPr id="6" name="Text Placeholder 2"/>
          <p:cNvSpPr txBox="1"/>
          <p:nvPr/>
        </p:nvSpPr>
        <p:spPr>
          <a:xfrm>
            <a:off x="7493601" y="2082800"/>
            <a:ext cx="4109119" cy="394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dirty="0"/>
              <a:t>Finite element method (FEM)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COMSOL Multiphysics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ANSYS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CATIA</a:t>
            </a:r>
            <a:endParaRPr lang="en-GB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dirty="0"/>
              <a:t>Circuit models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SPICE</a:t>
            </a:r>
            <a:endParaRPr lang="en-GB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dirty="0"/>
              <a:t>Behavioural analysis tools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 err="1"/>
              <a:t>Imagix</a:t>
            </a:r>
            <a:r>
              <a:rPr lang="en-GB" dirty="0"/>
              <a:t> 4D</a:t>
            </a:r>
            <a:endParaRPr lang="en-GB" dirty="0"/>
          </a:p>
          <a:p>
            <a:pPr marL="1028700" lvl="1" indent="-342900">
              <a:lnSpc>
                <a:spcPct val="150000"/>
              </a:lnSpc>
            </a:pPr>
            <a:r>
              <a:rPr lang="en-GB" dirty="0"/>
              <a:t>Sniff+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7294880" y="4013200"/>
            <a:ext cx="4206240" cy="914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4160" y="4236680"/>
            <a:ext cx="4529120" cy="230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89280" y="4581851"/>
            <a:ext cx="4204000" cy="2449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6080" y="4733243"/>
            <a:ext cx="3277200" cy="711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8"/>
          <p:cNvCxnSpPr/>
          <p:nvPr/>
        </p:nvCxnSpPr>
        <p:spPr>
          <a:xfrm>
            <a:off x="2989280" y="3626545"/>
            <a:ext cx="4204000" cy="7254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8"/>
          <p:cNvCxnSpPr/>
          <p:nvPr/>
        </p:nvCxnSpPr>
        <p:spPr>
          <a:xfrm>
            <a:off x="3304674" y="3008449"/>
            <a:ext cx="3888606" cy="11981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LTspice</a:t>
            </a:r>
            <a:endParaRPr lang="en-US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38799" y="2235599"/>
            <a:ext cx="10664579" cy="3942000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noProof="0" dirty="0" smtClean="0"/>
              <a:t>Powerful spice simulator software</a:t>
            </a:r>
            <a:br>
              <a:rPr lang="en-US" noProof="0" dirty="0" smtClean="0"/>
            </a:br>
            <a:r>
              <a:rPr lang="en-US" noProof="0" dirty="0" smtClean="0"/>
              <a:t> from Analog Devices </a:t>
            </a:r>
            <a:endParaRPr lang="en-US" noProof="0" dirty="0" smtClean="0"/>
          </a:p>
          <a:p>
            <a:pPr marL="1028700" lvl="1" indent="-342900"/>
            <a:r>
              <a:rPr lang="en-US" noProof="0" dirty="0" smtClean="0"/>
              <a:t>Developed by Linear </a:t>
            </a:r>
            <a:br>
              <a:rPr lang="en-US" noProof="0" dirty="0" smtClean="0"/>
            </a:br>
            <a:r>
              <a:rPr lang="en-US" noProof="0" dirty="0" smtClean="0"/>
              <a:t>Technologies acquired by </a:t>
            </a:r>
            <a:br>
              <a:rPr lang="en-US" noProof="0" dirty="0" smtClean="0"/>
            </a:br>
            <a:r>
              <a:rPr lang="en-US" noProof="0" dirty="0" smtClean="0"/>
              <a:t>Analog Devices</a:t>
            </a:r>
            <a:endParaRPr lang="en-US" noProof="0" dirty="0" smtClean="0"/>
          </a:p>
          <a:p>
            <a:pPr marL="1028700" lvl="1" indent="-342900"/>
            <a:r>
              <a:rPr lang="en-US" noProof="0" dirty="0" smtClean="0"/>
              <a:t>Developed for efficient transient</a:t>
            </a:r>
            <a:br>
              <a:rPr lang="en-US" noProof="0" dirty="0" smtClean="0"/>
            </a:br>
            <a:r>
              <a:rPr lang="en-US" noProof="0" dirty="0" smtClean="0"/>
              <a:t>simulations but handles AC and </a:t>
            </a:r>
            <a:br>
              <a:rPr lang="en-US" noProof="0" dirty="0" smtClean="0"/>
            </a:br>
            <a:r>
              <a:rPr lang="en-US" noProof="0" dirty="0" smtClean="0"/>
              <a:t>DC sweeps and Noise analysis</a:t>
            </a:r>
            <a:br>
              <a:rPr lang="en-US" noProof="0" dirty="0" smtClean="0"/>
            </a:br>
            <a:r>
              <a:rPr lang="en-US" noProof="0" dirty="0" smtClean="0"/>
              <a:t>as well</a:t>
            </a:r>
            <a:endParaRPr lang="en-US" noProof="0" dirty="0" smtClean="0"/>
          </a:p>
          <a:p>
            <a:pPr marL="1028700" lvl="1" indent="-342900"/>
            <a:r>
              <a:rPr lang="en-US" noProof="0" dirty="0" smtClean="0"/>
              <a:t>http://ltwiki.org/</a:t>
            </a:r>
            <a:endParaRPr lang="en-US" noProof="0" dirty="0" smtClean="0"/>
          </a:p>
          <a:p>
            <a:pPr marL="1028700" lvl="1" indent="-342900"/>
            <a:r>
              <a:rPr lang="en-US" noProof="0" dirty="0" smtClean="0">
                <a:hlinkClick r:id="rId1"/>
              </a:rPr>
              <a:t>http://www.analog.com/en/design-center/design-tools-and-calculators/ltspice-simulator.html</a:t>
            </a:r>
            <a:r>
              <a:rPr lang="en-US" noProof="0" dirty="0" smtClean="0"/>
              <a:t> </a:t>
            </a:r>
            <a:endParaRPr lang="en-US" noProof="0" dirty="0" smtClean="0"/>
          </a:p>
          <a:p>
            <a:endParaRPr lang="en-US" noProof="0" dirty="0"/>
          </a:p>
        </p:txBody>
      </p:sp>
      <p:pic>
        <p:nvPicPr>
          <p:cNvPr id="1026" name="Picture 2" descr="C:\Users\kenber\AppData\Local\Temp\SNAGHTML10b819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10" y="1184590"/>
            <a:ext cx="6499577" cy="35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6500" y="440002"/>
            <a:ext cx="10514999" cy="652145"/>
          </a:xfrm>
        </p:spPr>
        <p:txBody>
          <a:bodyPr/>
          <a:lstStyle/>
          <a:p>
            <a:r>
              <a:rPr lang="en-US" noProof="0" dirty="0" smtClean="0"/>
              <a:t>Electro / Electromagnetic coupling and EMI</a:t>
            </a:r>
            <a:endParaRPr lang="en-US" noProof="0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1"/>
          </p:nvPr>
        </p:nvSpPr>
        <p:spPr>
          <a:xfrm>
            <a:off x="838800" y="1264356"/>
            <a:ext cx="5180400" cy="4912607"/>
          </a:xfrm>
        </p:spPr>
        <p:txBody>
          <a:bodyPr/>
          <a:lstStyle/>
          <a:p>
            <a:r>
              <a:rPr lang="en-US" noProof="0" dirty="0" smtClean="0"/>
              <a:t>Electric coupling</a:t>
            </a:r>
            <a:endParaRPr lang="en-US" noProof="0" dirty="0" smtClean="0"/>
          </a:p>
          <a:p>
            <a:pPr lvl="1"/>
            <a:r>
              <a:rPr lang="en-US" noProof="0" dirty="0" smtClean="0"/>
              <a:t>Potential changes in a circuit couples through parasitic capacitances</a:t>
            </a:r>
            <a:endParaRPr lang="en-US" noProof="0" dirty="0" smtClean="0"/>
          </a:p>
          <a:p>
            <a:pPr lvl="1"/>
            <a:r>
              <a:rPr lang="en-US" noProof="0" dirty="0" smtClean="0"/>
              <a:t>Sensitive for large </a:t>
            </a:r>
            <a:r>
              <a:rPr lang="en-US" noProof="0" dirty="0" err="1" smtClean="0"/>
              <a:t>dV</a:t>
            </a:r>
            <a:r>
              <a:rPr lang="en-US" noProof="0" dirty="0" smtClean="0"/>
              <a:t>/</a:t>
            </a:r>
            <a:r>
              <a:rPr lang="en-US" noProof="0" dirty="0" err="1" smtClean="0"/>
              <a:t>dt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Capacitance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marL="457200" lvl="1" indent="0">
              <a:buNone/>
            </a:pPr>
            <a:endParaRPr lang="en-US" noProof="0" dirty="0" smtClean="0"/>
          </a:p>
          <a:p>
            <a:pPr lvl="1"/>
            <a:r>
              <a:rPr lang="en-US" noProof="0" dirty="0" smtClean="0"/>
              <a:t>Modelled in Spice as </a:t>
            </a:r>
            <a:br>
              <a:rPr lang="en-US" noProof="0" dirty="0" smtClean="0"/>
            </a:br>
            <a:r>
              <a:rPr lang="en-US" noProof="0" dirty="0" smtClean="0"/>
              <a:t>a behavioral current </a:t>
            </a:r>
            <a:br>
              <a:rPr lang="en-US" noProof="0" dirty="0" smtClean="0"/>
            </a:br>
            <a:r>
              <a:rPr lang="en-US" noProof="0" dirty="0" smtClean="0"/>
              <a:t>source</a:t>
            </a:r>
            <a:endParaRPr lang="en-US" noProof="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2"/>
          </p:nvPr>
        </p:nvSpPr>
        <p:spPr>
          <a:xfrm>
            <a:off x="6174000" y="1264356"/>
            <a:ext cx="5180400" cy="4913244"/>
          </a:xfrm>
        </p:spPr>
        <p:txBody>
          <a:bodyPr/>
          <a:lstStyle/>
          <a:p>
            <a:r>
              <a:rPr lang="en-US" noProof="0" dirty="0" smtClean="0"/>
              <a:t>Magnetic Coupling</a:t>
            </a:r>
            <a:endParaRPr lang="en-US" noProof="0" dirty="0" smtClean="0"/>
          </a:p>
          <a:p>
            <a:pPr lvl="1"/>
            <a:r>
              <a:rPr lang="en-US" noProof="0" dirty="0" smtClean="0"/>
              <a:t>Current in wires induced magnetic fields that couples to other nearby wires.</a:t>
            </a:r>
            <a:endParaRPr lang="en-US" noProof="0" dirty="0" smtClean="0"/>
          </a:p>
          <a:p>
            <a:pPr lvl="1"/>
            <a:r>
              <a:rPr lang="en-US" noProof="0" dirty="0" smtClean="0"/>
              <a:t>Sensitive to large </a:t>
            </a:r>
            <a:r>
              <a:rPr lang="en-US" noProof="0" dirty="0" err="1" smtClean="0"/>
              <a:t>dI</a:t>
            </a:r>
            <a:r>
              <a:rPr lang="en-US" noProof="0" dirty="0" smtClean="0"/>
              <a:t>/</a:t>
            </a:r>
            <a:r>
              <a:rPr lang="en-US" noProof="0" dirty="0" err="1" smtClean="0"/>
              <a:t>dt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Inductance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Behavioral Voltage </a:t>
            </a:r>
            <a:br>
              <a:rPr lang="en-US" noProof="0" dirty="0" smtClean="0"/>
            </a:br>
            <a:r>
              <a:rPr lang="en-US" noProof="0" dirty="0" smtClean="0"/>
              <a:t>source in spice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35541" b="39926"/>
          <a:stretch>
            <a:fillRect/>
          </a:stretch>
        </p:blipFill>
        <p:spPr>
          <a:xfrm>
            <a:off x="1651044" y="2349685"/>
            <a:ext cx="3555911" cy="1718392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7" t="38" r="17878" b="13231"/>
          <a:stretch>
            <a:fillRect/>
          </a:stretch>
        </p:blipFill>
        <p:spPr>
          <a:xfrm rot="16375111">
            <a:off x="6452997" y="1215999"/>
            <a:ext cx="1759195" cy="3551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ruta 3"/>
              <p:cNvSpPr txBox="1"/>
              <p:nvPr/>
            </p:nvSpPr>
            <p:spPr>
              <a:xfrm>
                <a:off x="7581633" y="4068077"/>
                <a:ext cx="118256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rut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633" y="4068077"/>
                <a:ext cx="1182567" cy="5259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ruta 3"/>
              <p:cNvSpPr txBox="1"/>
              <p:nvPr/>
            </p:nvSpPr>
            <p:spPr>
              <a:xfrm>
                <a:off x="2710828" y="4269633"/>
                <a:ext cx="118930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rut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28" y="4269633"/>
                <a:ext cx="1189300" cy="5259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3" name="Bildobjekt 12"/>
          <p:cNvPicPr>
            <a:picLocks noChangeAspect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9000" y="4593990"/>
            <a:ext cx="2151585" cy="1407460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4348" y="4430326"/>
            <a:ext cx="2483982" cy="1624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Coupled physical effects</a:t>
            </a:r>
            <a:endParaRPr lang="en-US" noProof="0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 some cases external physical effects may affect the circuit itself and needs to be modelled for study and/or design of a system.</a:t>
            </a:r>
            <a:endParaRPr lang="en-US" noProof="0" dirty="0" smtClean="0"/>
          </a:p>
          <a:p>
            <a:r>
              <a:rPr lang="en-US" noProof="0" dirty="0" smtClean="0"/>
              <a:t>Examples</a:t>
            </a:r>
            <a:endParaRPr lang="en-US" noProof="0" dirty="0" smtClean="0"/>
          </a:p>
          <a:p>
            <a:pPr lvl="1"/>
            <a:r>
              <a:rPr lang="en-US" noProof="0" dirty="0" smtClean="0"/>
              <a:t>Losses in a device/system increase the junction temperature of semiconductor.</a:t>
            </a:r>
            <a:endParaRPr lang="en-US" noProof="0" dirty="0" smtClean="0"/>
          </a:p>
          <a:p>
            <a:pPr lvl="1"/>
            <a:r>
              <a:rPr lang="en-US" noProof="0" dirty="0" smtClean="0"/>
              <a:t>The resistance of a heating element changes when the temperature raises</a:t>
            </a:r>
            <a:endParaRPr lang="en-US" noProof="0" dirty="0" smtClean="0"/>
          </a:p>
          <a:p>
            <a:pPr lvl="1"/>
            <a:r>
              <a:rPr lang="en-US" noProof="0" dirty="0" smtClean="0"/>
              <a:t>A sensor that convert one physical unit to voltage or current</a:t>
            </a:r>
            <a:endParaRPr lang="en-US" noProof="0" dirty="0" smtClean="0"/>
          </a:p>
          <a:p>
            <a:pPr lvl="1"/>
            <a:r>
              <a:rPr lang="en-US" noProof="0" dirty="0" smtClean="0"/>
              <a:t>Simulation of Motors and Generators and its drives</a:t>
            </a:r>
            <a:endParaRPr lang="en-US" noProof="0" dirty="0" smtClean="0"/>
          </a:p>
          <a:p>
            <a:pPr lvl="1"/>
            <a:r>
              <a:rPr lang="en-US" noProof="0" dirty="0" smtClean="0"/>
              <a:t>Kinetic energy is converted into electrical energy in regeneration breaking</a:t>
            </a:r>
            <a:endParaRPr lang="en-US" noProof="0" dirty="0" smtClean="0"/>
          </a:p>
          <a:p>
            <a:pPr marL="457200" lvl="1" indent="0">
              <a:buNone/>
            </a:pPr>
            <a:r>
              <a:rPr lang="en-US" noProof="0" dirty="0" smtClean="0"/>
              <a:t>   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Thermal modelling 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text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800" y="2235599"/>
                <a:ext cx="4169928" cy="39420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noProof="0" dirty="0" smtClean="0"/>
                  <a:t>Thermal</a:t>
                </a:r>
                <a:r>
                  <a:rPr lang="en-US" noProof="0" dirty="0"/>
                  <a:t> </a:t>
                </a:r>
                <a:r>
                  <a:rPr lang="en-US" noProof="0" dirty="0" smtClean="0"/>
                  <a:t>resistance</a:t>
                </a:r>
                <a:endParaRPr lang="en-US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US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b="0" i="1" noProof="0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noProof="0" dirty="0" smtClean="0">
                    <a:latin typeface="Cambria Math" panose="02040503050406030204" pitchFamily="18" charset="0"/>
                  </a:rPr>
                </a:br>
                <a:r>
                  <a:rPr lang="en-US" b="0" i="1" noProof="0" dirty="0" smtClean="0">
                    <a:latin typeface="Cambria Math" panose="02040503050406030204" pitchFamily="18" charset="0"/>
                  </a:rPr>
                  <a:t>L – </a:t>
                </a:r>
                <a:r>
                  <a:rPr lang="en-US" sz="1800" b="0" noProof="0" dirty="0" smtClean="0">
                    <a:latin typeface="Cambria Math" panose="02040503050406030204" pitchFamily="18" charset="0"/>
                  </a:rPr>
                  <a:t>Length</a:t>
                </a:r>
              </a:p>
              <a:p>
                <a:r>
                  <a:rPr lang="en-US" sz="1800" i="1" noProof="0" dirty="0" smtClean="0">
                    <a:latin typeface="Cambria Math" panose="02040503050406030204" pitchFamily="18" charset="0"/>
                  </a:rPr>
                  <a:t>A</a:t>
                </a:r>
                <a:r>
                  <a:rPr lang="en-US" sz="1800" noProof="0" dirty="0" smtClean="0">
                    <a:latin typeface="Cambria Math" panose="02040503050406030204" pitchFamily="18" charset="0"/>
                  </a:rPr>
                  <a:t> – Cross sectional area</a:t>
                </a:r>
                <a:endParaRPr lang="en-US" sz="1800" b="0" noProof="0" dirty="0" smtClean="0">
                  <a:latin typeface="Cambria Math" panose="02040503050406030204" pitchFamily="18" charset="0"/>
                </a:endParaRPr>
              </a:p>
              <a:p>
                <a:r>
                  <a:rPr lang="en-US" i="1" noProof="0" dirty="0" smtClean="0">
                    <a:latin typeface="Cambria Math" panose="02040503050406030204" pitchFamily="18" charset="0"/>
                  </a:rPr>
                  <a:t>k-  </a:t>
                </a:r>
                <a:r>
                  <a:rPr lang="en-US" sz="1800" noProof="0" dirty="0" smtClean="0">
                    <a:latin typeface="Cambria Math" panose="02040503050406030204" pitchFamily="18" charset="0"/>
                  </a:rPr>
                  <a:t>Material thermal conductivity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𝑚𝐾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i="1" noProof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noProof="0" dirty="0" smtClean="0">
                    <a:latin typeface="Cambria Math" panose="02040503050406030204" pitchFamily="18" charset="0"/>
                  </a:rPr>
                  <a:t>Thermal spreading </a:t>
                </a:r>
                <a:r>
                  <a:rPr lang="en-US" b="0" noProof="0" dirty="0" err="1" smtClean="0">
                    <a:latin typeface="Cambria Math" panose="02040503050406030204" pitchFamily="18" charset="0"/>
                  </a:rPr>
                  <a:t>approx</a:t>
                </a:r>
                <a:r>
                  <a:rPr lang="en-US" b="0" noProof="0" dirty="0" smtClean="0">
                    <a:latin typeface="Cambria Math" panose="02040503050406030204" pitchFamily="18" charset="0"/>
                  </a:rPr>
                  <a:t> 45</a:t>
                </a:r>
                <a:r>
                  <a:rPr lang="en-US" noProof="0" dirty="0"/>
                  <a:t>°</a:t>
                </a:r>
                <a:r>
                  <a:rPr lang="en-US" b="0" i="1" noProof="0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noProof="0" dirty="0" smtClean="0">
                    <a:latin typeface="Cambria Math" panose="02040503050406030204" pitchFamily="18" charset="0"/>
                  </a:rPr>
                </a:br>
                <a:endParaRPr lang="en-US" noProof="0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Platshållare för tex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800" y="2235599"/>
                <a:ext cx="4169928" cy="3942000"/>
              </a:xfrm>
              <a:blipFill rotWithShape="1">
                <a:blip r:embed="rId1"/>
                <a:stretch>
                  <a:fillRect l="-1608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026" name="Picture 2" descr="Bildresultat fÃ¶r steady state thermal model 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37" y="3349349"/>
            <a:ext cx="666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981450" y="158750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R=ρL/S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Dynamic thermal modelling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text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800" y="2235599"/>
                <a:ext cx="3719552" cy="39420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noProof="0" dirty="0" smtClean="0"/>
                  <a:t>Thermal capacitance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noProof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noProof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noProof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𝑇h𝑒𝑟𝑚𝑎𝑙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𝐶𝑎𝑝𝑎𝑐𝑖𝑡𝑦</m:t>
                      </m:r>
                    </m:oMath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𝑉𝑜𝑙𝑢𝑚𝑒</m:t>
                      </m:r>
                    </m:oMath>
                    <m:oMath xmlns:m="http://schemas.openxmlformats.org/officeDocument/2006/math">
                      <m:r>
                        <a:rPr lang="en-US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US" noProof="0" dirty="0"/>
              </a:p>
              <a:p>
                <a:endParaRPr lang="en-US" noProof="0" dirty="0" smtClean="0"/>
              </a:p>
              <a:p>
                <a:endParaRPr lang="en-US" noProof="0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Platshållare för tex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800" y="2194324"/>
                <a:ext cx="3719552" cy="3942000"/>
              </a:xfrm>
              <a:blipFill rotWithShape="1">
                <a:blip r:embed="rId1"/>
                <a:stretch>
                  <a:fillRect l="-1475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96" y="3281552"/>
            <a:ext cx="6974067" cy="2773217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-121723"/>
            <a:ext cx="4312883" cy="37461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0795" y="469074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m=thermal mass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800" y="1583690"/>
            <a:ext cx="10514999" cy="652145"/>
          </a:xfrm>
        </p:spPr>
        <p:txBody>
          <a:bodyPr/>
          <a:lstStyle/>
          <a:p>
            <a:r>
              <a:rPr lang="en-US" noProof="0" dirty="0" smtClean="0"/>
              <a:t>Coupled electro-thermal transistor modelling</a:t>
            </a:r>
            <a:endParaRPr lang="en-US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38800" y="2391509"/>
            <a:ext cx="5180400" cy="3786090"/>
          </a:xfrm>
        </p:spPr>
        <p:txBody>
          <a:bodyPr/>
          <a:lstStyle/>
          <a:p>
            <a:r>
              <a:rPr lang="en-US" noProof="0" dirty="0" smtClean="0"/>
              <a:t>Simulate first with only thermal resistance</a:t>
            </a:r>
            <a:endParaRPr lang="en-US" noProof="0" dirty="0" smtClean="0"/>
          </a:p>
          <a:p>
            <a:r>
              <a:rPr lang="en-US" noProof="0" dirty="0" smtClean="0"/>
              <a:t>Add thermal capacitances and surge</a:t>
            </a:r>
            <a:endParaRPr lang="en-US" noProof="0" dirty="0" smtClean="0"/>
          </a:p>
          <a:p>
            <a:endParaRPr lang="en-US" noProof="0" dirty="0" smtClean="0">
              <a:hlinkClick r:id="rId1"/>
            </a:endParaRPr>
          </a:p>
          <a:p>
            <a:endParaRPr lang="en-US" noProof="0" dirty="0" smtClean="0">
              <a:hlinkClick r:id="rId1"/>
            </a:endParaRPr>
          </a:p>
          <a:p>
            <a:r>
              <a:rPr lang="en-US" noProof="0" dirty="0" smtClean="0">
                <a:hlinkClick r:id="rId1"/>
              </a:rPr>
              <a:t>https://gansystems.com/wp-content/uploads/2018/02/GS66516B-DS-Rev-180213.pdf</a:t>
            </a:r>
            <a:endParaRPr lang="en-US" noProof="0" dirty="0" smtClean="0"/>
          </a:p>
        </p:txBody>
      </p:sp>
      <p:sp>
        <p:nvSpPr>
          <p:cNvPr id="4" name="Platshållare för bild 3"/>
          <p:cNvSpPr>
            <a:spLocks noGrp="1"/>
          </p:cNvSpPr>
          <p:nvPr>
            <p:ph type="pic" sz="quarter" idx="14"/>
          </p:nvPr>
        </p:nvSpPr>
        <p:spPr>
          <a:xfrm>
            <a:off x="6173364" y="2235599"/>
            <a:ext cx="5180400" cy="3942000"/>
          </a:xfrm>
        </p:spPr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471" y="3369672"/>
            <a:ext cx="4390348" cy="2807927"/>
          </a:xfrm>
          <a:prstGeom prst="rect">
            <a:avLst/>
          </a:prstGeom>
        </p:spPr>
      </p:pic>
      <p:sp>
        <p:nvSpPr>
          <p:cNvPr id="6" name="Platshållare för text 2"/>
          <p:cNvSpPr>
            <a:spLocks noGrp="1"/>
          </p:cNvSpPr>
          <p:nvPr/>
        </p:nvSpPr>
        <p:spPr>
          <a:xfrm>
            <a:off x="838800" y="2392779"/>
            <a:ext cx="5180400" cy="378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smtClean="0"/>
              <a:t>Simulate first with only thermal resistance</a:t>
            </a:r>
            <a:endParaRPr lang="en-US" noProof="0" dirty="0" smtClean="0"/>
          </a:p>
          <a:p>
            <a:r>
              <a:rPr lang="en-US" noProof="0" dirty="0" smtClean="0"/>
              <a:t>Add thermal capacitances and surge(</a:t>
            </a:r>
            <a:r>
              <a:rPr lang="zh-CN" altLang="en-US" noProof="0" dirty="0" smtClean="0"/>
              <a:t>浪涌</a:t>
            </a:r>
            <a:r>
              <a:rPr lang="en-US" noProof="0" dirty="0" smtClean="0"/>
              <a:t>)</a:t>
            </a:r>
            <a:endParaRPr lang="en-US" noProof="0" dirty="0" smtClean="0"/>
          </a:p>
          <a:p>
            <a:endParaRPr lang="en-US" noProof="0" dirty="0" smtClean="0">
              <a:hlinkClick r:id="rId1"/>
            </a:endParaRPr>
          </a:p>
          <a:p>
            <a:endParaRPr lang="en-US" noProof="0" dirty="0" smtClean="0">
              <a:hlinkClick r:id="rId1"/>
            </a:endParaRPr>
          </a:p>
          <a:p>
            <a:r>
              <a:rPr lang="en-US" noProof="0" dirty="0" smtClean="0">
                <a:hlinkClick r:id="rId1"/>
              </a:rPr>
              <a:t>https://gansystems.com/wp-content/uploads/2018/02/GS66516B-DS-Rev-180213.pdf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Mittuniversitet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CB9"/>
      </a:accent1>
      <a:accent2>
        <a:srgbClr val="00BFD6"/>
      </a:accent2>
      <a:accent3>
        <a:srgbClr val="007934"/>
      </a:accent3>
      <a:accent4>
        <a:srgbClr val="3FAE2A"/>
      </a:accent4>
      <a:accent5>
        <a:srgbClr val="706259"/>
      </a:accent5>
      <a:accent6>
        <a:srgbClr val="AEA299"/>
      </a:accent6>
      <a:hlink>
        <a:srgbClr val="0563C1"/>
      </a:hlink>
      <a:folHlink>
        <a:srgbClr val="954F72"/>
      </a:folHlink>
    </a:clrScheme>
    <a:fontScheme name="PP Mittuniversitet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0</TotalTime>
  <Words>2352</Words>
  <Application>WPS 演示</Application>
  <PresentationFormat>Bredbild</PresentationFormat>
  <Paragraphs>138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Office-tema</vt:lpstr>
      <vt:lpstr>Physical modelling of embedded systems EL044A</vt:lpstr>
      <vt:lpstr>Physical analysis</vt:lpstr>
      <vt:lpstr>Physical analysis</vt:lpstr>
      <vt:lpstr>LTspice</vt:lpstr>
      <vt:lpstr>Electro / Electromagnetic coupling and EMI</vt:lpstr>
      <vt:lpstr>Coupled physical effects</vt:lpstr>
      <vt:lpstr>Thermal modelling </vt:lpstr>
      <vt:lpstr>Dynamic thermal modelling</vt:lpstr>
      <vt:lpstr>Coupled electro-thermal transistor modelling</vt:lpstr>
      <vt:lpstr>High temperature resistive heating</vt:lpstr>
      <vt:lpstr>System Analogies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 Ul Islam Muhammad</dc:creator>
  <cp:lastModifiedBy>songyang</cp:lastModifiedBy>
  <cp:revision>199</cp:revision>
  <cp:lastPrinted>2019-05-08T12:34:38Z</cp:lastPrinted>
  <dcterms:created xsi:type="dcterms:W3CDTF">2019-05-08T12:34:38Z</dcterms:created>
  <dcterms:modified xsi:type="dcterms:W3CDTF">2019-05-08T12:34:38Z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