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4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7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6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ae2bfefec6_2_5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ae2bfefec6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Nur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ae2bfefec6_8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ae2bfefec6_8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ae2bfefec6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ae2bfefec6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Aditi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ae2bfefec6_7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ae2bfefec6_7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Harris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ae2bfefec6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ae2bfefec6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ae2bfefec6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ae2bfefec6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harris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ae2bfefec6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ae2bfefec6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Aditi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ae2bfefec6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ae2bfefec6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ae2bfefec6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ae2bfefec6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Harris/ Dev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ae2bfefec6_2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ae2bfefec6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61" name="Google Shape;61;p15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7" name="Google Shape;67;p16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1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5.jpg"/><Relationship Id="rId5" Type="http://schemas.openxmlformats.org/officeDocument/2006/relationships/image" Target="../media/image2.jpg"/><Relationship Id="rId6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7.jpg"/><Relationship Id="rId5" Type="http://schemas.openxmlformats.org/officeDocument/2006/relationships/image" Target="../media/image16.jpg"/><Relationship Id="rId6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Interactive Wearable Healthy Habits Monitor</a:t>
            </a:r>
            <a:endParaRPr/>
          </a:p>
        </p:txBody>
      </p:sp>
      <p:sp>
        <p:nvSpPr>
          <p:cNvPr id="110" name="Google Shape;110;p25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Devansh, Harris, Aditi and Nur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BME/CS 479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86" name="Google Shape;186;p34"/>
          <p:cNvSpPr txBox="1"/>
          <p:nvPr>
            <p:ph idx="2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 Chacko, “Healthy Habits to reverse cardiovascular risk,”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American Journal of Medicine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16-Dec-2021. [Online]. Available: https://www.sciencedirect.com/science/article/pii/S0002934321002874?via%3Dihub. [Accessed: 02-Dec-2022].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[2]]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Y. Y. Tang, B. Holzel, and M. Posner, “The Neuroscience of Mindfulness Meditation,”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Nature reviews. Neuroscience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[Online]. Available: https://pubmed.ncbi.nlm.nih.gov/25783612/. [Accessed: 02-Dec-2022].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[3] E. Ister and Y. Altinbas, “The effect of acupressure on anxiety and pain among patients undergoing coronary angiography: A randomized controlled trial,”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Holistic nursing practice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Nov-2022. [Online]. Available:https://pubmed.ncbi.nlm.nih.gov/36255344/#:~:text=Acupressure%20is%20an%20effective%20technique,among%20patients%20undergoing%20coronary%20angiography. [Accessed: 02-Dec-2022].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[4] Www.tcmsimple.com, “Acupressure points for edema in hands,” TCM Simple. [Online]. Available: https://www.tcmsimple.com/acupressure_edemahands.php. [Accessed: 02-Dec-2022].</a:t>
            </a:r>
            <a:endParaRPr sz="17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6397"/>
              <a:buFont typeface="Arial"/>
              <a:buNone/>
            </a:pPr>
            <a:r>
              <a:rPr lang="en" sz="2720"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72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6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5752900" y="1791700"/>
            <a:ext cx="2679725" cy="219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/>
          <p:nvPr/>
        </p:nvSpPr>
        <p:spPr>
          <a:xfrm>
            <a:off x="6032413" y="4047425"/>
            <a:ext cx="212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Adapted from [4].</a:t>
            </a:r>
            <a:endParaRPr sz="900"/>
          </a:p>
        </p:txBody>
      </p:sp>
      <p:sp>
        <p:nvSpPr>
          <p:cNvPr id="118" name="Google Shape;118;p26"/>
          <p:cNvSpPr txBox="1"/>
          <p:nvPr>
            <p:ph idx="2" type="body"/>
          </p:nvPr>
        </p:nvSpPr>
        <p:spPr>
          <a:xfrm>
            <a:off x="414175" y="1464975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81250"/>
              <a:buChar char="●"/>
            </a:pPr>
            <a:r>
              <a:rPr lang="en" sz="1600">
                <a:solidFill>
                  <a:srgbClr val="000000"/>
                </a:solidFill>
              </a:rPr>
              <a:t>Development of healthy habits is linked to disease prevention [1]</a:t>
            </a:r>
            <a:endParaRPr sz="1600">
              <a:solidFill>
                <a:srgbClr val="000000"/>
              </a:solidFill>
            </a:endParaRPr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600">
                <a:solidFill>
                  <a:srgbClr val="000000"/>
                </a:solidFill>
              </a:rPr>
              <a:t>Improved mental and physical wellbeing </a:t>
            </a:r>
            <a:endParaRPr sz="1600">
              <a:solidFill>
                <a:srgbClr val="000000"/>
              </a:solidFill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</a:rPr>
              <a:t>Exercise </a:t>
            </a:r>
            <a:r>
              <a:rPr lang="en" sz="1600">
                <a:solidFill>
                  <a:srgbClr val="000000"/>
                </a:solidFill>
              </a:rPr>
              <a:t>and </a:t>
            </a:r>
            <a:r>
              <a:rPr b="1" lang="en" sz="1600">
                <a:solidFill>
                  <a:srgbClr val="000000"/>
                </a:solidFill>
              </a:rPr>
              <a:t>mindful relaxation</a:t>
            </a:r>
            <a:r>
              <a:rPr lang="en" sz="1600">
                <a:solidFill>
                  <a:srgbClr val="000000"/>
                </a:solidFill>
              </a:rPr>
              <a:t> habits scientifically proven to have positive effects on individuals’ overall health [2,3]</a:t>
            </a:r>
            <a:endParaRPr sz="1600">
              <a:solidFill>
                <a:srgbClr val="000000"/>
              </a:solidFill>
            </a:endParaRPr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600">
                <a:solidFill>
                  <a:srgbClr val="000000"/>
                </a:solidFill>
              </a:rPr>
              <a:t>Hegu acupoint </a:t>
            </a:r>
            <a:endParaRPr sz="1600">
              <a:solidFill>
                <a:srgbClr val="000000"/>
              </a:solidFill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600">
                <a:solidFill>
                  <a:srgbClr val="000000"/>
                </a:solidFill>
              </a:rPr>
              <a:t>Proposed device: utilization of biological and user data to assist in development of healthy habits</a:t>
            </a:r>
            <a:endParaRPr sz="1600">
              <a:solidFill>
                <a:srgbClr val="000000"/>
              </a:solidFill>
            </a:endParaRPr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en" sz="1600">
                <a:solidFill>
                  <a:srgbClr val="000000"/>
                </a:solidFill>
              </a:rPr>
              <a:t>Gamification </a:t>
            </a:r>
            <a:r>
              <a:rPr lang="en" sz="1600">
                <a:solidFill>
                  <a:srgbClr val="000000"/>
                </a:solidFill>
              </a:rPr>
              <a:t>of the process via developed android application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device VS C</a:t>
            </a:r>
            <a:r>
              <a:rPr lang="en"/>
              <a:t>entral</a:t>
            </a:r>
            <a:r>
              <a:rPr lang="en"/>
              <a:t> board</a:t>
            </a:r>
            <a:endParaRPr/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505700"/>
            <a:ext cx="3999900" cy="32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Requiring a laptop connected to the central FireBeetle board has limited usefulness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Need for a more compact, portable device vs. computer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Introducing…. Bluno Android </a:t>
            </a:r>
            <a:r>
              <a:rPr lang="en" sz="1800">
                <a:solidFill>
                  <a:srgbClr val="000000"/>
                </a:solidFill>
              </a:rPr>
              <a:t>communication!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Allows user to wear the device anywhere with a full mobile UI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25" name="Google Shape;125;p2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Challenges</a:t>
            </a:r>
            <a:endParaRPr b="1"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C</a:t>
            </a:r>
            <a:r>
              <a:rPr lang="en" sz="1700">
                <a:solidFill>
                  <a:srgbClr val="000000"/>
                </a:solidFill>
              </a:rPr>
              <a:t>ode is 9 years old - SDK,gradle build, java compiler, bluetooth protocol, encoding and grammar update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Android development requires experiences, skills and a lot of time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Mobile UI design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Communication Logic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8"/>
          <p:cNvSpPr txBox="1"/>
          <p:nvPr>
            <p:ph idx="1" type="body"/>
          </p:nvPr>
        </p:nvSpPr>
        <p:spPr>
          <a:xfrm>
            <a:off x="311700" y="1505700"/>
            <a:ext cx="35154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400">
                <a:solidFill>
                  <a:srgbClr val="000000"/>
                </a:solidFill>
              </a:rPr>
              <a:t>Base Service BluetoothLEService - interfacing between Android and DFRobot Firebeetle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Hybrid Abstract Class - Leverage Bluetooth Service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Threading - Intent, fetch from GATT Server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Main class - Implement Abstract class unimplemented methods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Intents - Data sharing between Fragments and Activities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Utility class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600"/>
              <a:t> </a:t>
            </a:r>
            <a:endParaRPr sz="1600"/>
          </a:p>
        </p:txBody>
      </p:sp>
      <p:pic>
        <p:nvPicPr>
          <p:cNvPr id="132" name="Google Shape;1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3800" y="1505700"/>
            <a:ext cx="4893049" cy="360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</a:t>
            </a:r>
            <a:endParaRPr/>
          </a:p>
        </p:txBody>
      </p:sp>
      <p:sp>
        <p:nvSpPr>
          <p:cNvPr id="139" name="Google Shape;139;p29"/>
          <p:cNvSpPr txBox="1"/>
          <p:nvPr>
            <p:ph idx="1" type="body"/>
          </p:nvPr>
        </p:nvSpPr>
        <p:spPr>
          <a:xfrm>
            <a:off x="109700" y="1502775"/>
            <a:ext cx="18288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850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8"/>
              <a:buFont typeface="Arial"/>
              <a:buChar char="●"/>
            </a:pPr>
            <a:r>
              <a:rPr lang="en" sz="1258">
                <a:solidFill>
                  <a:srgbClr val="000000"/>
                </a:solidFill>
              </a:rPr>
              <a:t>Home </a:t>
            </a:r>
            <a:endParaRPr sz="1258">
              <a:solidFill>
                <a:srgbClr val="000000"/>
              </a:solidFill>
            </a:endParaRPr>
          </a:p>
          <a:p>
            <a:pPr indent="-30850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8"/>
              <a:buChar char="●"/>
            </a:pPr>
            <a:r>
              <a:rPr lang="en" sz="1258">
                <a:solidFill>
                  <a:srgbClr val="000000"/>
                </a:solidFill>
              </a:rPr>
              <a:t>Exercise</a:t>
            </a:r>
            <a:endParaRPr sz="1258">
              <a:solidFill>
                <a:srgbClr val="000000"/>
              </a:solidFill>
            </a:endParaRPr>
          </a:p>
          <a:p>
            <a:pPr indent="-30850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8"/>
              <a:buChar char="●"/>
            </a:pPr>
            <a:r>
              <a:rPr lang="en" sz="1258">
                <a:solidFill>
                  <a:srgbClr val="000000"/>
                </a:solidFill>
              </a:rPr>
              <a:t>Relaxation</a:t>
            </a:r>
            <a:endParaRPr sz="1258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58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58">
                <a:solidFill>
                  <a:srgbClr val="000000"/>
                </a:solidFill>
              </a:rPr>
              <a:t>Dashboard</a:t>
            </a:r>
            <a:endParaRPr sz="1258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58">
                <a:solidFill>
                  <a:srgbClr val="000000"/>
                </a:solidFill>
              </a:rPr>
              <a:t>Progress bar/reward system</a:t>
            </a:r>
            <a:endParaRPr sz="1258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58">
                <a:solidFill>
                  <a:srgbClr val="000000"/>
                </a:solidFill>
              </a:rPr>
              <a:t>Cardview</a:t>
            </a:r>
            <a:endParaRPr sz="1258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58">
                <a:solidFill>
                  <a:srgbClr val="000000"/>
                </a:solidFill>
              </a:rPr>
              <a:t>Imagebutton</a:t>
            </a:r>
            <a:endParaRPr sz="1258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58">
                <a:solidFill>
                  <a:srgbClr val="000000"/>
                </a:solidFill>
              </a:rPr>
              <a:t>Graph</a:t>
            </a:r>
            <a:endParaRPr sz="1258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1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10"/>
          </a:p>
        </p:txBody>
      </p:sp>
      <p:pic>
        <p:nvPicPr>
          <p:cNvPr id="140" name="Google Shape;1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350" y="1353225"/>
            <a:ext cx="1663150" cy="337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3500" y="1353225"/>
            <a:ext cx="1696771" cy="337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0275" y="1353225"/>
            <a:ext cx="1752208" cy="337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96175" y="1337075"/>
            <a:ext cx="1663150" cy="3407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Hardware Development</a:t>
            </a:r>
            <a:endParaRPr/>
          </a:p>
        </p:txBody>
      </p:sp>
      <p:sp>
        <p:nvSpPr>
          <p:cNvPr id="150" name="Google Shape;150;p30"/>
          <p:cNvSpPr txBox="1"/>
          <p:nvPr>
            <p:ph idx="1" type="body"/>
          </p:nvPr>
        </p:nvSpPr>
        <p:spPr>
          <a:xfrm>
            <a:off x="311700" y="1505700"/>
            <a:ext cx="36495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Sensors:  capacitive touch sensor,  pulse oximeter and heart rate sensor, and accelerometer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Touch sensor at Hegu acupoint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Pulse oximeter and heart rate sensor on finger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3D-printed casing + strap to secure chosen hardware 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components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Wrist location (main board)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Finger (pulse ox. And heart rate)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205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51" name="Google Shape;151;p30"/>
          <p:cNvSpPr/>
          <p:nvPr/>
        </p:nvSpPr>
        <p:spPr>
          <a:xfrm>
            <a:off x="5675800" y="2922063"/>
            <a:ext cx="1014000" cy="18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079" y="2065589"/>
            <a:ext cx="1423085" cy="1897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1854" y="1538550"/>
            <a:ext cx="1820733" cy="136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3551" y="3288600"/>
            <a:ext cx="1148198" cy="153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0"/>
          <p:cNvPicPr preferRelativeResize="0"/>
          <p:nvPr/>
        </p:nvPicPr>
        <p:blipFill rotWithShape="1">
          <a:blip r:embed="rId6">
            <a:alphaModFix/>
          </a:blip>
          <a:srcRect b="17299" l="19315" r="0" t="-17300"/>
          <a:stretch/>
        </p:blipFill>
        <p:spPr>
          <a:xfrm>
            <a:off x="7859025" y="2922075"/>
            <a:ext cx="1148198" cy="1897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Device Photos</a:t>
            </a:r>
            <a:endParaRPr/>
          </a:p>
        </p:txBody>
      </p:sp>
      <p:pic>
        <p:nvPicPr>
          <p:cNvPr id="161" name="Google Shape;1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8025" y="1255850"/>
            <a:ext cx="1891476" cy="2071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776" y="3472927"/>
            <a:ext cx="1706301" cy="1670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5325" y="3537900"/>
            <a:ext cx="1891480" cy="160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1050" y="3537900"/>
            <a:ext cx="1812776" cy="160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5005" y="1255850"/>
            <a:ext cx="1627400" cy="1998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93474" y="1255850"/>
            <a:ext cx="1581550" cy="1998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" y="1255850"/>
            <a:ext cx="2041196" cy="199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Data collection &amp; Results</a:t>
            </a:r>
            <a:endParaRPr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505700"/>
            <a:ext cx="3844500" cy="3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13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0"/>
              <a:buChar char="●"/>
            </a:pPr>
            <a:r>
              <a:rPr lang="en" sz="1460">
                <a:solidFill>
                  <a:srgbClr val="000000"/>
                </a:solidFill>
              </a:rPr>
              <a:t>All 3 sensor shares the same SDA/SCL pin - use </a:t>
            </a:r>
            <a:r>
              <a:rPr lang="en" sz="1460">
                <a:solidFill>
                  <a:srgbClr val="000000"/>
                </a:solidFill>
              </a:rPr>
              <a:t>different address</a:t>
            </a:r>
            <a:endParaRPr sz="1460">
              <a:solidFill>
                <a:srgbClr val="000000"/>
              </a:solidFill>
            </a:endParaRPr>
          </a:p>
          <a:p>
            <a:pPr indent="-3213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0"/>
              <a:buChar char="●"/>
            </a:pPr>
            <a:r>
              <a:rPr lang="en" sz="1460">
                <a:solidFill>
                  <a:srgbClr val="000000"/>
                </a:solidFill>
              </a:rPr>
              <a:t>Arduino code combination</a:t>
            </a:r>
            <a:endParaRPr sz="1460">
              <a:solidFill>
                <a:srgbClr val="000000"/>
              </a:solidFill>
            </a:endParaRPr>
          </a:p>
          <a:p>
            <a:pPr indent="-3213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0"/>
              <a:buChar char="●"/>
            </a:pPr>
            <a:r>
              <a:rPr lang="en" sz="1460">
                <a:solidFill>
                  <a:srgbClr val="000000"/>
                </a:solidFill>
              </a:rPr>
              <a:t>Organize all sensor data into one string for </a:t>
            </a:r>
            <a:r>
              <a:rPr lang="en" sz="1460">
                <a:solidFill>
                  <a:srgbClr val="000000"/>
                </a:solidFill>
              </a:rPr>
              <a:t>further</a:t>
            </a:r>
            <a:r>
              <a:rPr lang="en" sz="1460">
                <a:solidFill>
                  <a:srgbClr val="000000"/>
                </a:solidFill>
              </a:rPr>
              <a:t> parsing</a:t>
            </a:r>
            <a:endParaRPr sz="146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460">
                <a:solidFill>
                  <a:srgbClr val="000000"/>
                </a:solidFill>
              </a:rPr>
              <a:t>Results:</a:t>
            </a:r>
            <a:endParaRPr b="1" sz="1460">
              <a:solidFill>
                <a:srgbClr val="000000"/>
              </a:solidFill>
            </a:endParaRPr>
          </a:p>
          <a:p>
            <a:pPr indent="-32131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60"/>
              <a:buChar char="●"/>
            </a:pPr>
            <a:r>
              <a:rPr lang="en" sz="1460">
                <a:solidFill>
                  <a:srgbClr val="000000"/>
                </a:solidFill>
              </a:rPr>
              <a:t>Fitness mode engaged = appropriate increase in score</a:t>
            </a:r>
            <a:endParaRPr sz="1460">
              <a:solidFill>
                <a:srgbClr val="000000"/>
              </a:solidFill>
            </a:endParaRPr>
          </a:p>
          <a:p>
            <a:pPr indent="-3213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0"/>
              <a:buChar char="●"/>
            </a:pPr>
            <a:r>
              <a:rPr lang="en" sz="1460">
                <a:solidFill>
                  <a:srgbClr val="000000"/>
                </a:solidFill>
              </a:rPr>
              <a:t>More engagement with relaxation mode = appropriate increase in score</a:t>
            </a:r>
            <a:endParaRPr sz="1460">
              <a:solidFill>
                <a:srgbClr val="000000"/>
              </a:solidFill>
            </a:endParaRPr>
          </a:p>
          <a:p>
            <a:pPr indent="-3213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0"/>
              <a:buChar char="●"/>
            </a:pPr>
            <a:r>
              <a:rPr lang="en" sz="1460">
                <a:solidFill>
                  <a:srgbClr val="000000"/>
                </a:solidFill>
              </a:rPr>
              <a:t>Overall gamification accurately provided positive reinforcement messages and increased score</a:t>
            </a:r>
            <a:endParaRPr sz="146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205"/>
          </a:p>
        </p:txBody>
      </p:sp>
      <p:sp>
        <p:nvSpPr>
          <p:cNvPr id="174" name="Google Shape;174;p32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Unreliable communication rate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Parsing as simple String not enough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Data is “tagged” to parse in Android Service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Tags necessary for </a:t>
            </a:r>
            <a:r>
              <a:rPr lang="en" sz="1600">
                <a:solidFill>
                  <a:srgbClr val="000000"/>
                </a:solidFill>
              </a:rPr>
              <a:t>identification</a:t>
            </a:r>
            <a:r>
              <a:rPr lang="en" sz="1600">
                <a:solidFill>
                  <a:srgbClr val="000000"/>
                </a:solidFill>
              </a:rPr>
              <a:t> of data points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80" name="Google Shape;180;p33"/>
          <p:cNvSpPr txBox="1"/>
          <p:nvPr>
            <p:ph idx="2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750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8"/>
              <a:buChar char="●"/>
            </a:pPr>
            <a:r>
              <a:rPr lang="en" sz="2187">
                <a:solidFill>
                  <a:srgbClr val="000000"/>
                </a:solidFill>
              </a:rPr>
              <a:t>Constructed device assists in development of healthy habits with the use of gamification and reward-based approach</a:t>
            </a:r>
            <a:endParaRPr sz="2187">
              <a:solidFill>
                <a:srgbClr val="000000"/>
              </a:solidFill>
            </a:endParaRPr>
          </a:p>
          <a:p>
            <a:pPr indent="-36750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8"/>
              <a:buChar char="○"/>
            </a:pPr>
            <a:r>
              <a:rPr lang="en" sz="2187">
                <a:solidFill>
                  <a:srgbClr val="000000"/>
                </a:solidFill>
              </a:rPr>
              <a:t>User data to gauge wellbeing score</a:t>
            </a:r>
            <a:endParaRPr sz="2187">
              <a:solidFill>
                <a:srgbClr val="000000"/>
              </a:solidFill>
            </a:endParaRPr>
          </a:p>
          <a:p>
            <a:pPr indent="-36750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8"/>
              <a:buChar char="○"/>
            </a:pPr>
            <a:r>
              <a:rPr lang="en" sz="2187">
                <a:solidFill>
                  <a:srgbClr val="000000"/>
                </a:solidFill>
              </a:rPr>
              <a:t>Eliminated need for computer by utilization of bluetooth communication between FireBeetle and android device </a:t>
            </a:r>
            <a:endParaRPr sz="2187">
              <a:solidFill>
                <a:srgbClr val="000000"/>
              </a:solidFill>
            </a:endParaRPr>
          </a:p>
          <a:p>
            <a:pPr indent="-36750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8"/>
              <a:buChar char="●"/>
            </a:pPr>
            <a:r>
              <a:rPr lang="en" sz="2187">
                <a:solidFill>
                  <a:srgbClr val="000000"/>
                </a:solidFill>
              </a:rPr>
              <a:t>Future direction: implementation of calendar-style system</a:t>
            </a:r>
            <a:endParaRPr sz="2187">
              <a:solidFill>
                <a:srgbClr val="000000"/>
              </a:solidFill>
            </a:endParaRPr>
          </a:p>
          <a:p>
            <a:pPr indent="-36750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8"/>
              <a:buChar char="○"/>
            </a:pPr>
            <a:r>
              <a:rPr lang="en" sz="2187">
                <a:solidFill>
                  <a:srgbClr val="000000"/>
                </a:solidFill>
              </a:rPr>
              <a:t>Insight over time</a:t>
            </a:r>
            <a:endParaRPr sz="2187">
              <a:solidFill>
                <a:srgbClr val="000000"/>
              </a:solidFill>
            </a:endParaRPr>
          </a:p>
          <a:p>
            <a:pPr indent="-36750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8"/>
              <a:buChar char="○"/>
            </a:pPr>
            <a:r>
              <a:rPr lang="en" sz="2187">
                <a:solidFill>
                  <a:srgbClr val="000000"/>
                </a:solidFill>
              </a:rPr>
              <a:t>Truly tracking habits</a:t>
            </a:r>
            <a:endParaRPr sz="2187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