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 Italics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  <p:embeddedFont>
      <p:font typeface="Open Sauce" charset="1" panose="00000500000000000000"/>
      <p:regular r:id="rId26"/>
    </p:embeddedFont>
    <p:embeddedFont>
      <p:font typeface="Open Sauce Bold" charset="1" panose="00000800000000000000"/>
      <p:regular r:id="rId27"/>
    </p:embeddedFont>
    <p:embeddedFont>
      <p:font typeface="Open Sauce Italics" charset="1" panose="00000500000000000000"/>
      <p:regular r:id="rId28"/>
    </p:embeddedFont>
    <p:embeddedFont>
      <p:font typeface="Open Sauce Bold Italics" charset="1" panose="00000800000000000000"/>
      <p:regular r:id="rId29"/>
    </p:embeddedFont>
    <p:embeddedFont>
      <p:font typeface="Open Sauce Light" charset="1" panose="00000400000000000000"/>
      <p:regular r:id="rId30"/>
    </p:embeddedFont>
    <p:embeddedFont>
      <p:font typeface="Open Sauce Light Italics" charset="1" panose="00000400000000000000"/>
      <p:regular r:id="rId31"/>
    </p:embeddedFont>
    <p:embeddedFont>
      <p:font typeface="Open Sauce Medium" charset="1" panose="00000600000000000000"/>
      <p:regular r:id="rId32"/>
    </p:embeddedFont>
    <p:embeddedFont>
      <p:font typeface="Open Sauce Medium Italics" charset="1" panose="00000600000000000000"/>
      <p:regular r:id="rId33"/>
    </p:embeddedFont>
    <p:embeddedFont>
      <p:font typeface="Open Sauce Semi-Bold" charset="1" panose="00000700000000000000"/>
      <p:regular r:id="rId34"/>
    </p:embeddedFont>
    <p:embeddedFont>
      <p:font typeface="Open Sauce Semi-Bold Italics" charset="1" panose="00000700000000000000"/>
      <p:regular r:id="rId35"/>
    </p:embeddedFont>
    <p:embeddedFont>
      <p:font typeface="Open Sauce Heavy" charset="1" panose="00000A00000000000000"/>
      <p:regular r:id="rId36"/>
    </p:embeddedFont>
    <p:embeddedFont>
      <p:font typeface="Open Sauce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54" Target="slides/slide17.xml" Type="http://schemas.openxmlformats.org/officeDocument/2006/relationships/slide"/><Relationship Id="rId55" Target="slides/slide18.xml" Type="http://schemas.openxmlformats.org/officeDocument/2006/relationships/slide"/><Relationship Id="rId56" Target="slides/slide1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35.png" Type="http://schemas.openxmlformats.org/officeDocument/2006/relationships/image"/><Relationship Id="rId4" Target="../media/image33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3.png" Type="http://schemas.openxmlformats.org/officeDocument/2006/relationships/image"/><Relationship Id="rId4" Target="../media/image2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png" Type="http://schemas.openxmlformats.org/officeDocument/2006/relationships/image"/><Relationship Id="rId12" Target="../media/image50.png" Type="http://schemas.openxmlformats.org/officeDocument/2006/relationships/image"/><Relationship Id="rId2" Target="../media/image27.png" Type="http://schemas.openxmlformats.org/officeDocument/2006/relationships/image"/><Relationship Id="rId3" Target="../media/image45.pn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54.png" Type="http://schemas.openxmlformats.org/officeDocument/2006/relationships/image"/><Relationship Id="rId7" Target="../media/image51.png" Type="http://schemas.openxmlformats.org/officeDocument/2006/relationships/image"/><Relationship Id="rId8" Target="../media/image49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https://github.com/hhien205/Drawing-courses-selling-platform" TargetMode="External" Type="http://schemas.openxmlformats.org/officeDocument/2006/relationships/hyperlink"/><Relationship Id="rId5" Target="https://docs.google.com/document/d/1dJQGVQ5ftr-dP7IFtPFbGK_W2Pa9luAAdGQ5qLV8oog/edit" TargetMode="External" Type="http://schemas.openxmlformats.org/officeDocument/2006/relationships/hyperlink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8.png" Type="http://schemas.openxmlformats.org/officeDocument/2006/relationships/image"/><Relationship Id="rId6" Target="../media/image5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slide4.xml" Type="http://schemas.openxmlformats.org/officeDocument/2006/relationships/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836119" y="612615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02994" y="4629150"/>
            <a:ext cx="13445899" cy="2781964"/>
            <a:chOff x="0" y="0"/>
            <a:chExt cx="2596622" cy="5372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6622" cy="537243"/>
            </a:xfrm>
            <a:custGeom>
              <a:avLst/>
              <a:gdLst/>
              <a:ahLst/>
              <a:cxnLst/>
              <a:rect r="r" b="b" t="t" l="l"/>
              <a:pathLst>
                <a:path h="537243" w="2596622">
                  <a:moveTo>
                    <a:pt x="0" y="0"/>
                  </a:moveTo>
                  <a:lnTo>
                    <a:pt x="2596622" y="0"/>
                  </a:lnTo>
                  <a:lnTo>
                    <a:pt x="2596622" y="537243"/>
                  </a:lnTo>
                  <a:lnTo>
                    <a:pt x="0" y="537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96622" cy="556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43214" y="4498710"/>
            <a:ext cx="14165459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E-LEARNING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8535" y="3030292"/>
            <a:ext cx="14650930" cy="105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6"/>
              </a:lnSpc>
            </a:pPr>
            <a:r>
              <a:rPr lang="en-US" sz="6200" spc="607">
                <a:solidFill>
                  <a:srgbClr val="1153A0"/>
                </a:solidFill>
                <a:latin typeface="Oswald Bold"/>
              </a:rPr>
              <a:t>DRAWING </a:t>
            </a:r>
            <a:r>
              <a:rPr lang="en-US" sz="6200" spc="607">
                <a:solidFill>
                  <a:srgbClr val="F77426"/>
                </a:solidFill>
                <a:latin typeface="Oswald Bold"/>
              </a:rPr>
              <a:t>COURSE </a:t>
            </a:r>
            <a:r>
              <a:rPr lang="en-US" sz="6200" spc="607">
                <a:solidFill>
                  <a:srgbClr val="56BA4C"/>
                </a:solidFill>
                <a:latin typeface="Oswald Bold"/>
              </a:rPr>
              <a:t>SELLING </a:t>
            </a:r>
            <a:r>
              <a:rPr lang="en-US" sz="6200" spc="607">
                <a:solidFill>
                  <a:srgbClr val="7FA2CB"/>
                </a:solidFill>
                <a:latin typeface="Oswald Bold"/>
              </a:rPr>
              <a:t>PLATFORM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9710" y="7868314"/>
            <a:ext cx="14628580" cy="70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211">
                <a:solidFill>
                  <a:srgbClr val="231F20"/>
                </a:solidFill>
                <a:latin typeface="Montserrat Light Bold"/>
              </a:rPr>
              <a:t>SUPERVISOR: MR. LẠI ĐỨC HÙNG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8509" y="367210"/>
            <a:ext cx="4309411" cy="1322979"/>
          </a:xfrm>
          <a:custGeom>
            <a:avLst/>
            <a:gdLst/>
            <a:ahLst/>
            <a:cxnLst/>
            <a:rect r="r" b="b" t="t" l="l"/>
            <a:pathLst>
              <a:path h="1322979" w="4309411">
                <a:moveTo>
                  <a:pt x="0" y="0"/>
                </a:moveTo>
                <a:lnTo>
                  <a:pt x="4309410" y="0"/>
                </a:lnTo>
                <a:lnTo>
                  <a:pt x="4309410" y="1322980"/>
                </a:lnTo>
                <a:lnTo>
                  <a:pt x="0" y="1322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07037" y="952500"/>
            <a:ext cx="3452263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 spc="211">
                <a:solidFill>
                  <a:srgbClr val="F77426"/>
                </a:solidFill>
                <a:latin typeface="Montserrat Light Bold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9823" y="3203226"/>
            <a:ext cx="1642199" cy="1642199"/>
          </a:xfrm>
          <a:custGeom>
            <a:avLst/>
            <a:gdLst/>
            <a:ahLst/>
            <a:cxnLst/>
            <a:rect r="r" b="b" t="t" l="l"/>
            <a:pathLst>
              <a:path h="1642199" w="1642199">
                <a:moveTo>
                  <a:pt x="0" y="0"/>
                </a:moveTo>
                <a:lnTo>
                  <a:pt x="1642199" y="0"/>
                </a:lnTo>
                <a:lnTo>
                  <a:pt x="1642199" y="1642199"/>
                </a:lnTo>
                <a:lnTo>
                  <a:pt x="0" y="164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0" b="-48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673732" y="4005585"/>
            <a:ext cx="23591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9527343" y="4005585"/>
            <a:ext cx="23591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3944558" y="5735865"/>
            <a:ext cx="0" cy="145811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239876" y="3001181"/>
            <a:ext cx="3740270" cy="1857978"/>
          </a:xfrm>
          <a:custGeom>
            <a:avLst/>
            <a:gdLst/>
            <a:ahLst/>
            <a:cxnLst/>
            <a:rect r="r" b="b" t="t" l="l"/>
            <a:pathLst>
              <a:path h="1857978" w="3740270">
                <a:moveTo>
                  <a:pt x="0" y="0"/>
                </a:moveTo>
                <a:lnTo>
                  <a:pt x="3740271" y="0"/>
                </a:lnTo>
                <a:lnTo>
                  <a:pt x="3740271" y="1857978"/>
                </a:lnTo>
                <a:lnTo>
                  <a:pt x="0" y="18579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58811" y="2396550"/>
            <a:ext cx="2537867" cy="2537867"/>
          </a:xfrm>
          <a:custGeom>
            <a:avLst/>
            <a:gdLst/>
            <a:ahLst/>
            <a:cxnLst/>
            <a:rect r="r" b="b" t="t" l="l"/>
            <a:pathLst>
              <a:path h="2537867" w="2537867">
                <a:moveTo>
                  <a:pt x="0" y="0"/>
                </a:moveTo>
                <a:lnTo>
                  <a:pt x="2537867" y="0"/>
                </a:lnTo>
                <a:lnTo>
                  <a:pt x="2537867" y="2537867"/>
                </a:lnTo>
                <a:lnTo>
                  <a:pt x="0" y="2537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0672" y="7330404"/>
            <a:ext cx="2280147" cy="2280147"/>
          </a:xfrm>
          <a:custGeom>
            <a:avLst/>
            <a:gdLst/>
            <a:ahLst/>
            <a:cxnLst/>
            <a:rect r="r" b="b" t="t" l="l"/>
            <a:pathLst>
              <a:path h="2280147" w="2280147">
                <a:moveTo>
                  <a:pt x="0" y="0"/>
                </a:moveTo>
                <a:lnTo>
                  <a:pt x="2280147" y="0"/>
                </a:lnTo>
                <a:lnTo>
                  <a:pt x="2280147" y="2280147"/>
                </a:lnTo>
                <a:lnTo>
                  <a:pt x="0" y="2280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9527343" y="8602965"/>
            <a:ext cx="23591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977015" y="6653394"/>
            <a:ext cx="2822688" cy="2822688"/>
          </a:xfrm>
          <a:custGeom>
            <a:avLst/>
            <a:gdLst/>
            <a:ahLst/>
            <a:cxnLst/>
            <a:rect r="r" b="b" t="t" l="l"/>
            <a:pathLst>
              <a:path h="2822688" w="2822688">
                <a:moveTo>
                  <a:pt x="0" y="0"/>
                </a:moveTo>
                <a:lnTo>
                  <a:pt x="2822688" y="0"/>
                </a:lnTo>
                <a:lnTo>
                  <a:pt x="2822688" y="2822688"/>
                </a:lnTo>
                <a:lnTo>
                  <a:pt x="0" y="28226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4242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727260"/>
            <a:ext cx="15244121" cy="6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1: Customer views courses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8867" y="3603196"/>
            <a:ext cx="2954760" cy="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4698" indent="-267349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1. Login into 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2429" y="5125846"/>
            <a:ext cx="1784871" cy="47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Open Sauce Bold"/>
              </a:rPr>
              <a:t>Customer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44364" y="5125846"/>
            <a:ext cx="1911211" cy="47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Open Sauce Bold"/>
              </a:rPr>
              <a:t>E-Learning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81498" y="3547449"/>
            <a:ext cx="2794108" cy="40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2. View course list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73571" y="6247991"/>
            <a:ext cx="3445454" cy="40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3. View course detail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95614" y="5125846"/>
            <a:ext cx="2264261" cy="47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Open Sauce Bold"/>
              </a:rPr>
              <a:t>Courses List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52627" y="9791700"/>
            <a:ext cx="138386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Course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96572" y="9657231"/>
            <a:ext cx="3183575" cy="47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Open Sauce Bold"/>
              </a:rPr>
              <a:t>Free trial learning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15980" y="8158023"/>
            <a:ext cx="2306094" cy="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4 View course trial learning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119" y="3083723"/>
            <a:ext cx="1623836" cy="1623836"/>
          </a:xfrm>
          <a:custGeom>
            <a:avLst/>
            <a:gdLst/>
            <a:ahLst/>
            <a:cxnLst/>
            <a:rect r="r" b="b" t="t" l="l"/>
            <a:pathLst>
              <a:path h="1623836" w="1623836">
                <a:moveTo>
                  <a:pt x="0" y="0"/>
                </a:moveTo>
                <a:lnTo>
                  <a:pt x="1623837" y="0"/>
                </a:lnTo>
                <a:lnTo>
                  <a:pt x="1623837" y="1623836"/>
                </a:lnTo>
                <a:lnTo>
                  <a:pt x="0" y="162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0" b="-48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12165" y="4006692"/>
            <a:ext cx="22066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7551194" y="3948378"/>
            <a:ext cx="241659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476365" y="3004039"/>
            <a:ext cx="1923388" cy="1923388"/>
          </a:xfrm>
          <a:custGeom>
            <a:avLst/>
            <a:gdLst/>
            <a:ahLst/>
            <a:cxnLst/>
            <a:rect r="r" b="b" t="t" l="l"/>
            <a:pathLst>
              <a:path h="1923388" w="1923388">
                <a:moveTo>
                  <a:pt x="0" y="0"/>
                </a:moveTo>
                <a:lnTo>
                  <a:pt x="1923388" y="0"/>
                </a:lnTo>
                <a:lnTo>
                  <a:pt x="1923388" y="1923388"/>
                </a:lnTo>
                <a:lnTo>
                  <a:pt x="0" y="1923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15191" y="3114625"/>
            <a:ext cx="1739277" cy="1739277"/>
          </a:xfrm>
          <a:custGeom>
            <a:avLst/>
            <a:gdLst/>
            <a:ahLst/>
            <a:cxnLst/>
            <a:rect r="r" b="b" t="t" l="l"/>
            <a:pathLst>
              <a:path h="1739277" w="1739277">
                <a:moveTo>
                  <a:pt x="0" y="0"/>
                </a:moveTo>
                <a:lnTo>
                  <a:pt x="1739277" y="0"/>
                </a:lnTo>
                <a:lnTo>
                  <a:pt x="1739277" y="1739277"/>
                </a:lnTo>
                <a:lnTo>
                  <a:pt x="0" y="1739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147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27260"/>
            <a:ext cx="15244121" cy="6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2: Customer registers course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1956" y="3510854"/>
            <a:ext cx="3552173" cy="39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719" indent="-264360" lvl="1">
              <a:lnSpc>
                <a:spcPts val="3183"/>
              </a:lnSpc>
              <a:spcBef>
                <a:spcPct val="0"/>
              </a:spcBef>
              <a:buFont typeface="Arial"/>
              <a:buChar char="•"/>
            </a:pPr>
            <a:r>
              <a:rPr lang="en-US" sz="2448">
                <a:solidFill>
                  <a:srgbClr val="000000"/>
                </a:solidFill>
                <a:latin typeface="Open Sauce"/>
              </a:rPr>
              <a:t> Register course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479" y="4993943"/>
            <a:ext cx="1764913" cy="45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Open Sauce Bold"/>
              </a:rPr>
              <a:t>Customer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99753" y="3510854"/>
            <a:ext cx="2962923" cy="119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</a:pPr>
            <a:r>
              <a:rPr lang="en-US" sz="2448">
                <a:solidFill>
                  <a:srgbClr val="000000"/>
                </a:solidFill>
                <a:latin typeface="Open Sauce"/>
              </a:rPr>
              <a:t>2. Choose payment method</a:t>
            </a:r>
          </a:p>
          <a:p>
            <a:pPr algn="ctr">
              <a:lnSpc>
                <a:spcPts val="318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786337" y="4993943"/>
            <a:ext cx="1303443" cy="45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Open Sauce Bold"/>
              </a:rPr>
              <a:t>Course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03751" y="4993943"/>
            <a:ext cx="1562157" cy="45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Open Sauce Bold"/>
              </a:rPr>
              <a:t>Payment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6080785" y="5623592"/>
            <a:ext cx="0" cy="1441815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030626" y="2672775"/>
            <a:ext cx="2254651" cy="2254651"/>
          </a:xfrm>
          <a:custGeom>
            <a:avLst/>
            <a:gdLst/>
            <a:ahLst/>
            <a:cxnLst/>
            <a:rect r="r" b="b" t="t" l="l"/>
            <a:pathLst>
              <a:path h="2254651" w="2254651">
                <a:moveTo>
                  <a:pt x="0" y="0"/>
                </a:moveTo>
                <a:lnTo>
                  <a:pt x="2254651" y="0"/>
                </a:lnTo>
                <a:lnTo>
                  <a:pt x="2254651" y="2254652"/>
                </a:lnTo>
                <a:lnTo>
                  <a:pt x="0" y="2254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406983" y="3558517"/>
            <a:ext cx="2471128" cy="79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Open Sauce"/>
              </a:rPr>
              <a:t>3. View order history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40298" y="4993943"/>
            <a:ext cx="1035308" cy="45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Open Sauce Bold"/>
              </a:rPr>
              <a:t>Order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2671456" y="3988161"/>
            <a:ext cx="22066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5201979" y="7104981"/>
            <a:ext cx="1923388" cy="1923388"/>
          </a:xfrm>
          <a:custGeom>
            <a:avLst/>
            <a:gdLst/>
            <a:ahLst/>
            <a:cxnLst/>
            <a:rect r="r" b="b" t="t" l="l"/>
            <a:pathLst>
              <a:path h="1923388" w="1923388">
                <a:moveTo>
                  <a:pt x="0" y="0"/>
                </a:moveTo>
                <a:lnTo>
                  <a:pt x="1923388" y="0"/>
                </a:lnTo>
                <a:lnTo>
                  <a:pt x="1923388" y="1923388"/>
                </a:lnTo>
                <a:lnTo>
                  <a:pt x="0" y="1923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16080785" y="5623592"/>
            <a:ext cx="0" cy="1441815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15890017" y="5807197"/>
            <a:ext cx="1625005" cy="119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Open Sauce"/>
              </a:rPr>
              <a:t>4. View order detail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94340" y="9098480"/>
            <a:ext cx="2172890" cy="45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Open Sauce Bold"/>
              </a:rPr>
              <a:t>Order Detail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040" y="3190500"/>
            <a:ext cx="1621895" cy="1621895"/>
          </a:xfrm>
          <a:custGeom>
            <a:avLst/>
            <a:gdLst/>
            <a:ahLst/>
            <a:cxnLst/>
            <a:rect r="r" b="b" t="t" l="l"/>
            <a:pathLst>
              <a:path h="1621895" w="1621895">
                <a:moveTo>
                  <a:pt x="0" y="0"/>
                </a:moveTo>
                <a:lnTo>
                  <a:pt x="1621894" y="0"/>
                </a:lnTo>
                <a:lnTo>
                  <a:pt x="1621894" y="1621894"/>
                </a:lnTo>
                <a:lnTo>
                  <a:pt x="0" y="1621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0" b="-48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09594" y="4112366"/>
            <a:ext cx="220401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567366" y="2932637"/>
            <a:ext cx="3225219" cy="2536833"/>
          </a:xfrm>
          <a:custGeom>
            <a:avLst/>
            <a:gdLst/>
            <a:ahLst/>
            <a:cxnLst/>
            <a:rect r="r" b="b" t="t" l="l"/>
            <a:pathLst>
              <a:path h="2536833" w="3225219">
                <a:moveTo>
                  <a:pt x="0" y="0"/>
                </a:moveTo>
                <a:lnTo>
                  <a:pt x="3225219" y="0"/>
                </a:lnTo>
                <a:lnTo>
                  <a:pt x="3225219" y="2536833"/>
                </a:lnTo>
                <a:lnTo>
                  <a:pt x="0" y="253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7314458" y="4054121"/>
            <a:ext cx="241370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242109" y="3110911"/>
            <a:ext cx="1921089" cy="1921089"/>
          </a:xfrm>
          <a:custGeom>
            <a:avLst/>
            <a:gdLst/>
            <a:ahLst/>
            <a:cxnLst/>
            <a:rect r="r" b="b" t="t" l="l"/>
            <a:pathLst>
              <a:path h="1921089" w="1921089">
                <a:moveTo>
                  <a:pt x="0" y="0"/>
                </a:moveTo>
                <a:lnTo>
                  <a:pt x="1921089" y="0"/>
                </a:lnTo>
                <a:lnTo>
                  <a:pt x="1921089" y="1921088"/>
                </a:lnTo>
                <a:lnTo>
                  <a:pt x="0" y="1921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273157" y="3664703"/>
            <a:ext cx="2784279" cy="79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9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Open Sauce"/>
              </a:rPr>
              <a:t>3. Give feedback &amp; rate course</a:t>
            </a:r>
          </a:p>
        </p:txBody>
      </p:sp>
      <p:sp>
        <p:nvSpPr>
          <p:cNvPr name="AutoShape 8" id="8"/>
          <p:cNvSpPr/>
          <p:nvPr/>
        </p:nvSpPr>
        <p:spPr>
          <a:xfrm>
            <a:off x="12537314" y="4093857"/>
            <a:ext cx="220401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974310" y="2672775"/>
            <a:ext cx="2450729" cy="2450729"/>
          </a:xfrm>
          <a:custGeom>
            <a:avLst/>
            <a:gdLst/>
            <a:ahLst/>
            <a:cxnLst/>
            <a:rect r="r" b="b" t="t" l="l"/>
            <a:pathLst>
              <a:path h="2450729" w="2450729">
                <a:moveTo>
                  <a:pt x="0" y="0"/>
                </a:moveTo>
                <a:lnTo>
                  <a:pt x="2450729" y="0"/>
                </a:lnTo>
                <a:lnTo>
                  <a:pt x="2450729" y="2450729"/>
                </a:lnTo>
                <a:lnTo>
                  <a:pt x="0" y="24507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4328" y="4838323"/>
            <a:ext cx="2471987" cy="8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  <a:spcBef>
                <a:spcPct val="0"/>
              </a:spcBef>
            </a:pPr>
            <a:r>
              <a:rPr lang="en-US" sz="2517">
                <a:solidFill>
                  <a:srgbClr val="000000"/>
                </a:solidFill>
                <a:latin typeface="Open Sauce Bold"/>
              </a:rPr>
              <a:t>Rate &amp; Feedback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2382938" y="4776743"/>
            <a:ext cx="3015989" cy="216598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033552" y="6689815"/>
            <a:ext cx="2232322" cy="2232322"/>
          </a:xfrm>
          <a:custGeom>
            <a:avLst/>
            <a:gdLst/>
            <a:ahLst/>
            <a:cxnLst/>
            <a:rect r="r" b="b" t="t" l="l"/>
            <a:pathLst>
              <a:path h="2232322" w="2232322">
                <a:moveTo>
                  <a:pt x="0" y="0"/>
                </a:moveTo>
                <a:lnTo>
                  <a:pt x="2232323" y="0"/>
                </a:lnTo>
                <a:lnTo>
                  <a:pt x="2232323" y="2232323"/>
                </a:lnTo>
                <a:lnTo>
                  <a:pt x="0" y="2232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147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727260"/>
            <a:ext cx="15244121" cy="6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3: Customer learns course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24282" y="3617097"/>
            <a:ext cx="3547926" cy="39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087" indent="-264044" lvl="1">
              <a:lnSpc>
                <a:spcPts val="3179"/>
              </a:lnSpc>
              <a:spcBef>
                <a:spcPct val="0"/>
              </a:spcBef>
              <a:buFont typeface="Arial"/>
              <a:buChar char="•"/>
            </a:pPr>
            <a:r>
              <a:rPr lang="en-US" sz="2445">
                <a:solidFill>
                  <a:srgbClr val="000000"/>
                </a:solidFill>
                <a:latin typeface="Open Sauce"/>
              </a:rPr>
              <a:t> Learn course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1479" y="5098402"/>
            <a:ext cx="1762802" cy="45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Open Sauce Bold"/>
              </a:rPr>
              <a:t>Customer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3198" y="3617097"/>
            <a:ext cx="2959380" cy="79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9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Open Sauce"/>
              </a:rPr>
              <a:t>2. Check lesson progress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51711" y="5098402"/>
            <a:ext cx="1301884" cy="45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Open Sauce Bold"/>
              </a:rPr>
              <a:t>Course</a:t>
            </a:r>
          </a:p>
        </p:txBody>
      </p:sp>
      <p:sp>
        <p:nvSpPr>
          <p:cNvPr name="TextBox 19" id="19"/>
          <p:cNvSpPr txBox="true"/>
          <p:nvPr/>
        </p:nvSpPr>
        <p:spPr>
          <a:xfrm rot="-2100000">
            <a:off x="12161486" y="5390753"/>
            <a:ext cx="3553279" cy="79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9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Open Sauce"/>
              </a:rPr>
              <a:t>4. Share personal opinion on forum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48448" y="9220200"/>
            <a:ext cx="120253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Bold"/>
              </a:rPr>
              <a:t>Forum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06862" y="2979259"/>
            <a:ext cx="1564198" cy="1558087"/>
            <a:chOff x="0" y="0"/>
            <a:chExt cx="6502400" cy="647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-278" r="223" b="-278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2370182" y="3740522"/>
            <a:ext cx="223832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15769" y="2835547"/>
            <a:ext cx="1845511" cy="1845511"/>
          </a:xfrm>
          <a:custGeom>
            <a:avLst/>
            <a:gdLst/>
            <a:ahLst/>
            <a:cxnLst/>
            <a:rect r="r" b="b" t="t" l="l"/>
            <a:pathLst>
              <a:path h="1845511" w="1845511">
                <a:moveTo>
                  <a:pt x="0" y="0"/>
                </a:moveTo>
                <a:lnTo>
                  <a:pt x="1845511" y="0"/>
                </a:lnTo>
                <a:lnTo>
                  <a:pt x="1845511" y="1845511"/>
                </a:lnTo>
                <a:lnTo>
                  <a:pt x="0" y="1845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7339205" y="3740522"/>
            <a:ext cx="223832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0696610" y="4532214"/>
            <a:ext cx="1073983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Admin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13199" y="2466178"/>
            <a:ext cx="2092453" cy="2092453"/>
          </a:xfrm>
          <a:custGeom>
            <a:avLst/>
            <a:gdLst/>
            <a:ahLst/>
            <a:cxnLst/>
            <a:rect r="r" b="b" t="t" l="l"/>
            <a:pathLst>
              <a:path h="2092453" w="2092453">
                <a:moveTo>
                  <a:pt x="0" y="0"/>
                </a:moveTo>
                <a:lnTo>
                  <a:pt x="2092453" y="0"/>
                </a:lnTo>
                <a:lnTo>
                  <a:pt x="2092453" y="2092453"/>
                </a:lnTo>
                <a:lnTo>
                  <a:pt x="0" y="2092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45529" y="6968780"/>
            <a:ext cx="1635142" cy="1635142"/>
          </a:xfrm>
          <a:custGeom>
            <a:avLst/>
            <a:gdLst/>
            <a:ahLst/>
            <a:cxnLst/>
            <a:rect r="r" b="b" t="t" l="l"/>
            <a:pathLst>
              <a:path h="1635142" w="1635142">
                <a:moveTo>
                  <a:pt x="0" y="0"/>
                </a:moveTo>
                <a:lnTo>
                  <a:pt x="1635142" y="0"/>
                </a:lnTo>
                <a:lnTo>
                  <a:pt x="1635142" y="1635142"/>
                </a:lnTo>
                <a:lnTo>
                  <a:pt x="0" y="1635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1808592" y="5000838"/>
            <a:ext cx="1073874" cy="2020547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070512" y="6856219"/>
            <a:ext cx="1629020" cy="1635142"/>
          </a:xfrm>
          <a:custGeom>
            <a:avLst/>
            <a:gdLst/>
            <a:ahLst/>
            <a:cxnLst/>
            <a:rect r="r" b="b" t="t" l="l"/>
            <a:pathLst>
              <a:path h="1635142" w="1629020">
                <a:moveTo>
                  <a:pt x="0" y="0"/>
                </a:moveTo>
                <a:lnTo>
                  <a:pt x="1629019" y="0"/>
                </a:lnTo>
                <a:lnTo>
                  <a:pt x="1629019" y="1635142"/>
                </a:lnTo>
                <a:lnTo>
                  <a:pt x="0" y="1635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308" t="-14839" r="-17314" b="-20275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9485628" y="5012528"/>
            <a:ext cx="1132001" cy="2008844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4896732" y="7377743"/>
            <a:ext cx="3072783" cy="763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3.1. Course  is shown on course list</a:t>
            </a:r>
          </a:p>
        </p:txBody>
      </p:sp>
      <p:sp>
        <p:nvSpPr>
          <p:cNvPr name="AutoShape 15" id="15"/>
          <p:cNvSpPr/>
          <p:nvPr/>
        </p:nvSpPr>
        <p:spPr>
          <a:xfrm>
            <a:off x="4896732" y="7769242"/>
            <a:ext cx="2936896" cy="21521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471728" y="6856219"/>
            <a:ext cx="1875750" cy="1776290"/>
          </a:xfrm>
          <a:custGeom>
            <a:avLst/>
            <a:gdLst/>
            <a:ahLst/>
            <a:cxnLst/>
            <a:rect r="r" b="b" t="t" l="l"/>
            <a:pathLst>
              <a:path h="1776290" w="1875750">
                <a:moveTo>
                  <a:pt x="0" y="0"/>
                </a:moveTo>
                <a:lnTo>
                  <a:pt x="1875751" y="0"/>
                </a:lnTo>
                <a:lnTo>
                  <a:pt x="1875751" y="1776291"/>
                </a:lnTo>
                <a:lnTo>
                  <a:pt x="0" y="17762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3910"/>
            </a:stretch>
          </a:blipFill>
        </p:spPr>
      </p:sp>
      <p:sp>
        <p:nvSpPr>
          <p:cNvPr name="AutoShape 17" id="17"/>
          <p:cNvSpPr/>
          <p:nvPr/>
        </p:nvSpPr>
        <p:spPr>
          <a:xfrm>
            <a:off x="14158042" y="7755355"/>
            <a:ext cx="223832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536103" y="6317308"/>
            <a:ext cx="2255680" cy="2255680"/>
          </a:xfrm>
          <a:custGeom>
            <a:avLst/>
            <a:gdLst/>
            <a:ahLst/>
            <a:cxnLst/>
            <a:rect r="r" b="b" t="t" l="l"/>
            <a:pathLst>
              <a:path h="2255680" w="2255680">
                <a:moveTo>
                  <a:pt x="0" y="0"/>
                </a:moveTo>
                <a:lnTo>
                  <a:pt x="2255680" y="0"/>
                </a:lnTo>
                <a:lnTo>
                  <a:pt x="2255680" y="2255680"/>
                </a:lnTo>
                <a:lnTo>
                  <a:pt x="0" y="22556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804888" y="3327503"/>
            <a:ext cx="3036836" cy="76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2. Await for Admin's approval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727260"/>
            <a:ext cx="15244121" cy="6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4: Instructor creates course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242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7399" y="4738811"/>
            <a:ext cx="1683122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Instructor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7964" y="3327503"/>
            <a:ext cx="2823819" cy="37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7311" indent="-253656" lvl="1">
              <a:lnSpc>
                <a:spcPts val="3054"/>
              </a:lnSpc>
              <a:spcBef>
                <a:spcPct val="0"/>
              </a:spcBef>
              <a:buFont typeface="Arial"/>
              <a:buChar char="•"/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Create course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13192" y="4738811"/>
            <a:ext cx="1250667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Course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36247" y="5813297"/>
            <a:ext cx="2297549" cy="37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3. Approve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91611" y="5819136"/>
            <a:ext cx="3036836" cy="37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4. Deny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78207" y="8510283"/>
            <a:ext cx="1171471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Shown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80671" y="7340044"/>
            <a:ext cx="2671224" cy="115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4.1.  Instructor has to re-evaluate course content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867286" y="8628527"/>
            <a:ext cx="1084635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Justify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72884" y="2772567"/>
            <a:ext cx="1684837" cy="1678255"/>
            <a:chOff x="0" y="0"/>
            <a:chExt cx="6502400" cy="647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-278" r="223" b="-278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3634831" y="3712967"/>
            <a:ext cx="223832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9314386" y="3691222"/>
            <a:ext cx="23591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13443508" y="5362575"/>
            <a:ext cx="0" cy="145811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923537" y="7068344"/>
            <a:ext cx="3087568" cy="3103504"/>
          </a:xfrm>
          <a:custGeom>
            <a:avLst/>
            <a:gdLst/>
            <a:ahLst/>
            <a:cxnLst/>
            <a:rect r="r" b="b" t="t" l="l"/>
            <a:pathLst>
              <a:path h="3103504" w="3087568">
                <a:moveTo>
                  <a:pt x="0" y="0"/>
                </a:moveTo>
                <a:lnTo>
                  <a:pt x="3087568" y="0"/>
                </a:lnTo>
                <a:lnTo>
                  <a:pt x="3087568" y="3103504"/>
                </a:lnTo>
                <a:lnTo>
                  <a:pt x="0" y="3103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6222" y="7533255"/>
            <a:ext cx="4876870" cy="2383577"/>
          </a:xfrm>
          <a:custGeom>
            <a:avLst/>
            <a:gdLst/>
            <a:ahLst/>
            <a:cxnLst/>
            <a:rect r="r" b="b" t="t" l="l"/>
            <a:pathLst>
              <a:path h="2383577" w="4876870">
                <a:moveTo>
                  <a:pt x="0" y="0"/>
                </a:moveTo>
                <a:lnTo>
                  <a:pt x="4876871" y="0"/>
                </a:lnTo>
                <a:lnTo>
                  <a:pt x="4876871" y="2383577"/>
                </a:lnTo>
                <a:lnTo>
                  <a:pt x="0" y="238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463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53310" y="2501583"/>
            <a:ext cx="1932771" cy="1932771"/>
          </a:xfrm>
          <a:custGeom>
            <a:avLst/>
            <a:gdLst/>
            <a:ahLst/>
            <a:cxnLst/>
            <a:rect r="r" b="b" t="t" l="l"/>
            <a:pathLst>
              <a:path h="1932771" w="1932771">
                <a:moveTo>
                  <a:pt x="0" y="0"/>
                </a:moveTo>
                <a:lnTo>
                  <a:pt x="1932772" y="0"/>
                </a:lnTo>
                <a:lnTo>
                  <a:pt x="1932772" y="1932771"/>
                </a:lnTo>
                <a:lnTo>
                  <a:pt x="0" y="1932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27260"/>
            <a:ext cx="15244121" cy="66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5: Instructor views report &amp; manages course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242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2884" y="4652287"/>
            <a:ext cx="1683122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Instructor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32613" y="3299947"/>
            <a:ext cx="2823819" cy="3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349">
                <a:solidFill>
                  <a:srgbClr val="000000"/>
                </a:solidFill>
                <a:latin typeface="Open Sauce"/>
              </a:rPr>
              <a:t>2. View self course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94959" y="3233086"/>
            <a:ext cx="2741270" cy="40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3. Manage course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84161" y="5727953"/>
            <a:ext cx="2306094" cy="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4. View course after update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5992" y="4661749"/>
            <a:ext cx="1947386" cy="42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  <a:spcBef>
                <a:spcPct val="0"/>
              </a:spcBef>
            </a:pPr>
            <a:r>
              <a:rPr lang="en-US" sz="2710">
                <a:solidFill>
                  <a:srgbClr val="000000"/>
                </a:solidFill>
                <a:latin typeface="Open Sauce Bold"/>
              </a:rPr>
              <a:t>Edit course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2491490" y="5362575"/>
            <a:ext cx="0" cy="145811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2467678" y="5670505"/>
            <a:ext cx="2967665" cy="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4698" indent="-267349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Open Sauce"/>
              </a:rPr>
              <a:t>View business statics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675613" y="2545213"/>
            <a:ext cx="1845511" cy="1845511"/>
          </a:xfrm>
          <a:custGeom>
            <a:avLst/>
            <a:gdLst/>
            <a:ahLst/>
            <a:cxnLst/>
            <a:rect r="r" b="b" t="t" l="l"/>
            <a:pathLst>
              <a:path h="1845511" w="1845511">
                <a:moveTo>
                  <a:pt x="0" y="0"/>
                </a:moveTo>
                <a:lnTo>
                  <a:pt x="1845511" y="0"/>
                </a:lnTo>
                <a:lnTo>
                  <a:pt x="1845511" y="1845511"/>
                </a:lnTo>
                <a:lnTo>
                  <a:pt x="0" y="1845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73035" y="4647899"/>
            <a:ext cx="1250667" cy="43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711">
                <a:solidFill>
                  <a:srgbClr val="000000"/>
                </a:solidFill>
                <a:latin typeface="Open Sauce Bold"/>
              </a:rPr>
              <a:t>Course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781872" y="6038824"/>
            <a:ext cx="248952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452697" y="4193421"/>
            <a:ext cx="3642475" cy="3303014"/>
          </a:xfrm>
          <a:custGeom>
            <a:avLst/>
            <a:gdLst/>
            <a:ahLst/>
            <a:cxnLst/>
            <a:rect r="r" b="b" t="t" l="l"/>
            <a:pathLst>
              <a:path h="3303014" w="3642475">
                <a:moveTo>
                  <a:pt x="0" y="0"/>
                </a:moveTo>
                <a:lnTo>
                  <a:pt x="3642475" y="0"/>
                </a:lnTo>
                <a:lnTo>
                  <a:pt x="3642475" y="3303014"/>
                </a:lnTo>
                <a:lnTo>
                  <a:pt x="0" y="3303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514272" y="5196507"/>
            <a:ext cx="2721736" cy="1404382"/>
            <a:chOff x="0" y="0"/>
            <a:chExt cx="157523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75231" cy="812800"/>
            </a:xfrm>
            <a:custGeom>
              <a:avLst/>
              <a:gdLst/>
              <a:ahLst/>
              <a:cxnLst/>
              <a:rect r="r" b="b" t="t" l="l"/>
              <a:pathLst>
                <a:path h="812800" w="1575231">
                  <a:moveTo>
                    <a:pt x="1575231" y="406400"/>
                  </a:moveTo>
                  <a:lnTo>
                    <a:pt x="1168831" y="0"/>
                  </a:lnTo>
                  <a:lnTo>
                    <a:pt x="1168831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8831" y="609600"/>
                  </a:lnTo>
                  <a:lnTo>
                    <a:pt x="1168831" y="812800"/>
                  </a:lnTo>
                  <a:lnTo>
                    <a:pt x="1575231" y="406400"/>
                  </a:lnTo>
                  <a:close/>
                </a:path>
              </a:pathLst>
            </a:custGeom>
            <a:solidFill>
              <a:srgbClr val="1153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84150"/>
              <a:ext cx="147363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54035" y="5638863"/>
            <a:ext cx="2617364" cy="83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7"/>
              </a:lnSpc>
            </a:pPr>
            <a:r>
              <a:rPr lang="en-US" sz="2613">
                <a:solidFill>
                  <a:srgbClr val="000000"/>
                </a:solidFill>
                <a:latin typeface="Open Sauce"/>
              </a:rPr>
              <a:t>1. Login as</a:t>
            </a:r>
          </a:p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613">
                <a:solidFill>
                  <a:srgbClr val="000000"/>
                </a:solidFill>
                <a:latin typeface="Open Sauce"/>
              </a:rPr>
              <a:t>a</a:t>
            </a:r>
            <a:r>
              <a:rPr lang="en-US" sz="2613">
                <a:solidFill>
                  <a:srgbClr val="000000"/>
                </a:solidFill>
                <a:latin typeface="Open Sauce"/>
              </a:rPr>
              <a:t> Staff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67272" y="4781524"/>
            <a:ext cx="2514600" cy="2514600"/>
          </a:xfrm>
          <a:custGeom>
            <a:avLst/>
            <a:gdLst/>
            <a:ahLst/>
            <a:cxnLst/>
            <a:rect r="r" b="b" t="t" l="l"/>
            <a:pathLst>
              <a:path h="2514600" w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727260"/>
            <a:ext cx="16588162" cy="6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6: Staff manages accounts of Instructors &amp; Customers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655108" y="5397849"/>
            <a:ext cx="4602340" cy="4075163"/>
          </a:xfrm>
          <a:custGeom>
            <a:avLst/>
            <a:gdLst/>
            <a:ahLst/>
            <a:cxnLst/>
            <a:rect r="r" b="b" t="t" l="l"/>
            <a:pathLst>
              <a:path h="4075163" w="4602340">
                <a:moveTo>
                  <a:pt x="0" y="0"/>
                </a:moveTo>
                <a:lnTo>
                  <a:pt x="4602340" y="0"/>
                </a:lnTo>
                <a:lnTo>
                  <a:pt x="4602340" y="4075163"/>
                </a:lnTo>
                <a:lnTo>
                  <a:pt x="0" y="4075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55108" y="2482275"/>
            <a:ext cx="4602340" cy="2721858"/>
          </a:xfrm>
          <a:custGeom>
            <a:avLst/>
            <a:gdLst/>
            <a:ahLst/>
            <a:cxnLst/>
            <a:rect r="r" b="b" t="t" l="l"/>
            <a:pathLst>
              <a:path h="2721858" w="4602340">
                <a:moveTo>
                  <a:pt x="0" y="0"/>
                </a:moveTo>
                <a:lnTo>
                  <a:pt x="4602340" y="0"/>
                </a:lnTo>
                <a:lnTo>
                  <a:pt x="4602340" y="2721859"/>
                </a:lnTo>
                <a:lnTo>
                  <a:pt x="0" y="2721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9719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513024" y="2750464"/>
            <a:ext cx="3116531" cy="74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View system dashboard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79008" y="4346939"/>
            <a:ext cx="3063408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Instructors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89105" y="5832849"/>
            <a:ext cx="3053310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Customers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81547" y="8652871"/>
            <a:ext cx="2722090" cy="35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4"/>
              </a:lnSpc>
              <a:spcBef>
                <a:spcPct val="0"/>
              </a:spcBef>
            </a:pPr>
            <a:r>
              <a:rPr lang="en-US" sz="2241">
                <a:solidFill>
                  <a:srgbClr val="000000"/>
                </a:solidFill>
                <a:latin typeface="Open Sauce"/>
              </a:rPr>
              <a:t>View order history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765981" y="3875616"/>
            <a:ext cx="1333728" cy="1328518"/>
            <a:chOff x="0" y="0"/>
            <a:chExt cx="6502400" cy="6477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765981" y="2509684"/>
            <a:ext cx="1333728" cy="1328518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765981" y="5372981"/>
            <a:ext cx="1333728" cy="1328518"/>
            <a:chOff x="0" y="0"/>
            <a:chExt cx="6502400" cy="6477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2765981" y="6771171"/>
            <a:ext cx="1333728" cy="1328518"/>
            <a:chOff x="0" y="0"/>
            <a:chExt cx="6502400" cy="6477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t="0" r="223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765981" y="8175155"/>
            <a:ext cx="1333728" cy="1328518"/>
            <a:chOff x="0" y="0"/>
            <a:chExt cx="6502400" cy="6477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0"/>
              <a:stretch>
                <a:fillRect l="223" t="-2044" r="223" b="-2044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64242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272755" y="7740534"/>
            <a:ext cx="2002359" cy="46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en Sauce Bold"/>
              </a:rPr>
              <a:t>Login Page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7714" y="7077057"/>
            <a:ext cx="873716" cy="46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en Sauce Bold"/>
              </a:rPr>
              <a:t>Staff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117869" y="7271800"/>
            <a:ext cx="2211640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forum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329" y="4774075"/>
            <a:ext cx="2569050" cy="2569050"/>
          </a:xfrm>
          <a:custGeom>
            <a:avLst/>
            <a:gdLst/>
            <a:ahLst/>
            <a:cxnLst/>
            <a:rect r="r" b="b" t="t" l="l"/>
            <a:pathLst>
              <a:path h="2569050" w="2569050">
                <a:moveTo>
                  <a:pt x="0" y="0"/>
                </a:moveTo>
                <a:lnTo>
                  <a:pt x="2569050" y="0"/>
                </a:lnTo>
                <a:lnTo>
                  <a:pt x="2569050" y="2569050"/>
                </a:lnTo>
                <a:lnTo>
                  <a:pt x="0" y="256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2781872" y="6038824"/>
            <a:ext cx="248952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452697" y="4193421"/>
            <a:ext cx="3642475" cy="3303014"/>
          </a:xfrm>
          <a:custGeom>
            <a:avLst/>
            <a:gdLst/>
            <a:ahLst/>
            <a:cxnLst/>
            <a:rect r="r" b="b" t="t" l="l"/>
            <a:pathLst>
              <a:path h="3303014" w="3642475">
                <a:moveTo>
                  <a:pt x="0" y="0"/>
                </a:moveTo>
                <a:lnTo>
                  <a:pt x="3642475" y="0"/>
                </a:lnTo>
                <a:lnTo>
                  <a:pt x="3642475" y="3303014"/>
                </a:lnTo>
                <a:lnTo>
                  <a:pt x="0" y="3303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14272" y="5196507"/>
            <a:ext cx="2721736" cy="1404382"/>
            <a:chOff x="0" y="0"/>
            <a:chExt cx="157523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5231" cy="812800"/>
            </a:xfrm>
            <a:custGeom>
              <a:avLst/>
              <a:gdLst/>
              <a:ahLst/>
              <a:cxnLst/>
              <a:rect r="r" b="b" t="t" l="l"/>
              <a:pathLst>
                <a:path h="812800" w="1575231">
                  <a:moveTo>
                    <a:pt x="1575231" y="406400"/>
                  </a:moveTo>
                  <a:lnTo>
                    <a:pt x="1168831" y="0"/>
                  </a:lnTo>
                  <a:lnTo>
                    <a:pt x="1168831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168831" y="609600"/>
                  </a:lnTo>
                  <a:lnTo>
                    <a:pt x="1168831" y="812800"/>
                  </a:lnTo>
                  <a:lnTo>
                    <a:pt x="1575231" y="406400"/>
                  </a:lnTo>
                  <a:close/>
                </a:path>
              </a:pathLst>
            </a:custGeom>
            <a:solidFill>
              <a:srgbClr val="115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84150"/>
              <a:ext cx="147363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56960" y="5993943"/>
            <a:ext cx="4602340" cy="4075163"/>
          </a:xfrm>
          <a:custGeom>
            <a:avLst/>
            <a:gdLst/>
            <a:ahLst/>
            <a:cxnLst/>
            <a:rect r="r" b="b" t="t" l="l"/>
            <a:pathLst>
              <a:path h="4075163" w="4602340">
                <a:moveTo>
                  <a:pt x="0" y="0"/>
                </a:moveTo>
                <a:lnTo>
                  <a:pt x="4602340" y="0"/>
                </a:lnTo>
                <a:lnTo>
                  <a:pt x="4602340" y="4075163"/>
                </a:lnTo>
                <a:lnTo>
                  <a:pt x="0" y="4075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727260"/>
            <a:ext cx="16639856" cy="66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00F0D"/>
                </a:solidFill>
                <a:latin typeface="Montserrat Light Bold"/>
              </a:rPr>
              <a:t>Scenario 7: Admin Oversees the platform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656960" y="1725065"/>
            <a:ext cx="4602340" cy="4075163"/>
          </a:xfrm>
          <a:custGeom>
            <a:avLst/>
            <a:gdLst/>
            <a:ahLst/>
            <a:cxnLst/>
            <a:rect r="r" b="b" t="t" l="l"/>
            <a:pathLst>
              <a:path h="4075163" w="4602340">
                <a:moveTo>
                  <a:pt x="0" y="0"/>
                </a:moveTo>
                <a:lnTo>
                  <a:pt x="4602340" y="0"/>
                </a:lnTo>
                <a:lnTo>
                  <a:pt x="4602340" y="4075163"/>
                </a:lnTo>
                <a:lnTo>
                  <a:pt x="0" y="4075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62409" y="2205557"/>
            <a:ext cx="2595609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Staffs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80860" y="3644110"/>
            <a:ext cx="3063408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Instructors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90957" y="5000108"/>
            <a:ext cx="3053310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Customers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53067" y="6419353"/>
            <a:ext cx="2930014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courses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51467" y="9133934"/>
            <a:ext cx="2722090" cy="71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4"/>
              </a:lnSpc>
              <a:spcBef>
                <a:spcPct val="0"/>
              </a:spcBef>
            </a:pPr>
            <a:r>
              <a:rPr lang="en-US" sz="2241">
                <a:solidFill>
                  <a:srgbClr val="000000"/>
                </a:solidFill>
                <a:latin typeface="Open Sauce"/>
              </a:rPr>
              <a:t>View system order history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767832" y="1697629"/>
            <a:ext cx="1333728" cy="1328518"/>
            <a:chOff x="0" y="0"/>
            <a:chExt cx="6502400" cy="6477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767832" y="4471711"/>
            <a:ext cx="1333728" cy="1328518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767832" y="3105779"/>
            <a:ext cx="1333728" cy="1328518"/>
            <a:chOff x="0" y="0"/>
            <a:chExt cx="6502400" cy="6477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2767832" y="5969075"/>
            <a:ext cx="1333728" cy="1328518"/>
            <a:chOff x="0" y="0"/>
            <a:chExt cx="6502400" cy="6477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39717" t="0" r="-39717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767832" y="7367266"/>
            <a:ext cx="1333728" cy="1328518"/>
            <a:chOff x="0" y="0"/>
            <a:chExt cx="6502400" cy="6477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223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2767832" y="8771250"/>
            <a:ext cx="1333728" cy="1328518"/>
            <a:chOff x="0" y="0"/>
            <a:chExt cx="6502400" cy="6477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1"/>
              <a:stretch>
                <a:fillRect l="223" t="-2044" r="223" b="-2044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2656960" y="236005"/>
            <a:ext cx="4602340" cy="1368186"/>
          </a:xfrm>
          <a:custGeom>
            <a:avLst/>
            <a:gdLst/>
            <a:ahLst/>
            <a:cxnLst/>
            <a:rect r="r" b="b" t="t" l="l"/>
            <a:pathLst>
              <a:path h="1368186" w="4602340">
                <a:moveTo>
                  <a:pt x="0" y="0"/>
                </a:moveTo>
                <a:lnTo>
                  <a:pt x="4602340" y="0"/>
                </a:lnTo>
                <a:lnTo>
                  <a:pt x="4602340" y="1368186"/>
                </a:lnTo>
                <a:lnTo>
                  <a:pt x="0" y="1368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97851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3506698" y="480319"/>
            <a:ext cx="3116531" cy="74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View system dashboard</a:t>
            </a:r>
          </a:p>
        </p:txBody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2767832" y="197661"/>
            <a:ext cx="1333728" cy="1328518"/>
            <a:chOff x="0" y="0"/>
            <a:chExt cx="6502400" cy="6477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2"/>
              <a:stretch>
                <a:fillRect l="223" t="0" r="223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642429" y="424512"/>
            <a:ext cx="9872428" cy="110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31"/>
              </a:lnSpc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272755" y="7740534"/>
            <a:ext cx="2002359" cy="46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en Sauce Bold"/>
              </a:rPr>
              <a:t>Login Page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416233" y="5634827"/>
            <a:ext cx="2855166" cy="83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7"/>
              </a:lnSpc>
            </a:pPr>
            <a:r>
              <a:rPr lang="en-US" sz="2613">
                <a:solidFill>
                  <a:srgbClr val="000000"/>
                </a:solidFill>
                <a:latin typeface="Open Sauce"/>
              </a:rPr>
              <a:t>1. Login as</a:t>
            </a:r>
          </a:p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613">
                <a:solidFill>
                  <a:srgbClr val="000000"/>
                </a:solidFill>
                <a:latin typeface="Open Sauce"/>
              </a:rPr>
              <a:t> Admin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119721" y="7867895"/>
            <a:ext cx="2211640" cy="36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327">
                <a:solidFill>
                  <a:srgbClr val="000000"/>
                </a:solidFill>
                <a:latin typeface="Open Sauce"/>
              </a:rPr>
              <a:t>Manage forum</a:t>
            </a:r>
          </a:p>
        </p:txBody>
      </p:sp>
    </p:spTree>
  </p:cSld>
  <p:clrMapOvr>
    <a:masterClrMapping/>
  </p:clrMapOvr>
  <p:transition spd="fast">
    <p:wipe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13344512" y="27113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0067" y="16071"/>
            <a:ext cx="13894247" cy="11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2"/>
              </a:lnSpc>
            </a:pPr>
            <a:r>
              <a:rPr lang="en-US" sz="7009" spc="686">
                <a:solidFill>
                  <a:srgbClr val="100F0D"/>
                </a:solidFill>
                <a:latin typeface="Oswald Bold"/>
              </a:rPr>
              <a:t>OUTCOMES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5530" y="1449683"/>
            <a:ext cx="687133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100F0D"/>
                </a:solidFill>
                <a:latin typeface="Canva Sans Bold"/>
              </a:rPr>
              <a:t>Lessons Learned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6480" y="2491077"/>
            <a:ext cx="698599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Teamwork skills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Project management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Enhance Technological Knowlegde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5530" y="4477357"/>
            <a:ext cx="687133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100F0D"/>
                </a:solidFill>
                <a:latin typeface="Canva Sans Bold"/>
              </a:rPr>
              <a:t>App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667982"/>
            <a:ext cx="1725930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Customers: Explore, purchase with trial options, pay by bank transfer, order history, rate &amp; feedback.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Instructors: CRUD, order history, reports, dashboard.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Staff: CRUD, search/filter profiles, manage accounts, and oversee post management.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00F0D"/>
                </a:solidFill>
                <a:latin typeface="Canva Sans"/>
              </a:rPr>
              <a:t>Admin: CRUD, oversee accounts, courses, and posts with a centralized dashboard, ensuring platform integrity.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13344512" y="27113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9162" y="125508"/>
            <a:ext cx="13894247" cy="11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2"/>
              </a:lnSpc>
            </a:pPr>
            <a:r>
              <a:rPr lang="en-US" sz="7009" spc="686">
                <a:solidFill>
                  <a:srgbClr val="100F0D"/>
                </a:solidFill>
                <a:latin typeface="Oswald Bold"/>
              </a:rPr>
              <a:t>OUTCOMES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491092" y="5678555"/>
            <a:ext cx="687133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100F0D"/>
                </a:solidFill>
                <a:latin typeface="Canva Sans Bold"/>
              </a:rPr>
              <a:t>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0457" y="6706235"/>
            <a:ext cx="15740344" cy="252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Multiple payment gateways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Multiple languages support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Refund policy for unsatisfied customer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822317"/>
            <a:ext cx="994782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100F0D"/>
                </a:solidFill>
                <a:latin typeface="Canva Sans Bold"/>
              </a:rPr>
              <a:t>Application Achievement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0457" y="2872231"/>
            <a:ext cx="16377543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Create full basic function for Course sale platform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u="sng">
                <a:solidFill>
                  <a:srgbClr val="100F0D"/>
                </a:solidFill>
                <a:latin typeface="Canva Sans"/>
                <a:hlinkClick r:id="rId4" tooltip="https://github.com/hhien205/Drawing-courses-selling-platform"/>
              </a:rPr>
              <a:t>GitHub</a:t>
            </a:r>
          </a:p>
          <a:p>
            <a:pPr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100F0D"/>
                </a:solidFill>
                <a:latin typeface="Canva Sans"/>
              </a:rPr>
              <a:t>Document: </a:t>
            </a:r>
            <a:r>
              <a:rPr lang="en-US" sz="3599" u="sng">
                <a:solidFill>
                  <a:srgbClr val="100F0D"/>
                </a:solidFill>
                <a:latin typeface="Canva Sans"/>
                <a:hlinkClick r:id="rId5" tooltip="https://docs.google.com/document/d/1dJQGVQ5ftr-dP7IFtPFbGK_W2Pa9luAAdGQ5qLV8oog/edit"/>
              </a:rPr>
              <a:t>SRS_DrawingCourseSellingPlatform.docx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4292211" y="-1024045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104876"/>
            <a:ext cx="14238907" cy="107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THANK YOU FOR YOUR ATTENTION!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7141" y="4261033"/>
            <a:ext cx="6711946" cy="321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141"/>
              </a:lnSpc>
              <a:spcBef>
                <a:spcPct val="0"/>
              </a:spcBef>
            </a:pPr>
            <a:r>
              <a:rPr lang="en-US" sz="18943" spc="189">
                <a:solidFill>
                  <a:srgbClr val="231F20"/>
                </a:solidFill>
                <a:latin typeface="Oswald Bold"/>
              </a:rPr>
              <a:t>Q &amp; A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85179" y="2901697"/>
            <a:ext cx="10441033" cy="6493178"/>
            <a:chOff x="0" y="0"/>
            <a:chExt cx="274990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9902" cy="1710137"/>
            </a:xfrm>
            <a:custGeom>
              <a:avLst/>
              <a:gdLst/>
              <a:ahLst/>
              <a:cxnLst/>
              <a:rect r="r" b="b" t="t" l="l"/>
              <a:pathLst>
                <a:path h="1710137" w="2749902">
                  <a:moveTo>
                    <a:pt x="0" y="0"/>
                  </a:moveTo>
                  <a:lnTo>
                    <a:pt x="2749902" y="0"/>
                  </a:lnTo>
                  <a:lnTo>
                    <a:pt x="274990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4990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85179" y="857250"/>
            <a:ext cx="10441033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OUR MEMBERS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5179" y="3225185"/>
            <a:ext cx="284989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SE161997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85179" y="4903461"/>
            <a:ext cx="284989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SE170242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85179" y="6492957"/>
            <a:ext cx="284989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SE172099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85179" y="8174214"/>
            <a:ext cx="284989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SE172756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35445" y="3236615"/>
            <a:ext cx="5790503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350">
                <a:solidFill>
                  <a:srgbClr val="231F20"/>
                </a:solidFill>
                <a:latin typeface="Oswald"/>
              </a:rPr>
              <a:t>NGUYỄN MINH HIỀN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35445" y="4914891"/>
            <a:ext cx="5790503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3500" spc="350">
                <a:solidFill>
                  <a:srgbClr val="231F20"/>
                </a:solidFill>
                <a:latin typeface="Oswald"/>
              </a:rPr>
              <a:t>ĐÀO XUÂN QUÝ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35445" y="6504387"/>
            <a:ext cx="6076629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3500" spc="350">
                <a:solidFill>
                  <a:srgbClr val="231F20"/>
                </a:solidFill>
                <a:latin typeface="Oswald"/>
              </a:rPr>
              <a:t>TRẦN MINH NGỌC PHÚC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35445" y="8185644"/>
            <a:ext cx="6076629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3500" spc="350">
                <a:solidFill>
                  <a:srgbClr val="231F20"/>
                </a:solidFill>
                <a:latin typeface="Oswald"/>
              </a:rPr>
              <a:t>NGUYỄN VĂN MINH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802829">
            <a:off x="-3338526" y="630320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91911" y="2976542"/>
            <a:ext cx="1400485" cy="6281758"/>
            <a:chOff x="0" y="0"/>
            <a:chExt cx="368852" cy="1654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654455"/>
            </a:xfrm>
            <a:custGeom>
              <a:avLst/>
              <a:gdLst/>
              <a:ahLst/>
              <a:cxnLst/>
              <a:rect r="r" b="b" t="t" l="l"/>
              <a:pathLst>
                <a:path h="16544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54455"/>
                  </a:lnTo>
                  <a:lnTo>
                    <a:pt x="0" y="1654455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673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1474364" y="-195192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50954" y="3286002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4270506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5251581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232656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7212960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8193264"/>
            <a:ext cx="93721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86"/>
              </a:lnSpc>
            </a:pPr>
            <a:r>
              <a:rPr lang="en-US" sz="45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75432"/>
            <a:ext cx="6076629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824" spc="276">
                <a:solidFill>
                  <a:srgbClr val="231F20"/>
                </a:solidFill>
                <a:latin typeface="DM Sans"/>
                <a:hlinkClick r:id="rId6" action="ppaction://hlinksldjump"/>
              </a:rPr>
              <a:t>PROJECT 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6722" y="4354392"/>
            <a:ext cx="7232496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 u="none">
                <a:solidFill>
                  <a:srgbClr val="231F20"/>
                </a:solidFill>
                <a:latin typeface="DM Sans"/>
              </a:rPr>
              <a:t>ARCHITECTURAL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337582"/>
            <a:ext cx="6076629" cy="45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318657"/>
            <a:ext cx="6076629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DESMONSTRATION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298961"/>
            <a:ext cx="5790503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OUTCOMES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8279484"/>
            <a:ext cx="6076629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Q&amp;A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90953">
            <a:off x="-8223462" y="503115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91340" y="-44811"/>
            <a:ext cx="14141829" cy="1518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419"/>
              </a:lnSpc>
              <a:spcBef>
                <a:spcPct val="0"/>
              </a:spcBef>
            </a:pPr>
            <a:r>
              <a:rPr lang="en-US" sz="9000" spc="882">
                <a:solidFill>
                  <a:srgbClr val="231F20"/>
                </a:solidFill>
                <a:latin typeface="Oswald Bold"/>
              </a:rPr>
              <a:t>PROJECT 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66259" y="2247983"/>
            <a:ext cx="10591991" cy="107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641" u="sng">
                <a:solidFill>
                  <a:srgbClr val="000000"/>
                </a:solidFill>
                <a:latin typeface="Open Sauce Bold"/>
              </a:rPr>
              <a:t>Background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9754" y="4062206"/>
            <a:ext cx="12785001" cy="277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44269" indent="-572134" lvl="1">
              <a:lnSpc>
                <a:spcPts val="7419"/>
              </a:lnSpc>
              <a:buFont typeface="Arial"/>
              <a:buChar char="•"/>
            </a:pPr>
            <a:r>
              <a:rPr lang="en-US" sz="5299">
                <a:solidFill>
                  <a:srgbClr val="000000"/>
                </a:solidFill>
                <a:latin typeface="Canva Sans Bold"/>
              </a:rPr>
              <a:t>Lack of focus on specific field</a:t>
            </a:r>
          </a:p>
          <a:p>
            <a:pPr algn="just" marL="1144269" indent="-572134" lvl="1">
              <a:lnSpc>
                <a:spcPts val="7419"/>
              </a:lnSpc>
              <a:buFont typeface="Arial"/>
              <a:buChar char="•"/>
            </a:pPr>
            <a:r>
              <a:rPr lang="en-US" sz="5299">
                <a:solidFill>
                  <a:srgbClr val="000000"/>
                </a:solidFill>
                <a:latin typeface="Canva Sans Bold"/>
              </a:rPr>
              <a:t>Provide professional course</a:t>
            </a:r>
          </a:p>
          <a:p>
            <a:pPr algn="just" marL="1144269" indent="-572134" lvl="1">
              <a:lnSpc>
                <a:spcPts val="7419"/>
              </a:lnSpc>
              <a:buFont typeface="Arial"/>
              <a:buChar char="•"/>
            </a:pPr>
            <a:r>
              <a:rPr lang="en-US" sz="5299">
                <a:solidFill>
                  <a:srgbClr val="000000"/>
                </a:solidFill>
                <a:latin typeface="Canva Sans Bold"/>
              </a:rPr>
              <a:t>Solve parent’s needs of art learning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3169" y="8151518"/>
            <a:ext cx="2094695" cy="2377721"/>
            <a:chOff x="0" y="0"/>
            <a:chExt cx="551689" cy="6262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90260" y="4151540"/>
            <a:ext cx="6068900" cy="3477458"/>
            <a:chOff x="0" y="0"/>
            <a:chExt cx="1598393" cy="9158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8393" cy="915874"/>
            </a:xfrm>
            <a:custGeom>
              <a:avLst/>
              <a:gdLst/>
              <a:ahLst/>
              <a:cxnLst/>
              <a:rect r="r" b="b" t="t" l="l"/>
              <a:pathLst>
                <a:path h="915874" w="1598393">
                  <a:moveTo>
                    <a:pt x="0" y="0"/>
                  </a:moveTo>
                  <a:lnTo>
                    <a:pt x="1598393" y="0"/>
                  </a:lnTo>
                  <a:lnTo>
                    <a:pt x="1598393" y="915874"/>
                  </a:lnTo>
                  <a:lnTo>
                    <a:pt x="0" y="915874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598393" cy="934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72679" y="4797629"/>
            <a:ext cx="4837745" cy="2789159"/>
          </a:xfrm>
          <a:custGeom>
            <a:avLst/>
            <a:gdLst/>
            <a:ahLst/>
            <a:cxnLst/>
            <a:rect r="r" b="b" t="t" l="l"/>
            <a:pathLst>
              <a:path h="2789159" w="4837745">
                <a:moveTo>
                  <a:pt x="0" y="0"/>
                </a:moveTo>
                <a:lnTo>
                  <a:pt x="4837745" y="0"/>
                </a:lnTo>
                <a:lnTo>
                  <a:pt x="4837745" y="2789158"/>
                </a:lnTo>
                <a:lnTo>
                  <a:pt x="0" y="2789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96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5400558"/>
            <a:ext cx="2894584" cy="979422"/>
            <a:chOff x="0" y="0"/>
            <a:chExt cx="762360" cy="2579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2360" cy="257955"/>
            </a:xfrm>
            <a:custGeom>
              <a:avLst/>
              <a:gdLst/>
              <a:ahLst/>
              <a:cxnLst/>
              <a:rect r="r" b="b" t="t" l="l"/>
              <a:pathLst>
                <a:path h="257955" w="762360">
                  <a:moveTo>
                    <a:pt x="0" y="0"/>
                  </a:moveTo>
                  <a:lnTo>
                    <a:pt x="762360" y="0"/>
                  </a:lnTo>
                  <a:lnTo>
                    <a:pt x="762360" y="257955"/>
                  </a:lnTo>
                  <a:lnTo>
                    <a:pt x="0" y="25795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62360" cy="296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sz="3799">
                  <a:solidFill>
                    <a:srgbClr val="FFFFFF"/>
                  </a:solidFill>
                  <a:latin typeface="Open Sauce"/>
                </a:rPr>
                <a:t>Customer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959535" y="5222673"/>
            <a:ext cx="3086100" cy="1012397"/>
            <a:chOff x="0" y="0"/>
            <a:chExt cx="812800" cy="2666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266640"/>
            </a:xfrm>
            <a:custGeom>
              <a:avLst/>
              <a:gdLst/>
              <a:ahLst/>
              <a:cxnLst/>
              <a:rect r="r" b="b" t="t" l="l"/>
              <a:pathLst>
                <a:path h="26664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6640"/>
                  </a:lnTo>
                  <a:lnTo>
                    <a:pt x="0" y="26664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314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29"/>
                </a:lnSpc>
              </a:pPr>
              <a:r>
                <a:rPr lang="en-US" sz="4099">
                  <a:solidFill>
                    <a:srgbClr val="FFFFFF"/>
                  </a:solidFill>
                  <a:latin typeface="Open Sauce"/>
                </a:rPr>
                <a:t>Teacher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2894584" y="6235070"/>
            <a:ext cx="2894584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2995677" y="5747922"/>
            <a:ext cx="2894584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12064951" y="5601428"/>
            <a:ext cx="2894584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>
            <a:off x="11959160" y="6149345"/>
            <a:ext cx="2894584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2" id="22"/>
          <p:cNvSpPr/>
          <p:nvPr/>
        </p:nvSpPr>
        <p:spPr>
          <a:xfrm flipH="false" flipV="false" rot="1529713">
            <a:off x="12376938" y="5560550"/>
            <a:ext cx="2920496" cy="2601897"/>
          </a:xfrm>
          <a:custGeom>
            <a:avLst/>
            <a:gdLst/>
            <a:ahLst/>
            <a:cxnLst/>
            <a:rect r="r" b="b" t="t" l="l"/>
            <a:pathLst>
              <a:path h="2601897" w="2920496">
                <a:moveTo>
                  <a:pt x="0" y="0"/>
                </a:moveTo>
                <a:lnTo>
                  <a:pt x="2920496" y="0"/>
                </a:lnTo>
                <a:lnTo>
                  <a:pt x="2920496" y="2601896"/>
                </a:lnTo>
                <a:lnTo>
                  <a:pt x="0" y="2601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2191340" y="12339"/>
            <a:ext cx="8906275" cy="95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21"/>
              </a:lnSpc>
              <a:spcBef>
                <a:spcPct val="0"/>
              </a:spcBef>
            </a:pPr>
            <a:r>
              <a:rPr lang="en-US" sz="5668" spc="555">
                <a:solidFill>
                  <a:srgbClr val="231F20"/>
                </a:solidFill>
                <a:latin typeface="Oswald Bold"/>
              </a:rPr>
              <a:t>PROJECT INTRODUCTION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2928" y="981075"/>
            <a:ext cx="8845701" cy="82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sz="5084" u="sng">
                <a:solidFill>
                  <a:srgbClr val="000000"/>
                </a:solidFill>
                <a:latin typeface="Open Sauce Bold"/>
              </a:rPr>
              <a:t>Proposed Solution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72941" y="5184573"/>
            <a:ext cx="2341023" cy="45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Buy and learn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94584" y="6401758"/>
            <a:ext cx="2894584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Show course list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10424" y="6487391"/>
            <a:ext cx="3000375" cy="87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Create &amp; Sell course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10424" y="7911511"/>
            <a:ext cx="3804788" cy="91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Revenue Management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244406" y="1028700"/>
            <a:ext cx="2894584" cy="979422"/>
            <a:chOff x="0" y="0"/>
            <a:chExt cx="762360" cy="25795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62360" cy="257955"/>
            </a:xfrm>
            <a:custGeom>
              <a:avLst/>
              <a:gdLst/>
              <a:ahLst/>
              <a:cxnLst/>
              <a:rect r="r" b="b" t="t" l="l"/>
              <a:pathLst>
                <a:path h="257955" w="762360">
                  <a:moveTo>
                    <a:pt x="0" y="0"/>
                  </a:moveTo>
                  <a:lnTo>
                    <a:pt x="762360" y="0"/>
                  </a:lnTo>
                  <a:lnTo>
                    <a:pt x="762360" y="257955"/>
                  </a:lnTo>
                  <a:lnTo>
                    <a:pt x="0" y="25795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762360" cy="296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sz="3799">
                  <a:solidFill>
                    <a:srgbClr val="FFFFFF"/>
                  </a:solidFill>
                  <a:latin typeface="Open Sauce"/>
                </a:rPr>
                <a:t>Staff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172941" y="9260575"/>
            <a:ext cx="3439132" cy="979422"/>
            <a:chOff x="0" y="0"/>
            <a:chExt cx="905780" cy="25795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05780" cy="257955"/>
            </a:xfrm>
            <a:custGeom>
              <a:avLst/>
              <a:gdLst/>
              <a:ahLst/>
              <a:cxnLst/>
              <a:rect r="r" b="b" t="t" l="l"/>
              <a:pathLst>
                <a:path h="257955" w="905780">
                  <a:moveTo>
                    <a:pt x="0" y="0"/>
                  </a:moveTo>
                  <a:lnTo>
                    <a:pt x="905780" y="0"/>
                  </a:lnTo>
                  <a:lnTo>
                    <a:pt x="905780" y="257955"/>
                  </a:lnTo>
                  <a:lnTo>
                    <a:pt x="0" y="25795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05780" cy="296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sz="3799">
                  <a:solidFill>
                    <a:srgbClr val="FFFFFF"/>
                  </a:solidFill>
                  <a:latin typeface="Open Sauce"/>
                </a:rPr>
                <a:t>Admin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V="true">
            <a:off x="3568761" y="7389866"/>
            <a:ext cx="2159822" cy="1927118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6" id="36"/>
          <p:cNvSpPr txBox="true"/>
          <p:nvPr/>
        </p:nvSpPr>
        <p:spPr>
          <a:xfrm rot="0">
            <a:off x="364829" y="8315325"/>
            <a:ext cx="3653023" cy="91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Mange roles account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7304340" y="8862881"/>
            <a:ext cx="4285210" cy="91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Manage website content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 flipV="true">
            <a:off x="6612073" y="7706748"/>
            <a:ext cx="1320585" cy="2043539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H="true">
            <a:off x="9020527" y="2074452"/>
            <a:ext cx="2046780" cy="204678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>
            <a:off x="11435155" y="2074452"/>
            <a:ext cx="2046780" cy="204678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" id="41"/>
          <p:cNvSpPr txBox="true"/>
          <p:nvPr/>
        </p:nvSpPr>
        <p:spPr>
          <a:xfrm rot="0">
            <a:off x="7035893" y="2198611"/>
            <a:ext cx="3324156" cy="137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Manage customer, </a:t>
            </a:r>
          </a:p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teacher account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3338560" y="2427199"/>
            <a:ext cx="3920740" cy="91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Manage forum content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2233351" y="4679478"/>
            <a:ext cx="2726184" cy="87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Report statistics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</a:p>
        </p:txBody>
      </p:sp>
      <p:grpSp>
        <p:nvGrpSpPr>
          <p:cNvPr name="Group 44" id="44"/>
          <p:cNvGrpSpPr/>
          <p:nvPr/>
        </p:nvGrpSpPr>
        <p:grpSpPr>
          <a:xfrm rot="0">
            <a:off x="5890260" y="4164078"/>
            <a:ext cx="2637877" cy="775918"/>
            <a:chOff x="0" y="0"/>
            <a:chExt cx="694749" cy="20435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94749" cy="204357"/>
            </a:xfrm>
            <a:custGeom>
              <a:avLst/>
              <a:gdLst/>
              <a:ahLst/>
              <a:cxnLst/>
              <a:rect r="r" b="b" t="t" l="l"/>
              <a:pathLst>
                <a:path h="204357" w="694749">
                  <a:moveTo>
                    <a:pt x="0" y="0"/>
                  </a:moveTo>
                  <a:lnTo>
                    <a:pt x="694749" y="0"/>
                  </a:lnTo>
                  <a:lnTo>
                    <a:pt x="694749" y="204357"/>
                  </a:lnTo>
                  <a:lnTo>
                    <a:pt x="0" y="204357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694749" cy="24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"/>
                </a:rPr>
                <a:t>E-Learning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011473" y="5192463"/>
            <a:ext cx="2464800" cy="2455172"/>
            <a:chOff x="0" y="0"/>
            <a:chExt cx="6502400" cy="647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105601" t="0" r="-105601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996458" y="3551380"/>
            <a:ext cx="5981844" cy="2374297"/>
            <a:chOff x="0" y="0"/>
            <a:chExt cx="2047782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7782" cy="812800"/>
            </a:xfrm>
            <a:custGeom>
              <a:avLst/>
              <a:gdLst/>
              <a:ahLst/>
              <a:cxnLst/>
              <a:rect r="r" b="b" t="t" l="l"/>
              <a:pathLst>
                <a:path h="812800" w="2047782">
                  <a:moveTo>
                    <a:pt x="20477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047782" y="624840"/>
                  </a:lnTo>
                  <a:lnTo>
                    <a:pt x="2047782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47782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978302" y="5531552"/>
            <a:ext cx="2464800" cy="2455172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38887" t="0" r="-3888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31836" y="3702114"/>
            <a:ext cx="6292007" cy="2374297"/>
            <a:chOff x="0" y="0"/>
            <a:chExt cx="215396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53961" cy="812800"/>
            </a:xfrm>
            <a:custGeom>
              <a:avLst/>
              <a:gdLst/>
              <a:ahLst/>
              <a:cxnLst/>
              <a:rect r="r" b="b" t="t" l="l"/>
              <a:pathLst>
                <a:path h="812800" w="2153961">
                  <a:moveTo>
                    <a:pt x="215396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153961" y="624840"/>
                  </a:lnTo>
                  <a:lnTo>
                    <a:pt x="2153961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153961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231F20"/>
                  </a:solidFill>
                  <a:latin typeface="Open Sauce"/>
                </a:rPr>
                <a:t> </a:t>
              </a:r>
            </a:p>
            <a:p>
              <a:pPr algn="just">
                <a:lnSpc>
                  <a:spcPts val="3249"/>
                </a:lnSpc>
              </a:pPr>
              <a:r>
                <a:rPr lang="en-US" sz="2499">
                  <a:solidFill>
                    <a:srgbClr val="231F20"/>
                  </a:solidFill>
                  <a:latin typeface="Open Sauce"/>
                </a:rPr>
                <a:t>Udemy is a platform that </a:t>
              </a:r>
              <a:r>
                <a:rPr lang="en-US" sz="2499">
                  <a:solidFill>
                    <a:srgbClr val="231F20"/>
                  </a:solidFill>
                  <a:latin typeface="Open Sauce Medium"/>
                </a:rPr>
                <a:t>allows instructors to build online courses on their preferred topics</a:t>
              </a:r>
              <a:r>
                <a:rPr lang="en-US" sz="2499">
                  <a:solidFill>
                    <a:srgbClr val="231F20"/>
                  </a:solidFill>
                  <a:latin typeface="Open Sauce"/>
                </a:rPr>
                <a:t>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191340" y="-44811"/>
            <a:ext cx="14141829" cy="1518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419"/>
              </a:lnSpc>
              <a:spcBef>
                <a:spcPct val="0"/>
              </a:spcBef>
            </a:pPr>
            <a:r>
              <a:rPr lang="en-US" sz="9000" spc="882">
                <a:solidFill>
                  <a:srgbClr val="231F20"/>
                </a:solidFill>
                <a:latin typeface="Oswald Bold"/>
              </a:rPr>
              <a:t>PROJECT 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40039" y="3524262"/>
            <a:ext cx="5022216" cy="422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8"/>
              </a:lnSpc>
            </a:pPr>
            <a:r>
              <a:rPr lang="en-US" sz="2477">
                <a:solidFill>
                  <a:srgbClr val="000000"/>
                </a:solidFill>
                <a:latin typeface="DM Sans Bold"/>
              </a:rPr>
              <a:t>EDUMALL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997931" y="3691365"/>
            <a:ext cx="4049606" cy="42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8"/>
              </a:lnSpc>
            </a:pPr>
            <a:r>
              <a:rPr lang="en-US" sz="2477">
                <a:solidFill>
                  <a:srgbClr val="000000"/>
                </a:solidFill>
                <a:latin typeface="DM Sans Bold"/>
              </a:rPr>
              <a:t>UDEMY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96458" y="4147086"/>
            <a:ext cx="5981844" cy="81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Edumall is an online learning platform offering a diverse range of courses.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966259" y="1940241"/>
            <a:ext cx="10591991" cy="107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641" u="sng">
                <a:solidFill>
                  <a:srgbClr val="000000"/>
                </a:solidFill>
                <a:latin typeface="Open Sauce Bold"/>
              </a:rPr>
              <a:t>References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8620" y="8556419"/>
            <a:ext cx="1424951" cy="1360181"/>
          </a:xfrm>
          <a:custGeom>
            <a:avLst/>
            <a:gdLst/>
            <a:ahLst/>
            <a:cxnLst/>
            <a:rect r="r" b="b" t="t" l="l"/>
            <a:pathLst>
              <a:path h="1360181" w="1424951">
                <a:moveTo>
                  <a:pt x="0" y="0"/>
                </a:moveTo>
                <a:lnTo>
                  <a:pt x="1424951" y="0"/>
                </a:lnTo>
                <a:lnTo>
                  <a:pt x="1424951" y="1360180"/>
                </a:lnTo>
                <a:lnTo>
                  <a:pt x="0" y="1360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85869" y="8606913"/>
            <a:ext cx="1240877" cy="1259193"/>
          </a:xfrm>
          <a:custGeom>
            <a:avLst/>
            <a:gdLst/>
            <a:ahLst/>
            <a:cxnLst/>
            <a:rect r="r" b="b" t="t" l="l"/>
            <a:pathLst>
              <a:path h="1259193" w="1240877">
                <a:moveTo>
                  <a:pt x="0" y="0"/>
                </a:moveTo>
                <a:lnTo>
                  <a:pt x="1240877" y="0"/>
                </a:lnTo>
                <a:lnTo>
                  <a:pt x="1240877" y="1259192"/>
                </a:lnTo>
                <a:lnTo>
                  <a:pt x="0" y="1259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79623" y="-386651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2534537" y="8914769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86834" y="4135134"/>
            <a:ext cx="1743236" cy="1148377"/>
          </a:xfrm>
          <a:custGeom>
            <a:avLst/>
            <a:gdLst/>
            <a:ahLst/>
            <a:cxnLst/>
            <a:rect r="r" b="b" t="t" l="l"/>
            <a:pathLst>
              <a:path h="1148377" w="1743236">
                <a:moveTo>
                  <a:pt x="0" y="0"/>
                </a:moveTo>
                <a:lnTo>
                  <a:pt x="1743237" y="0"/>
                </a:lnTo>
                <a:lnTo>
                  <a:pt x="1743237" y="1148377"/>
                </a:lnTo>
                <a:lnTo>
                  <a:pt x="0" y="11483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30071" y="5283511"/>
            <a:ext cx="2198496" cy="1154210"/>
          </a:xfrm>
          <a:custGeom>
            <a:avLst/>
            <a:gdLst/>
            <a:ahLst/>
            <a:cxnLst/>
            <a:rect r="r" b="b" t="t" l="l"/>
            <a:pathLst>
              <a:path h="1154210" w="2198496">
                <a:moveTo>
                  <a:pt x="0" y="0"/>
                </a:moveTo>
                <a:lnTo>
                  <a:pt x="2198495" y="0"/>
                </a:lnTo>
                <a:lnTo>
                  <a:pt x="2198495" y="1154210"/>
                </a:lnTo>
                <a:lnTo>
                  <a:pt x="0" y="1154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32170" y="6639441"/>
            <a:ext cx="2826532" cy="944195"/>
          </a:xfrm>
          <a:custGeom>
            <a:avLst/>
            <a:gdLst/>
            <a:ahLst/>
            <a:cxnLst/>
            <a:rect r="r" b="b" t="t" l="l"/>
            <a:pathLst>
              <a:path h="944195" w="2826532">
                <a:moveTo>
                  <a:pt x="0" y="0"/>
                </a:moveTo>
                <a:lnTo>
                  <a:pt x="2826532" y="0"/>
                </a:lnTo>
                <a:lnTo>
                  <a:pt x="2826532" y="944194"/>
                </a:lnTo>
                <a:lnTo>
                  <a:pt x="0" y="9441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72034" y="7583635"/>
            <a:ext cx="1572836" cy="1572836"/>
          </a:xfrm>
          <a:custGeom>
            <a:avLst/>
            <a:gdLst/>
            <a:ahLst/>
            <a:cxnLst/>
            <a:rect r="r" b="b" t="t" l="l"/>
            <a:pathLst>
              <a:path h="1572836" w="1572836">
                <a:moveTo>
                  <a:pt x="0" y="0"/>
                </a:moveTo>
                <a:lnTo>
                  <a:pt x="1572836" y="0"/>
                </a:lnTo>
                <a:lnTo>
                  <a:pt x="1572836" y="1572836"/>
                </a:lnTo>
                <a:lnTo>
                  <a:pt x="0" y="15728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07723" y="4135134"/>
            <a:ext cx="1941127" cy="1605473"/>
          </a:xfrm>
          <a:custGeom>
            <a:avLst/>
            <a:gdLst/>
            <a:ahLst/>
            <a:cxnLst/>
            <a:rect r="r" b="b" t="t" l="l"/>
            <a:pathLst>
              <a:path h="1605473" w="1941127">
                <a:moveTo>
                  <a:pt x="0" y="0"/>
                </a:moveTo>
                <a:lnTo>
                  <a:pt x="1941126" y="0"/>
                </a:lnTo>
                <a:lnTo>
                  <a:pt x="1941126" y="1605473"/>
                </a:lnTo>
                <a:lnTo>
                  <a:pt x="0" y="16054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984898" y="4135134"/>
            <a:ext cx="1710073" cy="1487020"/>
          </a:xfrm>
          <a:custGeom>
            <a:avLst/>
            <a:gdLst/>
            <a:ahLst/>
            <a:cxnLst/>
            <a:rect r="r" b="b" t="t" l="l"/>
            <a:pathLst>
              <a:path h="1487020" w="1710073">
                <a:moveTo>
                  <a:pt x="0" y="0"/>
                </a:moveTo>
                <a:lnTo>
                  <a:pt x="1710073" y="0"/>
                </a:lnTo>
                <a:lnTo>
                  <a:pt x="1710073" y="1487020"/>
                </a:lnTo>
                <a:lnTo>
                  <a:pt x="0" y="148702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425" y="78157"/>
            <a:ext cx="14736998" cy="1234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01"/>
              </a:lnSpc>
            </a:pPr>
            <a:r>
              <a:rPr lang="en-US" sz="7247" spc="384">
                <a:solidFill>
                  <a:srgbClr val="231F20"/>
                </a:solidFill>
                <a:latin typeface="Oswald Bold"/>
              </a:rPr>
              <a:t>SYSTEM ARCHITECTURAL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3425" y="1788963"/>
            <a:ext cx="3945850" cy="96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9"/>
              </a:lnSpc>
            </a:pPr>
            <a:r>
              <a:rPr lang="en-US" sz="5578" u="sng">
                <a:solidFill>
                  <a:srgbClr val="231F20"/>
                </a:solidFill>
                <a:latin typeface="Canva Sans Bold"/>
              </a:rPr>
              <a:t>Tech Stack: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483" y="3381386"/>
            <a:ext cx="2880207" cy="75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>
                <a:solidFill>
                  <a:srgbClr val="231F20"/>
                </a:solidFill>
                <a:latin typeface="Canva Sans Bold"/>
              </a:rPr>
              <a:t>Front end: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85152" y="3381386"/>
            <a:ext cx="2701682" cy="75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>
                <a:solidFill>
                  <a:srgbClr val="231F20"/>
                </a:solidFill>
                <a:latin typeface="Canva Sans Bold"/>
              </a:rPr>
              <a:t>Back end: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82083" y="3381386"/>
            <a:ext cx="3622525" cy="75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>
                <a:solidFill>
                  <a:srgbClr val="231F20"/>
                </a:solidFill>
                <a:latin typeface="Canva Sans Bold"/>
              </a:rPr>
              <a:t>Deployment: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492" y="4399316"/>
            <a:ext cx="3028189" cy="65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4470" indent="-412235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231F20"/>
                </a:solidFill>
                <a:latin typeface="Canva Sans"/>
              </a:rPr>
              <a:t>ReactJS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04546" y="4018316"/>
            <a:ext cx="5565753" cy="572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0221" indent="-400111" lvl="1">
              <a:lnSpc>
                <a:spcPts val="9266"/>
              </a:lnSpc>
              <a:buFont typeface="Arial"/>
              <a:buChar char="•"/>
            </a:pPr>
            <a:r>
              <a:rPr lang="en-US" sz="3706">
                <a:solidFill>
                  <a:srgbClr val="231F20"/>
                </a:solidFill>
                <a:latin typeface="Canva Sans"/>
              </a:rPr>
              <a:t>Mysql</a:t>
            </a:r>
          </a:p>
          <a:p>
            <a:pPr marL="800221" indent="-400111" lvl="1">
              <a:lnSpc>
                <a:spcPts val="9266"/>
              </a:lnSpc>
              <a:buFont typeface="Arial"/>
              <a:buChar char="•"/>
            </a:pPr>
            <a:r>
              <a:rPr lang="en-US" sz="3706">
                <a:solidFill>
                  <a:srgbClr val="231F20"/>
                </a:solidFill>
                <a:latin typeface="Canva Sans"/>
              </a:rPr>
              <a:t>Java Spring Boot</a:t>
            </a:r>
          </a:p>
          <a:p>
            <a:pPr marL="800221" indent="-400111" lvl="1">
              <a:lnSpc>
                <a:spcPts val="9266"/>
              </a:lnSpc>
              <a:buFont typeface="Arial"/>
              <a:buChar char="•"/>
            </a:pPr>
            <a:r>
              <a:rPr lang="en-US" sz="3706">
                <a:solidFill>
                  <a:srgbClr val="231F20"/>
                </a:solidFill>
                <a:latin typeface="Canva Sans"/>
              </a:rPr>
              <a:t>Redis</a:t>
            </a:r>
          </a:p>
          <a:p>
            <a:pPr marL="800221" indent="-400111" lvl="1">
              <a:lnSpc>
                <a:spcPts val="9266"/>
              </a:lnSpc>
              <a:buFont typeface="Arial"/>
              <a:buChar char="•"/>
            </a:pPr>
            <a:r>
              <a:rPr lang="en-US" sz="3706">
                <a:solidFill>
                  <a:srgbClr val="231F20"/>
                </a:solidFill>
                <a:latin typeface="Canva Sans"/>
              </a:rPr>
              <a:t>Keycloak</a:t>
            </a:r>
          </a:p>
          <a:p>
            <a:pPr>
              <a:lnSpc>
                <a:spcPts val="926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172550" y="4399316"/>
            <a:ext cx="3028189" cy="653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4470" indent="-412235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231F20"/>
                </a:solidFill>
                <a:latin typeface="Canva Sans"/>
              </a:rPr>
              <a:t>Docker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8620" y="8556419"/>
            <a:ext cx="1424951" cy="1360181"/>
          </a:xfrm>
          <a:custGeom>
            <a:avLst/>
            <a:gdLst/>
            <a:ahLst/>
            <a:cxnLst/>
            <a:rect r="r" b="b" t="t" l="l"/>
            <a:pathLst>
              <a:path h="1360181" w="1424951">
                <a:moveTo>
                  <a:pt x="0" y="0"/>
                </a:moveTo>
                <a:lnTo>
                  <a:pt x="1424951" y="0"/>
                </a:lnTo>
                <a:lnTo>
                  <a:pt x="1424951" y="1360180"/>
                </a:lnTo>
                <a:lnTo>
                  <a:pt x="0" y="1360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85869" y="8606913"/>
            <a:ext cx="1240877" cy="1259193"/>
          </a:xfrm>
          <a:custGeom>
            <a:avLst/>
            <a:gdLst/>
            <a:ahLst/>
            <a:cxnLst/>
            <a:rect r="r" b="b" t="t" l="l"/>
            <a:pathLst>
              <a:path h="1259193" w="1240877">
                <a:moveTo>
                  <a:pt x="0" y="0"/>
                </a:moveTo>
                <a:lnTo>
                  <a:pt x="1240877" y="0"/>
                </a:lnTo>
                <a:lnTo>
                  <a:pt x="1240877" y="1259192"/>
                </a:lnTo>
                <a:lnTo>
                  <a:pt x="0" y="1259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96915" y="-28790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2534537" y="8914769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995785"/>
            <a:ext cx="16538247" cy="7920814"/>
          </a:xfrm>
          <a:custGeom>
            <a:avLst/>
            <a:gdLst/>
            <a:ahLst/>
            <a:cxnLst/>
            <a:rect r="r" b="b" t="t" l="l"/>
            <a:pathLst>
              <a:path h="7920814" w="16538247">
                <a:moveTo>
                  <a:pt x="0" y="0"/>
                </a:moveTo>
                <a:lnTo>
                  <a:pt x="16538247" y="0"/>
                </a:lnTo>
                <a:lnTo>
                  <a:pt x="16538247" y="7920814"/>
                </a:lnTo>
                <a:lnTo>
                  <a:pt x="0" y="79208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425" y="78157"/>
            <a:ext cx="14736998" cy="1234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01"/>
              </a:lnSpc>
            </a:pPr>
            <a:r>
              <a:rPr lang="en-US" sz="7247" spc="384">
                <a:solidFill>
                  <a:srgbClr val="231F20"/>
                </a:solidFill>
                <a:latin typeface="Oswald Bold"/>
              </a:rPr>
              <a:t>SYSTEM ARCHITECTURAL OVERVIEW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938" y="2597702"/>
            <a:ext cx="3347586" cy="6892014"/>
            <a:chOff x="0" y="0"/>
            <a:chExt cx="917901" cy="1889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7901" cy="1889775"/>
            </a:xfrm>
            <a:custGeom>
              <a:avLst/>
              <a:gdLst/>
              <a:ahLst/>
              <a:cxnLst/>
              <a:rect r="r" b="b" t="t" l="l"/>
              <a:pathLst>
                <a:path h="1889775" w="917901">
                  <a:moveTo>
                    <a:pt x="0" y="0"/>
                  </a:moveTo>
                  <a:lnTo>
                    <a:pt x="917901" y="0"/>
                  </a:lnTo>
                  <a:lnTo>
                    <a:pt x="917901" y="1889775"/>
                  </a:lnTo>
                  <a:lnTo>
                    <a:pt x="0" y="188977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17901" cy="193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954459" y="1432213"/>
            <a:ext cx="2706695" cy="2696122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3095" t="0" r="-309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617110" y="2597702"/>
            <a:ext cx="3313858" cy="6892014"/>
            <a:chOff x="0" y="0"/>
            <a:chExt cx="908652" cy="1889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8652" cy="1889775"/>
            </a:xfrm>
            <a:custGeom>
              <a:avLst/>
              <a:gdLst/>
              <a:ahLst/>
              <a:cxnLst/>
              <a:rect r="r" b="b" t="t" l="l"/>
              <a:pathLst>
                <a:path h="1889775" w="908652">
                  <a:moveTo>
                    <a:pt x="0" y="0"/>
                  </a:moveTo>
                  <a:lnTo>
                    <a:pt x="908652" y="0"/>
                  </a:lnTo>
                  <a:lnTo>
                    <a:pt x="908652" y="1889775"/>
                  </a:lnTo>
                  <a:lnTo>
                    <a:pt x="0" y="188977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08652" cy="193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804398" y="1432213"/>
            <a:ext cx="2706695" cy="2696122"/>
            <a:chOff x="0" y="0"/>
            <a:chExt cx="6502400" cy="6477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t="-278" r="223" b="-278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486228" y="2597702"/>
            <a:ext cx="3330722" cy="6892014"/>
            <a:chOff x="0" y="0"/>
            <a:chExt cx="913277" cy="18897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3277" cy="1889775"/>
            </a:xfrm>
            <a:custGeom>
              <a:avLst/>
              <a:gdLst/>
              <a:ahLst/>
              <a:cxnLst/>
              <a:rect r="r" b="b" t="t" l="l"/>
              <a:pathLst>
                <a:path h="1889775" w="913277">
                  <a:moveTo>
                    <a:pt x="0" y="0"/>
                  </a:moveTo>
                  <a:lnTo>
                    <a:pt x="913277" y="0"/>
                  </a:lnTo>
                  <a:lnTo>
                    <a:pt x="913277" y="1889775"/>
                  </a:lnTo>
                  <a:lnTo>
                    <a:pt x="0" y="188977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13277" cy="193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673515" y="1432213"/>
            <a:ext cx="2706695" cy="2696122"/>
            <a:chOff x="0" y="0"/>
            <a:chExt cx="6502400" cy="6477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20517" t="0" r="-20517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748122" y="9489716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617110" y="9489716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486228" y="9489716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355345" y="9489716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3355345" y="2597702"/>
            <a:ext cx="3364450" cy="6892014"/>
            <a:chOff x="0" y="0"/>
            <a:chExt cx="922525" cy="18897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22525" cy="1889775"/>
            </a:xfrm>
            <a:custGeom>
              <a:avLst/>
              <a:gdLst/>
              <a:ahLst/>
              <a:cxnLst/>
              <a:rect r="r" b="b" t="t" l="l"/>
              <a:pathLst>
                <a:path h="1889775" w="922525">
                  <a:moveTo>
                    <a:pt x="0" y="0"/>
                  </a:moveTo>
                  <a:lnTo>
                    <a:pt x="922525" y="0"/>
                  </a:lnTo>
                  <a:lnTo>
                    <a:pt x="922525" y="1889775"/>
                  </a:lnTo>
                  <a:lnTo>
                    <a:pt x="0" y="188977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922525" cy="1937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3542633" y="1432213"/>
            <a:ext cx="2706695" cy="2696122"/>
            <a:chOff x="0" y="0"/>
            <a:chExt cx="6502400" cy="6477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9578980" y="5017115"/>
            <a:ext cx="3145217" cy="21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SYSTEM DASHBOARD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INSTRUCTOR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FORUM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3086425" y="-133350"/>
            <a:ext cx="13617940" cy="1349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1"/>
              </a:lnSpc>
              <a:spcBef>
                <a:spcPct val="0"/>
              </a:spcBef>
            </a:pPr>
            <a:r>
              <a:rPr lang="en-US" sz="8030" spc="786">
                <a:solidFill>
                  <a:srgbClr val="231F20"/>
                </a:solidFill>
                <a:latin typeface="Oswald Bold"/>
              </a:rPr>
              <a:t>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92190" y="4335019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000000"/>
                </a:solidFill>
                <a:latin typeface="DM Sans"/>
              </a:rPr>
              <a:t>CUSTOMER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8122" y="4639819"/>
            <a:ext cx="3337218" cy="391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0"/>
              </a:lnSpc>
            </a:pP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ORDER HISTORY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REGISTER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LEARN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FEEDBACK &amp; </a:t>
            </a:r>
          </a:p>
          <a:p>
            <a:pPr>
              <a:lnSpc>
                <a:spcPts val="3470"/>
              </a:lnSpc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     RATE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POST ON FORUM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PROFILE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050755" y="4335019"/>
            <a:ext cx="2460338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000000"/>
                </a:solidFill>
                <a:latin typeface="DM Sans"/>
              </a:rPr>
              <a:t>INSTRUCTOR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17110" y="5017115"/>
            <a:ext cx="3526890" cy="21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DASHBOARD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ORDER HISTORY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POST ON FORUM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PROFILE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054223" y="4335019"/>
            <a:ext cx="200922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000000"/>
                </a:solidFill>
                <a:latin typeface="DM Sans"/>
              </a:rPr>
              <a:t>STAFF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369400" y="5017115"/>
            <a:ext cx="3364450" cy="303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SYSTEM DASHBOARD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STAFF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ACCOUNT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COURSE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MANAGE FORUM</a:t>
            </a:r>
          </a:p>
          <a:p>
            <a:pPr marL="443424" indent="-221712" lvl="1">
              <a:lnSpc>
                <a:spcPts val="3470"/>
              </a:lnSpc>
              <a:buFont typeface="Arial"/>
              <a:buChar char="•"/>
            </a:pPr>
            <a:r>
              <a:rPr lang="en-US" sz="2053" spc="102">
                <a:solidFill>
                  <a:srgbClr val="000000"/>
                </a:solidFill>
                <a:latin typeface="DM Sans"/>
              </a:rPr>
              <a:t>VIEW HISTORY ORDER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23340" y="4335019"/>
            <a:ext cx="200922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000000"/>
                </a:solidFill>
                <a:latin typeface="DM Sans"/>
              </a:rPr>
              <a:t>ADMIN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-5235037" y="912793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DAFzyNdQsc4</dc:identifier>
  <dcterms:modified xsi:type="dcterms:W3CDTF">2011-08-01T06:04:30Z</dcterms:modified>
  <cp:revision>1</cp:revision>
  <dc:title>SWP391</dc:title>
</cp:coreProperties>
</file>