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EF59EF-68B6-42EB-9167-4452025BCFC5}" type="datetimeFigureOut">
              <a:rPr lang="en-IN" smtClean="0"/>
              <a:t>26-02-2022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251602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F59EF-68B6-42EB-9167-4452025BCFC5}"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314268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EF59EF-68B6-42EB-9167-4452025BCFC5}"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2033258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EF59EF-68B6-42EB-9167-4452025BCFC5}"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1854436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F59EF-68B6-42EB-9167-4452025BCFC5}"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202360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EF59EF-68B6-42EB-9167-4452025BCFC5}"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2584922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EF59EF-68B6-42EB-9167-4452025BCFC5}" type="datetimeFigureOut">
              <a:rPr lang="en-IN" smtClean="0"/>
              <a:t>26-02-2022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96766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EF59EF-68B6-42EB-9167-4452025BCFC5}"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346984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EF59EF-68B6-42EB-9167-4452025BCFC5}"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327223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F59EF-68B6-42EB-9167-4452025BCFC5}"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75811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F59EF-68B6-42EB-9167-4452025BCFC5}"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131632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EF59EF-68B6-42EB-9167-4452025BCFC5}"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293449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EF59EF-68B6-42EB-9167-4452025BCFC5}"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136924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EF59EF-68B6-42EB-9167-4452025BCFC5}" type="datetimeFigureOut">
              <a:rPr lang="en-IN" smtClean="0"/>
              <a:t>26-02-2022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416602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F59EF-68B6-42EB-9167-4452025BCFC5}" type="datetimeFigureOut">
              <a:rPr lang="en-IN" smtClean="0"/>
              <a:t>26-02-2022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396877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F59EF-68B6-42EB-9167-4452025BCFC5}"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35939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F59EF-68B6-42EB-9167-4452025BCFC5}"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5D661C7-0789-4AB0-A2D9-37A93279D062}" type="slidenum">
              <a:rPr lang="en-IN" smtClean="0"/>
              <a:t>‹#›</a:t>
            </a:fld>
            <a:endParaRPr lang="en-IN"/>
          </a:p>
        </p:txBody>
      </p:sp>
    </p:spTree>
    <p:extLst>
      <p:ext uri="{BB962C8B-B14F-4D97-AF65-F5344CB8AC3E}">
        <p14:creationId xmlns:p14="http://schemas.microsoft.com/office/powerpoint/2010/main" val="274819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EF59EF-68B6-42EB-9167-4452025BCFC5}" type="datetimeFigureOut">
              <a:rPr lang="en-IN" smtClean="0"/>
              <a:t>26-02-2022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5D661C7-0789-4AB0-A2D9-37A93279D062}" type="slidenum">
              <a:rPr lang="en-IN" smtClean="0"/>
              <a:t>‹#›</a:t>
            </a:fld>
            <a:endParaRPr lang="en-IN"/>
          </a:p>
        </p:txBody>
      </p:sp>
    </p:spTree>
    <p:extLst>
      <p:ext uri="{BB962C8B-B14F-4D97-AF65-F5344CB8AC3E}">
        <p14:creationId xmlns:p14="http://schemas.microsoft.com/office/powerpoint/2010/main" val="172387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33AE-B8AE-4655-8294-F9D6F10386D6}"/>
              </a:ext>
            </a:extLst>
          </p:cNvPr>
          <p:cNvSpPr>
            <a:spLocks noGrp="1"/>
          </p:cNvSpPr>
          <p:nvPr>
            <p:ph type="ctrTitle"/>
          </p:nvPr>
        </p:nvSpPr>
        <p:spPr>
          <a:xfrm>
            <a:off x="1524000" y="-186673"/>
            <a:ext cx="9144000" cy="2387600"/>
          </a:xfrm>
        </p:spPr>
        <p:txBody>
          <a:bodyPr>
            <a:normAutofit/>
          </a:bodyPr>
          <a:lstStyle/>
          <a:p>
            <a:r>
              <a:rPr lang="en-IN" sz="4000" dirty="0">
                <a:latin typeface="Times New Roman" panose="02020603050405020304" pitchFamily="18" charset="0"/>
                <a:cs typeface="Times New Roman" panose="02020603050405020304" pitchFamily="18" charset="0"/>
              </a:rPr>
              <a:t>WALMART RECRUITING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TRIP TYPE CLASSIFICATION</a:t>
            </a:r>
          </a:p>
        </p:txBody>
      </p:sp>
      <p:sp>
        <p:nvSpPr>
          <p:cNvPr id="3" name="Subtitle 2">
            <a:extLst>
              <a:ext uri="{FF2B5EF4-FFF2-40B4-BE49-F238E27FC236}">
                <a16:creationId xmlns:a16="http://schemas.microsoft.com/office/drawing/2014/main" id="{34B20E72-CB87-4983-9318-DB41F8C5A29B}"/>
              </a:ext>
            </a:extLst>
          </p:cNvPr>
          <p:cNvSpPr>
            <a:spLocks noGrp="1"/>
          </p:cNvSpPr>
          <p:nvPr>
            <p:ph type="subTitle" idx="1"/>
          </p:nvPr>
        </p:nvSpPr>
        <p:spPr>
          <a:xfrm>
            <a:off x="6192253" y="3429000"/>
            <a:ext cx="9144000" cy="1655762"/>
          </a:xfrm>
        </p:spPr>
        <p:txBody>
          <a:bodyPr>
            <a:normAutofit fontScale="77500" lnSpcReduction="20000"/>
          </a:bodyPr>
          <a:lstStyle/>
          <a:p>
            <a:endParaRPr lang="en-IN" dirty="0"/>
          </a:p>
          <a:p>
            <a:endParaRPr lang="en-IN" dirty="0"/>
          </a:p>
          <a:p>
            <a:endParaRPr lang="en-IN" dirty="0">
              <a:latin typeface="Times New Roman" panose="02020603050405020304" pitchFamily="18" charset="0"/>
              <a:cs typeface="Times New Roman" panose="02020603050405020304" pitchFamily="18" charset="0"/>
            </a:endParaRPr>
          </a:p>
          <a:p>
            <a:r>
              <a:rPr lang="en-IN" sz="3000" dirty="0">
                <a:latin typeface="Times New Roman" panose="02020603050405020304" pitchFamily="18" charset="0"/>
                <a:cs typeface="Times New Roman" panose="02020603050405020304" pitchFamily="18" charset="0"/>
              </a:rPr>
              <a:t>BY-HIMANSHI</a:t>
            </a: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RANA</a:t>
            </a:r>
          </a:p>
          <a:p>
            <a:r>
              <a:rPr lang="en-IN" sz="2400" dirty="0">
                <a:latin typeface="Times New Roman" panose="02020603050405020304" pitchFamily="18" charset="0"/>
                <a:cs typeface="Times New Roman" panose="02020603050405020304" pitchFamily="18" charset="0"/>
              </a:rPr>
              <a:t>2017499</a:t>
            </a:r>
          </a:p>
        </p:txBody>
      </p:sp>
    </p:spTree>
    <p:extLst>
      <p:ext uri="{BB962C8B-B14F-4D97-AF65-F5344CB8AC3E}">
        <p14:creationId xmlns:p14="http://schemas.microsoft.com/office/powerpoint/2010/main" val="3524260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109A-75D5-4C80-904C-30B9B6DCC34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PLAN</a:t>
            </a:r>
          </a:p>
        </p:txBody>
      </p:sp>
      <p:sp>
        <p:nvSpPr>
          <p:cNvPr id="3" name="Content Placeholder 2">
            <a:extLst>
              <a:ext uri="{FF2B5EF4-FFF2-40B4-BE49-F238E27FC236}">
                <a16:creationId xmlns:a16="http://schemas.microsoft.com/office/drawing/2014/main" id="{FD66D1AD-B617-4F63-BFA6-FA9F4C4311A2}"/>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To reduce the log loss , so as to receive more accuracy.</a:t>
            </a:r>
          </a:p>
          <a:p>
            <a:r>
              <a:rPr lang="en-IN" sz="2000" dirty="0">
                <a:latin typeface="Times New Roman" panose="02020603050405020304" pitchFamily="18" charset="0"/>
                <a:cs typeface="Times New Roman" panose="02020603050405020304" pitchFamily="18" charset="0"/>
              </a:rPr>
              <a:t>To add more graphs and charts .</a:t>
            </a:r>
          </a:p>
          <a:p>
            <a:pPr marL="0" indent="0">
              <a:buNone/>
            </a:pPr>
            <a:endParaRPr lang="en-IN" dirty="0"/>
          </a:p>
        </p:txBody>
      </p:sp>
    </p:spTree>
    <p:extLst>
      <p:ext uri="{BB962C8B-B14F-4D97-AF65-F5344CB8AC3E}">
        <p14:creationId xmlns:p14="http://schemas.microsoft.com/office/powerpoint/2010/main" val="156091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547-06F6-4750-A1BD-197225239061}"/>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PRESENTATION OUTLINE</a:t>
            </a:r>
          </a:p>
        </p:txBody>
      </p:sp>
      <p:sp>
        <p:nvSpPr>
          <p:cNvPr id="3" name="Content Placeholder 2">
            <a:extLst>
              <a:ext uri="{FF2B5EF4-FFF2-40B4-BE49-F238E27FC236}">
                <a16:creationId xmlns:a16="http://schemas.microsoft.com/office/drawing/2014/main" id="{7185FC96-0C0E-4E89-8505-5BF72430BA69}"/>
              </a:ext>
            </a:extLst>
          </p:cNvPr>
          <p:cNvSpPr>
            <a:spLocks noGrp="1"/>
          </p:cNvSpPr>
          <p:nvPr>
            <p:ph idx="1"/>
          </p:nvPr>
        </p:nvSpPr>
        <p:spPr/>
        <p:txBody>
          <a:bodyPr/>
          <a:lstStyle/>
          <a:p>
            <a:r>
              <a:rPr lang="en-IN" dirty="0"/>
              <a:t> </a:t>
            </a:r>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STATEMENT PROBLEM</a:t>
            </a:r>
          </a:p>
          <a:p>
            <a:r>
              <a:rPr lang="en-IN" dirty="0">
                <a:latin typeface="Times New Roman" panose="02020603050405020304" pitchFamily="18" charset="0"/>
                <a:cs typeface="Times New Roman" panose="02020603050405020304" pitchFamily="18" charset="0"/>
              </a:rPr>
              <a:t>TOOLS AND SOFTWARE USED</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DIFFICULTIES FACED</a:t>
            </a:r>
          </a:p>
          <a:p>
            <a:r>
              <a:rPr lang="en-IN" dirty="0">
                <a:latin typeface="Times New Roman" panose="02020603050405020304" pitchFamily="18" charset="0"/>
                <a:cs typeface="Times New Roman" panose="02020603050405020304" pitchFamily="18" charset="0"/>
              </a:rPr>
              <a:t>FURTHER IMPROVEMENT</a:t>
            </a:r>
          </a:p>
          <a:p>
            <a:r>
              <a:rPr lang="en-IN" dirty="0">
                <a:latin typeface="Times New Roman" panose="02020603050405020304" pitchFamily="18" charset="0"/>
                <a:cs typeface="Times New Roman" panose="02020603050405020304" pitchFamily="18" charset="0"/>
              </a:rPr>
              <a:t>LIMITATIONS</a:t>
            </a:r>
          </a:p>
          <a:p>
            <a:r>
              <a:rPr lang="en-IN" dirty="0">
                <a:latin typeface="Times New Roman" panose="02020603050405020304" pitchFamily="18" charset="0"/>
                <a:cs typeface="Times New Roman" panose="02020603050405020304" pitchFamily="18" charset="0"/>
              </a:rPr>
              <a:t>FUTURE PLAN</a:t>
            </a:r>
          </a:p>
          <a:p>
            <a:endParaRPr lang="en-IN" dirty="0"/>
          </a:p>
          <a:p>
            <a:endParaRPr lang="en-IN" dirty="0"/>
          </a:p>
        </p:txBody>
      </p:sp>
    </p:spTree>
    <p:extLst>
      <p:ext uri="{BB962C8B-B14F-4D97-AF65-F5344CB8AC3E}">
        <p14:creationId xmlns:p14="http://schemas.microsoft.com/office/powerpoint/2010/main" val="402048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6853-49A1-4FC2-A382-1B17F7B12E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C78AACD-E782-4AE0-80A7-B07799AC7ED1}"/>
              </a:ext>
            </a:extLst>
          </p:cNvPr>
          <p:cNvSpPr>
            <a:spLocks noGrp="1"/>
          </p:cNvSpPr>
          <p:nvPr>
            <p:ph idx="1"/>
          </p:nvPr>
        </p:nvSpPr>
        <p:spPr>
          <a:xfrm>
            <a:off x="1154954" y="2276061"/>
            <a:ext cx="8825659" cy="4234069"/>
          </a:xfrm>
        </p:spPr>
        <p:txBody>
          <a:bodyPr>
            <a:normAutofit lnSpcReduction="10000"/>
          </a:bodyPr>
          <a:lstStyle/>
          <a:p>
            <a:pPr>
              <a:lnSpc>
                <a:spcPct val="115000"/>
              </a:lnSpc>
              <a:spcAft>
                <a:spcPts val="800"/>
              </a:spcAft>
            </a:pPr>
            <a:r>
              <a:rPr lang="en-IN" sz="18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Walmart is an American multinational company that operates a chain of hypermarkets, discount department stores and grocery stores from the United States.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Faced with the competition from e-commerce platforms, traditional retailing enterprises have introduced cutting-edge technologies such as Machine Learning, the Internet of Things, and Artificial Intelligence to optimize offline scenarios. Walmart is at the frontier and is currently taking advantages of approaches, including behavioural approaches, psychographic approaches, demographic approaches, and geographic approaches in target market selection and market segmentation.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purpose of this project is to help Walmart better segment customers to personalize the service and advertising. Based on the items purchased by customers, Walmart has categorized trips into 38 types and expects data experts and enthusiasts to recreate the classification with fewer features. We are excited to confront the challenge.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50B016D-9349-428D-BEB0-CD8FA4413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9697" y="17831"/>
            <a:ext cx="3312401" cy="2158839"/>
          </a:xfrm>
          <a:prstGeom prst="rect">
            <a:avLst/>
          </a:prstGeom>
        </p:spPr>
      </p:pic>
    </p:spTree>
    <p:extLst>
      <p:ext uri="{BB962C8B-B14F-4D97-AF65-F5344CB8AC3E}">
        <p14:creationId xmlns:p14="http://schemas.microsoft.com/office/powerpoint/2010/main" val="414958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81E7-85D9-41AD-9589-95C5058F7CB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STATEMENT PROBLEM</a:t>
            </a:r>
          </a:p>
        </p:txBody>
      </p:sp>
      <p:sp>
        <p:nvSpPr>
          <p:cNvPr id="3" name="Content Placeholder 2">
            <a:extLst>
              <a:ext uri="{FF2B5EF4-FFF2-40B4-BE49-F238E27FC236}">
                <a16:creationId xmlns:a16="http://schemas.microsoft.com/office/drawing/2014/main" id="{F5795212-BE08-4237-8240-EC0A721AF757}"/>
              </a:ext>
            </a:extLst>
          </p:cNvPr>
          <p:cNvSpPr>
            <a:spLocks noGrp="1"/>
          </p:cNvSpPr>
          <p:nvPr>
            <p:ph idx="1"/>
          </p:nvPr>
        </p:nvSpPr>
        <p:spPr/>
        <p:txBody>
          <a:bodyPr/>
          <a:lstStyle/>
          <a:p>
            <a:r>
              <a:rPr lang="en-US" sz="2000" dirty="0">
                <a:ln>
                  <a:noFill/>
                </a:ln>
                <a:effectLst>
                  <a:outerShdw blurRad="38100" dist="25400" dir="5400000" algn="ctr">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Walmart Recruiting Trip Type Classification is a project in which we manage data of pre loved goods by the customers collected by Walmart in different states and processing the data and getting the most favorable outcome helping the customer purchasing experience by using decision tree classification.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207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534D-3963-436F-B558-C5307682808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TOOLS AND SOFTWARE</a:t>
            </a:r>
          </a:p>
        </p:txBody>
      </p:sp>
      <p:pic>
        <p:nvPicPr>
          <p:cNvPr id="5" name="Content Placeholder 4">
            <a:extLst>
              <a:ext uri="{FF2B5EF4-FFF2-40B4-BE49-F238E27FC236}">
                <a16:creationId xmlns:a16="http://schemas.microsoft.com/office/drawing/2014/main" id="{0D6F96DA-C9B6-4578-A60E-9B8F9D0781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259" t="24163" b="35336"/>
          <a:stretch/>
        </p:blipFill>
        <p:spPr>
          <a:xfrm>
            <a:off x="750769" y="3081466"/>
            <a:ext cx="10352626" cy="3242332"/>
          </a:xfrm>
        </p:spPr>
      </p:pic>
      <p:sp>
        <p:nvSpPr>
          <p:cNvPr id="6" name="TextBox 5">
            <a:extLst>
              <a:ext uri="{FF2B5EF4-FFF2-40B4-BE49-F238E27FC236}">
                <a16:creationId xmlns:a16="http://schemas.microsoft.com/office/drawing/2014/main" id="{CC177E95-5E6A-495D-8DA1-BE152624906E}"/>
              </a:ext>
            </a:extLst>
          </p:cNvPr>
          <p:cNvSpPr txBox="1"/>
          <p:nvPr/>
        </p:nvSpPr>
        <p:spPr>
          <a:xfrm>
            <a:off x="914398" y="2881411"/>
            <a:ext cx="357932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LIBRARIES USED</a:t>
            </a:r>
          </a:p>
        </p:txBody>
      </p:sp>
      <p:sp>
        <p:nvSpPr>
          <p:cNvPr id="7" name="TextBox 6">
            <a:extLst>
              <a:ext uri="{FF2B5EF4-FFF2-40B4-BE49-F238E27FC236}">
                <a16:creationId xmlns:a16="http://schemas.microsoft.com/office/drawing/2014/main" id="{68DB7F78-33F7-45D7-B3FE-790EDCCC5B32}"/>
              </a:ext>
            </a:extLst>
          </p:cNvPr>
          <p:cNvSpPr txBox="1"/>
          <p:nvPr/>
        </p:nvSpPr>
        <p:spPr>
          <a:xfrm flipH="1">
            <a:off x="960119" y="2279285"/>
            <a:ext cx="370091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SOFTWARE USED- </a:t>
            </a:r>
          </a:p>
          <a:p>
            <a:r>
              <a:rPr lang="en-IN" dirty="0">
                <a:latin typeface="Times New Roman" panose="02020603050405020304" pitchFamily="18" charset="0"/>
                <a:cs typeface="Times New Roman" panose="02020603050405020304" pitchFamily="18" charset="0"/>
              </a:rPr>
              <a:t>GOOGLE COLAB</a:t>
            </a:r>
          </a:p>
        </p:txBody>
      </p:sp>
    </p:spTree>
    <p:extLst>
      <p:ext uri="{BB962C8B-B14F-4D97-AF65-F5344CB8AC3E}">
        <p14:creationId xmlns:p14="http://schemas.microsoft.com/office/powerpoint/2010/main" val="321817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723E-60B3-416A-AF6A-357FAD966E3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705203F-447D-4D6E-B27D-00611F3CED9E}"/>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RANDOM FOREST CLASSIFIER- </a:t>
            </a:r>
            <a:r>
              <a:rPr lang="en-US" b="0" i="0" dirty="0">
                <a:solidFill>
                  <a:srgbClr val="212529"/>
                </a:solidFill>
                <a:effectLst/>
                <a:latin typeface="Times New Roman" panose="02020603050405020304" pitchFamily="18" charset="0"/>
                <a:cs typeface="Times New Roman" panose="02020603050405020304" pitchFamily="18" charset="0"/>
              </a:rPr>
              <a:t>A random forest is a meta estimator that fits a number of decision tree classifiers on various sub-samples of the dataset and uses averaging to improve the predictive accuracy and control over-fitting</a:t>
            </a:r>
            <a:r>
              <a:rPr lang="en-IN" b="0" i="0" dirty="0">
                <a:solidFill>
                  <a:srgbClr val="212529"/>
                </a:solidFill>
                <a:effectLst/>
                <a:latin typeface="Times New Roman" panose="02020603050405020304" pitchFamily="18" charset="0"/>
                <a:cs typeface="Times New Roman" panose="02020603050405020304" pitchFamily="18" charset="0"/>
              </a:rPr>
              <a:t>. </a:t>
            </a:r>
            <a:r>
              <a:rPr lang="en-IN" dirty="0">
                <a:solidFill>
                  <a:srgbClr val="212529"/>
                </a:solidFill>
                <a:latin typeface="Times New Roman" panose="02020603050405020304" pitchFamily="18" charset="0"/>
                <a:cs typeface="Times New Roman" panose="02020603050405020304" pitchFamily="18" charset="0"/>
              </a:rPr>
              <a:t>It uses multiple decision trees .</a:t>
            </a:r>
          </a:p>
          <a:p>
            <a:r>
              <a:rPr lang="en-IN" b="0" i="0" dirty="0">
                <a:solidFill>
                  <a:srgbClr val="212529"/>
                </a:solidFill>
                <a:effectLst/>
                <a:latin typeface="Times New Roman" panose="02020603050405020304" pitchFamily="18" charset="0"/>
                <a:cs typeface="Times New Roman" panose="02020603050405020304" pitchFamily="18" charset="0"/>
              </a:rPr>
              <a:t>XGBOOST CLASSIFIER</a:t>
            </a:r>
            <a:r>
              <a:rPr lang="en-US" dirty="0">
                <a:solidFill>
                  <a:srgbClr val="212529"/>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XGBoost is </a:t>
            </a:r>
            <a:r>
              <a:rPr lang="en-US" i="0" dirty="0">
                <a:solidFill>
                  <a:srgbClr val="202124"/>
                </a:solidFill>
                <a:effectLst/>
                <a:latin typeface="Times New Roman" panose="02020603050405020304" pitchFamily="18" charset="0"/>
                <a:cs typeface="Times New Roman" panose="02020603050405020304" pitchFamily="18" charset="0"/>
              </a:rPr>
              <a:t>a decision-tree-based ensemble Machine Learning algorithm that uses a gradient boosting framework</a:t>
            </a:r>
            <a:r>
              <a:rPr lang="en-US" b="0" i="0" dirty="0">
                <a:solidFill>
                  <a:srgbClr val="202124"/>
                </a:solidFill>
                <a:effectLst/>
                <a:latin typeface="Times New Roman" panose="02020603050405020304" pitchFamily="18" charset="0"/>
                <a:cs typeface="Times New Roman" panose="02020603050405020304" pitchFamily="18" charset="0"/>
              </a:rPr>
              <a:t>.The algorithm differentiates itself in the following ways: A wide range of applications: Can be used to solve regression, classification, ranking, and user-defined prediction problems.</a:t>
            </a:r>
            <a:endParaRPr lang="en-IN" b="0" i="0" dirty="0">
              <a:solidFill>
                <a:srgbClr val="2125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25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4A77-CAA6-4F45-A440-F2E482A7B0B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DIFFICULTIES FACED</a:t>
            </a:r>
          </a:p>
        </p:txBody>
      </p:sp>
      <p:sp>
        <p:nvSpPr>
          <p:cNvPr id="3" name="Content Placeholder 2">
            <a:extLst>
              <a:ext uri="{FF2B5EF4-FFF2-40B4-BE49-F238E27FC236}">
                <a16:creationId xmlns:a16="http://schemas.microsoft.com/office/drawing/2014/main" id="{00994063-5078-4F3F-81EB-69E948761D2E}"/>
              </a:ext>
            </a:extLst>
          </p:cNvPr>
          <p:cNvSpPr>
            <a:spLocks noGrp="1"/>
          </p:cNvSpPr>
          <p:nvPr>
            <p:ph idx="1"/>
          </p:nvPr>
        </p:nvSpPr>
        <p:spPr/>
        <p:txBody>
          <a:bodyPr>
            <a:normAutofit/>
          </a:bodyPr>
          <a:lstStyle/>
          <a:p>
            <a:r>
              <a:rPr lang="en-US" sz="2000" b="1" i="0" dirty="0">
                <a:solidFill>
                  <a:srgbClr val="292929"/>
                </a:solidFill>
                <a:effectLst/>
                <a:latin typeface="Times New Roman" panose="02020603050405020304" pitchFamily="18" charset="0"/>
                <a:cs typeface="Times New Roman" panose="02020603050405020304" pitchFamily="18" charset="0"/>
              </a:rPr>
              <a:t>Each observation represents a specific item instead of all the purchasing items on a trip</a:t>
            </a:r>
          </a:p>
          <a:p>
            <a:r>
              <a:rPr lang="en-IN" sz="2000" b="1" i="0" dirty="0">
                <a:solidFill>
                  <a:srgbClr val="292929"/>
                </a:solidFill>
                <a:effectLst/>
                <a:latin typeface="Times New Roman" panose="02020603050405020304" pitchFamily="18" charset="0"/>
                <a:cs typeface="Times New Roman" panose="02020603050405020304" pitchFamily="18" charset="0"/>
              </a:rPr>
              <a:t>Multi-class</a:t>
            </a:r>
            <a:r>
              <a:rPr lang="en-IN" sz="2000" b="0" i="0" dirty="0">
                <a:solidFill>
                  <a:srgbClr val="292929"/>
                </a:solidFill>
                <a:effectLst/>
                <a:latin typeface="Times New Roman" panose="02020603050405020304" pitchFamily="18" charset="0"/>
                <a:cs typeface="Times New Roman" panose="02020603050405020304" pitchFamily="18" charset="0"/>
              </a:rPr>
              <a:t> </a:t>
            </a:r>
            <a:r>
              <a:rPr lang="en-IN" sz="2000" b="1" i="0" dirty="0">
                <a:solidFill>
                  <a:srgbClr val="292929"/>
                </a:solidFill>
                <a:effectLst/>
                <a:latin typeface="Times New Roman" panose="02020603050405020304" pitchFamily="18" charset="0"/>
                <a:cs typeface="Times New Roman" panose="02020603050405020304" pitchFamily="18" charset="0"/>
              </a:rPr>
              <a:t>Imbalance</a:t>
            </a:r>
          </a:p>
          <a:p>
            <a:r>
              <a:rPr lang="en-IN" sz="2000" b="1" i="0" dirty="0">
                <a:solidFill>
                  <a:srgbClr val="292929"/>
                </a:solidFill>
                <a:effectLst/>
                <a:latin typeface="Times New Roman" panose="02020603050405020304" pitchFamily="18" charset="0"/>
                <a:cs typeface="Times New Roman" panose="02020603050405020304" pitchFamily="18" charset="0"/>
              </a:rPr>
              <a:t>Non-descriptive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48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6085-8146-442A-9D9C-F4682771C56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FURTHER IMPROVEMENT</a:t>
            </a:r>
          </a:p>
        </p:txBody>
      </p:sp>
      <p:sp>
        <p:nvSpPr>
          <p:cNvPr id="3" name="Content Placeholder 2">
            <a:extLst>
              <a:ext uri="{FF2B5EF4-FFF2-40B4-BE49-F238E27FC236}">
                <a16:creationId xmlns:a16="http://schemas.microsoft.com/office/drawing/2014/main" id="{262B5528-DA01-442F-A8C7-E6B3C97E1DC5}"/>
              </a:ext>
            </a:extLst>
          </p:cNvPr>
          <p:cNvSpPr>
            <a:spLocks noGrp="1"/>
          </p:cNvSpPr>
          <p:nvPr>
            <p:ph idx="1"/>
          </p:nvPr>
        </p:nvSpPr>
        <p:spPr/>
        <p:txBody>
          <a:bodyPr/>
          <a:lstStyle/>
          <a:p>
            <a:pPr>
              <a:buAutoNum type="arabicParenBoth"/>
            </a:pPr>
            <a:r>
              <a:rPr lang="en-IN" b="1" i="0" dirty="0">
                <a:solidFill>
                  <a:srgbClr val="292929"/>
                </a:solidFill>
                <a:effectLst/>
                <a:latin typeface="Times New Roman" panose="02020603050405020304" pitchFamily="18" charset="0"/>
                <a:cs typeface="Times New Roman" panose="02020603050405020304" pitchFamily="18" charset="0"/>
              </a:rPr>
              <a:t>Feature Engineering</a:t>
            </a:r>
          </a:p>
          <a:p>
            <a:pPr>
              <a:buAutoNum type="arabicParenBoth"/>
            </a:pPr>
            <a:r>
              <a:rPr lang="en-IN" b="1" i="0" dirty="0">
                <a:solidFill>
                  <a:srgbClr val="292929"/>
                </a:solidFill>
                <a:effectLst/>
                <a:latin typeface="Times New Roman" panose="02020603050405020304" pitchFamily="18" charset="0"/>
                <a:cs typeface="Times New Roman" panose="02020603050405020304" pitchFamily="18" charset="0"/>
              </a:rPr>
              <a:t>(2) Collect More Data</a:t>
            </a:r>
          </a:p>
          <a:p>
            <a:pPr marL="0" indent="0">
              <a:buNone/>
            </a:pPr>
            <a:r>
              <a:rPr lang="en-US" b="0" i="0" dirty="0">
                <a:solidFill>
                  <a:srgbClr val="292929"/>
                </a:solidFill>
                <a:effectLst/>
                <a:latin typeface="Times New Roman" panose="02020603050405020304" pitchFamily="18" charset="0"/>
                <a:cs typeface="Times New Roman" panose="02020603050405020304" pitchFamily="18" charset="0"/>
              </a:rPr>
              <a:t>Walmart only provides us with purchase records of customers. If more information like demographic data is provided, the models will achieve a higher accuracy.</a:t>
            </a:r>
            <a:endParaRPr lang="en-IN" b="1"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94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C16B-B109-4AC2-8C76-E1E5B42470D1}"/>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65EA9BDA-7096-4DB7-A882-F5C6B430E0AA}"/>
              </a:ext>
            </a:extLst>
          </p:cNvPr>
          <p:cNvSpPr>
            <a:spLocks noGrp="1"/>
          </p:cNvSpPr>
          <p:nvPr>
            <p:ph idx="1"/>
          </p:nvPr>
        </p:nvSpPr>
        <p:spPr/>
        <p:txBody>
          <a:bodyPr/>
          <a:lstStyle/>
          <a:p>
            <a:r>
              <a:rPr lang="en-US" b="0" i="0" dirty="0">
                <a:solidFill>
                  <a:srgbClr val="292929"/>
                </a:solidFill>
                <a:effectLst/>
                <a:latin typeface="charter"/>
              </a:rPr>
              <a:t>Walmart only provides us with purchase records of customers. If more information like demographic data is provided, the models will achieve a higher accuracy.</a:t>
            </a:r>
          </a:p>
          <a:p>
            <a:endParaRPr lang="en-IN" dirty="0"/>
          </a:p>
        </p:txBody>
      </p:sp>
      <p:pic>
        <p:nvPicPr>
          <p:cNvPr id="5" name="Picture 4">
            <a:extLst>
              <a:ext uri="{FF2B5EF4-FFF2-40B4-BE49-F238E27FC236}">
                <a16:creationId xmlns:a16="http://schemas.microsoft.com/office/drawing/2014/main" id="{247025C8-CD46-4C87-9578-9700FA6B3F97}"/>
              </a:ext>
            </a:extLst>
          </p:cNvPr>
          <p:cNvPicPr>
            <a:picLocks noChangeAspect="1"/>
          </p:cNvPicPr>
          <p:nvPr/>
        </p:nvPicPr>
        <p:blipFill rotWithShape="1">
          <a:blip r:embed="rId2">
            <a:extLst>
              <a:ext uri="{28A0092B-C50C-407E-A947-70E740481C1C}">
                <a14:useLocalDpi xmlns:a14="http://schemas.microsoft.com/office/drawing/2010/main" val="0"/>
              </a:ext>
            </a:extLst>
          </a:blip>
          <a:srcRect l="27237" t="38976" r="4709" b="21527"/>
          <a:stretch/>
        </p:blipFill>
        <p:spPr>
          <a:xfrm>
            <a:off x="1619390" y="3561347"/>
            <a:ext cx="8296977" cy="2708709"/>
          </a:xfrm>
          <a:prstGeom prst="rect">
            <a:avLst/>
          </a:prstGeom>
        </p:spPr>
      </p:pic>
    </p:spTree>
    <p:extLst>
      <p:ext uri="{BB962C8B-B14F-4D97-AF65-F5344CB8AC3E}">
        <p14:creationId xmlns:p14="http://schemas.microsoft.com/office/powerpoint/2010/main" val="2679202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TotalTime>
  <Words>434</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charter</vt:lpstr>
      <vt:lpstr>Times New Roman</vt:lpstr>
      <vt:lpstr>Wingdings 3</vt:lpstr>
      <vt:lpstr>Ion Boardroom</vt:lpstr>
      <vt:lpstr>WALMART RECRUITING : TRIP TYPE CLASSIFICATION</vt:lpstr>
      <vt:lpstr>PRESENTATION OUTLINE</vt:lpstr>
      <vt:lpstr>INTRODUCTION</vt:lpstr>
      <vt:lpstr>STATEMENT PROBLEM</vt:lpstr>
      <vt:lpstr>TOOLS AND SOFTWARE</vt:lpstr>
      <vt:lpstr>METHODOLOGY</vt:lpstr>
      <vt:lpstr>DIFFICULTIES FACED</vt:lpstr>
      <vt:lpstr>FURTHER IMPROVEMENT</vt:lpstr>
      <vt:lpstr>LIMITATIONS</vt:lpstr>
      <vt:lpstr>FUTURE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RECRUITING : TRIP TYPE CLASSIFICATION</dc:title>
  <dc:creator>HIMANSHI RANA</dc:creator>
  <cp:lastModifiedBy>HIMANSHI RANA</cp:lastModifiedBy>
  <cp:revision>1</cp:revision>
  <dcterms:created xsi:type="dcterms:W3CDTF">2022-02-26T06:13:13Z</dcterms:created>
  <dcterms:modified xsi:type="dcterms:W3CDTF">2022-02-26T06:45:05Z</dcterms:modified>
</cp:coreProperties>
</file>