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3" r:id="rId6"/>
    <p:sldId id="294" r:id="rId7"/>
    <p:sldId id="265" r:id="rId8"/>
    <p:sldId id="279" r:id="rId9"/>
    <p:sldId id="269" r:id="rId10"/>
    <p:sldId id="268" r:id="rId11"/>
    <p:sldId id="278" r:id="rId12"/>
    <p:sldId id="270" r:id="rId13"/>
    <p:sldId id="259" r:id="rId14"/>
    <p:sldId id="273" r:id="rId15"/>
    <p:sldId id="272" r:id="rId16"/>
    <p:sldId id="258" r:id="rId17"/>
    <p:sldId id="271" r:id="rId18"/>
    <p:sldId id="274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E7C1-E4C2-48C4-840F-7E3A64299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B9FE-1612-4D5D-97AF-36AFA8D45A2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3.svg"/><Relationship Id="rId7" Type="http://schemas.openxmlformats.org/officeDocument/2006/relationships/image" Target="../media/image27.png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.svg"/><Relationship Id="rId3" Type="http://schemas.openxmlformats.org/officeDocument/2006/relationships/image" Target="../media/image24.png"/><Relationship Id="rId2" Type="http://schemas.openxmlformats.org/officeDocument/2006/relationships/image" Target="../media/image1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.svg"/><Relationship Id="rId11" Type="http://schemas.openxmlformats.org/officeDocument/2006/relationships/image" Target="../media/image29.png"/><Relationship Id="rId10" Type="http://schemas.openxmlformats.org/officeDocument/2006/relationships/image" Target="../media/image4.sv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3.svg"/><Relationship Id="rId7" Type="http://schemas.openxmlformats.org/officeDocument/2006/relationships/image" Target="../media/image27.png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.svg"/><Relationship Id="rId3" Type="http://schemas.openxmlformats.org/officeDocument/2006/relationships/image" Target="../media/image24.png"/><Relationship Id="rId2" Type="http://schemas.openxmlformats.org/officeDocument/2006/relationships/image" Target="../media/image1.sv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.svg"/><Relationship Id="rId13" Type="http://schemas.openxmlformats.org/officeDocument/2006/relationships/image" Target="../media/image32.png"/><Relationship Id="rId12" Type="http://schemas.openxmlformats.org/officeDocument/2006/relationships/image" Target="../media/image5.svg"/><Relationship Id="rId11" Type="http://schemas.openxmlformats.org/officeDocument/2006/relationships/image" Target="../media/image29.png"/><Relationship Id="rId10" Type="http://schemas.openxmlformats.org/officeDocument/2006/relationships/image" Target="../media/image4.sv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7.sv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loud.google.com/products/a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GCP </a:t>
            </a:r>
            <a:br>
              <a:rPr lang="en-US" dirty="0"/>
            </a:br>
            <a:r>
              <a:rPr lang="en-US" dirty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AI build blocks: Sight, Language, Conversation and </a:t>
            </a:r>
            <a:r>
              <a:rPr lang="en-US" sz="1700" dirty="0" err="1"/>
              <a:t>AutoML</a:t>
            </a:r>
            <a:endParaRPr lang="en-US" sz="1700" dirty="0"/>
          </a:p>
          <a:p>
            <a:pPr algn="l"/>
            <a:r>
              <a:rPr lang="en-US" sz="1700" dirty="0"/>
              <a:t>AI Platform: Notebook, Training and Prediction</a:t>
            </a:r>
            <a:endParaRPr lang="en-US" sz="1700" dirty="0"/>
          </a:p>
          <a:p>
            <a:pPr algn="l"/>
            <a:r>
              <a:rPr lang="en-US" sz="1700" dirty="0"/>
              <a:t>Q&amp;A</a:t>
            </a:r>
            <a:endParaRPr lang="en-US" sz="1700" dirty="0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31" y="985419"/>
            <a:ext cx="3785030" cy="33011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AI platform: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/>
              </a:rPr>
              <a:t> Notebook</a:t>
            </a:r>
            <a:endParaRPr lang="en-US" sz="4400" dirty="0">
              <a:solidFill>
                <a:srgbClr val="FFFFFF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Training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sz="4400" dirty="0">
                <a:solidFill>
                  <a:srgbClr val="FFFFFF"/>
                </a:solidFill>
                <a:latin typeface="Calibri Light" panose="020F0302020204030204"/>
              </a:rPr>
              <a:t>Prediction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2" descr="Image result for google cloud AI platfor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23" y="219104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Platform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90537" y="139658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Machine learning development: the end-to-end 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4" y="2100167"/>
            <a:ext cx="9890125" cy="47578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49900" y="37211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93840" y="33655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7010" y="3721100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0670" y="4123483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37780" y="3941666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93300" y="35560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33970" y="3543300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AI Platform N</a:t>
            </a:r>
            <a:r>
              <a:rPr lang="en-US" altLang="zh-CN" b="1" dirty="0"/>
              <a:t>otebook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689" y="1701866"/>
            <a:ext cx="5130800" cy="4791009"/>
          </a:xfrm>
        </p:spPr>
        <p:txBody>
          <a:bodyPr>
            <a:normAutofit/>
          </a:bodyPr>
          <a:lstStyle/>
          <a:p>
            <a:r>
              <a:rPr lang="en-US" sz="2600" dirty="0"/>
              <a:t>Managed </a:t>
            </a:r>
            <a:r>
              <a:rPr lang="en-US" sz="2600" dirty="0" err="1"/>
              <a:t>JupyterLab</a:t>
            </a:r>
            <a:r>
              <a:rPr lang="en-US" sz="2600" dirty="0"/>
              <a:t> notebook instances</a:t>
            </a:r>
            <a:endParaRPr lang="en-US" sz="2600" dirty="0"/>
          </a:p>
          <a:p>
            <a:r>
              <a:rPr lang="en-US" sz="2600" dirty="0"/>
              <a:t>Pre-configured Machine learning VM Image with open source frameworks and GCP support: </a:t>
            </a:r>
            <a:r>
              <a:rPr lang="en-US" sz="2600" dirty="0" err="1"/>
              <a:t>scikit</a:t>
            </a:r>
            <a:r>
              <a:rPr lang="en-US" sz="2600" dirty="0"/>
              <a:t>-learn, </a:t>
            </a:r>
            <a:r>
              <a:rPr lang="en-US" sz="2600" dirty="0" err="1"/>
              <a:t>Tensorflow</a:t>
            </a:r>
            <a:r>
              <a:rPr lang="en-US" sz="2600" dirty="0"/>
              <a:t>, </a:t>
            </a:r>
            <a:r>
              <a:rPr lang="en-US" sz="2600" dirty="0" err="1"/>
              <a:t>PyTorch</a:t>
            </a:r>
            <a:r>
              <a:rPr lang="en-US" sz="2600" dirty="0"/>
              <a:t>, R, </a:t>
            </a:r>
            <a:r>
              <a:rPr lang="en-US" sz="2600" dirty="0" err="1"/>
              <a:t>BigQuery</a:t>
            </a:r>
            <a:r>
              <a:rPr lang="en-US" sz="2600" dirty="0"/>
              <a:t>, </a:t>
            </a:r>
            <a:r>
              <a:rPr lang="en-US" sz="2600" dirty="0" err="1"/>
              <a:t>Dataproc</a:t>
            </a:r>
            <a:r>
              <a:rPr lang="en-US" sz="2600" dirty="0"/>
              <a:t>, Dataflow</a:t>
            </a:r>
            <a:endParaRPr lang="en-US" sz="2600" dirty="0"/>
          </a:p>
          <a:p>
            <a:r>
              <a:rPr lang="en-US" sz="2600" dirty="0"/>
              <a:t>Scale on demand: CPU/GPU/TPU, distributed service</a:t>
            </a:r>
            <a:endParaRPr lang="en-US" sz="2600" dirty="0"/>
          </a:p>
          <a:p>
            <a:endParaRPr lang="en-US" sz="2600" dirty="0"/>
          </a:p>
        </p:txBody>
      </p:sp>
      <p:pic>
        <p:nvPicPr>
          <p:cNvPr id="2050" name="Picture 2" descr="Managed JupyterLab notebook instance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r="3" b="7055"/>
          <a:stretch>
            <a:fillRect/>
          </a:stretch>
        </p:blipFill>
        <p:spPr bwMode="auto">
          <a:xfrm>
            <a:off x="5511489" y="1485959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Features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AI Platform Training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300" y="183228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2300" y="563473"/>
            <a:ext cx="7411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Preconfigured and customizable machine scale-tier 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Preconfigured machine learning framework and GCP support: </a:t>
            </a:r>
            <a:r>
              <a:rPr lang="en-US" sz="2600" dirty="0" err="1"/>
              <a:t>scikit</a:t>
            </a:r>
            <a:r>
              <a:rPr lang="en-US" sz="2600" dirty="0"/>
              <a:t>-learn, </a:t>
            </a:r>
            <a:r>
              <a:rPr lang="en-US" sz="2600" dirty="0" err="1"/>
              <a:t>XGBoost</a:t>
            </a:r>
            <a:r>
              <a:rPr lang="en-US" sz="2600" dirty="0"/>
              <a:t>, </a:t>
            </a:r>
            <a:r>
              <a:rPr lang="en-US" sz="2600" dirty="0" err="1"/>
              <a:t>Tensorflow</a:t>
            </a:r>
            <a:r>
              <a:rPr lang="en-US" sz="2600" dirty="0"/>
              <a:t>, Cloud Storage, </a:t>
            </a:r>
            <a:r>
              <a:rPr lang="en-US" sz="2600" dirty="0" err="1"/>
              <a:t>BigQuery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Custom container supported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Easily scalable, distributed training enabled for both </a:t>
            </a:r>
            <a:r>
              <a:rPr lang="en-US" sz="2600" dirty="0" err="1"/>
              <a:t>Tensorflow</a:t>
            </a:r>
            <a:r>
              <a:rPr lang="en-US" sz="2600" dirty="0"/>
              <a:t> and Custom container(e.g. </a:t>
            </a:r>
            <a:r>
              <a:rPr lang="en-US" sz="2600" dirty="0" err="1"/>
              <a:t>MXNet</a:t>
            </a:r>
            <a:r>
              <a:rPr lang="en-US" sz="2600" dirty="0"/>
              <a:t>, </a:t>
            </a:r>
            <a:r>
              <a:rPr lang="en-US" sz="2600" dirty="0" err="1"/>
              <a:t>PyTorch</a:t>
            </a:r>
            <a:r>
              <a:rPr lang="en-US" sz="2600" dirty="0"/>
              <a:t>)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8" name="Picture 2" descr="Features icon 的图像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02" y="1122902"/>
            <a:ext cx="2676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cikit-learn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18" y="333624"/>
            <a:ext cx="1253801" cy="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nsorflow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2" y="1506701"/>
            <a:ext cx="1030000" cy="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oogle cloud storage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01" y="170342"/>
            <a:ext cx="789525" cy="7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cloud bigquery 的图像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664" y="735964"/>
            <a:ext cx="789525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oogle cloud bigtable 的图像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110" y="1931437"/>
            <a:ext cx="906778" cy="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Workflow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20171"/>
            <a:ext cx="12192000" cy="2314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49900" y="326987"/>
            <a:ext cx="19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dataset from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5077" y="356500"/>
            <a:ext cx="1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8493" y="246129"/>
            <a:ext cx="171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 trained model to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066" y="892460"/>
            <a:ext cx="434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 in Python scripts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phic 4" descr="Download from clou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43289" y="1220805"/>
            <a:ext cx="719103" cy="719103"/>
          </a:xfrm>
          <a:prstGeom prst="rect">
            <a:avLst/>
          </a:prstGeom>
        </p:spPr>
      </p:pic>
      <p:pic>
        <p:nvPicPr>
          <p:cNvPr id="8" name="Graphic 7" descr="Gau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6449" y="1200634"/>
            <a:ext cx="719103" cy="719103"/>
          </a:xfrm>
          <a:prstGeom prst="rect">
            <a:avLst/>
          </a:prstGeom>
        </p:spPr>
      </p:pic>
      <p:pic>
        <p:nvPicPr>
          <p:cNvPr id="24" name="Graphic 23" descr="Download from clou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10514661" y="1156845"/>
            <a:ext cx="719103" cy="7191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72947" y="3230073"/>
            <a:ext cx="25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in Training Job</a:t>
            </a:r>
            <a:endParaRPr lang="en-US" dirty="0"/>
          </a:p>
        </p:txBody>
      </p:sp>
      <p:pic>
        <p:nvPicPr>
          <p:cNvPr id="4106" name="Picture 10" descr="Image result for pyth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3453423"/>
            <a:ext cx="1148114" cy="11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google cloud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99" y="3542712"/>
            <a:ext cx="890093" cy="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resen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7738" y="3502550"/>
            <a:ext cx="9144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1493" y="2602932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you Python scripts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0329" y="2395244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your data ready in Cloud Storage, Bigtable or other storage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08723" y="2558563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 your scripts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8018" y="2558562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training command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14661" y="2645768"/>
            <a:ext cx="16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trained model in Cloud</a:t>
            </a:r>
            <a:endParaRPr lang="en-US" dirty="0"/>
          </a:p>
        </p:txBody>
      </p:sp>
      <p:pic>
        <p:nvPicPr>
          <p:cNvPr id="7" name="Graphic 6" descr="Checklis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7151" y="3502550"/>
            <a:ext cx="914400" cy="914400"/>
          </a:xfrm>
          <a:prstGeom prst="rect">
            <a:avLst/>
          </a:prstGeom>
        </p:spPr>
      </p:pic>
      <p:pic>
        <p:nvPicPr>
          <p:cNvPr id="10" name="Graphic 9" descr="Databas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6564" y="346794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Package your Python scripts 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14204" y="114793"/>
            <a:ext cx="4076464" cy="394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Package your Python scripts</a:t>
            </a:r>
            <a:endParaRPr lang="en-US" sz="2600" b="1" dirty="0"/>
          </a:p>
          <a:p>
            <a:r>
              <a:rPr lang="en-US" sz="2600" dirty="0"/>
              <a:t>trainer: package that contains your main scripts</a:t>
            </a:r>
            <a:endParaRPr lang="en-US" sz="2600" dirty="0"/>
          </a:p>
          <a:p>
            <a:r>
              <a:rPr lang="en-US" sz="2600" dirty="0"/>
              <a:t>task.py: your main module inside trainer</a:t>
            </a:r>
            <a:endParaRPr lang="en-US" sz="2600" dirty="0"/>
          </a:p>
          <a:p>
            <a:r>
              <a:rPr lang="en-US" sz="2600" dirty="0"/>
              <a:t>setup.py: specify any prerequisite of your model</a:t>
            </a:r>
            <a:endParaRPr lang="en-US" sz="2600" dirty="0"/>
          </a:p>
          <a:p>
            <a:r>
              <a:rPr lang="en-US" sz="2600" dirty="0" err="1"/>
              <a:t>config.yaml</a:t>
            </a:r>
            <a:r>
              <a:rPr lang="en-US" sz="2600" dirty="0"/>
              <a:t>(optional): specify configuration of your training job</a:t>
            </a:r>
            <a:endParaRPr lang="en-US" sz="2600" dirty="0"/>
          </a:p>
        </p:txBody>
      </p:sp>
      <p:pic>
        <p:nvPicPr>
          <p:cNvPr id="3076" name="Picture 4" descr="Recommended structure of a training application proj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03" y="114793"/>
            <a:ext cx="7391732" cy="312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38368" y="3251671"/>
            <a:ext cx="5245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config.yaml</a:t>
            </a:r>
            <a:r>
              <a:rPr lang="en-US" sz="2400" dirty="0"/>
              <a:t>: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trainingInput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  	  	  </a:t>
            </a:r>
            <a:r>
              <a:rPr lang="en-US" dirty="0" err="1"/>
              <a:t>scaleTier</a:t>
            </a:r>
            <a:r>
              <a:rPr lang="en-US" dirty="0"/>
              <a:t>: BASIC_GPU</a:t>
            </a:r>
            <a:endParaRPr lang="en-US" dirty="0"/>
          </a:p>
          <a:p>
            <a:r>
              <a:rPr lang="en-US" dirty="0"/>
              <a:t>  	  	  </a:t>
            </a:r>
            <a:r>
              <a:rPr lang="en-US" dirty="0" err="1"/>
              <a:t>pythonVersion</a:t>
            </a:r>
            <a:r>
              <a:rPr lang="en-US" dirty="0"/>
              <a:t>: '3.7’</a:t>
            </a:r>
            <a:endParaRPr lang="en-US" dirty="0"/>
          </a:p>
          <a:p>
            <a:r>
              <a:rPr lang="en-US" dirty="0"/>
              <a:t>  	  	  </a:t>
            </a:r>
            <a:r>
              <a:rPr lang="en-US" dirty="0" err="1"/>
              <a:t>runtimeVersion</a:t>
            </a:r>
            <a:r>
              <a:rPr lang="en-US" dirty="0"/>
              <a:t>: '1.14'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Run training command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212321" y="244216"/>
            <a:ext cx="7979679" cy="4242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dirty="0" err="1">
                <a:solidFill>
                  <a:prstClr val="black"/>
                </a:solidFill>
              </a:rPr>
              <a:t>gcloud</a:t>
            </a:r>
            <a:r>
              <a:rPr lang="en-US" dirty="0">
                <a:solidFill>
                  <a:prstClr val="black"/>
                </a:solidFill>
              </a:rPr>
              <a:t> ai-platform jobs submit training $JOB_NAME \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--package-path $TRAINER_PACKAGE_PATH \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--module-name $MAIN_TRAINER_MODULE \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--job-</a:t>
            </a:r>
            <a:r>
              <a:rPr lang="en-US" dirty="0" err="1">
                <a:solidFill>
                  <a:prstClr val="black"/>
                </a:solidFill>
              </a:rPr>
              <a:t>dir</a:t>
            </a:r>
            <a:r>
              <a:rPr lang="en-US" dirty="0">
                <a:solidFill>
                  <a:prstClr val="black"/>
                </a:solidFill>
              </a:rPr>
              <a:t> $JOB_DIR \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--region $REGION \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--config </a:t>
            </a:r>
            <a:r>
              <a:rPr lang="en-US" dirty="0" err="1">
                <a:solidFill>
                  <a:prstClr val="black"/>
                </a:solidFill>
              </a:rPr>
              <a:t>config.yaml</a:t>
            </a:r>
            <a:r>
              <a:rPr lang="en-US" dirty="0">
                <a:solidFill>
                  <a:prstClr val="black"/>
                </a:solidFill>
              </a:rPr>
              <a:t> \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 \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</a:t>
            </a:r>
            <a:r>
              <a:rPr lang="en-US" dirty="0" err="1">
                <a:solidFill>
                  <a:prstClr val="black"/>
                </a:solidFill>
              </a:rPr>
              <a:t>user_first_arg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first_arg_value</a:t>
            </a:r>
            <a:r>
              <a:rPr lang="en-US" dirty="0">
                <a:solidFill>
                  <a:prstClr val="black"/>
                </a:solidFill>
              </a:rPr>
              <a:t> \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</a:t>
            </a:r>
            <a:r>
              <a:rPr lang="en-US" dirty="0" err="1">
                <a:solidFill>
                  <a:prstClr val="black"/>
                </a:solidFill>
              </a:rPr>
              <a:t>user_second_arg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second_arg_value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mmand line icon 的图像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11" y="1155265"/>
            <a:ext cx="21240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Features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300" y="183228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0699" y="531315"/>
            <a:ext cx="71024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O</a:t>
            </a:r>
            <a:r>
              <a:rPr lang="en-US" altLang="zh-CN" sz="2600" dirty="0">
                <a:solidFill>
                  <a:prstClr val="black"/>
                </a:solidFill>
              </a:rPr>
              <a:t>nline prediction/ Batch prediction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Preconfigured machine learning framework and GCP support: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scikit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-learn,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Tensorflow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Cloud Storage,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BigQuery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container supported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Elastic prediction resources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Features icon 的图像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26" y="1292720"/>
            <a:ext cx="2676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cikit-learn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2" y="503442"/>
            <a:ext cx="1253801" cy="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nsorflow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26" y="1676519"/>
            <a:ext cx="1030000" cy="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oogle cloud storage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025" y="340160"/>
            <a:ext cx="789525" cy="7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Google cloud bigquery 的图像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8" y="905782"/>
            <a:ext cx="789525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oogle cloud bigtable 的图像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34" y="2101255"/>
            <a:ext cx="906778" cy="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Workflow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20171"/>
            <a:ext cx="12192000" cy="2314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8500" y="415318"/>
            <a:ext cx="19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model file from Cloud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97207" y="248855"/>
            <a:ext cx="190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yze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input query and make 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prediction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947" y="775309"/>
            <a:ext cx="434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in Python Scripts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(Predictor class)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wnload from clou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43289" y="1220805"/>
            <a:ext cx="719103" cy="719103"/>
          </a:xfrm>
          <a:prstGeom prst="rect">
            <a:avLst/>
          </a:prstGeom>
        </p:spPr>
      </p:pic>
      <p:pic>
        <p:nvPicPr>
          <p:cNvPr id="8" name="Graphic 7" descr="Gau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6449" y="1200634"/>
            <a:ext cx="719103" cy="7191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1036" y="3230073"/>
            <a:ext cx="301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in prediction job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6" name="Picture 10" descr="Image result for pyth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3453423"/>
            <a:ext cx="1148114" cy="11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google cloud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99" y="3542712"/>
            <a:ext cx="890093" cy="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resen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7738" y="3502550"/>
            <a:ext cx="9144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1493" y="2602932"/>
            <a:ext cx="1528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you Python scripts for prediction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12583" y="2624784"/>
            <a:ext cx="166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your model ready in Cloud Storage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21741" y="2383492"/>
            <a:ext cx="1528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your scripts and upload to Cloud Storage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66479" y="2495859"/>
            <a:ext cx="146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and version resource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24525" y="2541649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Send request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prediction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lis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7151" y="3502550"/>
            <a:ext cx="914400" cy="914400"/>
          </a:xfrm>
          <a:prstGeom prst="rect">
            <a:avLst/>
          </a:prstGeom>
        </p:spPr>
      </p:pic>
      <p:pic>
        <p:nvPicPr>
          <p:cNvPr id="10" name="Graphic 9" descr="Databas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6564" y="3467943"/>
            <a:ext cx="914400" cy="914400"/>
          </a:xfrm>
          <a:prstGeom prst="rect">
            <a:avLst/>
          </a:prstGeom>
        </p:spPr>
      </p:pic>
      <p:pic>
        <p:nvPicPr>
          <p:cNvPr id="9" name="Graphic 8" descr="Send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25433" y="1173727"/>
            <a:ext cx="684155" cy="6841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803089" y="247140"/>
            <a:ext cx="216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prediction to JSON serializable output and return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Package your Python scripts 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14203" y="114793"/>
            <a:ext cx="4747045" cy="394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 your Python scripts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predictor.py: module containing a Predictor class that implement predict method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setup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.py: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indicate scripts to pack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setup.py to pack your scripts as .tar.gz file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Upload to Cloud Storage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Open fold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38800" y="552197"/>
            <a:ext cx="800100" cy="800100"/>
          </a:xfrm>
          <a:prstGeom prst="rect">
            <a:avLst/>
          </a:prstGeom>
        </p:spPr>
      </p:pic>
      <p:cxnSp>
        <p:nvCxnSpPr>
          <p:cNvPr id="9" name="Connector: Elbow 8"/>
          <p:cNvCxnSpPr>
            <a:stCxn id="6" idx="2"/>
            <a:endCxn id="22" idx="1"/>
          </p:cNvCxnSpPr>
          <p:nvPr/>
        </p:nvCxnSpPr>
        <p:spPr>
          <a:xfrm rot="16200000" flipH="1">
            <a:off x="6125939" y="1265208"/>
            <a:ext cx="234764" cy="4089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0" descr="Image result for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92" y="1350773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891870" y="1398656"/>
            <a:ext cx="147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predictor.py</a:t>
            </a:r>
            <a:endParaRPr lang="en-US" dirty="0"/>
          </a:p>
        </p:txBody>
      </p:sp>
      <p:cxnSp>
        <p:nvCxnSpPr>
          <p:cNvPr id="24" name="Connector: Elbow 23"/>
          <p:cNvCxnSpPr>
            <a:endCxn id="25" idx="1"/>
          </p:cNvCxnSpPr>
          <p:nvPr/>
        </p:nvCxnSpPr>
        <p:spPr>
          <a:xfrm rot="16200000" flipH="1">
            <a:off x="5951054" y="1674861"/>
            <a:ext cx="619673" cy="4440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Image result for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8" y="1970448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36320" y="1991670"/>
            <a:ext cx="26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preprocessor.py(optional)</a:t>
            </a:r>
            <a:endParaRPr lang="en-US" dirty="0"/>
          </a:p>
        </p:txBody>
      </p:sp>
      <p:cxnSp>
        <p:nvCxnSpPr>
          <p:cNvPr id="29" name="Connector: Elbow 28"/>
          <p:cNvCxnSpPr/>
          <p:nvPr/>
        </p:nvCxnSpPr>
        <p:spPr>
          <a:xfrm rot="16200000" flipH="1">
            <a:off x="5966252" y="2279337"/>
            <a:ext cx="589275" cy="444075"/>
          </a:xfrm>
          <a:prstGeom prst="bentConnector3">
            <a:avLst>
              <a:gd name="adj1" fmla="val 975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Image result for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8" y="2529325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971456" y="2521557"/>
            <a:ext cx="26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setup.py(optional)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07060" y="726837"/>
            <a:ext cx="27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prediction_script.tar.gz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91531" y="985419"/>
            <a:ext cx="3785030" cy="33011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build blocks: Sight, Language, Conversation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1964" y="858417"/>
            <a:ext cx="7050036" cy="4935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model and version resource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0" y="0"/>
            <a:ext cx="12192000" cy="435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600" b="1" dirty="0">
                <a:solidFill>
                  <a:prstClr val="black"/>
                </a:solidFill>
              </a:rPr>
              <a:t>Create model resource</a:t>
            </a:r>
            <a:endParaRPr lang="en-US" sz="2600" b="1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gcloud</a:t>
            </a:r>
            <a:r>
              <a:rPr lang="en-US" sz="2400" dirty="0">
                <a:solidFill>
                  <a:prstClr val="black"/>
                </a:solidFill>
              </a:rPr>
              <a:t> ai-platform models create $MODEL_NAME --regions $REGION</a:t>
            </a:r>
            <a:endParaRPr lang="en-US" sz="26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version resource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gcloud</a:t>
            </a:r>
            <a:r>
              <a:rPr lang="en-US" sz="2400" dirty="0">
                <a:solidFill>
                  <a:prstClr val="black"/>
                </a:solidFill>
              </a:rPr>
              <a:t> ai-platform versions create $VERSION_NAME \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--model $MODEL_NAME \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--runtime-version 1.15 \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		--python-version 3.5 \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--origin $PATH_TO_MODEL \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--package-</a:t>
            </a:r>
            <a:r>
              <a:rPr lang="en-US" sz="2400" dirty="0" err="1">
                <a:solidFill>
                  <a:prstClr val="black"/>
                </a:solidFill>
              </a:rPr>
              <a:t>uris</a:t>
            </a:r>
            <a:r>
              <a:rPr lang="en-US" sz="2400" dirty="0">
                <a:solidFill>
                  <a:prstClr val="black"/>
                </a:solidFill>
              </a:rPr>
              <a:t> $PATH_TO_CODE \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--prediction-class </a:t>
            </a:r>
            <a:r>
              <a:rPr lang="en-US" sz="2400" dirty="0" err="1">
                <a:solidFill>
                  <a:prstClr val="black"/>
                </a:solidFill>
              </a:rPr>
              <a:t>predictor.MyPredictor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Command line icon 的图像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391" y="1317200"/>
            <a:ext cx="21240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https://cloud.google.com/products/ai/</a:t>
            </a:r>
            <a:endParaRPr lang="en-US" dirty="0"/>
          </a:p>
          <a:p>
            <a:r>
              <a:rPr lang="en-US" dirty="0"/>
              <a:t>https://github.com/hhjjnn/GCP_template.git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130" y="571580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atin typeface="+mj-lt"/>
                <a:ea typeface="+mj-ea"/>
                <a:cs typeface="+mj-cs"/>
              </a:rPr>
              <a:t>VISION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195" y="1791479"/>
            <a:ext cx="8474404" cy="433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Client library, RESTful API, RPC API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Classify images using pre-defined labels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objects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Enable vision product search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printed and handwritten text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faces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Identify popular places and product logos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Assign general image attributes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web entities and pages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Moderate content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Celebrity recognition</a:t>
            </a:r>
            <a:endParaRPr lang="en-US" sz="2800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588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cloud vision GC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67" y="2781494"/>
            <a:ext cx="1283237" cy="1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4400" b="0" i="0" u="none" strike="noStrike" cap="all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VIDEO</a:t>
            </a:r>
            <a:endParaRPr kumimoji="0" lang="en-US" sz="44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4928" y="1733291"/>
            <a:ext cx="8324812" cy="44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Client library, RESTful API, RPC API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Classify video using predefined labels</a:t>
            </a:r>
            <a:endParaRPr lang="en-US" sz="2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shot changes</a:t>
            </a:r>
            <a:endParaRPr lang="en-US" sz="2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and track objects</a:t>
            </a:r>
            <a:endParaRPr lang="en-US" sz="2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and extract text</a:t>
            </a:r>
            <a:endParaRPr lang="en-US" sz="2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Moderate content</a:t>
            </a:r>
            <a:endParaRPr lang="en-US" sz="2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Analyze streaming and stored video</a:t>
            </a:r>
            <a:endParaRPr lang="en-US" sz="2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Automate video transcription for closed captioning and subtitles</a:t>
            </a:r>
            <a:endParaRPr lang="en-US" sz="2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Celebrity recognition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78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cloud video GC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48" y="2766217"/>
            <a:ext cx="156927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Supported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Video Intelligence API supports common video formats, including .MOV, .MPEG4, .MP4, .AVI, and the formats decodable by ffmpeg.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943" y="2693797"/>
            <a:ext cx="5572583" cy="97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altLang="zh-CN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atural language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0381" y="3869844"/>
            <a:ext cx="4103706" cy="25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Syntax analysis</a:t>
            </a:r>
            <a:endParaRPr lang="en-US" sz="2600" dirty="0"/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Entity analysis</a:t>
            </a:r>
            <a:endParaRPr lang="en-US" sz="2600" dirty="0"/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Sentiment analysis</a:t>
            </a:r>
            <a:endParaRPr lang="en-US" sz="2600" dirty="0"/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Content classification</a:t>
            </a:r>
            <a:endParaRPr lang="en-US" sz="2600" dirty="0"/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Multi-language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3296" y="2520843"/>
            <a:ext cx="3561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Translation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3476" y="3434199"/>
            <a:ext cx="5221623" cy="300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Language Detection</a:t>
            </a:r>
            <a:endParaRPr lang="en-US" sz="2600" dirty="0"/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Batch Translations</a:t>
            </a:r>
            <a:endParaRPr lang="en-US" sz="2600" dirty="0"/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100+ Language Pairs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194" name="Picture 2" descr="Image result for cloud natural langauge GC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53" y="794377"/>
            <a:ext cx="1519281" cy="1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cloud transl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6" y="794377"/>
            <a:ext cx="1606932" cy="1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8974" y="879707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Dialog flow 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Text-to-Speech API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Speech-to-Text API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855" y="4342807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39" y="4368154"/>
            <a:ext cx="1444752" cy="139659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81" y="4377327"/>
            <a:ext cx="1444752" cy="1348435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TextBox 14"/>
          <p:cNvSpPr txBox="1"/>
          <p:nvPr/>
        </p:nvSpPr>
        <p:spPr>
          <a:xfrm>
            <a:off x="6822545" y="872782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AutoML</a:t>
            </a: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Tables</a:t>
            </a:r>
            <a:r>
              <a:rPr lang="en-US" sz="2600" dirty="0">
                <a:solidFill>
                  <a:srgbClr val="000000"/>
                </a:solidFill>
              </a:rPr>
              <a:t>(pre-release)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Recommendation AI(beta)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Cloud Inference API(alpha)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077" y="4346592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958" y="4346193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184" y="4368154"/>
            <a:ext cx="1444752" cy="1394058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extBox 18"/>
          <p:cNvSpPr txBox="1"/>
          <p:nvPr/>
        </p:nvSpPr>
        <p:spPr>
          <a:xfrm>
            <a:off x="917255" y="-281840"/>
            <a:ext cx="4193177" cy="2323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Conversation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7077" y="-281841"/>
            <a:ext cx="4574844" cy="2323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Structured data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3506" y="519236"/>
            <a:ext cx="7437096" cy="5819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4454</Words>
  <Application>WPS 演示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等线 Light</vt:lpstr>
      <vt:lpstr>Calibri Light</vt:lpstr>
      <vt:lpstr>Office Theme</vt:lpstr>
      <vt:lpstr>GCP  Machine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AutoML</vt:lpstr>
      <vt:lpstr>AutoML</vt:lpstr>
      <vt:lpstr>PowerPoint 演示文稿</vt:lpstr>
      <vt:lpstr>AI Platform</vt:lpstr>
      <vt:lpstr>AI Platform Notebook</vt:lpstr>
      <vt:lpstr>AI Platform Training</vt:lpstr>
      <vt:lpstr>AI Platform Training</vt:lpstr>
      <vt:lpstr>AI Platform Training</vt:lpstr>
      <vt:lpstr>AI Platform Training</vt:lpstr>
      <vt:lpstr>AI Platform Prediction</vt:lpstr>
      <vt:lpstr>AI Platform Prediction</vt:lpstr>
      <vt:lpstr>AI Platform Prediction</vt:lpstr>
      <vt:lpstr>AI Platform Prediction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Machine Learning</dc:title>
  <dc:creator>Huang, Jianing A.</dc:creator>
  <cp:lastModifiedBy>黄佳宁</cp:lastModifiedBy>
  <cp:revision>61</cp:revision>
  <dcterms:created xsi:type="dcterms:W3CDTF">2020-01-14T13:02:00Z</dcterms:created>
  <dcterms:modified xsi:type="dcterms:W3CDTF">2020-03-31T11:49:31Z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