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5" r:id="rId6"/>
    <p:sldId id="279" r:id="rId7"/>
    <p:sldId id="269" r:id="rId8"/>
    <p:sldId id="268" r:id="rId9"/>
    <p:sldId id="278" r:id="rId10"/>
    <p:sldId id="270" r:id="rId11"/>
    <p:sldId id="259" r:id="rId12"/>
    <p:sldId id="273" r:id="rId13"/>
    <p:sldId id="272" r:id="rId14"/>
    <p:sldId id="258" r:id="rId15"/>
    <p:sldId id="271" r:id="rId16"/>
    <p:sldId id="274" r:id="rId17"/>
    <p:sldId id="275" r:id="rId18"/>
    <p:sldId id="276" r:id="rId19"/>
    <p:sldId id="277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FA78-0E9C-417A-829D-555B2DAAF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810CA-B462-4F37-BD89-2B4DC0A00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CE6A4-64CB-4741-92DA-EC83A35A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32C8B-B5EE-4E04-8024-39D8AB60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1CAEB-F505-4EFF-B5BA-C9669F17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FCF4-4128-4F86-B10E-83F55A51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2C524-FD53-4F67-ADD1-1F196C076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3DBC3-91F6-4C8E-935E-792AAFAF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C26D-BE01-4945-9B97-30EC358C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2F5B6-217B-4276-B49E-4E1FBE47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3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B29FE-D195-4183-B4C4-3536931AA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8363F-F515-483C-AA66-9A7CE07BD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03F20-D5CD-41EE-B628-75790B40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72FED-289A-47FF-81EA-BBD5BC78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70440-C7D6-465D-8430-A2009CDE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A55F-1C1E-450C-801E-AF1ED5C3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BBC0-36FD-4243-87CA-F2ABA63B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3475B-B6EC-46A6-A40C-65D597BA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3FCC6-E58F-4C7F-8A99-5735AD53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7252E-2063-4562-B2F3-B8E2CC46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4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09F7-921D-4694-B2FC-5BD8DB19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7B202-8F63-49D5-89A9-1BF249EC4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9FE30-6572-46E9-AA55-A538E65A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BD195-CE2A-44F9-BED9-4A54F139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2C580-1E05-45F9-A3C7-8093A176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4B8F-0FE2-4E2D-9343-1B3D4F3E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7345-5B4A-4ED8-A350-E6CAC8053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FE67E-FF81-4F8F-B193-F1D62709A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A4DBD-6039-4B7A-8A1D-CE2C66D4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930D0-3D0A-4D01-955E-280FD478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40353-54CC-4DC2-AF68-9F1EEA05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41B2-40CA-4E63-B5ED-47D233B5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387EB-C6E6-45B1-AD0F-3939AB464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1321E-9BF7-4BF7-9DC7-5F81D9A3E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F7371-BFDA-49B5-8669-0094D5522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A5344-DB8A-4986-A445-9258A7196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58812-3E70-4D62-8153-231403BF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803BB-4B03-43CF-96C4-9AD02C44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D8221-5E22-4035-A345-19740C64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3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C2-C606-4B3D-AC08-A9E5ACD0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37C98-D2F0-422A-A9C6-42A8CADA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DE207-0C82-4B47-A5B7-8A17B436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8A4F6-75A9-4F74-9AA6-5695F171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AF5F5-38B9-40BB-BD8F-DCF7FFF9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A0F59-D595-4AC4-9D00-E576394A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479F0-9E85-4B65-9DCB-08D0E925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9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FBCB-4F85-4C41-873F-A54DBA46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0EB9-5141-4BA9-8958-6CC572354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7EE7A-7901-4D6C-88D0-D099592E5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EA72E-6ED1-4777-B899-06BEFC1D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78EE-D02B-48D8-9FC5-B16C5012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2D70A-C308-41EC-8D91-5B035A74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5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4570-B7E3-4A81-ABE8-C0B79E1E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5C150-B846-469D-83D8-CFD1DF943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F0B7A-1033-4B87-B154-033CA103E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D8206-EC32-4961-B030-4385FA8F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FE0F3-DB11-4512-AC32-CCFEEFD3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F450-EB93-4225-AE9A-4084628E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86353-2241-4CD5-846E-D3DEDBF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55AAC-8511-4460-91BB-07A5E6FA2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896C1-2117-4DBD-8100-AE5C68734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E7C1-E4C2-48C4-840F-7E3A6429951F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FBD0-4235-4828-B4DB-6F739D590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632AD-D55C-44CD-8BDB-66397A1E3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8B9FE-1612-4D5D-97AF-36AFA8D45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9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svg"/><Relationship Id="rId7" Type="http://schemas.openxmlformats.org/officeDocument/2006/relationships/image" Target="../media/image28.jpe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svg"/><Relationship Id="rId7" Type="http://schemas.openxmlformats.org/officeDocument/2006/relationships/image" Target="../media/image28.jpe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8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products/a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2179C-692C-4E22-8FD2-5414C4F1B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GCP </a:t>
            </a:r>
            <a:br>
              <a:rPr lang="en-US" dirty="0"/>
            </a:br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38DA4-1CF0-4211-ADE8-CA1674AEC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sz="1700" dirty="0"/>
              <a:t>AI build blocks: Sight, Language, Conversation and </a:t>
            </a:r>
            <a:r>
              <a:rPr lang="en-US" sz="1700" dirty="0" err="1"/>
              <a:t>AutoML</a:t>
            </a:r>
            <a:endParaRPr lang="en-US" sz="1700" dirty="0"/>
          </a:p>
          <a:p>
            <a:pPr algn="l"/>
            <a:r>
              <a:rPr lang="en-US" sz="1700" dirty="0"/>
              <a:t>AI Platform: Notebook, Training and Prediction</a:t>
            </a:r>
          </a:p>
          <a:p>
            <a:pPr algn="l"/>
            <a:r>
              <a:rPr lang="en-US" sz="1700" dirty="0"/>
              <a:t>Q&amp;A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1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75590-0687-4A57-82B7-49A108FF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 Platform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60980E-17E1-43DC-B2D6-C12CABEBDA48}"/>
              </a:ext>
            </a:extLst>
          </p:cNvPr>
          <p:cNvSpPr txBox="1">
            <a:spLocks/>
          </p:cNvSpPr>
          <p:nvPr/>
        </p:nvSpPr>
        <p:spPr>
          <a:xfrm>
            <a:off x="490537" y="1396588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Machine learning development: the end-to-end cycle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896AD-F1DE-42CE-AFF1-59B1A1027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4" y="2100167"/>
            <a:ext cx="9890125" cy="47578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363057-28DD-4378-81CA-7D5B9E413BDB}"/>
              </a:ext>
            </a:extLst>
          </p:cNvPr>
          <p:cNvSpPr/>
          <p:nvPr/>
        </p:nvSpPr>
        <p:spPr>
          <a:xfrm>
            <a:off x="5549900" y="3721100"/>
            <a:ext cx="64770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B156-55CD-4361-B01D-BE4481D17C91}"/>
              </a:ext>
            </a:extLst>
          </p:cNvPr>
          <p:cNvSpPr/>
          <p:nvPr/>
        </p:nvSpPr>
        <p:spPr>
          <a:xfrm>
            <a:off x="6593840" y="3365500"/>
            <a:ext cx="64770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EBEEFF-DC43-41FE-84B2-79A70B5CA6E5}"/>
              </a:ext>
            </a:extLst>
          </p:cNvPr>
          <p:cNvSpPr/>
          <p:nvPr/>
        </p:nvSpPr>
        <p:spPr>
          <a:xfrm>
            <a:off x="6557010" y="3721100"/>
            <a:ext cx="72136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860A2-9BA6-443A-9B8C-DE8CA1C8C8C9}"/>
              </a:ext>
            </a:extLst>
          </p:cNvPr>
          <p:cNvSpPr/>
          <p:nvPr/>
        </p:nvSpPr>
        <p:spPr>
          <a:xfrm>
            <a:off x="6630670" y="4123483"/>
            <a:ext cx="64770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6336A-F017-422A-8AAA-A13933B7DC47}"/>
              </a:ext>
            </a:extLst>
          </p:cNvPr>
          <p:cNvSpPr/>
          <p:nvPr/>
        </p:nvSpPr>
        <p:spPr>
          <a:xfrm>
            <a:off x="7637780" y="3941666"/>
            <a:ext cx="72136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31989-04EB-4C39-A322-57F459B6A6A9}"/>
              </a:ext>
            </a:extLst>
          </p:cNvPr>
          <p:cNvSpPr/>
          <p:nvPr/>
        </p:nvSpPr>
        <p:spPr>
          <a:xfrm>
            <a:off x="9893300" y="3556000"/>
            <a:ext cx="64770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A1D6F-F83E-4E95-81EE-8CD6C0321580}"/>
              </a:ext>
            </a:extLst>
          </p:cNvPr>
          <p:cNvSpPr/>
          <p:nvPr/>
        </p:nvSpPr>
        <p:spPr>
          <a:xfrm>
            <a:off x="7633970" y="3543300"/>
            <a:ext cx="721360" cy="355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8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0742-809D-4EF6-93C7-313BBCA1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AI Platform N</a:t>
            </a:r>
            <a:r>
              <a:rPr lang="en-US" altLang="zh-CN" b="1" dirty="0"/>
              <a:t>otebook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C146-3108-433F-8E47-5FFBAFBC4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689" y="1701866"/>
            <a:ext cx="5130800" cy="4791009"/>
          </a:xfrm>
        </p:spPr>
        <p:txBody>
          <a:bodyPr>
            <a:normAutofit/>
          </a:bodyPr>
          <a:lstStyle/>
          <a:p>
            <a:r>
              <a:rPr lang="en-US" sz="2600" dirty="0"/>
              <a:t>Managed </a:t>
            </a:r>
            <a:r>
              <a:rPr lang="en-US" sz="2600" dirty="0" err="1"/>
              <a:t>JupyterLab</a:t>
            </a:r>
            <a:r>
              <a:rPr lang="en-US" sz="2600" dirty="0"/>
              <a:t> notebook instances</a:t>
            </a:r>
          </a:p>
          <a:p>
            <a:r>
              <a:rPr lang="en-US" sz="2600" dirty="0"/>
              <a:t>Pre-configured Machine learning VM Image with open source frameworks and GCP support: </a:t>
            </a:r>
            <a:r>
              <a:rPr lang="en-US" sz="2600" dirty="0" err="1"/>
              <a:t>scikit</a:t>
            </a:r>
            <a:r>
              <a:rPr lang="en-US" sz="2600" dirty="0"/>
              <a:t>-learn, </a:t>
            </a:r>
            <a:r>
              <a:rPr lang="en-US" sz="2600" dirty="0" err="1"/>
              <a:t>Tensorflow</a:t>
            </a:r>
            <a:r>
              <a:rPr lang="en-US" sz="2600" dirty="0"/>
              <a:t>, </a:t>
            </a:r>
            <a:r>
              <a:rPr lang="en-US" sz="2600" dirty="0" err="1"/>
              <a:t>PyTorch</a:t>
            </a:r>
            <a:r>
              <a:rPr lang="en-US" sz="2600" dirty="0"/>
              <a:t>, R, </a:t>
            </a:r>
            <a:r>
              <a:rPr lang="en-US" sz="2600" dirty="0" err="1"/>
              <a:t>BigQuery</a:t>
            </a:r>
            <a:r>
              <a:rPr lang="en-US" sz="2600" dirty="0"/>
              <a:t>, </a:t>
            </a:r>
            <a:r>
              <a:rPr lang="en-US" sz="2600" dirty="0" err="1"/>
              <a:t>Dataproc</a:t>
            </a:r>
            <a:r>
              <a:rPr lang="en-US" sz="2600" dirty="0"/>
              <a:t>, Dataflow</a:t>
            </a:r>
          </a:p>
          <a:p>
            <a:r>
              <a:rPr lang="en-US" sz="2600" dirty="0"/>
              <a:t>Scale on demand: CPU/GPU/TPU, distributed service</a:t>
            </a:r>
          </a:p>
          <a:p>
            <a:endParaRPr lang="en-US" sz="2600" dirty="0"/>
          </a:p>
        </p:txBody>
      </p:sp>
      <p:pic>
        <p:nvPicPr>
          <p:cNvPr id="2050" name="Picture 2" descr="Managed JupyterLab notebook instances">
            <a:extLst>
              <a:ext uri="{FF2B5EF4-FFF2-40B4-BE49-F238E27FC236}">
                <a16:creationId xmlns:a16="http://schemas.microsoft.com/office/drawing/2014/main" id="{46F2F2A0-80B1-4EF2-B507-CD07C63772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5" r="3" b="7055"/>
          <a:stretch/>
        </p:blipFill>
        <p:spPr bwMode="auto">
          <a:xfrm>
            <a:off x="5511489" y="1485959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32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3E12-02F4-4965-AC12-BCD1359C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Features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F440-3CDD-4295-862F-2292BCA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AI Platform Training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3CEB6B-82F7-4AA0-91D6-FF56CAA64098}"/>
              </a:ext>
            </a:extLst>
          </p:cNvPr>
          <p:cNvSpPr txBox="1"/>
          <p:nvPr/>
        </p:nvSpPr>
        <p:spPr>
          <a:xfrm>
            <a:off x="622300" y="1832286"/>
            <a:ext cx="41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F320A8-E926-4520-BC5E-20100C14CEA5}"/>
              </a:ext>
            </a:extLst>
          </p:cNvPr>
          <p:cNvSpPr txBox="1"/>
          <p:nvPr/>
        </p:nvSpPr>
        <p:spPr>
          <a:xfrm>
            <a:off x="622300" y="563473"/>
            <a:ext cx="74113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Preconfigured and customizable machine scale-tier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Preconfigured machine learning framework and GCP support: </a:t>
            </a:r>
            <a:r>
              <a:rPr lang="en-US" sz="2600" dirty="0" err="1"/>
              <a:t>scikit</a:t>
            </a:r>
            <a:r>
              <a:rPr lang="en-US" sz="2600" dirty="0"/>
              <a:t>-learn, </a:t>
            </a:r>
            <a:r>
              <a:rPr lang="en-US" sz="2600" dirty="0" err="1"/>
              <a:t>XGBoost</a:t>
            </a:r>
            <a:r>
              <a:rPr lang="en-US" sz="2600" dirty="0"/>
              <a:t>, </a:t>
            </a:r>
            <a:r>
              <a:rPr lang="en-US" sz="2600" dirty="0" err="1"/>
              <a:t>Tensorflow</a:t>
            </a:r>
            <a:r>
              <a:rPr lang="en-US" sz="2600" dirty="0"/>
              <a:t>, Cloud Storage, </a:t>
            </a:r>
            <a:r>
              <a:rPr lang="en-US" sz="2600" dirty="0" err="1"/>
              <a:t>BigQuery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Custom container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Easily scalable, distributed training enabled for both </a:t>
            </a:r>
            <a:r>
              <a:rPr lang="en-US" sz="2600" dirty="0" err="1"/>
              <a:t>Tensorflow</a:t>
            </a:r>
            <a:r>
              <a:rPr lang="en-US" sz="2600" dirty="0"/>
              <a:t> and Custom container(e.g. </a:t>
            </a:r>
            <a:r>
              <a:rPr lang="en-US" sz="2600" dirty="0" err="1"/>
              <a:t>MXNet</a:t>
            </a:r>
            <a:r>
              <a:rPr lang="en-US" sz="2600" dirty="0"/>
              <a:t>, </a:t>
            </a:r>
            <a:r>
              <a:rPr lang="en-US" sz="2600" dirty="0" err="1"/>
              <a:t>PyTorch</a:t>
            </a:r>
            <a:r>
              <a:rPr lang="en-US" sz="2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8" name="Picture 2" descr="Features icon 的图像结果">
            <a:extLst>
              <a:ext uri="{FF2B5EF4-FFF2-40B4-BE49-F238E27FC236}">
                <a16:creationId xmlns:a16="http://schemas.microsoft.com/office/drawing/2014/main" id="{B391A49A-F591-4DBF-8DB4-46406C982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702" y="1122902"/>
            <a:ext cx="2676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cikit-learn 的图像结果">
            <a:extLst>
              <a:ext uri="{FF2B5EF4-FFF2-40B4-BE49-F238E27FC236}">
                <a16:creationId xmlns:a16="http://schemas.microsoft.com/office/drawing/2014/main" id="{6BA8B10A-70FD-4669-9A50-919D18438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518" y="333624"/>
            <a:ext cx="1253801" cy="67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ensorflow 的图像结果">
            <a:extLst>
              <a:ext uri="{FF2B5EF4-FFF2-40B4-BE49-F238E27FC236}">
                <a16:creationId xmlns:a16="http://schemas.microsoft.com/office/drawing/2014/main" id="{79D37CD5-A7E7-4EC2-A448-D3DD3764D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2" y="1506701"/>
            <a:ext cx="1030000" cy="86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oogle cloud storage 的图像结果">
            <a:extLst>
              <a:ext uri="{FF2B5EF4-FFF2-40B4-BE49-F238E27FC236}">
                <a16:creationId xmlns:a16="http://schemas.microsoft.com/office/drawing/2014/main" id="{8A31A95F-625B-4D52-9521-D3888F05A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01" y="170342"/>
            <a:ext cx="789525" cy="78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oogle cloud bigquery 的图像结果">
            <a:extLst>
              <a:ext uri="{FF2B5EF4-FFF2-40B4-BE49-F238E27FC236}">
                <a16:creationId xmlns:a16="http://schemas.microsoft.com/office/drawing/2014/main" id="{2DC41AA5-7365-40E2-A278-1C10D1FD5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664" y="735964"/>
            <a:ext cx="789525" cy="70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Google cloud bigtable 的图像结果">
            <a:extLst>
              <a:ext uri="{FF2B5EF4-FFF2-40B4-BE49-F238E27FC236}">
                <a16:creationId xmlns:a16="http://schemas.microsoft.com/office/drawing/2014/main" id="{C0444E51-93FF-46C3-8925-244809B36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110" y="1931437"/>
            <a:ext cx="906778" cy="80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3E12-02F4-4965-AC12-BCD1359C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Workflow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F440-3CDD-4295-862F-2292BCA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0E6894-0BB0-4A23-9C20-B10378730B38}"/>
              </a:ext>
            </a:extLst>
          </p:cNvPr>
          <p:cNvSpPr/>
          <p:nvPr/>
        </p:nvSpPr>
        <p:spPr>
          <a:xfrm>
            <a:off x="0" y="-20171"/>
            <a:ext cx="12192000" cy="23141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541B2-0E56-4D6E-936E-06D64985886F}"/>
              </a:ext>
            </a:extLst>
          </p:cNvPr>
          <p:cNvSpPr txBox="1"/>
          <p:nvPr/>
        </p:nvSpPr>
        <p:spPr>
          <a:xfrm>
            <a:off x="5549900" y="326987"/>
            <a:ext cx="190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Download dataset from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F07A9F-C783-4A94-A6B9-557D0464C5D7}"/>
              </a:ext>
            </a:extLst>
          </p:cNvPr>
          <p:cNvSpPr txBox="1"/>
          <p:nvPr/>
        </p:nvSpPr>
        <p:spPr>
          <a:xfrm>
            <a:off x="7965077" y="356500"/>
            <a:ext cx="190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A2E77B-DF2D-43D6-AA1E-95FC90155B24}"/>
              </a:ext>
            </a:extLst>
          </p:cNvPr>
          <p:cNvSpPr txBox="1"/>
          <p:nvPr/>
        </p:nvSpPr>
        <p:spPr>
          <a:xfrm>
            <a:off x="10018493" y="246129"/>
            <a:ext cx="1711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Upload trained model to Cloud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AB810E-EF73-4DE6-A1FF-F02F07151FA5}"/>
              </a:ext>
            </a:extLst>
          </p:cNvPr>
          <p:cNvSpPr txBox="1"/>
          <p:nvPr/>
        </p:nvSpPr>
        <p:spPr>
          <a:xfrm>
            <a:off x="462066" y="892460"/>
            <a:ext cx="434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Workflow in Python scripts</a:t>
            </a:r>
          </a:p>
        </p:txBody>
      </p:sp>
      <p:pic>
        <p:nvPicPr>
          <p:cNvPr id="5" name="Graphic 4" descr="Download from cloud">
            <a:extLst>
              <a:ext uri="{FF2B5EF4-FFF2-40B4-BE49-F238E27FC236}">
                <a16:creationId xmlns:a16="http://schemas.microsoft.com/office/drawing/2014/main" id="{E737126C-F8BA-493D-BBD1-311178D5E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3289" y="1220805"/>
            <a:ext cx="719103" cy="719103"/>
          </a:xfrm>
          <a:prstGeom prst="rect">
            <a:avLst/>
          </a:prstGeom>
        </p:spPr>
      </p:pic>
      <p:pic>
        <p:nvPicPr>
          <p:cNvPr id="8" name="Graphic 7" descr="Gauge">
            <a:extLst>
              <a:ext uri="{FF2B5EF4-FFF2-40B4-BE49-F238E27FC236}">
                <a16:creationId xmlns:a16="http://schemas.microsoft.com/office/drawing/2014/main" id="{C15F5CC2-6702-49E4-AC7D-7981F6BC2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6449" y="1200634"/>
            <a:ext cx="719103" cy="719103"/>
          </a:xfrm>
          <a:prstGeom prst="rect">
            <a:avLst/>
          </a:prstGeom>
        </p:spPr>
      </p:pic>
      <p:pic>
        <p:nvPicPr>
          <p:cNvPr id="24" name="Graphic 23" descr="Download from cloud">
            <a:extLst>
              <a:ext uri="{FF2B5EF4-FFF2-40B4-BE49-F238E27FC236}">
                <a16:creationId xmlns:a16="http://schemas.microsoft.com/office/drawing/2014/main" id="{7E9D6D64-6D43-4061-BB63-3DA4569E4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514661" y="1156845"/>
            <a:ext cx="719103" cy="7191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B207FC0-F2B0-4FFF-B23C-C8CBD1DA9994}"/>
              </a:ext>
            </a:extLst>
          </p:cNvPr>
          <p:cNvSpPr txBox="1"/>
          <p:nvPr/>
        </p:nvSpPr>
        <p:spPr>
          <a:xfrm>
            <a:off x="472947" y="3230073"/>
            <a:ext cx="259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in Training Job</a:t>
            </a:r>
          </a:p>
        </p:txBody>
      </p:sp>
      <p:pic>
        <p:nvPicPr>
          <p:cNvPr id="4106" name="Picture 10" descr="Image result for python icon">
            <a:extLst>
              <a:ext uri="{FF2B5EF4-FFF2-40B4-BE49-F238E27FC236}">
                <a16:creationId xmlns:a16="http://schemas.microsoft.com/office/drawing/2014/main" id="{398E4D4C-FCB8-470E-9D6E-C5A282795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72" y="3453423"/>
            <a:ext cx="1148114" cy="111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google cloud storage icon">
            <a:extLst>
              <a:ext uri="{FF2B5EF4-FFF2-40B4-BE49-F238E27FC236}">
                <a16:creationId xmlns:a16="http://schemas.microsoft.com/office/drawing/2014/main" id="{E21B7FBD-D3D8-42DF-82BC-9F691239D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299" y="3542712"/>
            <a:ext cx="890093" cy="88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Present">
            <a:extLst>
              <a:ext uri="{FF2B5EF4-FFF2-40B4-BE49-F238E27FC236}">
                <a16:creationId xmlns:a16="http://schemas.microsoft.com/office/drawing/2014/main" id="{4E26939A-9E93-4379-900E-1E2F180EB8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37738" y="3502550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8755A4-6A47-4466-8502-957F02E9FB84}"/>
              </a:ext>
            </a:extLst>
          </p:cNvPr>
          <p:cNvSpPr txBox="1"/>
          <p:nvPr/>
        </p:nvSpPr>
        <p:spPr>
          <a:xfrm>
            <a:off x="4021493" y="2602932"/>
            <a:ext cx="187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 you Python scripts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7930B1-0AC6-41E1-B0E9-79FC7B23F267}"/>
              </a:ext>
            </a:extLst>
          </p:cNvPr>
          <p:cNvSpPr txBox="1"/>
          <p:nvPr/>
        </p:nvSpPr>
        <p:spPr>
          <a:xfrm>
            <a:off x="5580329" y="2395244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your data ready in Cloud Storage, Bigtable or other storage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6BE031-3B65-4911-B050-91B423F22930}"/>
              </a:ext>
            </a:extLst>
          </p:cNvPr>
          <p:cNvSpPr txBox="1"/>
          <p:nvPr/>
        </p:nvSpPr>
        <p:spPr>
          <a:xfrm>
            <a:off x="7408723" y="2558563"/>
            <a:ext cx="1464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 your scripts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14500B-B25F-4200-B075-47AE9429D84E}"/>
              </a:ext>
            </a:extLst>
          </p:cNvPr>
          <p:cNvSpPr txBox="1"/>
          <p:nvPr/>
        </p:nvSpPr>
        <p:spPr>
          <a:xfrm>
            <a:off x="8918018" y="2558562"/>
            <a:ext cx="1464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training command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98038-E660-48AA-8149-1E4BC6D0543C}"/>
              </a:ext>
            </a:extLst>
          </p:cNvPr>
          <p:cNvSpPr txBox="1"/>
          <p:nvPr/>
        </p:nvSpPr>
        <p:spPr>
          <a:xfrm>
            <a:off x="10514661" y="2645768"/>
            <a:ext cx="166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trained model in Cloud</a:t>
            </a:r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36044515-BB5F-4F68-ABB5-E4A5C5FA5A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57151" y="350255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3A1FE6D3-4D8F-49B2-9281-BB97BA65CF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76564" y="34679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0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3E12-02F4-4965-AC12-BCD1359C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Package your Python scripts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F440-3CDD-4295-862F-2292BCA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Training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2691E6-FAE0-4B35-BA2A-3B24CB3DD82F}"/>
              </a:ext>
            </a:extLst>
          </p:cNvPr>
          <p:cNvSpPr txBox="1">
            <a:spLocks/>
          </p:cNvSpPr>
          <p:nvPr/>
        </p:nvSpPr>
        <p:spPr>
          <a:xfrm>
            <a:off x="114204" y="114793"/>
            <a:ext cx="4076464" cy="3947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b="1" dirty="0"/>
              <a:t>Package your Python scripts</a:t>
            </a:r>
          </a:p>
          <a:p>
            <a:r>
              <a:rPr lang="en-US" sz="2600" dirty="0"/>
              <a:t>trainer: package that contains your main scripts</a:t>
            </a:r>
          </a:p>
          <a:p>
            <a:r>
              <a:rPr lang="en-US" sz="2600" dirty="0"/>
              <a:t>task.py: your main module inside trainer</a:t>
            </a:r>
          </a:p>
          <a:p>
            <a:r>
              <a:rPr lang="en-US" sz="2600" dirty="0"/>
              <a:t>setup.py: specify any prerequisite of your model</a:t>
            </a:r>
          </a:p>
          <a:p>
            <a:r>
              <a:rPr lang="en-US" sz="2600" dirty="0" err="1"/>
              <a:t>config.yaml</a:t>
            </a:r>
            <a:r>
              <a:rPr lang="en-US" sz="2600" dirty="0"/>
              <a:t>(optional): specify configuration of your training job</a:t>
            </a:r>
          </a:p>
        </p:txBody>
      </p:sp>
      <p:pic>
        <p:nvPicPr>
          <p:cNvPr id="3076" name="Picture 4" descr="Recommended structure of a training application project">
            <a:extLst>
              <a:ext uri="{FF2B5EF4-FFF2-40B4-BE49-F238E27FC236}">
                <a16:creationId xmlns:a16="http://schemas.microsoft.com/office/drawing/2014/main" id="{E51B0B92-0438-4973-BAE1-F4D0D8713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403" y="114793"/>
            <a:ext cx="7391732" cy="312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71635D-48B3-4A0A-8001-ED739FB49C2F}"/>
              </a:ext>
            </a:extLst>
          </p:cNvPr>
          <p:cNvSpPr txBox="1"/>
          <p:nvPr/>
        </p:nvSpPr>
        <p:spPr>
          <a:xfrm>
            <a:off x="4838368" y="3251671"/>
            <a:ext cx="52451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config.yaml</a:t>
            </a:r>
            <a:r>
              <a:rPr lang="en-US" sz="2400" dirty="0"/>
              <a:t>:</a:t>
            </a: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trainingInput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/>
              <a:t>  	  	  </a:t>
            </a:r>
            <a:r>
              <a:rPr lang="en-US" dirty="0" err="1"/>
              <a:t>scaleTier</a:t>
            </a:r>
            <a:r>
              <a:rPr lang="en-US" dirty="0"/>
              <a:t>: BASIC_GPU</a:t>
            </a:r>
          </a:p>
          <a:p>
            <a:r>
              <a:rPr lang="en-US" dirty="0"/>
              <a:t>  	  	  </a:t>
            </a:r>
            <a:r>
              <a:rPr lang="en-US" dirty="0" err="1"/>
              <a:t>pythonVersion</a:t>
            </a:r>
            <a:r>
              <a:rPr lang="en-US" dirty="0"/>
              <a:t>: '3.7’</a:t>
            </a:r>
          </a:p>
          <a:p>
            <a:r>
              <a:rPr lang="en-US" dirty="0"/>
              <a:t>  	  	  </a:t>
            </a:r>
            <a:r>
              <a:rPr lang="en-US" dirty="0" err="1"/>
              <a:t>runtimeVersion</a:t>
            </a:r>
            <a:r>
              <a:rPr lang="en-US" dirty="0"/>
              <a:t>: '1.14'</a:t>
            </a:r>
          </a:p>
        </p:txBody>
      </p:sp>
    </p:spTree>
    <p:extLst>
      <p:ext uri="{BB962C8B-B14F-4D97-AF65-F5344CB8AC3E}">
        <p14:creationId xmlns:p14="http://schemas.microsoft.com/office/powerpoint/2010/main" val="412493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3E12-02F4-4965-AC12-BCD1359C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Run training command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F440-3CDD-4295-862F-2292BCA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Training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2691E6-FAE0-4B35-BA2A-3B24CB3DD82F}"/>
              </a:ext>
            </a:extLst>
          </p:cNvPr>
          <p:cNvSpPr txBox="1">
            <a:spLocks/>
          </p:cNvSpPr>
          <p:nvPr/>
        </p:nvSpPr>
        <p:spPr>
          <a:xfrm>
            <a:off x="4212321" y="244216"/>
            <a:ext cx="7979679" cy="4242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dirty="0" err="1">
                <a:solidFill>
                  <a:prstClr val="black"/>
                </a:solidFill>
              </a:rPr>
              <a:t>gcloud</a:t>
            </a:r>
            <a:r>
              <a:rPr lang="en-US" dirty="0">
                <a:solidFill>
                  <a:prstClr val="black"/>
                </a:solidFill>
              </a:rPr>
              <a:t> ai-platform jobs submit training $JOB_NAME \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--package-path $TRAINER_PACKAGE_PATH \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--module-name $MAIN_TRAINER_MODULE \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--job-</a:t>
            </a:r>
            <a:r>
              <a:rPr lang="en-US" dirty="0" err="1">
                <a:solidFill>
                  <a:prstClr val="black"/>
                </a:solidFill>
              </a:rPr>
              <a:t>dir</a:t>
            </a:r>
            <a:r>
              <a:rPr lang="en-US" dirty="0">
                <a:solidFill>
                  <a:prstClr val="black"/>
                </a:solidFill>
              </a:rPr>
              <a:t> $JOB_DIR \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--region $REGION \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--config </a:t>
            </a:r>
            <a:r>
              <a:rPr lang="en-US" dirty="0" err="1">
                <a:solidFill>
                  <a:prstClr val="black"/>
                </a:solidFill>
              </a:rPr>
              <a:t>config.yaml</a:t>
            </a:r>
            <a:r>
              <a:rPr lang="en-US" dirty="0">
                <a:solidFill>
                  <a:prstClr val="black"/>
                </a:solidFill>
              </a:rPr>
              <a:t> \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 \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</a:t>
            </a:r>
            <a:r>
              <a:rPr lang="en-US" dirty="0" err="1">
                <a:solidFill>
                  <a:prstClr val="black"/>
                </a:solidFill>
              </a:rPr>
              <a:t>user_first_arg</a:t>
            </a:r>
            <a:r>
              <a:rPr lang="en-US" dirty="0">
                <a:solidFill>
                  <a:prstClr val="black"/>
                </a:solidFill>
              </a:rPr>
              <a:t>=</a:t>
            </a:r>
            <a:r>
              <a:rPr lang="en-US" dirty="0" err="1">
                <a:solidFill>
                  <a:prstClr val="black"/>
                </a:solidFill>
              </a:rPr>
              <a:t>first_arg_value</a:t>
            </a:r>
            <a:r>
              <a:rPr lang="en-US" dirty="0">
                <a:solidFill>
                  <a:prstClr val="black"/>
                </a:solidFill>
              </a:rPr>
              <a:t> \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        --</a:t>
            </a:r>
            <a:r>
              <a:rPr lang="en-US" dirty="0" err="1">
                <a:solidFill>
                  <a:prstClr val="black"/>
                </a:solidFill>
              </a:rPr>
              <a:t>user_second_arg</a:t>
            </a:r>
            <a:r>
              <a:rPr lang="en-US" dirty="0">
                <a:solidFill>
                  <a:prstClr val="black"/>
                </a:solidFill>
              </a:rPr>
              <a:t>=</a:t>
            </a:r>
            <a:r>
              <a:rPr lang="en-US" dirty="0" err="1">
                <a:solidFill>
                  <a:prstClr val="black"/>
                </a:solidFill>
              </a:rPr>
              <a:t>second_arg_value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ommand line icon 的图像结果">
            <a:extLst>
              <a:ext uri="{FF2B5EF4-FFF2-40B4-BE49-F238E27FC236}">
                <a16:creationId xmlns:a16="http://schemas.microsoft.com/office/drawing/2014/main" id="{7B703F5F-C309-4DC2-BEEF-783EE9F4A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11" y="1155265"/>
            <a:ext cx="21240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8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3E12-02F4-4965-AC12-BCD1359C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Features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F440-3CDD-4295-862F-2292BCA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3CEB6B-82F7-4AA0-91D6-FF56CAA64098}"/>
              </a:ext>
            </a:extLst>
          </p:cNvPr>
          <p:cNvSpPr txBox="1"/>
          <p:nvPr/>
        </p:nvSpPr>
        <p:spPr>
          <a:xfrm>
            <a:off x="622300" y="1832286"/>
            <a:ext cx="41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F320A8-E926-4520-BC5E-20100C14CEA5}"/>
              </a:ext>
            </a:extLst>
          </p:cNvPr>
          <p:cNvSpPr txBox="1"/>
          <p:nvPr/>
        </p:nvSpPr>
        <p:spPr>
          <a:xfrm>
            <a:off x="520699" y="531315"/>
            <a:ext cx="710241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O</a:t>
            </a:r>
            <a:r>
              <a:rPr lang="en-US" altLang="zh-CN" sz="2600" dirty="0">
                <a:solidFill>
                  <a:prstClr val="black"/>
                </a:solidFill>
              </a:rPr>
              <a:t>nline prediction/ Batch prediction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Preconfigured machine learning framework and GCP support: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scikit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-learn,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XGBoost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Tensorflow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Cloud Storage,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BigQuery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container supported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Elastic prediction resources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2" descr="Features icon 的图像结果">
            <a:extLst>
              <a:ext uri="{FF2B5EF4-FFF2-40B4-BE49-F238E27FC236}">
                <a16:creationId xmlns:a16="http://schemas.microsoft.com/office/drawing/2014/main" id="{0418DE04-CC91-47EF-90B0-A9F920A2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726" y="1292720"/>
            <a:ext cx="2676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cikit-learn 的图像结果">
            <a:extLst>
              <a:ext uri="{FF2B5EF4-FFF2-40B4-BE49-F238E27FC236}">
                <a16:creationId xmlns:a16="http://schemas.microsoft.com/office/drawing/2014/main" id="{4D66C4AA-EB1C-4F36-8C88-5E670AE0C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542" y="503442"/>
            <a:ext cx="1253801" cy="67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tensorflow 的图像结果">
            <a:extLst>
              <a:ext uri="{FF2B5EF4-FFF2-40B4-BE49-F238E27FC236}">
                <a16:creationId xmlns:a16="http://schemas.microsoft.com/office/drawing/2014/main" id="{595DA240-0AF2-483B-979F-2933AE611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226" y="1676519"/>
            <a:ext cx="1030000" cy="86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Google cloud storage 的图像结果">
            <a:extLst>
              <a:ext uri="{FF2B5EF4-FFF2-40B4-BE49-F238E27FC236}">
                <a16:creationId xmlns:a16="http://schemas.microsoft.com/office/drawing/2014/main" id="{4D4D76A3-E9A6-4D9B-845C-853147B03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025" y="340160"/>
            <a:ext cx="789525" cy="78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Google cloud bigquery 的图像结果">
            <a:extLst>
              <a:ext uri="{FF2B5EF4-FFF2-40B4-BE49-F238E27FC236}">
                <a16:creationId xmlns:a16="http://schemas.microsoft.com/office/drawing/2014/main" id="{5246715C-CBD9-45E7-AC47-2F89D40C8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688" y="905782"/>
            <a:ext cx="789525" cy="70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Google cloud bigtable 的图像结果">
            <a:extLst>
              <a:ext uri="{FF2B5EF4-FFF2-40B4-BE49-F238E27FC236}">
                <a16:creationId xmlns:a16="http://schemas.microsoft.com/office/drawing/2014/main" id="{81BCA26C-BA0B-47AF-B4A9-F63828CE5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34" y="2101255"/>
            <a:ext cx="906778" cy="80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40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3E12-02F4-4965-AC12-BCD1359C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Workflow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F440-3CDD-4295-862F-2292BCA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Prediction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0E6894-0BB0-4A23-9C20-B10378730B38}"/>
              </a:ext>
            </a:extLst>
          </p:cNvPr>
          <p:cNvSpPr/>
          <p:nvPr/>
        </p:nvSpPr>
        <p:spPr>
          <a:xfrm>
            <a:off x="0" y="-20171"/>
            <a:ext cx="12192000" cy="23141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541B2-0E56-4D6E-936E-06D64985886F}"/>
              </a:ext>
            </a:extLst>
          </p:cNvPr>
          <p:cNvSpPr txBox="1"/>
          <p:nvPr/>
        </p:nvSpPr>
        <p:spPr>
          <a:xfrm>
            <a:off x="5778500" y="415318"/>
            <a:ext cx="190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model file from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F07A9F-C783-4A94-A6B9-557D0464C5D7}"/>
              </a:ext>
            </a:extLst>
          </p:cNvPr>
          <p:cNvSpPr txBox="1"/>
          <p:nvPr/>
        </p:nvSpPr>
        <p:spPr>
          <a:xfrm>
            <a:off x="7897207" y="248855"/>
            <a:ext cx="1905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yze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input query and make model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prediction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AB810E-EF73-4DE6-A1FF-F02F07151FA5}"/>
              </a:ext>
            </a:extLst>
          </p:cNvPr>
          <p:cNvSpPr txBox="1"/>
          <p:nvPr/>
        </p:nvSpPr>
        <p:spPr>
          <a:xfrm>
            <a:off x="472947" y="775309"/>
            <a:ext cx="4345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Workflow in Python Scripts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(Predictor class)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Download from cloud">
            <a:extLst>
              <a:ext uri="{FF2B5EF4-FFF2-40B4-BE49-F238E27FC236}">
                <a16:creationId xmlns:a16="http://schemas.microsoft.com/office/drawing/2014/main" id="{E737126C-F8BA-493D-BBD1-311178D5E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3289" y="1220805"/>
            <a:ext cx="719103" cy="719103"/>
          </a:xfrm>
          <a:prstGeom prst="rect">
            <a:avLst/>
          </a:prstGeom>
        </p:spPr>
      </p:pic>
      <p:pic>
        <p:nvPicPr>
          <p:cNvPr id="8" name="Graphic 7" descr="Gauge">
            <a:extLst>
              <a:ext uri="{FF2B5EF4-FFF2-40B4-BE49-F238E27FC236}">
                <a16:creationId xmlns:a16="http://schemas.microsoft.com/office/drawing/2014/main" id="{C15F5CC2-6702-49E4-AC7D-7981F6BC2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6449" y="1200634"/>
            <a:ext cx="719103" cy="7191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B207FC0-F2B0-4FFF-B23C-C8CBD1DA9994}"/>
              </a:ext>
            </a:extLst>
          </p:cNvPr>
          <p:cNvSpPr txBox="1"/>
          <p:nvPr/>
        </p:nvSpPr>
        <p:spPr>
          <a:xfrm>
            <a:off x="501036" y="3230073"/>
            <a:ext cx="301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Workflow in prediction job</a:t>
            </a:r>
          </a:p>
        </p:txBody>
      </p:sp>
      <p:pic>
        <p:nvPicPr>
          <p:cNvPr id="4106" name="Picture 10" descr="Image result for python icon">
            <a:extLst>
              <a:ext uri="{FF2B5EF4-FFF2-40B4-BE49-F238E27FC236}">
                <a16:creationId xmlns:a16="http://schemas.microsoft.com/office/drawing/2014/main" id="{398E4D4C-FCB8-470E-9D6E-C5A282795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72" y="3453423"/>
            <a:ext cx="1148114" cy="111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google cloud storage icon">
            <a:extLst>
              <a:ext uri="{FF2B5EF4-FFF2-40B4-BE49-F238E27FC236}">
                <a16:creationId xmlns:a16="http://schemas.microsoft.com/office/drawing/2014/main" id="{E21B7FBD-D3D8-42DF-82BC-9F691239D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299" y="3542712"/>
            <a:ext cx="890093" cy="88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Present">
            <a:extLst>
              <a:ext uri="{FF2B5EF4-FFF2-40B4-BE49-F238E27FC236}">
                <a16:creationId xmlns:a16="http://schemas.microsoft.com/office/drawing/2014/main" id="{4E26939A-9E93-4379-900E-1E2F180EB8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37738" y="3502550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8755A4-6A47-4466-8502-957F02E9FB84}"/>
              </a:ext>
            </a:extLst>
          </p:cNvPr>
          <p:cNvSpPr txBox="1"/>
          <p:nvPr/>
        </p:nvSpPr>
        <p:spPr>
          <a:xfrm>
            <a:off x="4021493" y="2602932"/>
            <a:ext cx="1528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 you Python scripts for prediction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7930B1-0AC6-41E1-B0E9-79FC7B23F267}"/>
              </a:ext>
            </a:extLst>
          </p:cNvPr>
          <p:cNvSpPr txBox="1"/>
          <p:nvPr/>
        </p:nvSpPr>
        <p:spPr>
          <a:xfrm>
            <a:off x="5612583" y="2624784"/>
            <a:ext cx="166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your model ready in Cloud Storage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6BE031-3B65-4911-B050-91B423F22930}"/>
              </a:ext>
            </a:extLst>
          </p:cNvPr>
          <p:cNvSpPr txBox="1"/>
          <p:nvPr/>
        </p:nvSpPr>
        <p:spPr>
          <a:xfrm>
            <a:off x="7321741" y="2383492"/>
            <a:ext cx="1528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 your scripts and upload to Cloud Storage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14500B-B25F-4200-B075-47AE9429D84E}"/>
              </a:ext>
            </a:extLst>
          </p:cNvPr>
          <p:cNvSpPr txBox="1"/>
          <p:nvPr/>
        </p:nvSpPr>
        <p:spPr>
          <a:xfrm>
            <a:off x="8966479" y="2495859"/>
            <a:ext cx="1464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model and version resource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98038-E660-48AA-8149-1E4BC6D0543C}"/>
              </a:ext>
            </a:extLst>
          </p:cNvPr>
          <p:cNvSpPr txBox="1"/>
          <p:nvPr/>
        </p:nvSpPr>
        <p:spPr>
          <a:xfrm>
            <a:off x="10524525" y="2541649"/>
            <a:ext cx="1464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Send request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prediction</a:t>
            </a:r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36044515-BB5F-4F68-ABB5-E4A5C5FA5A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57151" y="350255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3A1FE6D3-4D8F-49B2-9281-BB97BA65CF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76564" y="3467943"/>
            <a:ext cx="914400" cy="914400"/>
          </a:xfrm>
          <a:prstGeom prst="rect">
            <a:avLst/>
          </a:prstGeom>
        </p:spPr>
      </p:pic>
      <p:pic>
        <p:nvPicPr>
          <p:cNvPr id="9" name="Graphic 8" descr="Send">
            <a:extLst>
              <a:ext uri="{FF2B5EF4-FFF2-40B4-BE49-F238E27FC236}">
                <a16:creationId xmlns:a16="http://schemas.microsoft.com/office/drawing/2014/main" id="{B48C4B91-E232-4E13-BDE7-3F465EE2B6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25433" y="1173727"/>
            <a:ext cx="684155" cy="68415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F99CAF0-13F6-4592-86B8-BF059B9299F6}"/>
              </a:ext>
            </a:extLst>
          </p:cNvPr>
          <p:cNvSpPr txBox="1"/>
          <p:nvPr/>
        </p:nvSpPr>
        <p:spPr>
          <a:xfrm>
            <a:off x="9803089" y="247140"/>
            <a:ext cx="2165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Convert prediction to JSON serializable output and return</a:t>
            </a:r>
          </a:p>
        </p:txBody>
      </p:sp>
    </p:spTree>
    <p:extLst>
      <p:ext uri="{BB962C8B-B14F-4D97-AF65-F5344CB8AC3E}">
        <p14:creationId xmlns:p14="http://schemas.microsoft.com/office/powerpoint/2010/main" val="3113061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3E12-02F4-4965-AC12-BCD1359C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Package your Python scripts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F440-3CDD-4295-862F-2292BCA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Prediction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2691E6-FAE0-4B35-BA2A-3B24CB3DD82F}"/>
              </a:ext>
            </a:extLst>
          </p:cNvPr>
          <p:cNvSpPr txBox="1">
            <a:spLocks/>
          </p:cNvSpPr>
          <p:nvPr/>
        </p:nvSpPr>
        <p:spPr>
          <a:xfrm>
            <a:off x="114203" y="114793"/>
            <a:ext cx="4747045" cy="3947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Package your Python scripts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predictor.py: module containing a Predictor class that implement predict method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setup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.py: 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indicate scripts to pack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setup.py to pack your scripts as .tar.gz file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Upload to Cloud Storage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Open folder">
            <a:extLst>
              <a:ext uri="{FF2B5EF4-FFF2-40B4-BE49-F238E27FC236}">
                <a16:creationId xmlns:a16="http://schemas.microsoft.com/office/drawing/2014/main" id="{B190FE67-D68D-4E23-AF34-D708B17C8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52197"/>
            <a:ext cx="800100" cy="80010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67DFFC4-1AED-4C3E-BE05-50A72A3EFBC8}"/>
              </a:ext>
            </a:extLst>
          </p:cNvPr>
          <p:cNvCxnSpPr>
            <a:cxnSpLocks/>
            <a:stCxn id="6" idx="2"/>
            <a:endCxn id="22" idx="1"/>
          </p:cNvCxnSpPr>
          <p:nvPr/>
        </p:nvCxnSpPr>
        <p:spPr>
          <a:xfrm rot="16200000" flipH="1">
            <a:off x="6125939" y="1265208"/>
            <a:ext cx="234764" cy="4089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0" descr="Image result for python icon">
            <a:extLst>
              <a:ext uri="{FF2B5EF4-FFF2-40B4-BE49-F238E27FC236}">
                <a16:creationId xmlns:a16="http://schemas.microsoft.com/office/drawing/2014/main" id="{97BDBCD8-1F00-48FB-8ADC-46A94F661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792" y="1350773"/>
            <a:ext cx="488528" cy="47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80BC47-186C-4746-8178-49D338805C3A}"/>
              </a:ext>
            </a:extLst>
          </p:cNvPr>
          <p:cNvSpPr txBox="1"/>
          <p:nvPr/>
        </p:nvSpPr>
        <p:spPr>
          <a:xfrm>
            <a:off x="6891870" y="1398656"/>
            <a:ext cx="147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predictor.py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5B7131C-E536-4E98-A5F1-9AE8F25D8A1B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5951054" y="1674861"/>
            <a:ext cx="619673" cy="4440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0" descr="Image result for python icon">
            <a:extLst>
              <a:ext uri="{FF2B5EF4-FFF2-40B4-BE49-F238E27FC236}">
                <a16:creationId xmlns:a16="http://schemas.microsoft.com/office/drawing/2014/main" id="{43066471-447B-413A-961B-6A45A1F0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28" y="1970448"/>
            <a:ext cx="488528" cy="47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DD3FDD9-9223-44B2-8269-56B6B69A40DB}"/>
              </a:ext>
            </a:extLst>
          </p:cNvPr>
          <p:cNvSpPr txBox="1"/>
          <p:nvPr/>
        </p:nvSpPr>
        <p:spPr>
          <a:xfrm>
            <a:off x="6936320" y="1991670"/>
            <a:ext cx="260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preprocessor.py(optional)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88749A1-D97E-494A-A7D3-5596613666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66252" y="2279337"/>
            <a:ext cx="589275" cy="444075"/>
          </a:xfrm>
          <a:prstGeom prst="bentConnector3">
            <a:avLst>
              <a:gd name="adj1" fmla="val 975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10" descr="Image result for python icon">
            <a:extLst>
              <a:ext uri="{FF2B5EF4-FFF2-40B4-BE49-F238E27FC236}">
                <a16:creationId xmlns:a16="http://schemas.microsoft.com/office/drawing/2014/main" id="{8AE6D992-0909-42D2-912A-79A777118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28" y="2529325"/>
            <a:ext cx="488528" cy="47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C33509F-6C07-4CA8-8F05-75271F10FF39}"/>
              </a:ext>
            </a:extLst>
          </p:cNvPr>
          <p:cNvSpPr txBox="1"/>
          <p:nvPr/>
        </p:nvSpPr>
        <p:spPr>
          <a:xfrm>
            <a:off x="6971456" y="2521557"/>
            <a:ext cx="260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setup.py(optional)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B68A1D-F7C8-4493-9CF1-9B49DA3D3674}"/>
              </a:ext>
            </a:extLst>
          </p:cNvPr>
          <p:cNvSpPr txBox="1"/>
          <p:nvPr/>
        </p:nvSpPr>
        <p:spPr>
          <a:xfrm>
            <a:off x="6407060" y="726837"/>
            <a:ext cx="270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prediction_script.tar.gz</a:t>
            </a:r>
          </a:p>
        </p:txBody>
      </p:sp>
    </p:spTree>
    <p:extLst>
      <p:ext uri="{BB962C8B-B14F-4D97-AF65-F5344CB8AC3E}">
        <p14:creationId xmlns:p14="http://schemas.microsoft.com/office/powerpoint/2010/main" val="562133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3E12-02F4-4965-AC12-BCD1359C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5891639"/>
            <a:ext cx="6982835" cy="464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model and version resource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F440-3CDD-4295-862F-2292BCAA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AI Platform Prediction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2691E6-FAE0-4B35-BA2A-3B24CB3DD8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356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2600" b="1" dirty="0">
                <a:solidFill>
                  <a:prstClr val="black"/>
                </a:solidFill>
              </a:rPr>
              <a:t>Create model resource</a:t>
            </a:r>
          </a:p>
          <a:p>
            <a:pPr marL="0" lvl="0" indent="0">
              <a:buNone/>
              <a:defRPr/>
            </a:pPr>
            <a:r>
              <a:rPr lang="en-US" sz="26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gcloud</a:t>
            </a:r>
            <a:r>
              <a:rPr lang="en-US" sz="2400" dirty="0">
                <a:solidFill>
                  <a:prstClr val="black"/>
                </a:solidFill>
              </a:rPr>
              <a:t> ai-platform models create $MODEL_NAME --regions $REGION</a:t>
            </a:r>
            <a:endParaRPr lang="en-US" sz="2600" dirty="0">
              <a:solidFill>
                <a:prstClr val="black"/>
              </a:solidFill>
            </a:endParaRPr>
          </a:p>
          <a:p>
            <a:pPr marL="0" lvl="0" indent="0">
              <a:buNone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version resource</a:t>
            </a:r>
          </a:p>
          <a:p>
            <a:pPr marL="0" lvl="0" indent="0">
              <a:buNone/>
              <a:defRPr/>
            </a:pPr>
            <a:r>
              <a:rPr lang="en-US" sz="2600" dirty="0">
                <a:solidFill>
                  <a:prstClr val="black"/>
                </a:solidFill>
              </a:rPr>
              <a:t>	</a:t>
            </a:r>
            <a:r>
              <a:rPr lang="en-US" sz="2400" dirty="0" err="1">
                <a:solidFill>
                  <a:prstClr val="black"/>
                </a:solidFill>
              </a:rPr>
              <a:t>gcloud</a:t>
            </a:r>
            <a:r>
              <a:rPr lang="en-US" sz="2400" dirty="0">
                <a:solidFill>
                  <a:prstClr val="black"/>
                </a:solidFill>
              </a:rPr>
              <a:t> ai-platform versions create $VERSION_NAME \</a:t>
            </a:r>
          </a:p>
          <a:p>
            <a:pPr marL="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  		--model $MODEL_NAME \</a:t>
            </a:r>
          </a:p>
          <a:p>
            <a:pPr marL="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  		--runtime-version 1.15 \</a:t>
            </a:r>
          </a:p>
          <a:p>
            <a:pPr marL="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 		--python-version 3.5 \</a:t>
            </a:r>
          </a:p>
          <a:p>
            <a:pPr marL="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  		--origin $PATH_TO_MODEL \</a:t>
            </a:r>
          </a:p>
          <a:p>
            <a:pPr marL="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  		--package-</a:t>
            </a:r>
            <a:r>
              <a:rPr lang="en-US" sz="2400" dirty="0" err="1">
                <a:solidFill>
                  <a:prstClr val="black"/>
                </a:solidFill>
              </a:rPr>
              <a:t>uris</a:t>
            </a:r>
            <a:r>
              <a:rPr lang="en-US" sz="2400" dirty="0">
                <a:solidFill>
                  <a:prstClr val="black"/>
                </a:solidFill>
              </a:rPr>
              <a:t> $PATH_TO_CODE \</a:t>
            </a:r>
          </a:p>
          <a:p>
            <a:pPr marL="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  		--prediction-class </a:t>
            </a:r>
            <a:r>
              <a:rPr lang="en-US" sz="2400" dirty="0" err="1">
                <a:solidFill>
                  <a:prstClr val="black"/>
                </a:solidFill>
              </a:rPr>
              <a:t>predictor.MyPredictor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2" descr="Command line icon 的图像结果">
            <a:extLst>
              <a:ext uri="{FF2B5EF4-FFF2-40B4-BE49-F238E27FC236}">
                <a16:creationId xmlns:a16="http://schemas.microsoft.com/office/drawing/2014/main" id="{E866E81B-74AC-472B-AEB7-E1F7CA95C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391" y="1317200"/>
            <a:ext cx="21240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67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35006" y="604568"/>
            <a:ext cx="4654297" cy="557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7CE029-0481-4FC0-BDCF-B6EEF153A18A}"/>
              </a:ext>
            </a:extLst>
          </p:cNvPr>
          <p:cNvSpPr/>
          <p:nvPr/>
        </p:nvSpPr>
        <p:spPr>
          <a:xfrm>
            <a:off x="891531" y="985419"/>
            <a:ext cx="3785030" cy="33011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 build blocks: Sight, Language, Conversation 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AutoML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1F88F-E216-436D-B811-171922EC6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964" y="858417"/>
            <a:ext cx="7050036" cy="49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8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231D-1E30-4757-8015-B1811968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6A829-49D9-4484-97BD-6C7B8A5E2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https://cloud.google.com/products/ai/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7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65499-F8D2-42B2-B06C-E46B92EF2562}"/>
              </a:ext>
            </a:extLst>
          </p:cNvPr>
          <p:cNvSpPr txBox="1"/>
          <p:nvPr/>
        </p:nvSpPr>
        <p:spPr>
          <a:xfrm>
            <a:off x="1015130" y="571580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atin typeface="+mj-lt"/>
                <a:ea typeface="+mj-ea"/>
                <a:cs typeface="+mj-cs"/>
              </a:rPr>
              <a:t>VISION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4478B2-8F21-4B2D-93BA-5D0E0B58E943}"/>
              </a:ext>
            </a:extLst>
          </p:cNvPr>
          <p:cNvSpPr txBox="1"/>
          <p:nvPr/>
        </p:nvSpPr>
        <p:spPr>
          <a:xfrm>
            <a:off x="791195" y="1791479"/>
            <a:ext cx="8474404" cy="433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Client library, RESTful API, RPC API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Classify images using pre-defined labels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Detect objects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Enable vision product search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Detect printed and handwritten text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Detect faces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Identify popular places and product logos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Assign general image attributes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Detect web entities and pages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Moderate content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Celebrity recognition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588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 result for cloud vision GCP">
            <a:extLst>
              <a:ext uri="{FF2B5EF4-FFF2-40B4-BE49-F238E27FC236}">
                <a16:creationId xmlns:a16="http://schemas.microsoft.com/office/drawing/2014/main" id="{567291B0-22A5-44B1-A931-6FC6FF620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867" y="2781494"/>
            <a:ext cx="1283237" cy="129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19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65499-F8D2-42B2-B06C-E46B92EF2562}"/>
              </a:ext>
            </a:extLst>
          </p:cNvPr>
          <p:cNvSpPr txBox="1"/>
          <p:nvPr/>
        </p:nvSpPr>
        <p:spPr>
          <a:xfrm>
            <a:off x="1136428" y="627564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none" strike="noStrike" cap="all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VIDEO</a:t>
            </a:r>
            <a:endParaRPr kumimoji="0" lang="en-US" sz="4400" b="0" i="0" u="none" strike="noStrike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4478B2-8F21-4B2D-93BA-5D0E0B58E943}"/>
              </a:ext>
            </a:extLst>
          </p:cNvPr>
          <p:cNvSpPr txBox="1"/>
          <p:nvPr/>
        </p:nvSpPr>
        <p:spPr>
          <a:xfrm>
            <a:off x="1024928" y="1733291"/>
            <a:ext cx="8324812" cy="4497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Client library, RESTful API, RPC API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Classify video using predefined labels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Detect shot changes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Detect and track objects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Detect and extract text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Moderate content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Analyze streaming and stored video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Automate video transcription for closed captioning and subtitles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Celebrity recognition</a:t>
            </a:r>
            <a:endParaRPr kumimoji="0" lang="en-US" sz="26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78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Image result for cloud video GCP">
            <a:extLst>
              <a:ext uri="{FF2B5EF4-FFF2-40B4-BE49-F238E27FC236}">
                <a16:creationId xmlns:a16="http://schemas.microsoft.com/office/drawing/2014/main" id="{71103694-3EF8-4E87-89BB-397CAE558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848" y="2766217"/>
            <a:ext cx="156927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36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65499-F8D2-42B2-B06C-E46B92EF2562}"/>
              </a:ext>
            </a:extLst>
          </p:cNvPr>
          <p:cNvSpPr txBox="1"/>
          <p:nvPr/>
        </p:nvSpPr>
        <p:spPr>
          <a:xfrm>
            <a:off x="235943" y="2693797"/>
            <a:ext cx="5572583" cy="979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</a:t>
            </a:r>
            <a:r>
              <a:rPr kumimoji="0" lang="en-US" altLang="zh-CN" sz="4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atural language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579922-7248-4CC2-BC9E-8A0FAEEA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4478B2-8F21-4B2D-93BA-5D0E0B58E943}"/>
              </a:ext>
            </a:extLst>
          </p:cNvPr>
          <p:cNvSpPr txBox="1"/>
          <p:nvPr/>
        </p:nvSpPr>
        <p:spPr>
          <a:xfrm>
            <a:off x="970381" y="3869844"/>
            <a:ext cx="4103706" cy="2510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Syntax analysis</a:t>
            </a:r>
          </a:p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Entity analysis</a:t>
            </a:r>
          </a:p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Sentiment analysis</a:t>
            </a:r>
          </a:p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Content classification</a:t>
            </a:r>
          </a:p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Multi-language</a:t>
            </a:r>
            <a:endParaRPr kumimoji="0" lang="en-US" sz="26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5890D-C75B-4563-9CA2-F11C0FC9A3A9}"/>
              </a:ext>
            </a:extLst>
          </p:cNvPr>
          <p:cNvSpPr txBox="1"/>
          <p:nvPr/>
        </p:nvSpPr>
        <p:spPr>
          <a:xfrm>
            <a:off x="7213296" y="2520843"/>
            <a:ext cx="35619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none" strike="noStrike" cap="all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Translation</a:t>
            </a:r>
            <a:endParaRPr kumimoji="0" lang="en-US" sz="44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81DF4-4B95-45CE-B322-561932D76FD8}"/>
              </a:ext>
            </a:extLst>
          </p:cNvPr>
          <p:cNvSpPr txBox="1"/>
          <p:nvPr/>
        </p:nvSpPr>
        <p:spPr>
          <a:xfrm>
            <a:off x="6383476" y="3434199"/>
            <a:ext cx="5221623" cy="300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Language Detection</a:t>
            </a:r>
          </a:p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Batch Translations</a:t>
            </a:r>
          </a:p>
          <a:p>
            <a:pPr lvl="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100+ Language Pairs</a:t>
            </a:r>
            <a:endParaRPr kumimoji="0" lang="en-US" sz="26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8194" name="Picture 2" descr="Image result for cloud natural langauge GCP">
            <a:extLst>
              <a:ext uri="{FF2B5EF4-FFF2-40B4-BE49-F238E27FC236}">
                <a16:creationId xmlns:a16="http://schemas.microsoft.com/office/drawing/2014/main" id="{8734B5EE-FABC-454F-96EF-8D6D52CC1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853" y="794377"/>
            <a:ext cx="1519281" cy="16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cloud translation ">
            <a:extLst>
              <a:ext uri="{FF2B5EF4-FFF2-40B4-BE49-F238E27FC236}">
                <a16:creationId xmlns:a16="http://schemas.microsoft.com/office/drawing/2014/main" id="{FECA42E8-FDE5-4243-AFEA-B62F1FACE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466" y="794377"/>
            <a:ext cx="1606932" cy="16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97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A579922-7248-4CC2-BC9E-8A0FAEEA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49E98-DEE1-4422-9CF1-1647C6DA4483}"/>
              </a:ext>
            </a:extLst>
          </p:cNvPr>
          <p:cNvSpPr txBox="1"/>
          <p:nvPr/>
        </p:nvSpPr>
        <p:spPr>
          <a:xfrm>
            <a:off x="908974" y="879707"/>
            <a:ext cx="4977578" cy="2635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Dialog flow 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Text-to-Speech API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Speech-to-Text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CF5F4F-9A09-4D4A-B6C2-9244743CA4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/>
          </a:blip>
          <a:stretch>
            <a:fillRect/>
          </a:stretch>
        </p:blipFill>
        <p:spPr>
          <a:xfrm>
            <a:off x="2520855" y="4342807"/>
            <a:ext cx="1444752" cy="1444752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20C529-64AD-465E-AACE-A2EB4A287D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/>
          </a:blip>
          <a:stretch>
            <a:fillRect/>
          </a:stretch>
        </p:blipFill>
        <p:spPr>
          <a:xfrm>
            <a:off x="992539" y="4368154"/>
            <a:ext cx="1444752" cy="1396593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87ED22-5D6C-45AE-9984-8501860E638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/>
          </a:blip>
          <a:stretch>
            <a:fillRect/>
          </a:stretch>
        </p:blipFill>
        <p:spPr>
          <a:xfrm>
            <a:off x="4123081" y="4377327"/>
            <a:ext cx="1444752" cy="1348435"/>
          </a:xfrm>
          <a:prstGeom prst="rect">
            <a:avLst/>
          </a:prstGeom>
          <a:effectLst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CE7BE6-ECC9-4FC4-86DA-5DC9B9496E10}"/>
              </a:ext>
            </a:extLst>
          </p:cNvPr>
          <p:cNvSpPr txBox="1"/>
          <p:nvPr/>
        </p:nvSpPr>
        <p:spPr>
          <a:xfrm>
            <a:off x="6822545" y="872782"/>
            <a:ext cx="4977578" cy="2635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AutoML</a:t>
            </a: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Tables</a:t>
            </a:r>
            <a:r>
              <a:rPr lang="en-US" sz="2600" dirty="0">
                <a:solidFill>
                  <a:srgbClr val="000000"/>
                </a:solidFill>
              </a:rPr>
              <a:t>(pre-release)</a:t>
            </a:r>
            <a:endParaRPr kumimoji="0" lang="en-US" sz="26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Recommendation AI(beta)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Cloud Inference API(alpha)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720720-38E2-44D4-B670-7345426517C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/>
          </a:blip>
          <a:stretch>
            <a:fillRect/>
          </a:stretch>
        </p:blipFill>
        <p:spPr>
          <a:xfrm>
            <a:off x="6977077" y="4346592"/>
            <a:ext cx="1444752" cy="1444752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35013E-507F-4878-A587-A74A07926FC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/>
          </a:blip>
          <a:stretch>
            <a:fillRect/>
          </a:stretch>
        </p:blipFill>
        <p:spPr>
          <a:xfrm>
            <a:off x="8588958" y="4346193"/>
            <a:ext cx="1444752" cy="1444752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F9CE15-FB99-48D0-AFA9-224E69C3E18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/>
          </a:blip>
          <a:stretch>
            <a:fillRect/>
          </a:stretch>
        </p:blipFill>
        <p:spPr>
          <a:xfrm>
            <a:off x="10191184" y="4368154"/>
            <a:ext cx="1444752" cy="1394058"/>
          </a:xfrm>
          <a:prstGeom prst="rect">
            <a:avLst/>
          </a:prstGeom>
          <a:effectLst>
            <a:softEdge rad="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7FD7E-23BF-4CF2-8DCE-6423D763B4F6}"/>
              </a:ext>
            </a:extLst>
          </p:cNvPr>
          <p:cNvSpPr txBox="1"/>
          <p:nvPr/>
        </p:nvSpPr>
        <p:spPr>
          <a:xfrm>
            <a:off x="917255" y="-281840"/>
            <a:ext cx="4193177" cy="2323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none" strike="noStrike" cap="all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Conversation</a:t>
            </a:r>
            <a:endParaRPr kumimoji="0" lang="en-US" sz="44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B67E6-9F36-4243-A1A7-FE8B6C41DF78}"/>
              </a:ext>
            </a:extLst>
          </p:cNvPr>
          <p:cNvSpPr txBox="1"/>
          <p:nvPr/>
        </p:nvSpPr>
        <p:spPr>
          <a:xfrm>
            <a:off x="6977077" y="-281841"/>
            <a:ext cx="4574844" cy="2323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none" strike="noStrike" cap="all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Structured data</a:t>
            </a:r>
            <a:endParaRPr kumimoji="0" lang="en-US" sz="44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643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54BA0-69D2-4D27-946B-54BC6EFC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5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AutoML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D0877-A0E2-4E90-9DD1-8AE4B074E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506" y="519236"/>
            <a:ext cx="7437096" cy="581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0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80742-809D-4EF6-93C7-313BBCA1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B56B5-5793-4CF3-AED7-17B1F10B0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98" y="1675227"/>
            <a:ext cx="95526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0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35006" y="604568"/>
            <a:ext cx="4654297" cy="557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7CE029-0481-4FC0-BDCF-B6EEF153A18A}"/>
              </a:ext>
            </a:extLst>
          </p:cNvPr>
          <p:cNvSpPr/>
          <p:nvPr/>
        </p:nvSpPr>
        <p:spPr>
          <a:xfrm>
            <a:off x="891531" y="985419"/>
            <a:ext cx="3785030" cy="330112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AI platform: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/>
              </a:rPr>
              <a:t> Notebook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Training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FFFFFF"/>
                </a:solidFill>
                <a:latin typeface="Calibri Light" panose="020F0302020204030204"/>
              </a:rPr>
              <a:t>Prediction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5" name="Picture 2" descr="Image result for google cloud AI platform">
            <a:extLst>
              <a:ext uri="{FF2B5EF4-FFF2-40B4-BE49-F238E27FC236}">
                <a16:creationId xmlns:a16="http://schemas.microsoft.com/office/drawing/2014/main" id="{4EA83B0D-2EAF-4CF1-A246-57C9736B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523" y="2191044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51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665</Words>
  <Application>Microsoft Office PowerPoint</Application>
  <PresentationFormat>Widescreen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GCP 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AutoML</vt:lpstr>
      <vt:lpstr>AutoML</vt:lpstr>
      <vt:lpstr>PowerPoint Presentation</vt:lpstr>
      <vt:lpstr>AI Platform</vt:lpstr>
      <vt:lpstr>AI Platform Notebook</vt:lpstr>
      <vt:lpstr>AI Platform Training</vt:lpstr>
      <vt:lpstr>AI Platform Training</vt:lpstr>
      <vt:lpstr>AI Platform Training</vt:lpstr>
      <vt:lpstr>AI Platform Training</vt:lpstr>
      <vt:lpstr>AI Platform Prediction</vt:lpstr>
      <vt:lpstr>AI Platform Prediction</vt:lpstr>
      <vt:lpstr>AI Platform Prediction</vt:lpstr>
      <vt:lpstr>AI Platform Prediction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GCP Machine Learning</dc:title>
  <dc:creator>Huang, Jianing A.</dc:creator>
  <cp:lastModifiedBy>Huang, Jianing A.</cp:lastModifiedBy>
  <cp:revision>58</cp:revision>
  <dcterms:created xsi:type="dcterms:W3CDTF">2020-01-14T13:02:17Z</dcterms:created>
  <dcterms:modified xsi:type="dcterms:W3CDTF">2020-01-15T04:47:33Z</dcterms:modified>
</cp:coreProperties>
</file>