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 horzBarState="maximized">
    <p:restoredLeft sz="10186"/>
    <p:restoredTop sz="94660"/>
  </p:normalViewPr>
  <p:slideViewPr>
    <p:cSldViewPr snapToGrid="0">
      <p:cViewPr varScale="1">
        <p:scale>
          <a:sx n="80" d="100"/>
          <a:sy n="80" d="100"/>
        </p:scale>
        <p:origin x="120" y="522"/>
      </p:cViewPr>
      <p:guideLst>
        <p:guide orient="horz" pos="2158"/>
        <p:guide pos="3838"/>
        <p:guide pos="65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presProps" Target="presProps.xml"  /><Relationship Id="rId2" Type="http://schemas.openxmlformats.org/officeDocument/2006/relationships/slide" Target="slides/slide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9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1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98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52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83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1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7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67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72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59863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7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ea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3392489"/>
          </a:xfrm>
          <a:prstGeom prst="rect">
            <a:avLst/>
          </a:prstGeom>
          <a:pattFill prst="wdUpDiag">
            <a:fgClr>
              <a:srgbClr val="fe935e"/>
            </a:fgClr>
            <a:bgClr>
              <a:srgbClr val="fe6b1e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4024" y="354842"/>
            <a:ext cx="11177801" cy="6237027"/>
          </a:xfrm>
          <a:prstGeom prst="rect">
            <a:avLst/>
          </a:prstGeom>
          <a:solidFill>
            <a:schemeClr val="bg1"/>
          </a:solidFill>
          <a:ln w="41275">
            <a:noFill/>
          </a:ln>
          <a:effectLst>
            <a:outerShdw blurRad="50800" dist="1524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4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Python Project</a:t>
            </a:r>
            <a:endParaRPr lang="en-US" altLang="ko-KR" sz="4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 lang="ko-KR"/>
            </a:pPr>
            <a:endParaRPr lang="en-US" altLang="ko-KR" sz="4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64024" y="354842"/>
            <a:ext cx="11177801" cy="0"/>
          </a:xfrm>
          <a:prstGeom prst="line">
            <a:avLst/>
          </a:prstGeom>
          <a:ln w="22225">
            <a:solidFill>
              <a:srgbClr val="ff33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124"/>
          <p:cNvSpPr/>
          <p:nvPr/>
        </p:nvSpPr>
        <p:spPr>
          <a:xfrm>
            <a:off x="5290566" y="3703263"/>
            <a:ext cx="1610868" cy="346710"/>
          </a:xfrm>
          <a:prstGeom prst="roundRect">
            <a:avLst>
              <a:gd name="adj" fmla="val 50000"/>
            </a:avLst>
          </a:prstGeom>
          <a:solidFill>
            <a:srgbClr val="fe935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prstClr val="white"/>
                </a:solidFill>
              </a:rPr>
              <a:t>김혜진</a:t>
            </a:r>
            <a:endParaRPr lang="ko-KR" altLang="en-US" sz="12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ea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825500"/>
          </a:xfrm>
          <a:prstGeom prst="rect">
            <a:avLst/>
          </a:prstGeom>
          <a:pattFill prst="wdUpDiag">
            <a:fgClr>
              <a:srgbClr val="fe935e"/>
            </a:fgClr>
            <a:bgClr>
              <a:srgbClr val="fe6b1e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4024" y="354842"/>
            <a:ext cx="11177801" cy="6237027"/>
          </a:xfrm>
          <a:prstGeom prst="rect">
            <a:avLst/>
          </a:prstGeom>
          <a:solidFill>
            <a:schemeClr val="bg1"/>
          </a:solidFill>
          <a:ln w="41275">
            <a:noFill/>
          </a:ln>
          <a:effectLst>
            <a:outerShdw blurRad="50800" dist="1524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1. 여가활동 데이터 분석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64024" y="354842"/>
            <a:ext cx="11177801" cy="0"/>
          </a:xfrm>
          <a:prstGeom prst="line">
            <a:avLst/>
          </a:prstGeom>
          <a:ln w="22225">
            <a:solidFill>
              <a:srgbClr val="ff33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585549" y="3676870"/>
            <a:ext cx="922832" cy="540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79599" y="2305661"/>
            <a:ext cx="922832" cy="54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76424" y="4220168"/>
            <a:ext cx="922832" cy="54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8868" y="2416595"/>
            <a:ext cx="10655420" cy="20248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ea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825500"/>
          </a:xfrm>
          <a:prstGeom prst="rect">
            <a:avLst/>
          </a:prstGeom>
          <a:pattFill prst="wdUpDiag">
            <a:fgClr>
              <a:srgbClr val="fe935e"/>
            </a:fgClr>
            <a:bgClr>
              <a:srgbClr val="fe6b1e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4024" y="354842"/>
            <a:ext cx="11177801" cy="6237027"/>
          </a:xfrm>
          <a:prstGeom prst="rect">
            <a:avLst/>
          </a:prstGeom>
          <a:solidFill>
            <a:schemeClr val="bg1"/>
          </a:solidFill>
          <a:ln w="41275">
            <a:noFill/>
          </a:ln>
          <a:effectLst>
            <a:outerShdw blurRad="50800" dist="1524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1. 여가활동 데이터 분석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64024" y="354842"/>
            <a:ext cx="11177801" cy="0"/>
          </a:xfrm>
          <a:prstGeom prst="line">
            <a:avLst/>
          </a:prstGeom>
          <a:ln w="22225">
            <a:solidFill>
              <a:srgbClr val="ff33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585549" y="3676870"/>
            <a:ext cx="922832" cy="540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79599" y="2305661"/>
            <a:ext cx="922832" cy="54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76424" y="4220168"/>
            <a:ext cx="922832" cy="54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2783" y="1454753"/>
            <a:ext cx="10646433" cy="39484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"/>
          <p:cNvSpPr/>
          <p:nvPr/>
        </p:nvSpPr>
        <p:spPr>
          <a:xfrm>
            <a:off x="10596755" y="2350800"/>
            <a:ext cx="493200" cy="295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ea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825500"/>
          </a:xfrm>
          <a:prstGeom prst="rect">
            <a:avLst/>
          </a:prstGeom>
          <a:pattFill prst="wdUpDiag">
            <a:fgClr>
              <a:srgbClr val="fe935e"/>
            </a:fgClr>
            <a:bgClr>
              <a:srgbClr val="fe6b1e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4024" y="354842"/>
            <a:ext cx="11177801" cy="6237027"/>
          </a:xfrm>
          <a:prstGeom prst="rect">
            <a:avLst/>
          </a:prstGeom>
          <a:solidFill>
            <a:schemeClr val="bg1"/>
          </a:solidFill>
          <a:ln w="41275">
            <a:noFill/>
          </a:ln>
          <a:effectLst>
            <a:outerShdw blurRad="50800" dist="1524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1. 여가활동 데이터 분석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64024" y="354842"/>
            <a:ext cx="11177801" cy="0"/>
          </a:xfrm>
          <a:prstGeom prst="line">
            <a:avLst/>
          </a:prstGeom>
          <a:ln w="22225">
            <a:solidFill>
              <a:srgbClr val="ff33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585549" y="3676870"/>
            <a:ext cx="922832" cy="540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79599" y="2305661"/>
            <a:ext cx="922832" cy="54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76424" y="4220168"/>
            <a:ext cx="922832" cy="54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8059" y="1280966"/>
            <a:ext cx="3805007" cy="50513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"/>
          <p:cNvSpPr/>
          <p:nvPr/>
        </p:nvSpPr>
        <p:spPr>
          <a:xfrm>
            <a:off x="5936049" y="3163917"/>
            <a:ext cx="530165" cy="53016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38497" y="2147708"/>
            <a:ext cx="3343741" cy="2562582"/>
          </a:xfrm>
          <a:prstGeom prst="rect">
            <a:avLst/>
          </a:prstGeom>
        </p:spPr>
      </p:pic>
      <p:sp>
        <p:nvSpPr>
          <p:cNvPr id="42" name="모서리가 둥근 직사각형 124"/>
          <p:cNvSpPr/>
          <p:nvPr/>
        </p:nvSpPr>
        <p:spPr>
          <a:xfrm>
            <a:off x="7830865" y="4871065"/>
            <a:ext cx="2284806" cy="346710"/>
          </a:xfrm>
          <a:prstGeom prst="roundRect">
            <a:avLst>
              <a:gd name="adj" fmla="val 50000"/>
            </a:avLst>
          </a:prstGeom>
          <a:solidFill>
            <a:srgbClr val="fe935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prstClr val="white"/>
                </a:solidFill>
              </a:rPr>
              <a:t>여가활동 시각화 데이터</a:t>
            </a:r>
            <a:endParaRPr lang="ko-KR" altLang="en-US" sz="12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ea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825500"/>
          </a:xfrm>
          <a:prstGeom prst="rect">
            <a:avLst/>
          </a:prstGeom>
          <a:pattFill prst="wdUpDiag">
            <a:fgClr>
              <a:srgbClr val="fe935e"/>
            </a:fgClr>
            <a:bgClr>
              <a:srgbClr val="fe6b1e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4024" y="354842"/>
            <a:ext cx="11177801" cy="6237027"/>
          </a:xfrm>
          <a:prstGeom prst="rect">
            <a:avLst/>
          </a:prstGeom>
          <a:solidFill>
            <a:schemeClr val="bg1"/>
          </a:solidFill>
          <a:ln w="41275">
            <a:noFill/>
          </a:ln>
          <a:effectLst>
            <a:outerShdw blurRad="50800" dist="1524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en-US" altLang="ko-KR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GUI</a:t>
            </a: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작성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64024" y="354842"/>
            <a:ext cx="11177801" cy="0"/>
          </a:xfrm>
          <a:prstGeom prst="line">
            <a:avLst/>
          </a:prstGeom>
          <a:ln w="22225">
            <a:solidFill>
              <a:srgbClr val="ff33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585549" y="3676870"/>
            <a:ext cx="922832" cy="540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79599" y="2305661"/>
            <a:ext cx="922832" cy="54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76424" y="4220168"/>
            <a:ext cx="922832" cy="54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9479" y="1836467"/>
            <a:ext cx="3412521" cy="3180376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52428" y="1830585"/>
            <a:ext cx="4316574" cy="3196829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849951" y="616731"/>
            <a:ext cx="1920806" cy="5869557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60036" y="1637458"/>
            <a:ext cx="4276238" cy="3583082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ea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825500"/>
          </a:xfrm>
          <a:prstGeom prst="rect">
            <a:avLst/>
          </a:prstGeom>
          <a:pattFill prst="wdUpDiag">
            <a:fgClr>
              <a:srgbClr val="fe935e"/>
            </a:fgClr>
            <a:bgClr>
              <a:srgbClr val="fe6b1e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4024" y="354842"/>
            <a:ext cx="11177801" cy="6237027"/>
          </a:xfrm>
          <a:prstGeom prst="rect">
            <a:avLst/>
          </a:prstGeom>
          <a:solidFill>
            <a:schemeClr val="bg1"/>
          </a:solidFill>
          <a:ln w="41275">
            <a:noFill/>
          </a:ln>
          <a:effectLst>
            <a:outerShdw blurRad="50800" dist="1524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en-US" altLang="ko-KR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GUI</a:t>
            </a: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작성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64024" y="354842"/>
            <a:ext cx="11177801" cy="0"/>
          </a:xfrm>
          <a:prstGeom prst="line">
            <a:avLst/>
          </a:prstGeom>
          <a:ln w="22225">
            <a:solidFill>
              <a:srgbClr val="ff33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585549" y="3676870"/>
            <a:ext cx="922832" cy="540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79599" y="2305661"/>
            <a:ext cx="922832" cy="54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76424" y="4220168"/>
            <a:ext cx="922832" cy="54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0671" y="1172653"/>
            <a:ext cx="3264849" cy="5006915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85293" y="1493834"/>
            <a:ext cx="5900025" cy="4685734"/>
          </a:xfrm>
          <a:prstGeom prst="rect">
            <a:avLst/>
          </a:prstGeom>
        </p:spPr>
      </p:pic>
      <p:pic>
        <p:nvPicPr>
          <p:cNvPr id="5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46572" y="1176193"/>
            <a:ext cx="2876014" cy="5003375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09108" y="1657469"/>
            <a:ext cx="4786132" cy="4010325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ea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825500"/>
          </a:xfrm>
          <a:prstGeom prst="rect">
            <a:avLst/>
          </a:prstGeom>
          <a:pattFill prst="wdUpDiag">
            <a:fgClr>
              <a:srgbClr val="fe935e"/>
            </a:fgClr>
            <a:bgClr>
              <a:srgbClr val="fe6b1e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4024" y="354842"/>
            <a:ext cx="11177801" cy="6237027"/>
          </a:xfrm>
          <a:prstGeom prst="rect">
            <a:avLst/>
          </a:prstGeom>
          <a:solidFill>
            <a:schemeClr val="bg1"/>
          </a:solidFill>
          <a:ln w="41275">
            <a:noFill/>
          </a:ln>
          <a:effectLst>
            <a:outerShdw blurRad="50800" dist="1524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en-US" altLang="ko-KR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GUI</a:t>
            </a: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작성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64024" y="354842"/>
            <a:ext cx="11177801" cy="0"/>
          </a:xfrm>
          <a:prstGeom prst="line">
            <a:avLst/>
          </a:prstGeom>
          <a:ln w="22225">
            <a:solidFill>
              <a:srgbClr val="ff33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585549" y="3676870"/>
            <a:ext cx="922832" cy="540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79599" y="2305661"/>
            <a:ext cx="922832" cy="54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76424" y="4220168"/>
            <a:ext cx="922832" cy="54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84369" y="1641836"/>
            <a:ext cx="4244263" cy="4613037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17167" y="1214164"/>
            <a:ext cx="2879347" cy="5040708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28720" y="1620562"/>
            <a:ext cx="4552501" cy="3814563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ea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825500"/>
          </a:xfrm>
          <a:prstGeom prst="rect">
            <a:avLst/>
          </a:prstGeom>
          <a:pattFill prst="wdUpDiag">
            <a:fgClr>
              <a:srgbClr val="fe935e"/>
            </a:fgClr>
            <a:bgClr>
              <a:srgbClr val="fe6b1e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4024" y="354842"/>
            <a:ext cx="11177801" cy="6237027"/>
          </a:xfrm>
          <a:prstGeom prst="rect">
            <a:avLst/>
          </a:prstGeom>
          <a:solidFill>
            <a:schemeClr val="bg1"/>
          </a:solidFill>
          <a:ln w="41275">
            <a:noFill/>
          </a:ln>
          <a:effectLst>
            <a:outerShdw blurRad="50800" dist="1524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 lang="ko-KR"/>
            </a:pPr>
            <a:endParaRPr lang="en-US" altLang="ko-KR" sz="2800" b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64024" y="354842"/>
            <a:ext cx="11177801" cy="0"/>
          </a:xfrm>
          <a:prstGeom prst="line">
            <a:avLst/>
          </a:prstGeom>
          <a:ln w="22225">
            <a:solidFill>
              <a:srgbClr val="ff33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585549" y="3676870"/>
            <a:ext cx="922832" cy="540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79599" y="2305661"/>
            <a:ext cx="922832" cy="54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76424" y="4220168"/>
            <a:ext cx="922832" cy="54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5433060" y="3067104"/>
            <a:ext cx="1325880" cy="723792"/>
          </a:xfrm>
          <a:prstGeom prst="rect">
            <a:avLst/>
          </a:prstGeom>
        </p:spPr>
        <p:txBody>
          <a:bodyPr wrap="none">
            <a:spAutoFit/>
          </a:bodyPr>
          <a:p>
            <a:pPr marL="0" algn="ctr" defTabSz="885826" eaLnBrk="1" latinLnBrk="0" hangingPunct="1">
              <a:lnSpc>
                <a:spcPct val="150000"/>
              </a:lnSpc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800" b="1" i="1" u="none" kern="0" mc:Ignorable="hp" hp:hslEmbossed="0">
                <a:solidFill>
                  <a:srgbClr val="404040"/>
                </a:solidFill>
                <a:latin typeface="맑은 고딕"/>
                <a:ea typeface="맑은 고딕"/>
              </a:rPr>
              <a:t>3</a:t>
            </a:r>
            <a:r>
              <a:rPr xmlns:mc="http://schemas.openxmlformats.org/markup-compatibility/2006" xmlns:hp="http://schemas.haansoft.com/office/presentation/8.0" lang="ko-KR" altLang="en-US" sz="2800" b="1" i="1" u="none" kern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. 시연</a:t>
            </a:r>
            <a:endParaRPr xmlns:mc="http://schemas.openxmlformats.org/markup-compatibility/2006" xmlns:hp="http://schemas.haansoft.com/office/presentation/8.0" lang="ko-KR" altLang="en-US" sz="2800" b="1" i="1" u="none" kern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ea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3392489"/>
          </a:xfrm>
          <a:prstGeom prst="rect">
            <a:avLst/>
          </a:prstGeom>
          <a:pattFill prst="wdUpDiag">
            <a:fgClr>
              <a:srgbClr val="fe935e"/>
            </a:fgClr>
            <a:bgClr>
              <a:srgbClr val="fe6b1e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4024" y="354842"/>
            <a:ext cx="11177801" cy="6237027"/>
          </a:xfrm>
          <a:prstGeom prst="rect">
            <a:avLst/>
          </a:prstGeom>
          <a:solidFill>
            <a:schemeClr val="bg1"/>
          </a:solidFill>
          <a:ln w="41275">
            <a:noFill/>
          </a:ln>
          <a:effectLst>
            <a:outerShdw blurRad="50800" dist="1524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4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Thank you</a:t>
            </a:r>
            <a:endParaRPr lang="en-US" altLang="ko-KR" sz="4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 lang="ko-KR"/>
            </a:pPr>
            <a:endParaRPr lang="en-US" altLang="ko-KR" sz="4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64024" y="354842"/>
            <a:ext cx="11177801" cy="0"/>
          </a:xfrm>
          <a:prstGeom prst="line">
            <a:avLst/>
          </a:prstGeom>
          <a:ln w="22225">
            <a:solidFill>
              <a:srgbClr val="ff33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ea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3392489"/>
          </a:xfrm>
          <a:prstGeom prst="rect">
            <a:avLst/>
          </a:prstGeom>
          <a:pattFill prst="wdUpDiag">
            <a:fgClr>
              <a:srgbClr val="fe935e"/>
            </a:fgClr>
            <a:bgClr>
              <a:srgbClr val="fe6b1e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4024" y="354842"/>
            <a:ext cx="11177801" cy="6237027"/>
          </a:xfrm>
          <a:prstGeom prst="rect">
            <a:avLst/>
          </a:prstGeom>
          <a:solidFill>
            <a:schemeClr val="bg1"/>
          </a:solidFill>
          <a:ln w="41275">
            <a:noFill/>
          </a:ln>
          <a:effectLst>
            <a:outerShdw blurRad="50800" dist="1524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endParaRPr lang="ko-KR" altLang="en-US" sz="3000" b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64024" y="354842"/>
            <a:ext cx="11177801" cy="0"/>
          </a:xfrm>
          <a:prstGeom prst="line">
            <a:avLst/>
          </a:prstGeom>
          <a:ln w="22225">
            <a:solidFill>
              <a:srgbClr val="ff33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"/>
          <p:cNvGrpSpPr/>
          <p:nvPr/>
        </p:nvGrpSpPr>
        <p:grpSpPr>
          <a:xfrm rot="0">
            <a:off x="4572000" y="2068541"/>
            <a:ext cx="3407797" cy="775013"/>
            <a:chOff x="4835462" y="1789979"/>
            <a:chExt cx="3407797" cy="775013"/>
          </a:xfrm>
        </p:grpSpPr>
        <p:sp>
          <p:nvSpPr>
            <p:cNvPr id="8" name="타원 24"/>
            <p:cNvSpPr/>
            <p:nvPr/>
          </p:nvSpPr>
          <p:spPr>
            <a:xfrm>
              <a:off x="4835462" y="2100968"/>
              <a:ext cx="368774" cy="368774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15875">
              <a:solidFill>
                <a:srgbClr val="ff3300"/>
              </a:solidFill>
            </a:ln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latinLnBrk="0">
                <a:defRPr lang="ko-KR"/>
              </a:pPr>
              <a:r>
                <a:rPr lang="en-US" altLang="ko-KR" sz="1000" kern="0">
                  <a:solidFill>
                    <a:prstClr val="white"/>
                  </a:solidFill>
                </a:rPr>
                <a:t>01</a:t>
              </a:r>
              <a:endParaRPr lang="ko-KR" altLang="en-US" sz="1000" kern="0">
                <a:solidFill>
                  <a:prstClr val="white"/>
                </a:solidFill>
              </a:endParaRPr>
            </a:p>
          </p:txBody>
        </p:sp>
        <p:sp>
          <p:nvSpPr>
            <p:cNvPr id="11" name=""/>
            <p:cNvSpPr txBox="1"/>
            <p:nvPr/>
          </p:nvSpPr>
          <p:spPr>
            <a:xfrm>
              <a:off x="5610404" y="1789979"/>
              <a:ext cx="2632856" cy="7750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 latinLnBrk="0">
                <a:lnSpc>
                  <a:spcPct val="150000"/>
                </a:lnSpc>
                <a:defRPr lang="ko-KR" altLang="en-US"/>
              </a:pPr>
              <a:r>
                <a:rPr lang="ko-KR" altLang="en-US" sz="3000" b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데이터 분석</a:t>
              </a:r>
              <a:endParaRPr lang="ko-KR" altLang="en-US" sz="3000" b="1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"/>
          <p:cNvGrpSpPr/>
          <p:nvPr/>
        </p:nvGrpSpPr>
        <p:grpSpPr>
          <a:xfrm rot="0">
            <a:off x="4572000" y="2827485"/>
            <a:ext cx="3407797" cy="775013"/>
            <a:chOff x="4987862" y="1942379"/>
            <a:chExt cx="3407797" cy="775013"/>
          </a:xfrm>
        </p:grpSpPr>
        <p:sp>
          <p:nvSpPr>
            <p:cNvPr id="15" name="타원 24"/>
            <p:cNvSpPr/>
            <p:nvPr/>
          </p:nvSpPr>
          <p:spPr>
            <a:xfrm>
              <a:off x="4987862" y="2253368"/>
              <a:ext cx="368774" cy="368774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15875">
              <a:solidFill>
                <a:srgbClr val="ff3300"/>
              </a:solidFill>
            </a:ln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latinLnBrk="0">
                <a:defRPr lang="ko-KR"/>
              </a:pPr>
              <a:r>
                <a:rPr lang="en-US" altLang="ko-KR" sz="1000" kern="0">
                  <a:solidFill>
                    <a:prstClr val="white"/>
                  </a:solidFill>
                </a:rPr>
                <a:t>0</a:t>
              </a:r>
              <a:r>
                <a:rPr lang="ko-KR" altLang="en-US" sz="1000" kern="0">
                  <a:solidFill>
                    <a:prstClr val="white"/>
                  </a:solidFill>
                </a:rPr>
                <a:t>2</a:t>
              </a:r>
              <a:endParaRPr lang="ko-KR" altLang="en-US" sz="1000" kern="0">
                <a:solidFill>
                  <a:prstClr val="white"/>
                </a:solidFill>
              </a:endParaRPr>
            </a:p>
          </p:txBody>
        </p:sp>
        <p:sp>
          <p:nvSpPr>
            <p:cNvPr id="16" name=""/>
            <p:cNvSpPr txBox="1"/>
            <p:nvPr/>
          </p:nvSpPr>
          <p:spPr>
            <a:xfrm>
              <a:off x="5762804" y="1942379"/>
              <a:ext cx="2632856" cy="7750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 lang="ko-KR" altLang="en-US"/>
              </a:pPr>
              <a:r>
                <a:rPr lang="en-US" altLang="ko-KR" sz="3000" b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GUI</a:t>
              </a:r>
              <a:r>
                <a:rPr lang="ko-KR" altLang="en-US" sz="3000" b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작성</a:t>
              </a:r>
              <a:endParaRPr lang="ko-KR" altLang="en-US" sz="3000" b="1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9" name=""/>
          <p:cNvGrpSpPr/>
          <p:nvPr/>
        </p:nvGrpSpPr>
        <p:grpSpPr>
          <a:xfrm rot="0">
            <a:off x="4572000" y="3586430"/>
            <a:ext cx="3407797" cy="776451"/>
            <a:chOff x="4978516" y="3307869"/>
            <a:chExt cx="3407797" cy="776451"/>
          </a:xfrm>
        </p:grpSpPr>
        <p:sp>
          <p:nvSpPr>
            <p:cNvPr id="17" name="타원 24"/>
            <p:cNvSpPr/>
            <p:nvPr/>
          </p:nvSpPr>
          <p:spPr>
            <a:xfrm>
              <a:off x="4978516" y="3618858"/>
              <a:ext cx="368774" cy="368774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15875">
              <a:solidFill>
                <a:srgbClr val="ff3300"/>
              </a:solidFill>
            </a:ln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latinLnBrk="0">
                <a:defRPr lang="ko-KR"/>
              </a:pPr>
              <a:r>
                <a:rPr lang="en-US" altLang="ko-KR" sz="1000" kern="0">
                  <a:solidFill>
                    <a:prstClr val="white"/>
                  </a:solidFill>
                </a:rPr>
                <a:t>0</a:t>
              </a:r>
              <a:r>
                <a:rPr lang="ko-KR" altLang="en-US" sz="1000" kern="0">
                  <a:solidFill>
                    <a:prstClr val="white"/>
                  </a:solidFill>
                </a:rPr>
                <a:t>3</a:t>
              </a:r>
              <a:endParaRPr lang="ko-KR" altLang="en-US" sz="1000" kern="0">
                <a:solidFill>
                  <a:prstClr val="white"/>
                </a:solidFill>
              </a:endParaRPr>
            </a:p>
          </p:txBody>
        </p:sp>
        <p:sp>
          <p:nvSpPr>
            <p:cNvPr id="18" name=""/>
            <p:cNvSpPr txBox="1"/>
            <p:nvPr/>
          </p:nvSpPr>
          <p:spPr>
            <a:xfrm>
              <a:off x="5753458" y="3307869"/>
              <a:ext cx="2632856" cy="7764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 lang="ko-KR" altLang="en-US"/>
              </a:pPr>
              <a:r>
                <a:rPr lang="ko-KR" altLang="en-US" sz="3000" b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시연</a:t>
              </a:r>
              <a:endParaRPr lang="ko-KR" altLang="en-US" sz="3000" b="1" ker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ea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825500"/>
          </a:xfrm>
          <a:prstGeom prst="rect">
            <a:avLst/>
          </a:prstGeom>
          <a:pattFill prst="wdUpDiag">
            <a:fgClr>
              <a:srgbClr val="fe935e"/>
            </a:fgClr>
            <a:bgClr>
              <a:srgbClr val="fe6b1e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4024" y="354842"/>
            <a:ext cx="11177801" cy="6237027"/>
          </a:xfrm>
          <a:prstGeom prst="rect">
            <a:avLst/>
          </a:prstGeom>
          <a:solidFill>
            <a:schemeClr val="bg1"/>
          </a:solidFill>
          <a:ln w="41275">
            <a:noFill/>
          </a:ln>
          <a:effectLst>
            <a:outerShdw blurRad="50800" dist="1524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Next Holiday</a:t>
            </a:r>
            <a:endParaRPr lang="en-US" altLang="ko-KR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64024" y="354842"/>
            <a:ext cx="11177801" cy="0"/>
          </a:xfrm>
          <a:prstGeom prst="line">
            <a:avLst/>
          </a:prstGeom>
          <a:ln w="22225">
            <a:solidFill>
              <a:srgbClr val="ff33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585549" y="3676870"/>
            <a:ext cx="922832" cy="540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79599" y="2305661"/>
            <a:ext cx="922832" cy="54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76424" y="4220168"/>
            <a:ext cx="922832" cy="54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7857" y="1741361"/>
            <a:ext cx="3600000" cy="3016459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04193" y="1741361"/>
            <a:ext cx="3600000" cy="3016458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01758" y="2738051"/>
            <a:ext cx="4040306" cy="3385394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모서리가 둥근 직사각형 124"/>
          <p:cNvSpPr/>
          <p:nvPr/>
        </p:nvSpPr>
        <p:spPr>
          <a:xfrm>
            <a:off x="2379151" y="1330640"/>
            <a:ext cx="1610868" cy="346710"/>
          </a:xfrm>
          <a:prstGeom prst="roundRect">
            <a:avLst>
              <a:gd name="adj" fmla="val 50000"/>
            </a:avLst>
          </a:prstGeom>
          <a:solidFill>
            <a:srgbClr val="fe935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prstClr val="white"/>
                </a:solidFill>
              </a:rPr>
              <a:t>공휴일 데이터</a:t>
            </a: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36" name="모서리가 둥근 직사각형 124"/>
          <p:cNvSpPr/>
          <p:nvPr/>
        </p:nvSpPr>
        <p:spPr>
          <a:xfrm>
            <a:off x="7932046" y="1330640"/>
            <a:ext cx="1610868" cy="346710"/>
          </a:xfrm>
          <a:prstGeom prst="roundRect">
            <a:avLst>
              <a:gd name="adj" fmla="val 50000"/>
            </a:avLst>
          </a:prstGeom>
          <a:solidFill>
            <a:srgbClr val="fe935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prstClr val="white"/>
                </a:solidFill>
              </a:rPr>
              <a:t>여가활동 데이터</a:t>
            </a:r>
            <a:endParaRPr lang="ko-KR" altLang="en-US" sz="12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ea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825500"/>
          </a:xfrm>
          <a:prstGeom prst="rect">
            <a:avLst/>
          </a:prstGeom>
          <a:pattFill prst="wdUpDiag">
            <a:fgClr>
              <a:srgbClr val="fe935e"/>
            </a:fgClr>
            <a:bgClr>
              <a:srgbClr val="fe6b1e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4024" y="354842"/>
            <a:ext cx="11177801" cy="6237027"/>
          </a:xfrm>
          <a:prstGeom prst="rect">
            <a:avLst/>
          </a:prstGeom>
          <a:solidFill>
            <a:schemeClr val="bg1"/>
          </a:solidFill>
          <a:ln w="41275">
            <a:noFill/>
          </a:ln>
          <a:effectLst>
            <a:outerShdw blurRad="50800" dist="1524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1. 공휴일 데이터 분석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64024" y="354842"/>
            <a:ext cx="11177801" cy="0"/>
          </a:xfrm>
          <a:prstGeom prst="line">
            <a:avLst/>
          </a:prstGeom>
          <a:ln w="22225">
            <a:solidFill>
              <a:srgbClr val="ff33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585549" y="3676870"/>
            <a:ext cx="922832" cy="540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79599" y="2305661"/>
            <a:ext cx="922832" cy="54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76424" y="4220168"/>
            <a:ext cx="922832" cy="54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20065" y="1562220"/>
            <a:ext cx="7551869" cy="44721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ea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825500"/>
          </a:xfrm>
          <a:prstGeom prst="rect">
            <a:avLst/>
          </a:prstGeom>
          <a:pattFill prst="wdUpDiag">
            <a:fgClr>
              <a:srgbClr val="fe935e"/>
            </a:fgClr>
            <a:bgClr>
              <a:srgbClr val="fe6b1e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4024" y="354842"/>
            <a:ext cx="11177801" cy="6237027"/>
          </a:xfrm>
          <a:prstGeom prst="rect">
            <a:avLst/>
          </a:prstGeom>
          <a:solidFill>
            <a:schemeClr val="bg1"/>
          </a:solidFill>
          <a:ln w="41275">
            <a:noFill/>
          </a:ln>
          <a:effectLst>
            <a:outerShdw blurRad="50800" dist="1524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1. 공휴일 데이터 분석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64024" y="354842"/>
            <a:ext cx="11177801" cy="0"/>
          </a:xfrm>
          <a:prstGeom prst="line">
            <a:avLst/>
          </a:prstGeom>
          <a:ln w="22225">
            <a:solidFill>
              <a:srgbClr val="ff33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585549" y="3676870"/>
            <a:ext cx="922832" cy="540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79599" y="2305661"/>
            <a:ext cx="922832" cy="54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76424" y="4220168"/>
            <a:ext cx="922832" cy="54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2622969" y="4577563"/>
            <a:ext cx="6946061" cy="13078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000"/>
              <a:t>b'&lt;?xml version="1.0" encoding="UTF-8" standalone="yes"?&gt;&lt;response&gt;&lt;header&gt;&lt;resultCode&gt;00&lt;/resultCode&gt;&lt;resultMsg&gt;NORMAL SERVICE.&lt;/resultMsg&gt;&lt;/header&gt;&lt;body&gt;&lt;items&gt;&lt;item&gt;&lt;dateKind&gt;01&lt;/dateKind&gt;&lt;dateName&gt;\xec\x84\xa4\xeb\x82\xa0&lt;/dateName&gt;&lt;isHoliday&gt;Y&lt;/isHoliday&gt;&lt;locdate&gt;20190204&lt;/locdate&gt;&lt;seq&gt;1&lt;/seq&gt;&lt;/item&gt;&lt;item&gt;&lt;dateKind&gt;01&lt;/dateKind&gt;&lt;dateName&gt;\xec\x84\xa4\xeb\x82\xa0&lt;/dateName&gt;&lt;isHoliday&gt;Y&lt;/isHoliday&gt;&lt;locdate&gt;20190205&lt;/locdate&gt;&lt;seq&gt;1&lt;/seq&gt;&lt;/item&gt;&lt;item&gt;&lt;dateKind&gt;01&lt;/dateKind&gt;&lt;dateName&gt;\xec\x84\xa4\xeb\x82\xa0&lt;/dateName&gt;&lt;isHoliday&gt;Y&lt;/isHoliday&gt;&lt;locdate&gt;20190206&lt;/locdate&gt;&lt;seq&gt;1&lt;/seq&gt;&lt;/item&gt;&lt;/items&gt;&lt;numOfRows&gt;10&lt;/numOfRows&gt;&lt;pageNo&gt;1&lt;/pageNo&gt;&lt;totalCount&gt;3&lt;/totalCount&gt;&lt;/body&gt;&lt;/response&gt;'</a:t>
            </a:r>
            <a:endParaRPr lang="ko-KR" altLang="en-US" sz="1000"/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1470" y="1457893"/>
            <a:ext cx="8649061" cy="259112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0" name=""/>
          <p:cNvSpPr/>
          <p:nvPr/>
        </p:nvSpPr>
        <p:spPr>
          <a:xfrm rot="5400000">
            <a:off x="5733331" y="4128279"/>
            <a:ext cx="530165" cy="53016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ea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825500"/>
          </a:xfrm>
          <a:prstGeom prst="rect">
            <a:avLst/>
          </a:prstGeom>
          <a:pattFill prst="wdUpDiag">
            <a:fgClr>
              <a:srgbClr val="fe935e"/>
            </a:fgClr>
            <a:bgClr>
              <a:srgbClr val="fe6b1e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4024" y="354842"/>
            <a:ext cx="11177801" cy="6237027"/>
          </a:xfrm>
          <a:prstGeom prst="rect">
            <a:avLst/>
          </a:prstGeom>
          <a:solidFill>
            <a:schemeClr val="bg1"/>
          </a:solidFill>
          <a:ln w="41275">
            <a:noFill/>
          </a:ln>
          <a:effectLst>
            <a:outerShdw blurRad="50800" dist="1524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1. 공휴일 데이터 분석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64024" y="354842"/>
            <a:ext cx="11177801" cy="0"/>
          </a:xfrm>
          <a:prstGeom prst="line">
            <a:avLst/>
          </a:prstGeom>
          <a:ln w="22225">
            <a:solidFill>
              <a:srgbClr val="ff33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585549" y="3676870"/>
            <a:ext cx="922832" cy="540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79599" y="2305661"/>
            <a:ext cx="922832" cy="54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76424" y="4220168"/>
            <a:ext cx="922832" cy="54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45" name=""/>
          <p:cNvSpPr/>
          <p:nvPr/>
        </p:nvSpPr>
        <p:spPr>
          <a:xfrm>
            <a:off x="7939894" y="3163917"/>
            <a:ext cx="530165" cy="53016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1864" y="1530199"/>
            <a:ext cx="4338360" cy="17644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81617" y="1511675"/>
            <a:ext cx="2746930" cy="42569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661734" y="2214393"/>
            <a:ext cx="2524477" cy="24292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ea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825500"/>
          </a:xfrm>
          <a:prstGeom prst="rect">
            <a:avLst/>
          </a:prstGeom>
          <a:pattFill prst="wdUpDiag">
            <a:fgClr>
              <a:srgbClr val="fe935e"/>
            </a:fgClr>
            <a:bgClr>
              <a:srgbClr val="fe6b1e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4024" y="354842"/>
            <a:ext cx="11177801" cy="6237027"/>
          </a:xfrm>
          <a:prstGeom prst="rect">
            <a:avLst/>
          </a:prstGeom>
          <a:solidFill>
            <a:schemeClr val="bg1"/>
          </a:solidFill>
          <a:ln w="41275">
            <a:noFill/>
          </a:ln>
          <a:effectLst>
            <a:outerShdw blurRad="50800" dist="1524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1. 공휴일 데이터 분석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64024" y="354842"/>
            <a:ext cx="11177801" cy="0"/>
          </a:xfrm>
          <a:prstGeom prst="line">
            <a:avLst/>
          </a:prstGeom>
          <a:ln w="22225">
            <a:solidFill>
              <a:srgbClr val="ff33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585549" y="3676870"/>
            <a:ext cx="922832" cy="540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79599" y="2305661"/>
            <a:ext cx="922832" cy="54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76424" y="4220168"/>
            <a:ext cx="922832" cy="54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3339" y="1504142"/>
            <a:ext cx="4338369" cy="21405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35792" y="1485270"/>
            <a:ext cx="2714246" cy="4678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"/>
          <p:cNvSpPr/>
          <p:nvPr/>
        </p:nvSpPr>
        <p:spPr>
          <a:xfrm>
            <a:off x="7939894" y="3163917"/>
            <a:ext cx="530165" cy="53016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35427" y="2383059"/>
            <a:ext cx="2893908" cy="20918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354553" y="4705803"/>
            <a:ext cx="1066948" cy="1238422"/>
          </a:xfrm>
          <a:prstGeom prst="rect">
            <a:avLst/>
          </a:prstGeom>
          <a:ln w="3175" cap="sq">
            <a:solidFill>
              <a:schemeClr val="bg1"/>
            </a:solidFill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ea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825500"/>
          </a:xfrm>
          <a:prstGeom prst="rect">
            <a:avLst/>
          </a:prstGeom>
          <a:pattFill prst="wdUpDiag">
            <a:fgClr>
              <a:srgbClr val="fe935e"/>
            </a:fgClr>
            <a:bgClr>
              <a:srgbClr val="fe6b1e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4024" y="354842"/>
            <a:ext cx="11177801" cy="6237027"/>
          </a:xfrm>
          <a:prstGeom prst="rect">
            <a:avLst/>
          </a:prstGeom>
          <a:solidFill>
            <a:schemeClr val="bg1"/>
          </a:solidFill>
          <a:ln w="41275">
            <a:noFill/>
          </a:ln>
          <a:effectLst>
            <a:outerShdw blurRad="50800" dist="1524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1. 공휴일 데이터 분석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64024" y="354842"/>
            <a:ext cx="11177801" cy="0"/>
          </a:xfrm>
          <a:prstGeom prst="line">
            <a:avLst/>
          </a:prstGeom>
          <a:ln w="22225">
            <a:solidFill>
              <a:srgbClr val="ff33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585549" y="3676870"/>
            <a:ext cx="922832" cy="540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79599" y="2305661"/>
            <a:ext cx="922832" cy="54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76424" y="4220168"/>
            <a:ext cx="922832" cy="54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5860" y="2204866"/>
            <a:ext cx="5934902" cy="24482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42050" y="1732131"/>
            <a:ext cx="2829319" cy="35914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0" name=""/>
          <p:cNvSpPr/>
          <p:nvPr/>
        </p:nvSpPr>
        <p:spPr>
          <a:xfrm>
            <a:off x="7247984" y="3163917"/>
            <a:ext cx="530165" cy="53016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1" name="모서리가 둥근 직사각형 124"/>
          <p:cNvSpPr/>
          <p:nvPr/>
        </p:nvSpPr>
        <p:spPr>
          <a:xfrm>
            <a:off x="8390683" y="5509060"/>
            <a:ext cx="2212920" cy="346710"/>
          </a:xfrm>
          <a:prstGeom prst="roundRect">
            <a:avLst>
              <a:gd name="adj" fmla="val 50000"/>
            </a:avLst>
          </a:prstGeom>
          <a:solidFill>
            <a:srgbClr val="fe935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prstClr val="white"/>
                </a:solidFill>
              </a:rPr>
              <a:t>연도별 휴일 검색 데이터</a:t>
            </a:r>
            <a:endParaRPr lang="ko-KR" altLang="en-US" sz="12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ea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825500"/>
          </a:xfrm>
          <a:prstGeom prst="rect">
            <a:avLst/>
          </a:prstGeom>
          <a:pattFill prst="wdUpDiag">
            <a:fgClr>
              <a:srgbClr val="fe935e"/>
            </a:fgClr>
            <a:bgClr>
              <a:srgbClr val="fe6b1e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 lang="ko-KR"/>
            </a:pPr>
            <a:endParaRPr lang="ko-KR" altLang="en-US" sz="7200" kern="0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4024" y="354842"/>
            <a:ext cx="11177801" cy="6237027"/>
          </a:xfrm>
          <a:prstGeom prst="rect">
            <a:avLst/>
          </a:prstGeom>
          <a:solidFill>
            <a:schemeClr val="bg1"/>
          </a:solidFill>
          <a:ln w="41275">
            <a:noFill/>
          </a:ln>
          <a:effectLst>
            <a:outerShdw blurRad="50800" dist="1524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1. 공휴일 데이터 분석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64024" y="354842"/>
            <a:ext cx="11177801" cy="0"/>
          </a:xfrm>
          <a:prstGeom prst="line">
            <a:avLst/>
          </a:prstGeom>
          <a:ln w="22225">
            <a:solidFill>
              <a:srgbClr val="ff33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585549" y="3676870"/>
            <a:ext cx="922832" cy="540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79599" y="2305661"/>
            <a:ext cx="922832" cy="54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76424" y="4220168"/>
            <a:ext cx="922832" cy="54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/>
            </a:pPr>
            <a:r>
              <a:rPr lang="en-US" altLang="ko-KR" sz="800">
                <a:solidFill>
                  <a:prstClr val="white"/>
                </a:solidFill>
                <a:cs typeface="Aharoni"/>
              </a:rPr>
              <a:t>CONTENTS. A </a:t>
            </a:r>
            <a:endParaRPr lang="en-US" altLang="ko-KR" sz="800">
              <a:solidFill>
                <a:prstClr val="white"/>
              </a:solidFill>
              <a:cs typeface="Aharoni"/>
            </a:endParaRPr>
          </a:p>
          <a:p>
            <a:pPr algn="ctr">
              <a:defRPr lang="ko-KR"/>
            </a:pPr>
            <a:r>
              <a:rPr lang="en-US" altLang="ko-KR" b="1">
                <a:solidFill>
                  <a:prstClr val="white"/>
                </a:solidFill>
                <a:cs typeface="Aharoni"/>
              </a:rPr>
              <a:t>75</a:t>
            </a:r>
            <a:r>
              <a:rPr lang="en-US" altLang="ko-KR" sz="1000" b="1">
                <a:solidFill>
                  <a:prstClr val="white"/>
                </a:solidFill>
                <a:cs typeface="Aharoni"/>
              </a:rPr>
              <a:t>%</a:t>
            </a:r>
            <a:endParaRPr lang="en-US" altLang="ko-KR" sz="100" b="1">
              <a:solidFill>
                <a:prstClr val="white"/>
              </a:solidFill>
              <a:cs typeface="Aharoni"/>
            </a:endParaRPr>
          </a:p>
        </p:txBody>
      </p:sp>
      <p:sp>
        <p:nvSpPr>
          <p:cNvPr id="50" name=""/>
          <p:cNvSpPr/>
          <p:nvPr/>
        </p:nvSpPr>
        <p:spPr>
          <a:xfrm>
            <a:off x="5289069" y="3163917"/>
            <a:ext cx="530165" cy="53016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3124" y="1468992"/>
            <a:ext cx="3345267" cy="45016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99648" y="2593044"/>
            <a:ext cx="4672020" cy="19707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3" name="모서리가 둥근 직사각형 124"/>
          <p:cNvSpPr/>
          <p:nvPr/>
        </p:nvSpPr>
        <p:spPr>
          <a:xfrm>
            <a:off x="7501085" y="4763235"/>
            <a:ext cx="2284806" cy="346710"/>
          </a:xfrm>
          <a:prstGeom prst="roundRect">
            <a:avLst>
              <a:gd name="adj" fmla="val 50000"/>
            </a:avLst>
          </a:prstGeom>
          <a:solidFill>
            <a:srgbClr val="fe935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prstClr val="white"/>
                </a:solidFill>
              </a:rPr>
              <a:t>연간 휴일 수 시각화 데이터</a:t>
            </a:r>
            <a:endParaRPr lang="ko-KR" altLang="en-US" sz="12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289</ep:Words>
  <ep:PresentationFormat>와이드스크린</ep:PresentationFormat>
  <ep:Paragraphs>107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2021-07-25T04:50:29.000</dcterms:created>
  <dc:creator>조현석</dc:creator>
  <cp:lastModifiedBy>tech</cp:lastModifiedBy>
  <dcterms:modified xsi:type="dcterms:W3CDTF">2022-11-06T21:02:48.380</dcterms:modified>
  <cp:revision>23</cp:revision>
  <dc:title>PowerPoint 프레젠테이션</dc:title>
</cp:coreProperties>
</file>