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1" r:id="rId3"/>
    <p:sldId id="273" r:id="rId4"/>
    <p:sldId id="272" r:id="rId5"/>
    <p:sldId id="274" r:id="rId6"/>
    <p:sldId id="275" r:id="rId7"/>
    <p:sldId id="276" r:id="rId8"/>
    <p:sldId id="277" r:id="rId9"/>
    <p:sldId id="270"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snapToGrid="0">
      <p:cViewPr varScale="1">
        <p:scale>
          <a:sx n="61" d="100"/>
          <a:sy n="61" d="100"/>
        </p:scale>
        <p:origin x="48"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E44131-B442-4AEA-9DF1-6504C9625F5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10658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44131-B442-4AEA-9DF1-6504C9625F5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315104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44131-B442-4AEA-9DF1-6504C9625F5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379356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44131-B442-4AEA-9DF1-6504C9625F5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252804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44131-B442-4AEA-9DF1-6504C9625F5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164133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E44131-B442-4AEA-9DF1-6504C9625F5D}"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112400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E44131-B442-4AEA-9DF1-6504C9625F5D}"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255673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E44131-B442-4AEA-9DF1-6504C9625F5D}"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62608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44131-B442-4AEA-9DF1-6504C9625F5D}" type="datetimeFigureOut">
              <a:rPr lang="en-US" smtClean="0"/>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149127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44131-B442-4AEA-9DF1-6504C9625F5D}"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224898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44131-B442-4AEA-9DF1-6504C9625F5D}"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9F366-A981-4338-979E-746C327342CA}" type="slidenum">
              <a:rPr lang="en-US" smtClean="0"/>
              <a:t>‹#›</a:t>
            </a:fld>
            <a:endParaRPr lang="en-US"/>
          </a:p>
        </p:txBody>
      </p:sp>
    </p:spTree>
    <p:extLst>
      <p:ext uri="{BB962C8B-B14F-4D97-AF65-F5344CB8AC3E}">
        <p14:creationId xmlns:p14="http://schemas.microsoft.com/office/powerpoint/2010/main" val="282246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chemeClr val="accent1"/>
            </a:gs>
            <a:gs pos="70500">
              <a:schemeClr val="accent1"/>
            </a:gs>
            <a:gs pos="58000">
              <a:schemeClr val="accent1">
                <a:lumMod val="60000"/>
                <a:lumOff val="40000"/>
              </a:schemeClr>
            </a:gs>
            <a:gs pos="83000">
              <a:schemeClr val="accent1"/>
            </a:gs>
            <a:gs pos="100000">
              <a:schemeClr val="accent1">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44131-B442-4AEA-9DF1-6504C9625F5D}" type="datetimeFigureOut">
              <a:rPr lang="en-US" smtClean="0"/>
              <a:t>11/16/2015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9F366-A981-4338-979E-746C327342CA}" type="slidenum">
              <a:rPr lang="en-US" smtClean="0"/>
              <a:t>‹#›</a:t>
            </a:fld>
            <a:endParaRPr lang="en-US"/>
          </a:p>
        </p:txBody>
      </p:sp>
    </p:spTree>
    <p:extLst>
      <p:ext uri="{BB962C8B-B14F-4D97-AF65-F5344CB8AC3E}">
        <p14:creationId xmlns:p14="http://schemas.microsoft.com/office/powerpoint/2010/main" val="272984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b="1" dirty="0" smtClean="0">
                <a:solidFill>
                  <a:schemeClr val="bg1"/>
                </a:solidFill>
              </a:rPr>
              <a:t>Understanding United States Presidential Elections</a:t>
            </a:r>
            <a:endParaRPr lang="en-US" b="1"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Group Presentation with:</a:t>
            </a:r>
          </a:p>
          <a:p>
            <a:r>
              <a:rPr lang="en-US" dirty="0" smtClean="0">
                <a:solidFill>
                  <a:schemeClr val="bg1"/>
                </a:solidFill>
              </a:rPr>
              <a:t>Stephen Allen | </a:t>
            </a:r>
            <a:r>
              <a:rPr lang="en-US" dirty="0" err="1" smtClean="0">
                <a:solidFill>
                  <a:schemeClr val="bg1"/>
                </a:solidFill>
              </a:rPr>
              <a:t>Jace</a:t>
            </a:r>
            <a:r>
              <a:rPr lang="en-US" dirty="0" smtClean="0">
                <a:solidFill>
                  <a:schemeClr val="bg1"/>
                </a:solidFill>
              </a:rPr>
              <a:t> Barton | Leon Chen</a:t>
            </a:r>
          </a:p>
          <a:p>
            <a:r>
              <a:rPr lang="en-US" dirty="0" smtClean="0">
                <a:solidFill>
                  <a:schemeClr val="bg1"/>
                </a:solidFill>
              </a:rPr>
              <a:t>Andrew Reuben | </a:t>
            </a:r>
            <a:r>
              <a:rPr lang="en-US" dirty="0" err="1" smtClean="0">
                <a:solidFill>
                  <a:schemeClr val="bg1"/>
                </a:solidFill>
              </a:rPr>
              <a:t>Samruddhi</a:t>
            </a:r>
            <a:r>
              <a:rPr lang="en-US" dirty="0" smtClean="0">
                <a:solidFill>
                  <a:schemeClr val="bg1"/>
                </a:solidFill>
              </a:rPr>
              <a:t> </a:t>
            </a:r>
            <a:r>
              <a:rPr lang="en-US" dirty="0" err="1" smtClean="0">
                <a:solidFill>
                  <a:schemeClr val="bg1"/>
                </a:solidFill>
              </a:rPr>
              <a:t>Somani</a:t>
            </a:r>
            <a:endParaRPr lang="en-US" dirty="0">
              <a:solidFill>
                <a:schemeClr val="bg1"/>
              </a:solidFill>
            </a:endParaRPr>
          </a:p>
        </p:txBody>
      </p:sp>
    </p:spTree>
    <p:extLst>
      <p:ext uri="{BB962C8B-B14F-4D97-AF65-F5344CB8AC3E}">
        <p14:creationId xmlns:p14="http://schemas.microsoft.com/office/powerpoint/2010/main" val="747201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Popularity and Homogeneity </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Compared means of people’s opinions of groups.  Those groups who’s average deviated a sigma from the overall average were designated most popular or least popular (depending on the direction of the deviation.</a:t>
            </a:r>
          </a:p>
          <a:p>
            <a:r>
              <a:rPr lang="en-US" dirty="0" smtClean="0">
                <a:solidFill>
                  <a:schemeClr val="bg1"/>
                </a:solidFill>
              </a:rPr>
              <a:t>Compared the standard deviations of people’s opinions to the mean of those standard deviations.  Following the patter above noted the most agreed upon (smallest standard deviations) and most divisive (largest standard deviations) </a:t>
            </a:r>
            <a:endParaRPr lang="en-US" dirty="0">
              <a:solidFill>
                <a:schemeClr val="bg1"/>
              </a:solidFill>
            </a:endParaRPr>
          </a:p>
        </p:txBody>
      </p:sp>
    </p:spTree>
    <p:extLst>
      <p:ext uri="{BB962C8B-B14F-4D97-AF65-F5344CB8AC3E}">
        <p14:creationId xmlns:p14="http://schemas.microsoft.com/office/powerpoint/2010/main" val="3914265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Most Popular Least Popular Groups</a:t>
            </a:r>
            <a:endParaRPr lang="en-US" b="1" dirty="0">
              <a:solidFill>
                <a:schemeClr val="bg1"/>
              </a:solidFill>
            </a:endParaRPr>
          </a:p>
        </p:txBody>
      </p:sp>
      <p:sp>
        <p:nvSpPr>
          <p:cNvPr id="4" name="Text Placeholder 3"/>
          <p:cNvSpPr>
            <a:spLocks noGrp="1"/>
          </p:cNvSpPr>
          <p:nvPr>
            <p:ph type="body" idx="1"/>
          </p:nvPr>
        </p:nvSpPr>
        <p:spPr/>
        <p:txBody>
          <a:bodyPr>
            <a:normAutofit/>
          </a:bodyPr>
          <a:lstStyle/>
          <a:p>
            <a:r>
              <a:rPr lang="en-US" sz="3600" dirty="0" smtClean="0">
                <a:solidFill>
                  <a:schemeClr val="bg1"/>
                </a:solidFill>
              </a:rPr>
              <a:t>Most Popular</a:t>
            </a:r>
            <a:endParaRPr lang="en-US" sz="3600" dirty="0">
              <a:solidFill>
                <a:schemeClr val="bg1"/>
              </a:solidFill>
            </a:endParaRPr>
          </a:p>
        </p:txBody>
      </p:sp>
      <p:sp>
        <p:nvSpPr>
          <p:cNvPr id="3" name="Content Placeholder 2"/>
          <p:cNvSpPr>
            <a:spLocks noGrp="1"/>
          </p:cNvSpPr>
          <p:nvPr>
            <p:ph sz="half" idx="2"/>
          </p:nvPr>
        </p:nvSpPr>
        <p:spPr>
          <a:noFill/>
        </p:spPr>
        <p:txBody>
          <a:bodyPr numCol="1"/>
          <a:lstStyle/>
          <a:p>
            <a:pPr lvl="1"/>
            <a:r>
              <a:rPr lang="en-US" sz="2800" dirty="0" smtClean="0">
                <a:solidFill>
                  <a:schemeClr val="bg1"/>
                </a:solidFill>
              </a:rPr>
              <a:t>Military</a:t>
            </a:r>
          </a:p>
          <a:p>
            <a:pPr lvl="1"/>
            <a:r>
              <a:rPr lang="en-US" sz="2800" dirty="0" smtClean="0">
                <a:solidFill>
                  <a:schemeClr val="bg1"/>
                </a:solidFill>
              </a:rPr>
              <a:t>Middle Class</a:t>
            </a:r>
          </a:p>
          <a:p>
            <a:pPr lvl="1"/>
            <a:r>
              <a:rPr lang="en-US" sz="2800" dirty="0" smtClean="0">
                <a:solidFill>
                  <a:schemeClr val="bg1"/>
                </a:solidFill>
              </a:rPr>
              <a:t>Young</a:t>
            </a:r>
          </a:p>
          <a:p>
            <a:pPr lvl="1"/>
            <a:r>
              <a:rPr lang="en-US" sz="2800" dirty="0" smtClean="0">
                <a:solidFill>
                  <a:schemeClr val="bg1"/>
                </a:solidFill>
              </a:rPr>
              <a:t>White</a:t>
            </a:r>
          </a:p>
          <a:p>
            <a:pPr lvl="1"/>
            <a:r>
              <a:rPr lang="en-US" sz="2800" dirty="0" smtClean="0">
                <a:solidFill>
                  <a:schemeClr val="bg1"/>
                </a:solidFill>
              </a:rPr>
              <a:t>Southern</a:t>
            </a:r>
          </a:p>
          <a:p>
            <a:pPr lvl="1"/>
            <a:r>
              <a:rPr lang="en-US" sz="2800" dirty="0" smtClean="0">
                <a:solidFill>
                  <a:schemeClr val="bg1"/>
                </a:solidFill>
              </a:rPr>
              <a:t>Poor</a:t>
            </a:r>
          </a:p>
          <a:p>
            <a:pPr lvl="1"/>
            <a:endParaRPr lang="en-US" dirty="0"/>
          </a:p>
          <a:p>
            <a:pPr marL="457200" lvl="1" indent="0">
              <a:buNone/>
            </a:pPr>
            <a:endParaRPr lang="en-US" dirty="0" smtClean="0"/>
          </a:p>
        </p:txBody>
      </p:sp>
      <p:sp>
        <p:nvSpPr>
          <p:cNvPr id="5" name="Text Placeholder 4"/>
          <p:cNvSpPr>
            <a:spLocks noGrp="1"/>
          </p:cNvSpPr>
          <p:nvPr>
            <p:ph type="body" sz="quarter" idx="3"/>
          </p:nvPr>
        </p:nvSpPr>
        <p:spPr/>
        <p:txBody>
          <a:bodyPr>
            <a:normAutofit/>
          </a:bodyPr>
          <a:lstStyle/>
          <a:p>
            <a:r>
              <a:rPr lang="en-US" sz="3600" dirty="0" smtClean="0">
                <a:solidFill>
                  <a:schemeClr val="bg1"/>
                </a:solidFill>
              </a:rPr>
              <a:t>Least Popular</a:t>
            </a:r>
            <a:endParaRPr lang="en-US" sz="3600" dirty="0">
              <a:solidFill>
                <a:schemeClr val="bg1"/>
              </a:solidFill>
            </a:endParaRPr>
          </a:p>
        </p:txBody>
      </p:sp>
      <p:sp>
        <p:nvSpPr>
          <p:cNvPr id="6" name="Content Placeholder 5"/>
          <p:cNvSpPr>
            <a:spLocks noGrp="1"/>
          </p:cNvSpPr>
          <p:nvPr>
            <p:ph sz="quarter" idx="4"/>
          </p:nvPr>
        </p:nvSpPr>
        <p:spPr/>
        <p:txBody>
          <a:bodyPr/>
          <a:lstStyle/>
          <a:p>
            <a:r>
              <a:rPr lang="en-US" dirty="0" smtClean="0">
                <a:solidFill>
                  <a:schemeClr val="bg1"/>
                </a:solidFill>
              </a:rPr>
              <a:t>Republican Party</a:t>
            </a:r>
          </a:p>
          <a:p>
            <a:r>
              <a:rPr lang="en-US" dirty="0" smtClean="0">
                <a:solidFill>
                  <a:schemeClr val="bg1"/>
                </a:solidFill>
              </a:rPr>
              <a:t>Illegal Aliens</a:t>
            </a:r>
          </a:p>
          <a:p>
            <a:r>
              <a:rPr lang="en-US" dirty="0" smtClean="0">
                <a:solidFill>
                  <a:schemeClr val="bg1"/>
                </a:solidFill>
              </a:rPr>
              <a:t>Congress</a:t>
            </a:r>
          </a:p>
          <a:p>
            <a:r>
              <a:rPr lang="en-US" dirty="0" smtClean="0">
                <a:solidFill>
                  <a:schemeClr val="bg1"/>
                </a:solidFill>
              </a:rPr>
              <a:t>Federal Government</a:t>
            </a:r>
            <a:endParaRPr lang="en-US" dirty="0">
              <a:solidFill>
                <a:schemeClr val="bg1"/>
              </a:solidFill>
            </a:endParaRPr>
          </a:p>
        </p:txBody>
      </p:sp>
    </p:spTree>
    <p:extLst>
      <p:ext uri="{BB962C8B-B14F-4D97-AF65-F5344CB8AC3E}">
        <p14:creationId xmlns:p14="http://schemas.microsoft.com/office/powerpoint/2010/main" val="3613907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solidFill>
                  <a:schemeClr val="bg1"/>
                </a:solidFill>
              </a:rPr>
              <a:t>Most Agreed Upon and Contentious Groups	</a:t>
            </a:r>
            <a:endParaRPr lang="en-US" b="1" dirty="0">
              <a:solidFill>
                <a:schemeClr val="bg1"/>
              </a:solidFill>
            </a:endParaRPr>
          </a:p>
        </p:txBody>
      </p:sp>
      <p:sp>
        <p:nvSpPr>
          <p:cNvPr id="8" name="Text Placeholder 7"/>
          <p:cNvSpPr>
            <a:spLocks noGrp="1"/>
          </p:cNvSpPr>
          <p:nvPr>
            <p:ph type="body" idx="1"/>
          </p:nvPr>
        </p:nvSpPr>
        <p:spPr/>
        <p:txBody>
          <a:bodyPr>
            <a:normAutofit/>
          </a:bodyPr>
          <a:lstStyle/>
          <a:p>
            <a:r>
              <a:rPr lang="en-US" sz="4000" dirty="0" smtClean="0">
                <a:solidFill>
                  <a:schemeClr val="bg1"/>
                </a:solidFill>
              </a:rPr>
              <a:t>Agreed Upon	</a:t>
            </a:r>
            <a:endParaRPr lang="en-US" sz="4000" dirty="0">
              <a:solidFill>
                <a:schemeClr val="bg1"/>
              </a:solidFill>
            </a:endParaRPr>
          </a:p>
        </p:txBody>
      </p:sp>
      <p:sp>
        <p:nvSpPr>
          <p:cNvPr id="9" name="Content Placeholder 8"/>
          <p:cNvSpPr>
            <a:spLocks noGrp="1"/>
          </p:cNvSpPr>
          <p:nvPr>
            <p:ph sz="half" idx="2"/>
          </p:nvPr>
        </p:nvSpPr>
        <p:spPr/>
        <p:txBody>
          <a:bodyPr/>
          <a:lstStyle/>
          <a:p>
            <a:r>
              <a:rPr lang="en-US" dirty="0" smtClean="0">
                <a:solidFill>
                  <a:schemeClr val="bg1"/>
                </a:solidFill>
              </a:rPr>
              <a:t>Middle Class</a:t>
            </a:r>
          </a:p>
          <a:p>
            <a:r>
              <a:rPr lang="en-US" dirty="0" smtClean="0">
                <a:solidFill>
                  <a:schemeClr val="bg1"/>
                </a:solidFill>
              </a:rPr>
              <a:t>Young People</a:t>
            </a:r>
          </a:p>
          <a:p>
            <a:r>
              <a:rPr lang="en-US" dirty="0" smtClean="0">
                <a:solidFill>
                  <a:schemeClr val="bg1"/>
                </a:solidFill>
              </a:rPr>
              <a:t>White People</a:t>
            </a:r>
          </a:p>
          <a:p>
            <a:r>
              <a:rPr lang="en-US" dirty="0" smtClean="0">
                <a:solidFill>
                  <a:schemeClr val="bg1"/>
                </a:solidFill>
              </a:rPr>
              <a:t>Military</a:t>
            </a:r>
          </a:p>
          <a:p>
            <a:r>
              <a:rPr lang="en-US" dirty="0" smtClean="0">
                <a:solidFill>
                  <a:schemeClr val="bg1"/>
                </a:solidFill>
              </a:rPr>
              <a:t>Southerners</a:t>
            </a:r>
          </a:p>
          <a:p>
            <a:r>
              <a:rPr lang="en-US" dirty="0" smtClean="0">
                <a:solidFill>
                  <a:schemeClr val="bg1"/>
                </a:solidFill>
              </a:rPr>
              <a:t>Poor</a:t>
            </a:r>
            <a:endParaRPr lang="en-US" dirty="0">
              <a:solidFill>
                <a:schemeClr val="bg1"/>
              </a:solidFill>
            </a:endParaRPr>
          </a:p>
        </p:txBody>
      </p:sp>
      <p:sp>
        <p:nvSpPr>
          <p:cNvPr id="10" name="Text Placeholder 9"/>
          <p:cNvSpPr>
            <a:spLocks noGrp="1"/>
          </p:cNvSpPr>
          <p:nvPr>
            <p:ph type="body" sz="quarter" idx="3"/>
          </p:nvPr>
        </p:nvSpPr>
        <p:spPr/>
        <p:txBody>
          <a:bodyPr/>
          <a:lstStyle/>
          <a:p>
            <a:r>
              <a:rPr lang="en-US" sz="4000" dirty="0" smtClean="0">
                <a:solidFill>
                  <a:schemeClr val="bg1"/>
                </a:solidFill>
              </a:rPr>
              <a:t>Contentious</a:t>
            </a:r>
            <a:endParaRPr lang="en-US" dirty="0">
              <a:solidFill>
                <a:schemeClr val="bg1"/>
              </a:solidFill>
            </a:endParaRPr>
          </a:p>
        </p:txBody>
      </p:sp>
      <p:sp>
        <p:nvSpPr>
          <p:cNvPr id="11" name="Content Placeholder 10"/>
          <p:cNvSpPr>
            <a:spLocks noGrp="1"/>
          </p:cNvSpPr>
          <p:nvPr>
            <p:ph sz="quarter" idx="4"/>
          </p:nvPr>
        </p:nvSpPr>
        <p:spPr/>
        <p:txBody>
          <a:bodyPr/>
          <a:lstStyle/>
          <a:p>
            <a:r>
              <a:rPr lang="en-US" dirty="0" smtClean="0">
                <a:solidFill>
                  <a:schemeClr val="bg1"/>
                </a:solidFill>
              </a:rPr>
              <a:t>Illegal Immigrants</a:t>
            </a:r>
          </a:p>
          <a:p>
            <a:r>
              <a:rPr lang="en-US" dirty="0" smtClean="0">
                <a:solidFill>
                  <a:schemeClr val="bg1"/>
                </a:solidFill>
              </a:rPr>
              <a:t>LGBT</a:t>
            </a:r>
          </a:p>
          <a:p>
            <a:r>
              <a:rPr lang="en-US" dirty="0" smtClean="0">
                <a:solidFill>
                  <a:schemeClr val="bg1"/>
                </a:solidFill>
              </a:rPr>
              <a:t>Christian Fundamentalists</a:t>
            </a:r>
          </a:p>
          <a:p>
            <a:r>
              <a:rPr lang="en-US" dirty="0" smtClean="0">
                <a:solidFill>
                  <a:schemeClr val="bg1"/>
                </a:solidFill>
              </a:rPr>
              <a:t>Republican Party</a:t>
            </a:r>
          </a:p>
          <a:p>
            <a:r>
              <a:rPr lang="en-US" dirty="0" smtClean="0">
                <a:solidFill>
                  <a:schemeClr val="bg1"/>
                </a:solidFill>
              </a:rPr>
              <a:t>Unions</a:t>
            </a:r>
          </a:p>
          <a:p>
            <a:r>
              <a:rPr lang="en-US" dirty="0" smtClean="0">
                <a:solidFill>
                  <a:schemeClr val="bg1"/>
                </a:solidFill>
              </a:rPr>
              <a:t>Democratic Party</a:t>
            </a:r>
            <a:endParaRPr lang="en-US" dirty="0">
              <a:solidFill>
                <a:schemeClr val="bg1"/>
              </a:solidFill>
            </a:endParaRPr>
          </a:p>
        </p:txBody>
      </p:sp>
    </p:spTree>
    <p:extLst>
      <p:ext uri="{BB962C8B-B14F-4D97-AF65-F5344CB8AC3E}">
        <p14:creationId xmlns:p14="http://schemas.microsoft.com/office/powerpoint/2010/main" val="981093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Interpretation?</a:t>
            </a:r>
            <a:endParaRPr lang="en-US" b="1" dirty="0">
              <a:solidFill>
                <a:schemeClr val="bg1"/>
              </a:solidFill>
            </a:endParaRPr>
          </a:p>
        </p:txBody>
      </p:sp>
      <p:sp>
        <p:nvSpPr>
          <p:cNvPr id="3" name="Content Placeholder 2"/>
          <p:cNvSpPr>
            <a:spLocks noGrp="1"/>
          </p:cNvSpPr>
          <p:nvPr>
            <p:ph idx="1"/>
          </p:nvPr>
        </p:nvSpPr>
        <p:spPr>
          <a:noFill/>
        </p:spPr>
        <p:txBody>
          <a:bodyPr/>
          <a:lstStyle/>
          <a:p>
            <a:r>
              <a:rPr lang="en-US" dirty="0" smtClean="0">
                <a:solidFill>
                  <a:schemeClr val="bg1"/>
                </a:solidFill>
              </a:rPr>
              <a:t>Speaking positively about helping the middle class, young, poor and the military is probably safe political speech.</a:t>
            </a:r>
          </a:p>
          <a:p>
            <a:r>
              <a:rPr lang="en-US" dirty="0" smtClean="0">
                <a:solidFill>
                  <a:schemeClr val="bg1"/>
                </a:solidFill>
              </a:rPr>
              <a:t>If one seeks to appeal to those who have low opinions of illegal immigrants one might build up support from those who agree but risk alienating those who feel strongly in the opposite manner.</a:t>
            </a:r>
          </a:p>
          <a:p>
            <a:r>
              <a:rPr lang="en-US" dirty="0" smtClean="0">
                <a:solidFill>
                  <a:schemeClr val="bg1"/>
                </a:solidFill>
              </a:rPr>
              <a:t>Negative speech about the Federal Government and Congress is an easy way to score political points without stepping on too many toes.</a:t>
            </a:r>
          </a:p>
        </p:txBody>
      </p:sp>
    </p:spTree>
    <p:extLst>
      <p:ext uri="{BB962C8B-B14F-4D97-AF65-F5344CB8AC3E}">
        <p14:creationId xmlns:p14="http://schemas.microsoft.com/office/powerpoint/2010/main" val="1711671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Demographic Breakdowns</a:t>
            </a: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Found mean opinions of certain groups split by the racial profile of the survey respondent.</a:t>
            </a:r>
          </a:p>
          <a:p>
            <a:r>
              <a:rPr lang="en-US" dirty="0" smtClean="0">
                <a:solidFill>
                  <a:schemeClr val="bg1"/>
                </a:solidFill>
              </a:rPr>
              <a:t>Adjusted for overall trends between racial groups (both in homogeneity and positivity)</a:t>
            </a:r>
          </a:p>
          <a:p>
            <a:pPr lvl="1"/>
            <a:r>
              <a:rPr lang="en-US" dirty="0" smtClean="0">
                <a:solidFill>
                  <a:schemeClr val="bg1"/>
                </a:solidFill>
              </a:rPr>
              <a:t>African American </a:t>
            </a:r>
            <a:r>
              <a:rPr lang="en-US" dirty="0" smtClean="0">
                <a:solidFill>
                  <a:schemeClr val="bg1"/>
                </a:solidFill>
              </a:rPr>
              <a:t>respondents gave more favorable opinions of groups on average than the overall average and also more diverse answers.  Asian respondents gave more negative opinions of groups overall as well as more uniform answers.</a:t>
            </a:r>
          </a:p>
          <a:p>
            <a:pPr lvl="1"/>
            <a:r>
              <a:rPr lang="en-US" dirty="0" smtClean="0">
                <a:solidFill>
                  <a:schemeClr val="bg1"/>
                </a:solidFill>
              </a:rPr>
              <a:t>Both these had to be accounted for.</a:t>
            </a:r>
            <a:br>
              <a:rPr lang="en-US" dirty="0" smtClean="0">
                <a:solidFill>
                  <a:schemeClr val="bg1"/>
                </a:solidFill>
              </a:rPr>
            </a:br>
            <a:endParaRPr lang="en-US" dirty="0" smtClean="0">
              <a:solidFill>
                <a:schemeClr val="bg1"/>
              </a:solidFill>
            </a:endParaRPr>
          </a:p>
          <a:p>
            <a:r>
              <a:rPr lang="en-US" dirty="0" smtClean="0">
                <a:solidFill>
                  <a:schemeClr val="bg1"/>
                </a:solidFill>
              </a:rPr>
              <a:t>Found the groups where each racial group deviated from the norm.</a:t>
            </a:r>
          </a:p>
        </p:txBody>
      </p:sp>
    </p:spTree>
    <p:extLst>
      <p:ext uri="{BB962C8B-B14F-4D97-AF65-F5344CB8AC3E}">
        <p14:creationId xmlns:p14="http://schemas.microsoft.com/office/powerpoint/2010/main" val="3875914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White Respondents</a:t>
            </a:r>
            <a:endParaRPr lang="en-US" b="1" dirty="0">
              <a:solidFill>
                <a:schemeClr val="bg1"/>
              </a:solidFill>
            </a:endParaRPr>
          </a:p>
        </p:txBody>
      </p:sp>
      <p:sp>
        <p:nvSpPr>
          <p:cNvPr id="3" name="Text Placeholder 2"/>
          <p:cNvSpPr>
            <a:spLocks noGrp="1"/>
          </p:cNvSpPr>
          <p:nvPr>
            <p:ph type="body" idx="1"/>
          </p:nvPr>
        </p:nvSpPr>
        <p:spPr/>
        <p:txBody>
          <a:bodyPr>
            <a:normAutofit/>
          </a:bodyPr>
          <a:lstStyle/>
          <a:p>
            <a:r>
              <a:rPr lang="en-US" sz="3600" dirty="0" smtClean="0">
                <a:solidFill>
                  <a:schemeClr val="bg1"/>
                </a:solidFill>
              </a:rPr>
              <a:t>Liked More </a:t>
            </a:r>
            <a:r>
              <a:rPr lang="en-US" sz="3600" dirty="0">
                <a:solidFill>
                  <a:schemeClr val="bg1"/>
                </a:solidFill>
              </a:rPr>
              <a:t>T</a:t>
            </a:r>
            <a:r>
              <a:rPr lang="en-US" sz="3600" dirty="0" smtClean="0">
                <a:solidFill>
                  <a:schemeClr val="bg1"/>
                </a:solidFill>
              </a:rPr>
              <a:t>han Average</a:t>
            </a:r>
            <a:endParaRPr lang="en-US" sz="3600" dirty="0">
              <a:solidFill>
                <a:schemeClr val="bg1"/>
              </a:solidFill>
            </a:endParaRPr>
          </a:p>
        </p:txBody>
      </p:sp>
      <p:sp>
        <p:nvSpPr>
          <p:cNvPr id="4" name="Content Placeholder 3"/>
          <p:cNvSpPr>
            <a:spLocks noGrp="1"/>
          </p:cNvSpPr>
          <p:nvPr>
            <p:ph sz="half" idx="2"/>
          </p:nvPr>
        </p:nvSpPr>
        <p:spPr/>
        <p:txBody>
          <a:bodyPr/>
          <a:lstStyle/>
          <a:p>
            <a:r>
              <a:rPr lang="en-US" dirty="0" smtClean="0">
                <a:solidFill>
                  <a:schemeClr val="bg1"/>
                </a:solidFill>
              </a:rPr>
              <a:t>Jewish People</a:t>
            </a:r>
          </a:p>
          <a:p>
            <a:r>
              <a:rPr lang="en-US" dirty="0" smtClean="0">
                <a:solidFill>
                  <a:schemeClr val="bg1"/>
                </a:solidFill>
              </a:rPr>
              <a:t>Poor</a:t>
            </a:r>
          </a:p>
          <a:p>
            <a:r>
              <a:rPr lang="en-US" dirty="0" smtClean="0">
                <a:solidFill>
                  <a:schemeClr val="bg1"/>
                </a:solidFill>
              </a:rPr>
              <a:t>White People</a:t>
            </a:r>
          </a:p>
          <a:p>
            <a:r>
              <a:rPr lang="en-US" dirty="0" smtClean="0">
                <a:solidFill>
                  <a:schemeClr val="bg1"/>
                </a:solidFill>
              </a:rPr>
              <a:t>Liberals</a:t>
            </a:r>
            <a:endParaRPr lang="en-US" dirty="0">
              <a:solidFill>
                <a:schemeClr val="bg1"/>
              </a:solidFill>
            </a:endParaRPr>
          </a:p>
        </p:txBody>
      </p:sp>
      <p:sp>
        <p:nvSpPr>
          <p:cNvPr id="5" name="Text Placeholder 4"/>
          <p:cNvSpPr>
            <a:spLocks noGrp="1"/>
          </p:cNvSpPr>
          <p:nvPr>
            <p:ph type="body" sz="quarter" idx="3"/>
          </p:nvPr>
        </p:nvSpPr>
        <p:spPr/>
        <p:txBody>
          <a:bodyPr>
            <a:noAutofit/>
          </a:bodyPr>
          <a:lstStyle/>
          <a:p>
            <a:r>
              <a:rPr lang="en-US" sz="3600" dirty="0" smtClean="0">
                <a:solidFill>
                  <a:schemeClr val="bg1"/>
                </a:solidFill>
              </a:rPr>
              <a:t>Liked Less Than Average</a:t>
            </a:r>
            <a:endParaRPr lang="en-US" sz="3600" dirty="0">
              <a:solidFill>
                <a:schemeClr val="bg1"/>
              </a:solidFill>
            </a:endParaRPr>
          </a:p>
        </p:txBody>
      </p:sp>
      <p:sp>
        <p:nvSpPr>
          <p:cNvPr id="6" name="Content Placeholder 5"/>
          <p:cNvSpPr>
            <a:spLocks noGrp="1"/>
          </p:cNvSpPr>
          <p:nvPr>
            <p:ph sz="quarter" idx="4"/>
          </p:nvPr>
        </p:nvSpPr>
        <p:spPr/>
        <p:txBody>
          <a:bodyPr/>
          <a:lstStyle/>
          <a:p>
            <a:r>
              <a:rPr lang="en-US" dirty="0" smtClean="0">
                <a:solidFill>
                  <a:schemeClr val="bg1"/>
                </a:solidFill>
              </a:rPr>
              <a:t>LGBT</a:t>
            </a:r>
          </a:p>
          <a:p>
            <a:r>
              <a:rPr lang="en-US" dirty="0" smtClean="0">
                <a:solidFill>
                  <a:schemeClr val="bg1"/>
                </a:solidFill>
              </a:rPr>
              <a:t>Women’s Libbers (but not feminists)</a:t>
            </a:r>
          </a:p>
          <a:p>
            <a:r>
              <a:rPr lang="en-US" dirty="0" smtClean="0">
                <a:solidFill>
                  <a:schemeClr val="bg1"/>
                </a:solidFill>
              </a:rPr>
              <a:t>Labor Unions</a:t>
            </a:r>
          </a:p>
          <a:p>
            <a:r>
              <a:rPr lang="en-US" dirty="0" smtClean="0">
                <a:solidFill>
                  <a:schemeClr val="bg1"/>
                </a:solidFill>
              </a:rPr>
              <a:t>Conservatives</a:t>
            </a:r>
            <a:endParaRPr lang="en-US" dirty="0">
              <a:solidFill>
                <a:schemeClr val="bg1"/>
              </a:solidFill>
            </a:endParaRPr>
          </a:p>
        </p:txBody>
      </p:sp>
    </p:spTree>
    <p:extLst>
      <p:ext uri="{BB962C8B-B14F-4D97-AF65-F5344CB8AC3E}">
        <p14:creationId xmlns:p14="http://schemas.microsoft.com/office/powerpoint/2010/main" val="2218995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African American </a:t>
            </a:r>
            <a:r>
              <a:rPr lang="en-US" b="1" dirty="0" smtClean="0">
                <a:solidFill>
                  <a:schemeClr val="bg1"/>
                </a:solidFill>
              </a:rPr>
              <a:t>Respondents</a:t>
            </a:r>
            <a:endParaRPr lang="en-US" b="1" dirty="0">
              <a:solidFill>
                <a:schemeClr val="bg1"/>
              </a:solidFill>
            </a:endParaRPr>
          </a:p>
        </p:txBody>
      </p:sp>
      <p:sp>
        <p:nvSpPr>
          <p:cNvPr id="3" name="Text Placeholder 2"/>
          <p:cNvSpPr>
            <a:spLocks noGrp="1"/>
          </p:cNvSpPr>
          <p:nvPr>
            <p:ph type="body" idx="1"/>
          </p:nvPr>
        </p:nvSpPr>
        <p:spPr/>
        <p:txBody>
          <a:bodyPr/>
          <a:lstStyle/>
          <a:p>
            <a:pPr lvl="0"/>
            <a:r>
              <a:rPr lang="en-US" sz="3600" dirty="0">
                <a:solidFill>
                  <a:schemeClr val="bg1"/>
                </a:solidFill>
              </a:rPr>
              <a:t>Liked More Than </a:t>
            </a:r>
            <a:r>
              <a:rPr lang="en-US" sz="3600" dirty="0" smtClean="0">
                <a:solidFill>
                  <a:schemeClr val="bg1"/>
                </a:solidFill>
              </a:rPr>
              <a:t>Average</a:t>
            </a:r>
            <a:endParaRPr lang="en-US" sz="3600" dirty="0">
              <a:solidFill>
                <a:schemeClr val="bg1"/>
              </a:solidFill>
            </a:endParaRPr>
          </a:p>
        </p:txBody>
      </p:sp>
      <p:sp>
        <p:nvSpPr>
          <p:cNvPr id="4" name="Content Placeholder 3"/>
          <p:cNvSpPr>
            <a:spLocks noGrp="1"/>
          </p:cNvSpPr>
          <p:nvPr>
            <p:ph sz="half" idx="2"/>
          </p:nvPr>
        </p:nvSpPr>
        <p:spPr/>
        <p:txBody>
          <a:bodyPr/>
          <a:lstStyle/>
          <a:p>
            <a:r>
              <a:rPr lang="en-US" dirty="0" smtClean="0">
                <a:solidFill>
                  <a:schemeClr val="bg1"/>
                </a:solidFill>
              </a:rPr>
              <a:t>Conservatives</a:t>
            </a:r>
          </a:p>
          <a:p>
            <a:r>
              <a:rPr lang="en-US" dirty="0" smtClean="0">
                <a:solidFill>
                  <a:schemeClr val="bg1"/>
                </a:solidFill>
              </a:rPr>
              <a:t>Unions</a:t>
            </a:r>
          </a:p>
          <a:p>
            <a:r>
              <a:rPr lang="en-US" dirty="0" smtClean="0">
                <a:solidFill>
                  <a:schemeClr val="bg1"/>
                </a:solidFill>
              </a:rPr>
              <a:t>People on Welfare</a:t>
            </a:r>
          </a:p>
          <a:p>
            <a:r>
              <a:rPr lang="en-US" dirty="0" smtClean="0">
                <a:solidFill>
                  <a:schemeClr val="bg1"/>
                </a:solidFill>
              </a:rPr>
              <a:t>Women’s Libbers (but not feminists)</a:t>
            </a:r>
            <a:endParaRPr lang="en-US" dirty="0">
              <a:solidFill>
                <a:schemeClr val="bg1"/>
              </a:solidFill>
            </a:endParaRPr>
          </a:p>
        </p:txBody>
      </p:sp>
      <p:sp>
        <p:nvSpPr>
          <p:cNvPr id="5" name="Text Placeholder 4"/>
          <p:cNvSpPr>
            <a:spLocks noGrp="1"/>
          </p:cNvSpPr>
          <p:nvPr>
            <p:ph type="body" sz="quarter" idx="3"/>
          </p:nvPr>
        </p:nvSpPr>
        <p:spPr/>
        <p:txBody>
          <a:bodyPr/>
          <a:lstStyle/>
          <a:p>
            <a:pPr lvl="0"/>
            <a:r>
              <a:rPr lang="en-US" sz="3600" dirty="0">
                <a:solidFill>
                  <a:schemeClr val="bg1"/>
                </a:solidFill>
              </a:rPr>
              <a:t>Liked Less Than </a:t>
            </a:r>
            <a:r>
              <a:rPr lang="en-US" sz="3600" dirty="0" smtClean="0">
                <a:solidFill>
                  <a:schemeClr val="bg1"/>
                </a:solidFill>
              </a:rPr>
              <a:t>Average</a:t>
            </a:r>
            <a:endParaRPr lang="en-US" sz="3600" dirty="0">
              <a:solidFill>
                <a:schemeClr val="bg1"/>
              </a:solidFill>
            </a:endParaRPr>
          </a:p>
        </p:txBody>
      </p:sp>
      <p:sp>
        <p:nvSpPr>
          <p:cNvPr id="6" name="Content Placeholder 5"/>
          <p:cNvSpPr>
            <a:spLocks noGrp="1"/>
          </p:cNvSpPr>
          <p:nvPr>
            <p:ph sz="quarter" idx="4"/>
          </p:nvPr>
        </p:nvSpPr>
        <p:spPr/>
        <p:txBody>
          <a:bodyPr/>
          <a:lstStyle/>
          <a:p>
            <a:r>
              <a:rPr lang="en-US" dirty="0" smtClean="0">
                <a:solidFill>
                  <a:schemeClr val="bg1"/>
                </a:solidFill>
              </a:rPr>
              <a:t>Congress</a:t>
            </a:r>
          </a:p>
          <a:p>
            <a:r>
              <a:rPr lang="en-US" dirty="0" smtClean="0">
                <a:solidFill>
                  <a:schemeClr val="bg1"/>
                </a:solidFill>
              </a:rPr>
              <a:t>Poor People</a:t>
            </a:r>
          </a:p>
          <a:p>
            <a:r>
              <a:rPr lang="en-US" dirty="0" smtClean="0">
                <a:solidFill>
                  <a:schemeClr val="bg1"/>
                </a:solidFill>
              </a:rPr>
              <a:t>Democratic Party</a:t>
            </a:r>
          </a:p>
          <a:p>
            <a:r>
              <a:rPr lang="en-US" dirty="0" smtClean="0">
                <a:solidFill>
                  <a:schemeClr val="bg1"/>
                </a:solidFill>
              </a:rPr>
              <a:t>White People</a:t>
            </a:r>
            <a:endParaRPr lang="en-US" dirty="0">
              <a:solidFill>
                <a:schemeClr val="bg1"/>
              </a:solidFill>
            </a:endParaRPr>
          </a:p>
        </p:txBody>
      </p:sp>
    </p:spTree>
    <p:extLst>
      <p:ext uri="{BB962C8B-B14F-4D97-AF65-F5344CB8AC3E}">
        <p14:creationId xmlns:p14="http://schemas.microsoft.com/office/powerpoint/2010/main" val="166163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Asian Respondents</a:t>
            </a:r>
            <a:endParaRPr lang="en-US" b="1" dirty="0">
              <a:solidFill>
                <a:schemeClr val="bg1"/>
              </a:solidFill>
            </a:endParaRPr>
          </a:p>
        </p:txBody>
      </p:sp>
      <p:sp>
        <p:nvSpPr>
          <p:cNvPr id="3" name="Text Placeholder 2"/>
          <p:cNvSpPr>
            <a:spLocks noGrp="1"/>
          </p:cNvSpPr>
          <p:nvPr>
            <p:ph type="body" idx="1"/>
          </p:nvPr>
        </p:nvSpPr>
        <p:spPr/>
        <p:txBody>
          <a:bodyPr/>
          <a:lstStyle/>
          <a:p>
            <a:pPr lvl="0"/>
            <a:r>
              <a:rPr lang="en-US" sz="3600" dirty="0">
                <a:solidFill>
                  <a:schemeClr val="bg1"/>
                </a:solidFill>
              </a:rPr>
              <a:t>Liked More Than </a:t>
            </a:r>
            <a:r>
              <a:rPr lang="en-US" sz="3600" dirty="0" smtClean="0">
                <a:solidFill>
                  <a:schemeClr val="bg1"/>
                </a:solidFill>
              </a:rPr>
              <a:t>Average</a:t>
            </a:r>
            <a:endParaRPr lang="en-US" sz="3600" dirty="0">
              <a:solidFill>
                <a:schemeClr val="bg1"/>
              </a:solidFill>
            </a:endParaRPr>
          </a:p>
        </p:txBody>
      </p:sp>
      <p:sp>
        <p:nvSpPr>
          <p:cNvPr id="4" name="Content Placeholder 3"/>
          <p:cNvSpPr>
            <a:spLocks noGrp="1"/>
          </p:cNvSpPr>
          <p:nvPr>
            <p:ph sz="half" idx="2"/>
          </p:nvPr>
        </p:nvSpPr>
        <p:spPr>
          <a:noFill/>
        </p:spPr>
        <p:txBody>
          <a:bodyPr/>
          <a:lstStyle/>
          <a:p>
            <a:r>
              <a:rPr lang="en-US" dirty="0" smtClean="0">
                <a:solidFill>
                  <a:schemeClr val="bg1"/>
                </a:solidFill>
              </a:rPr>
              <a:t>Unions</a:t>
            </a:r>
          </a:p>
          <a:p>
            <a:r>
              <a:rPr lang="en-US" dirty="0" smtClean="0">
                <a:solidFill>
                  <a:schemeClr val="bg1"/>
                </a:solidFill>
              </a:rPr>
              <a:t>Military</a:t>
            </a:r>
          </a:p>
          <a:p>
            <a:r>
              <a:rPr lang="en-US" dirty="0" smtClean="0">
                <a:solidFill>
                  <a:schemeClr val="bg1"/>
                </a:solidFill>
              </a:rPr>
              <a:t>Congress</a:t>
            </a:r>
          </a:p>
          <a:p>
            <a:r>
              <a:rPr lang="en-US" dirty="0" smtClean="0">
                <a:solidFill>
                  <a:schemeClr val="bg1"/>
                </a:solidFill>
              </a:rPr>
              <a:t>Environmentalists</a:t>
            </a:r>
          </a:p>
          <a:p>
            <a:pPr marL="0" indent="0">
              <a:buNone/>
            </a:pPr>
            <a:endParaRPr lang="en-US" dirty="0"/>
          </a:p>
        </p:txBody>
      </p:sp>
      <p:sp>
        <p:nvSpPr>
          <p:cNvPr id="5" name="Text Placeholder 4"/>
          <p:cNvSpPr>
            <a:spLocks noGrp="1"/>
          </p:cNvSpPr>
          <p:nvPr>
            <p:ph type="body" sz="quarter" idx="3"/>
          </p:nvPr>
        </p:nvSpPr>
        <p:spPr/>
        <p:txBody>
          <a:bodyPr/>
          <a:lstStyle/>
          <a:p>
            <a:pPr lvl="0"/>
            <a:r>
              <a:rPr lang="en-US" sz="3600" dirty="0">
                <a:solidFill>
                  <a:schemeClr val="bg1"/>
                </a:solidFill>
              </a:rPr>
              <a:t>Liked Less Than </a:t>
            </a:r>
            <a:r>
              <a:rPr lang="en-US" sz="3600" dirty="0" smtClean="0">
                <a:solidFill>
                  <a:schemeClr val="bg1"/>
                </a:solidFill>
              </a:rPr>
              <a:t>Average</a:t>
            </a:r>
            <a:endParaRPr lang="en-US" sz="3600" dirty="0">
              <a:solidFill>
                <a:schemeClr val="bg1"/>
              </a:solidFill>
            </a:endParaRPr>
          </a:p>
        </p:txBody>
      </p:sp>
      <p:sp>
        <p:nvSpPr>
          <p:cNvPr id="6" name="Content Placeholder 5"/>
          <p:cNvSpPr>
            <a:spLocks noGrp="1"/>
          </p:cNvSpPr>
          <p:nvPr>
            <p:ph sz="quarter" idx="4"/>
          </p:nvPr>
        </p:nvSpPr>
        <p:spPr/>
        <p:txBody>
          <a:bodyPr/>
          <a:lstStyle/>
          <a:p>
            <a:r>
              <a:rPr lang="en-US" dirty="0" smtClean="0">
                <a:solidFill>
                  <a:schemeClr val="bg1"/>
                </a:solidFill>
              </a:rPr>
              <a:t>Protestants</a:t>
            </a:r>
          </a:p>
          <a:p>
            <a:r>
              <a:rPr lang="en-US" dirty="0" smtClean="0">
                <a:solidFill>
                  <a:schemeClr val="bg1"/>
                </a:solidFill>
              </a:rPr>
              <a:t>Jews</a:t>
            </a:r>
          </a:p>
          <a:p>
            <a:r>
              <a:rPr lang="en-US" dirty="0" smtClean="0">
                <a:solidFill>
                  <a:schemeClr val="bg1"/>
                </a:solidFill>
              </a:rPr>
              <a:t>Christian Fundamentalists</a:t>
            </a:r>
          </a:p>
          <a:p>
            <a:r>
              <a:rPr lang="en-US" dirty="0" smtClean="0">
                <a:solidFill>
                  <a:schemeClr val="bg1"/>
                </a:solidFill>
              </a:rPr>
              <a:t>LGBT</a:t>
            </a:r>
            <a:endParaRPr lang="en-US" dirty="0">
              <a:solidFill>
                <a:schemeClr val="bg1"/>
              </a:solidFill>
            </a:endParaRPr>
          </a:p>
        </p:txBody>
      </p:sp>
    </p:spTree>
    <p:extLst>
      <p:ext uri="{BB962C8B-B14F-4D97-AF65-F5344CB8AC3E}">
        <p14:creationId xmlns:p14="http://schemas.microsoft.com/office/powerpoint/2010/main" val="513993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Correlation Matrix Takeaways</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Put all of the data through a correlation matrix.</a:t>
            </a:r>
          </a:p>
          <a:p>
            <a:r>
              <a:rPr lang="en-US" dirty="0" smtClean="0">
                <a:solidFill>
                  <a:schemeClr val="bg1"/>
                </a:solidFill>
              </a:rPr>
              <a:t>Nearly every relationship was significant.</a:t>
            </a:r>
          </a:p>
          <a:p>
            <a:r>
              <a:rPr lang="en-US" dirty="0" smtClean="0">
                <a:solidFill>
                  <a:schemeClr val="bg1"/>
                </a:solidFill>
              </a:rPr>
              <a:t>Nearly every relationship was positive.</a:t>
            </a:r>
          </a:p>
          <a:p>
            <a:pPr lvl="1"/>
            <a:r>
              <a:rPr lang="en-US" dirty="0" smtClean="0">
                <a:solidFill>
                  <a:schemeClr val="bg1"/>
                </a:solidFill>
              </a:rPr>
              <a:t>Seems that positive people are just positive</a:t>
            </a:r>
          </a:p>
          <a:p>
            <a:r>
              <a:rPr lang="en-US" dirty="0" smtClean="0">
                <a:solidFill>
                  <a:schemeClr val="bg1"/>
                </a:solidFill>
              </a:rPr>
              <a:t>Excluding correlations involving a political party (Republican or Democrat), only one relationship was negative.</a:t>
            </a:r>
          </a:p>
          <a:p>
            <a:pPr lvl="1"/>
            <a:r>
              <a:rPr lang="en-US" dirty="0" smtClean="0">
                <a:solidFill>
                  <a:schemeClr val="bg1"/>
                </a:solidFill>
              </a:rPr>
              <a:t>Opinions of LGBT and Political Parties overall negatively correlated but was not significantly correlated</a:t>
            </a:r>
          </a:p>
          <a:p>
            <a:r>
              <a:rPr lang="en-US" dirty="0" smtClean="0">
                <a:solidFill>
                  <a:schemeClr val="bg1"/>
                </a:solidFill>
              </a:rPr>
              <a:t>Partisan people had many negative correlations.</a:t>
            </a:r>
            <a:endParaRPr lang="en-US" dirty="0">
              <a:solidFill>
                <a:schemeClr val="bg1"/>
              </a:solidFill>
            </a:endParaRPr>
          </a:p>
        </p:txBody>
      </p:sp>
    </p:spTree>
    <p:extLst>
      <p:ext uri="{BB962C8B-B14F-4D97-AF65-F5344CB8AC3E}">
        <p14:creationId xmlns:p14="http://schemas.microsoft.com/office/powerpoint/2010/main" val="884801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High Opinion of the Democratic Party Correlates to a low opinion of…</a:t>
            </a:r>
            <a:endParaRPr lang="en-US" b="1" dirty="0">
              <a:solidFill>
                <a:schemeClr val="bg1"/>
              </a:solidFill>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rPr>
              <a:t>Big Business</a:t>
            </a:r>
          </a:p>
          <a:p>
            <a:pPr marL="0" indent="0" algn="ctr">
              <a:buNone/>
            </a:pPr>
            <a:endParaRPr lang="en-US" dirty="0" smtClean="0">
              <a:solidFill>
                <a:schemeClr val="bg1"/>
              </a:solidFill>
            </a:endParaRPr>
          </a:p>
          <a:p>
            <a:pPr marL="0" indent="0" algn="ctr">
              <a:buNone/>
            </a:pPr>
            <a:r>
              <a:rPr lang="en-US" dirty="0" smtClean="0">
                <a:solidFill>
                  <a:schemeClr val="bg1"/>
                </a:solidFill>
              </a:rPr>
              <a:t>Conservatives</a:t>
            </a:r>
          </a:p>
          <a:p>
            <a:pPr marL="0" indent="0" algn="ctr">
              <a:buNone/>
            </a:pPr>
            <a:endParaRPr lang="en-US" dirty="0" smtClean="0">
              <a:solidFill>
                <a:schemeClr val="bg1"/>
              </a:solidFill>
            </a:endParaRPr>
          </a:p>
          <a:p>
            <a:pPr marL="0" indent="0" algn="ctr">
              <a:buNone/>
            </a:pPr>
            <a:r>
              <a:rPr lang="en-US" dirty="0" smtClean="0">
                <a:solidFill>
                  <a:schemeClr val="bg1"/>
                </a:solidFill>
              </a:rPr>
              <a:t>Military</a:t>
            </a:r>
          </a:p>
          <a:p>
            <a:pPr marL="0" indent="0" algn="ctr">
              <a:buNone/>
            </a:pPr>
            <a:endParaRPr lang="en-US" dirty="0" smtClean="0">
              <a:solidFill>
                <a:schemeClr val="bg1"/>
              </a:solidFill>
            </a:endParaRPr>
          </a:p>
          <a:p>
            <a:pPr marL="0" indent="0" algn="ctr">
              <a:buNone/>
            </a:pPr>
            <a:r>
              <a:rPr lang="en-US" dirty="0" smtClean="0">
                <a:solidFill>
                  <a:schemeClr val="bg1"/>
                </a:solidFill>
              </a:rPr>
              <a:t>Republican Party</a:t>
            </a:r>
            <a:endParaRPr lang="en-US" dirty="0">
              <a:solidFill>
                <a:schemeClr val="bg1"/>
              </a:solidFill>
            </a:endParaRPr>
          </a:p>
        </p:txBody>
      </p:sp>
    </p:spTree>
    <p:extLst>
      <p:ext uri="{BB962C8B-B14F-4D97-AF65-F5344CB8AC3E}">
        <p14:creationId xmlns:p14="http://schemas.microsoft.com/office/powerpoint/2010/main" val="2013232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Predictive Analytics</a:t>
            </a:r>
            <a:endParaRPr lang="en-US" dirty="0">
              <a:solidFill>
                <a:schemeClr val="bg1"/>
              </a:solidFill>
            </a:endParaRPr>
          </a:p>
        </p:txBody>
      </p:sp>
      <p:sp>
        <p:nvSpPr>
          <p:cNvPr id="5" name="Text Placeholder 4"/>
          <p:cNvSpPr>
            <a:spLocks noGrp="1"/>
          </p:cNvSpPr>
          <p:nvPr>
            <p:ph type="body" idx="1"/>
          </p:nvPr>
        </p:nvSpPr>
        <p:spPr/>
        <p:txBody>
          <a:bodyPr/>
          <a:lstStyle/>
          <a:p>
            <a:r>
              <a:rPr lang="en-US" dirty="0" smtClean="0">
                <a:solidFill>
                  <a:schemeClr val="bg1"/>
                </a:solidFill>
              </a:rPr>
              <a:t>Predicting Attributes of Presidential Elections from Available </a:t>
            </a:r>
            <a:r>
              <a:rPr lang="en-US" dirty="0">
                <a:solidFill>
                  <a:schemeClr val="bg1"/>
                </a:solidFill>
              </a:rPr>
              <a:t>D</a:t>
            </a:r>
            <a:r>
              <a:rPr lang="en-US" dirty="0" smtClean="0">
                <a:solidFill>
                  <a:schemeClr val="bg1"/>
                </a:solidFill>
              </a:rPr>
              <a:t>ata</a:t>
            </a:r>
            <a:endParaRPr lang="en-US" dirty="0">
              <a:solidFill>
                <a:schemeClr val="bg1"/>
              </a:solidFill>
            </a:endParaRPr>
          </a:p>
        </p:txBody>
      </p:sp>
    </p:spTree>
    <p:extLst>
      <p:ext uri="{BB962C8B-B14F-4D97-AF65-F5344CB8AC3E}">
        <p14:creationId xmlns:p14="http://schemas.microsoft.com/office/powerpoint/2010/main" val="1050871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High Opinion of the Republican Party Correlates to a low opinion of…</a:t>
            </a:r>
            <a:endParaRPr lang="en-US" b="1" dirty="0">
              <a:solidFill>
                <a:schemeClr val="bg1"/>
              </a:solidFill>
            </a:endParaRPr>
          </a:p>
        </p:txBody>
      </p:sp>
      <p:sp>
        <p:nvSpPr>
          <p:cNvPr id="3" name="Content Placeholder 2"/>
          <p:cNvSpPr>
            <a:spLocks noGrp="1"/>
          </p:cNvSpPr>
          <p:nvPr>
            <p:ph idx="1"/>
          </p:nvPr>
        </p:nvSpPr>
        <p:spPr/>
        <p:txBody>
          <a:bodyPr numCol="2"/>
          <a:lstStyle/>
          <a:p>
            <a:pPr marL="0" indent="0" algn="ctr">
              <a:buNone/>
            </a:pPr>
            <a:endParaRPr lang="en-US" dirty="0" smtClean="0"/>
          </a:p>
          <a:p>
            <a:pPr marL="0" indent="0" algn="ctr">
              <a:buNone/>
            </a:pPr>
            <a:r>
              <a:rPr lang="en-US" dirty="0" smtClean="0">
                <a:solidFill>
                  <a:schemeClr val="bg1"/>
                </a:solidFill>
              </a:rPr>
              <a:t>Hispanics</a:t>
            </a:r>
          </a:p>
          <a:p>
            <a:pPr marL="0" indent="0" algn="ctr">
              <a:buNone/>
            </a:pPr>
            <a:r>
              <a:rPr lang="en-US" dirty="0" smtClean="0">
                <a:solidFill>
                  <a:schemeClr val="bg1"/>
                </a:solidFill>
              </a:rPr>
              <a:t>Illegal Aliens</a:t>
            </a:r>
          </a:p>
          <a:p>
            <a:pPr marL="0" indent="0" algn="ctr">
              <a:buNone/>
            </a:pPr>
            <a:r>
              <a:rPr lang="en-US" dirty="0" smtClean="0">
                <a:solidFill>
                  <a:schemeClr val="bg1"/>
                </a:solidFill>
              </a:rPr>
              <a:t>People on Welfare</a:t>
            </a:r>
          </a:p>
          <a:p>
            <a:pPr marL="0" indent="0" algn="ctr">
              <a:buNone/>
            </a:pPr>
            <a:r>
              <a:rPr lang="en-US" dirty="0" smtClean="0">
                <a:solidFill>
                  <a:schemeClr val="bg1"/>
                </a:solidFill>
              </a:rPr>
              <a:t>The Poor</a:t>
            </a:r>
          </a:p>
          <a:p>
            <a:pPr marL="0" indent="0" algn="ctr">
              <a:buNone/>
            </a:pPr>
            <a:r>
              <a:rPr lang="en-US" dirty="0" smtClean="0">
                <a:solidFill>
                  <a:schemeClr val="bg1"/>
                </a:solidFill>
              </a:rPr>
              <a:t>Feminists</a:t>
            </a:r>
          </a:p>
          <a:p>
            <a:pPr marL="0" indent="0" algn="ctr">
              <a:buNone/>
            </a:pPr>
            <a:r>
              <a:rPr lang="en-US" dirty="0" smtClean="0">
                <a:solidFill>
                  <a:schemeClr val="bg1"/>
                </a:solidFill>
              </a:rPr>
              <a:t>Women’s Libbers</a:t>
            </a:r>
          </a:p>
          <a:p>
            <a:pPr marL="0" indent="0" algn="ctr">
              <a:buNone/>
            </a:pPr>
            <a:endParaRPr lang="en-US" dirty="0">
              <a:solidFill>
                <a:schemeClr val="bg1"/>
              </a:solidFill>
            </a:endParaRPr>
          </a:p>
          <a:p>
            <a:pPr marL="0" indent="0" algn="ctr">
              <a:buNone/>
            </a:pPr>
            <a:endParaRPr lang="en-US" dirty="0" smtClean="0">
              <a:solidFill>
                <a:schemeClr val="bg1"/>
              </a:solidFill>
            </a:endParaRPr>
          </a:p>
          <a:p>
            <a:pPr marL="0" indent="0" algn="ctr">
              <a:buNone/>
            </a:pPr>
            <a:r>
              <a:rPr lang="en-US" dirty="0" smtClean="0">
                <a:solidFill>
                  <a:schemeClr val="bg1"/>
                </a:solidFill>
              </a:rPr>
              <a:t>Environmentalists</a:t>
            </a:r>
          </a:p>
          <a:p>
            <a:pPr marL="0" indent="0" algn="ctr">
              <a:buNone/>
            </a:pPr>
            <a:r>
              <a:rPr lang="en-US" dirty="0" smtClean="0">
                <a:solidFill>
                  <a:schemeClr val="bg1"/>
                </a:solidFill>
              </a:rPr>
              <a:t>LGBT</a:t>
            </a:r>
          </a:p>
          <a:p>
            <a:pPr marL="0" indent="0" algn="ctr">
              <a:buNone/>
            </a:pPr>
            <a:r>
              <a:rPr lang="en-US" dirty="0" smtClean="0">
                <a:solidFill>
                  <a:schemeClr val="bg1"/>
                </a:solidFill>
              </a:rPr>
              <a:t>African Americans</a:t>
            </a:r>
            <a:endParaRPr lang="en-US" dirty="0" smtClean="0">
              <a:solidFill>
                <a:schemeClr val="bg1"/>
              </a:solidFill>
            </a:endParaRPr>
          </a:p>
          <a:p>
            <a:pPr marL="0" indent="0" algn="ctr">
              <a:buNone/>
            </a:pPr>
            <a:r>
              <a:rPr lang="en-US" dirty="0" smtClean="0">
                <a:solidFill>
                  <a:schemeClr val="bg1"/>
                </a:solidFill>
              </a:rPr>
              <a:t>Labor Unions</a:t>
            </a:r>
          </a:p>
          <a:p>
            <a:pPr marL="0" indent="0" algn="ctr">
              <a:buNone/>
            </a:pPr>
            <a:r>
              <a:rPr lang="en-US" dirty="0" smtClean="0">
                <a:solidFill>
                  <a:schemeClr val="bg1"/>
                </a:solidFill>
              </a:rPr>
              <a:t>Liberals</a:t>
            </a:r>
          </a:p>
          <a:p>
            <a:pPr marL="0" indent="0" algn="ctr">
              <a:buNone/>
            </a:pPr>
            <a:r>
              <a:rPr lang="en-US" dirty="0" smtClean="0">
                <a:solidFill>
                  <a:schemeClr val="bg1"/>
                </a:solidFill>
              </a:rPr>
              <a:t>The Democratic Party</a:t>
            </a:r>
          </a:p>
          <a:p>
            <a:pPr marL="0" indent="0" algn="ctr">
              <a:buNone/>
            </a:pPr>
            <a:endParaRPr lang="en-US" dirty="0"/>
          </a:p>
        </p:txBody>
      </p:sp>
    </p:spTree>
    <p:extLst>
      <p:ext uri="{BB962C8B-B14F-4D97-AF65-F5344CB8AC3E}">
        <p14:creationId xmlns:p14="http://schemas.microsoft.com/office/powerpoint/2010/main" val="4250203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Other Noteworthy Correlations</a:t>
            </a:r>
            <a:endParaRPr lang="en-US" b="1"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High opinion of one minority group </a:t>
            </a:r>
            <a:r>
              <a:rPr lang="en-US" dirty="0" smtClean="0">
                <a:solidFill>
                  <a:schemeClr val="bg1"/>
                </a:solidFill>
              </a:rPr>
              <a:t>(African American, </a:t>
            </a:r>
            <a:r>
              <a:rPr lang="en-US" dirty="0" smtClean="0">
                <a:solidFill>
                  <a:schemeClr val="bg1"/>
                </a:solidFill>
              </a:rPr>
              <a:t>Hispanic, Asian, or Jewish) correlates to high opinions of all other minority groups.</a:t>
            </a:r>
          </a:p>
          <a:p>
            <a:r>
              <a:rPr lang="en-US" dirty="0" smtClean="0">
                <a:solidFill>
                  <a:schemeClr val="bg1"/>
                </a:solidFill>
              </a:rPr>
              <a:t>High opinions of one Judeo-Christian group (Jews, Catholics, Protestants) correlates to a higher opinion of the others (and to a lesser extent Christian Fundamentalists)</a:t>
            </a:r>
          </a:p>
          <a:p>
            <a:r>
              <a:rPr lang="en-US" dirty="0" smtClean="0">
                <a:solidFill>
                  <a:schemeClr val="bg1"/>
                </a:solidFill>
              </a:rPr>
              <a:t>Higher opinions of the Federal Government correlate to higher opinions of Congress</a:t>
            </a:r>
          </a:p>
          <a:p>
            <a:r>
              <a:rPr lang="en-US" dirty="0" smtClean="0">
                <a:solidFill>
                  <a:schemeClr val="bg1"/>
                </a:solidFill>
              </a:rPr>
              <a:t>Higher opinions of Women’s libbers </a:t>
            </a:r>
            <a:r>
              <a:rPr lang="en-US" dirty="0" smtClean="0">
                <a:solidFill>
                  <a:schemeClr val="bg1"/>
                </a:solidFill>
              </a:rPr>
              <a:t>correlates </a:t>
            </a:r>
            <a:r>
              <a:rPr lang="en-US" dirty="0" smtClean="0">
                <a:solidFill>
                  <a:schemeClr val="bg1"/>
                </a:solidFill>
              </a:rPr>
              <a:t>to higher opinions of Feminists.  This may seem obvious but similar correlations between Liberal/Democrats, Conservatives/Republicans, Welfare/Poor are much weaker</a:t>
            </a:r>
            <a:endParaRPr lang="en-US" dirty="0">
              <a:solidFill>
                <a:schemeClr val="bg1"/>
              </a:solidFill>
            </a:endParaRPr>
          </a:p>
        </p:txBody>
      </p:sp>
    </p:spTree>
    <p:extLst>
      <p:ext uri="{BB962C8B-B14F-4D97-AF65-F5344CB8AC3E}">
        <p14:creationId xmlns:p14="http://schemas.microsoft.com/office/powerpoint/2010/main" val="3283821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solidFill>
                  <a:schemeClr val="bg1"/>
                </a:solidFill>
              </a:rPr>
              <a:t>Takeaways?</a:t>
            </a:r>
            <a:endParaRPr lang="en-US" b="1" dirty="0">
              <a:solidFill>
                <a:schemeClr val="bg1"/>
              </a:solidFill>
            </a:endParaRPr>
          </a:p>
        </p:txBody>
      </p:sp>
      <p:sp>
        <p:nvSpPr>
          <p:cNvPr id="8" name="Content Placeholder 7"/>
          <p:cNvSpPr>
            <a:spLocks noGrp="1"/>
          </p:cNvSpPr>
          <p:nvPr>
            <p:ph idx="1"/>
          </p:nvPr>
        </p:nvSpPr>
        <p:spPr/>
        <p:txBody>
          <a:bodyPr/>
          <a:lstStyle/>
          <a:p>
            <a:r>
              <a:rPr lang="en-US" dirty="0" smtClean="0">
                <a:solidFill>
                  <a:schemeClr val="bg1"/>
                </a:solidFill>
              </a:rPr>
              <a:t>Phrasing matters a lot</a:t>
            </a:r>
          </a:p>
          <a:p>
            <a:pPr lvl="1"/>
            <a:r>
              <a:rPr lang="en-US" dirty="0" smtClean="0">
                <a:solidFill>
                  <a:schemeClr val="bg1"/>
                </a:solidFill>
              </a:rPr>
              <a:t>Opinions of Conservatives and Republicans differ.  Same with Liberals and Democrats, Women’s Libbers and Feminists.  Even notably, </a:t>
            </a:r>
            <a:r>
              <a:rPr lang="en-US" dirty="0" smtClean="0">
                <a:solidFill>
                  <a:schemeClr val="bg1"/>
                </a:solidFill>
              </a:rPr>
              <a:t>African American </a:t>
            </a:r>
            <a:r>
              <a:rPr lang="en-US" dirty="0" smtClean="0">
                <a:solidFill>
                  <a:schemeClr val="bg1"/>
                </a:solidFill>
              </a:rPr>
              <a:t>respondents held above average opinions of those one welfare but below average opinions of the poor.</a:t>
            </a:r>
          </a:p>
          <a:p>
            <a:r>
              <a:rPr lang="en-US" dirty="0" smtClean="0">
                <a:solidFill>
                  <a:schemeClr val="bg1"/>
                </a:solidFill>
              </a:rPr>
              <a:t>Primary pandering may lead to General Election Problems</a:t>
            </a:r>
          </a:p>
          <a:p>
            <a:pPr lvl="1"/>
            <a:r>
              <a:rPr lang="en-US" dirty="0" smtClean="0">
                <a:solidFill>
                  <a:schemeClr val="bg1"/>
                </a:solidFill>
              </a:rPr>
              <a:t>For the group of respondents who spoke unfavorably of illegal immigrants, some candidate who’s name we could put on a tower might be very appealing, but alienate many others by striking hard on a hot button issue.</a:t>
            </a:r>
          </a:p>
          <a:p>
            <a:r>
              <a:rPr lang="en-US" dirty="0" smtClean="0">
                <a:solidFill>
                  <a:schemeClr val="bg1"/>
                </a:solidFill>
              </a:rPr>
              <a:t>Being partisan makes you negative.  Avoid politics?</a:t>
            </a:r>
            <a:endParaRPr lang="en-US" dirty="0">
              <a:solidFill>
                <a:schemeClr val="bg1"/>
              </a:solidFill>
            </a:endParaRPr>
          </a:p>
        </p:txBody>
      </p:sp>
    </p:spTree>
    <p:extLst>
      <p:ext uri="{BB962C8B-B14F-4D97-AF65-F5344CB8AC3E}">
        <p14:creationId xmlns:p14="http://schemas.microsoft.com/office/powerpoint/2010/main" val="77585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Partial Least Squares Regression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Similar to Linear Discriminant Analysis but with a float target variable</a:t>
            </a:r>
          </a:p>
          <a:p>
            <a:pPr lvl="1"/>
            <a:r>
              <a:rPr lang="en-US" dirty="0" smtClean="0">
                <a:solidFill>
                  <a:schemeClr val="bg1"/>
                </a:solidFill>
              </a:rPr>
              <a:t>Creates a linear regression based on attributes found similar to PCA</a:t>
            </a:r>
          </a:p>
          <a:p>
            <a:pPr lvl="1"/>
            <a:endParaRPr lang="en-US" dirty="0">
              <a:solidFill>
                <a:schemeClr val="bg1"/>
              </a:solidFill>
            </a:endParaRPr>
          </a:p>
          <a:p>
            <a:pPr lvl="1"/>
            <a:endParaRPr lang="en-US" dirty="0" smtClean="0">
              <a:solidFill>
                <a:schemeClr val="bg1"/>
              </a:solidFill>
            </a:endParaRPr>
          </a:p>
          <a:p>
            <a:pPr lvl="1"/>
            <a:r>
              <a:rPr lang="en-US" dirty="0" smtClean="0">
                <a:solidFill>
                  <a:schemeClr val="bg1"/>
                </a:solidFill>
              </a:rPr>
              <a:t>However while PCA is unsupervised , PLSR uses a target variable against which to maximize variance</a:t>
            </a:r>
          </a:p>
          <a:p>
            <a:pPr lvl="1"/>
            <a:endParaRPr lang="en-US" dirty="0">
              <a:solidFill>
                <a:schemeClr val="bg1"/>
              </a:solidFill>
            </a:endParaRPr>
          </a:p>
          <a:p>
            <a:pPr lvl="1"/>
            <a:r>
              <a:rPr lang="en-US" dirty="0" smtClean="0">
                <a:solidFill>
                  <a:schemeClr val="bg1"/>
                </a:solidFill>
              </a:rPr>
              <a:t>Used because we had far more predictors than data points for the target.</a:t>
            </a:r>
            <a:endParaRPr lang="en-US" dirty="0">
              <a:solidFill>
                <a:schemeClr val="bg1"/>
              </a:solidFill>
            </a:endParaRPr>
          </a:p>
        </p:txBody>
      </p:sp>
    </p:spTree>
    <p:extLst>
      <p:ext uri="{BB962C8B-B14F-4D97-AF65-F5344CB8AC3E}">
        <p14:creationId xmlns:p14="http://schemas.microsoft.com/office/powerpoint/2010/main" val="649632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Transformation</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1231" y="1825625"/>
            <a:ext cx="7089537" cy="4351338"/>
          </a:xfrm>
        </p:spPr>
      </p:pic>
    </p:spTree>
    <p:extLst>
      <p:ext uri="{BB962C8B-B14F-4D97-AF65-F5344CB8AC3E}">
        <p14:creationId xmlns:p14="http://schemas.microsoft.com/office/powerpoint/2010/main" val="4065038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Competitiveness</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Competitiveness – accounts for our “First Past The Post” Winner Take All Elections</a:t>
            </a:r>
          </a:p>
          <a:p>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593" y="2628427"/>
            <a:ext cx="6300038" cy="3548536"/>
          </a:xfrm>
          <a:prstGeom prst="rect">
            <a:avLst/>
          </a:prstGeom>
        </p:spPr>
      </p:pic>
    </p:spTree>
    <p:extLst>
      <p:ext uri="{BB962C8B-B14F-4D97-AF65-F5344CB8AC3E}">
        <p14:creationId xmlns:p14="http://schemas.microsoft.com/office/powerpoint/2010/main" val="3565715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Competiveness</a:t>
            </a:r>
            <a:endParaRPr lang="en-US" b="1" dirty="0">
              <a:solidFill>
                <a:schemeClr val="bg1"/>
              </a:solidFill>
            </a:endParaRPr>
          </a:p>
        </p:txBody>
      </p:sp>
      <p:sp>
        <p:nvSpPr>
          <p:cNvPr id="4" name="Text Placeholder 3"/>
          <p:cNvSpPr>
            <a:spLocks noGrp="1"/>
          </p:cNvSpPr>
          <p:nvPr>
            <p:ph type="body" idx="1"/>
          </p:nvPr>
        </p:nvSpPr>
        <p:spPr/>
        <p:txBody>
          <a:bodyPr>
            <a:normAutofit/>
          </a:bodyPr>
          <a:lstStyle/>
          <a:p>
            <a:r>
              <a:rPr lang="en-US" sz="3600" dirty="0" smtClean="0">
                <a:solidFill>
                  <a:schemeClr val="bg1"/>
                </a:solidFill>
              </a:rPr>
              <a:t>Actual</a:t>
            </a:r>
            <a:endParaRPr lang="en-US" sz="3600" dirty="0">
              <a:solidFill>
                <a:schemeClr val="bg1"/>
              </a:solidFill>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5710" y="2431817"/>
            <a:ext cx="4228371" cy="3757846"/>
          </a:xfrm>
        </p:spPr>
      </p:pic>
      <p:sp>
        <p:nvSpPr>
          <p:cNvPr id="6" name="Text Placeholder 5"/>
          <p:cNvSpPr>
            <a:spLocks noGrp="1"/>
          </p:cNvSpPr>
          <p:nvPr>
            <p:ph type="body" sz="quarter" idx="3"/>
          </p:nvPr>
        </p:nvSpPr>
        <p:spPr/>
        <p:txBody>
          <a:bodyPr>
            <a:normAutofit/>
          </a:bodyPr>
          <a:lstStyle/>
          <a:p>
            <a:r>
              <a:rPr lang="en-US" sz="3600" dirty="0" smtClean="0">
                <a:solidFill>
                  <a:schemeClr val="bg1"/>
                </a:solidFill>
              </a:rPr>
              <a:t>Predicted - ACS</a:t>
            </a:r>
            <a:endParaRPr lang="en-US" sz="3600" dirty="0">
              <a:solidFill>
                <a:schemeClr val="bg1"/>
              </a:solidFill>
            </a:endParaRP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43850" y="2505075"/>
            <a:ext cx="4039887" cy="3684588"/>
          </a:xfrm>
        </p:spPr>
      </p:pic>
    </p:spTree>
    <p:extLst>
      <p:ext uri="{BB962C8B-B14F-4D97-AF65-F5344CB8AC3E}">
        <p14:creationId xmlns:p14="http://schemas.microsoft.com/office/powerpoint/2010/main" val="2940737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Competiveness</a:t>
            </a:r>
            <a:endParaRPr lang="en-US" b="1" dirty="0">
              <a:solidFill>
                <a:schemeClr val="bg1"/>
              </a:solidFill>
            </a:endParaRPr>
          </a:p>
        </p:txBody>
      </p:sp>
      <p:sp>
        <p:nvSpPr>
          <p:cNvPr id="4" name="Text Placeholder 3"/>
          <p:cNvSpPr>
            <a:spLocks noGrp="1"/>
          </p:cNvSpPr>
          <p:nvPr>
            <p:ph type="body" idx="1"/>
          </p:nvPr>
        </p:nvSpPr>
        <p:spPr/>
        <p:txBody>
          <a:bodyPr>
            <a:normAutofit/>
          </a:bodyPr>
          <a:lstStyle/>
          <a:p>
            <a:r>
              <a:rPr lang="en-US" sz="3600" dirty="0" smtClean="0">
                <a:solidFill>
                  <a:schemeClr val="bg1"/>
                </a:solidFill>
              </a:rPr>
              <a:t>Actual</a:t>
            </a:r>
            <a:endParaRPr lang="en-US" sz="3600" dirty="0">
              <a:solidFill>
                <a:schemeClr val="bg1"/>
              </a:solidFill>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5710" y="2431817"/>
            <a:ext cx="4228371" cy="3757846"/>
          </a:xfrm>
        </p:spPr>
      </p:pic>
      <p:sp>
        <p:nvSpPr>
          <p:cNvPr id="6" name="Text Placeholder 5"/>
          <p:cNvSpPr>
            <a:spLocks noGrp="1"/>
          </p:cNvSpPr>
          <p:nvPr>
            <p:ph type="body" sz="quarter" idx="3"/>
          </p:nvPr>
        </p:nvSpPr>
        <p:spPr/>
        <p:txBody>
          <a:bodyPr>
            <a:normAutofit/>
          </a:bodyPr>
          <a:lstStyle/>
          <a:p>
            <a:r>
              <a:rPr lang="en-US" sz="3600" dirty="0" smtClean="0">
                <a:solidFill>
                  <a:schemeClr val="bg1"/>
                </a:solidFill>
              </a:rPr>
              <a:t>Predicted -</a:t>
            </a:r>
            <a:r>
              <a:rPr lang="en-US" sz="3600" dirty="0">
                <a:solidFill>
                  <a:schemeClr val="bg1"/>
                </a:solidFill>
              </a:rPr>
              <a:t> </a:t>
            </a:r>
            <a:r>
              <a:rPr lang="en-US" sz="3600" dirty="0" smtClean="0">
                <a:solidFill>
                  <a:schemeClr val="bg1"/>
                </a:solidFill>
              </a:rPr>
              <a:t>ANES</a:t>
            </a:r>
            <a:endParaRPr lang="en-US" sz="3600" dirty="0">
              <a:solidFill>
                <a:schemeClr val="bg1"/>
              </a:solidFill>
            </a:endParaRPr>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43850" y="2505075"/>
            <a:ext cx="4039887" cy="3684588"/>
          </a:xfrm>
        </p:spPr>
      </p:pic>
    </p:spTree>
    <p:extLst>
      <p:ext uri="{BB962C8B-B14F-4D97-AF65-F5344CB8AC3E}">
        <p14:creationId xmlns:p14="http://schemas.microsoft.com/office/powerpoint/2010/main" val="2716876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Competiveness</a:t>
            </a:r>
            <a:endParaRPr lang="en-US" b="1" dirty="0">
              <a:solidFill>
                <a:schemeClr val="bg1"/>
              </a:solidFill>
            </a:endParaRPr>
          </a:p>
        </p:txBody>
      </p:sp>
      <p:sp>
        <p:nvSpPr>
          <p:cNvPr id="4" name="Text Placeholder 3"/>
          <p:cNvSpPr>
            <a:spLocks noGrp="1"/>
          </p:cNvSpPr>
          <p:nvPr>
            <p:ph type="body" idx="1"/>
          </p:nvPr>
        </p:nvSpPr>
        <p:spPr/>
        <p:txBody>
          <a:bodyPr>
            <a:normAutofit/>
          </a:bodyPr>
          <a:lstStyle/>
          <a:p>
            <a:r>
              <a:rPr lang="en-US" sz="3600" dirty="0" smtClean="0">
                <a:solidFill>
                  <a:schemeClr val="bg1"/>
                </a:solidFill>
              </a:rPr>
              <a:t>Actual</a:t>
            </a:r>
            <a:endParaRPr lang="en-US" sz="3600" dirty="0">
              <a:solidFill>
                <a:schemeClr val="bg1"/>
              </a:solidFill>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5710" y="2431817"/>
            <a:ext cx="4228371" cy="3757846"/>
          </a:xfrm>
        </p:spPr>
      </p:pic>
      <p:sp>
        <p:nvSpPr>
          <p:cNvPr id="6" name="Text Placeholder 5"/>
          <p:cNvSpPr>
            <a:spLocks noGrp="1"/>
          </p:cNvSpPr>
          <p:nvPr>
            <p:ph type="body" sz="quarter" idx="3"/>
          </p:nvPr>
        </p:nvSpPr>
        <p:spPr/>
        <p:txBody>
          <a:bodyPr>
            <a:normAutofit/>
          </a:bodyPr>
          <a:lstStyle/>
          <a:p>
            <a:r>
              <a:rPr lang="en-US" sz="3600" dirty="0" smtClean="0">
                <a:solidFill>
                  <a:schemeClr val="bg1"/>
                </a:solidFill>
              </a:rPr>
              <a:t>Predicted - Everything</a:t>
            </a:r>
            <a:endParaRPr lang="en-US" sz="3600" dirty="0">
              <a:solidFill>
                <a:schemeClr val="bg1"/>
              </a:solidFill>
            </a:endParaRPr>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431817"/>
            <a:ext cx="4412293" cy="3757846"/>
          </a:xfrm>
        </p:spPr>
      </p:pic>
    </p:spTree>
    <p:extLst>
      <p:ext uri="{BB962C8B-B14F-4D97-AF65-F5344CB8AC3E}">
        <p14:creationId xmlns:p14="http://schemas.microsoft.com/office/powerpoint/2010/main" val="4202134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chemeClr val="bg1"/>
                </a:solidFill>
              </a:rPr>
              <a:t>Descriptive Analytics</a:t>
            </a:r>
            <a:endParaRPr lang="en-US" b="1" dirty="0">
              <a:solidFill>
                <a:schemeClr val="bg1"/>
              </a:solidFill>
            </a:endParaRPr>
          </a:p>
        </p:txBody>
      </p:sp>
      <p:sp>
        <p:nvSpPr>
          <p:cNvPr id="5" name="Text Placeholder 4"/>
          <p:cNvSpPr>
            <a:spLocks noGrp="1"/>
          </p:cNvSpPr>
          <p:nvPr>
            <p:ph type="body" idx="1"/>
          </p:nvPr>
        </p:nvSpPr>
        <p:spPr/>
        <p:txBody>
          <a:bodyPr/>
          <a:lstStyle/>
          <a:p>
            <a:r>
              <a:rPr lang="en-US" dirty="0" smtClean="0">
                <a:solidFill>
                  <a:schemeClr val="bg1"/>
                </a:solidFill>
              </a:rPr>
              <a:t>Voter Insights from Attitudinal Data</a:t>
            </a:r>
            <a:endParaRPr lang="en-US" dirty="0">
              <a:solidFill>
                <a:schemeClr val="bg1"/>
              </a:solidFill>
            </a:endParaRPr>
          </a:p>
        </p:txBody>
      </p:sp>
    </p:spTree>
    <p:extLst>
      <p:ext uri="{BB962C8B-B14F-4D97-AF65-F5344CB8AC3E}">
        <p14:creationId xmlns:p14="http://schemas.microsoft.com/office/powerpoint/2010/main" val="2992089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813</Words>
  <Application>Microsoft Office PowerPoint</Application>
  <PresentationFormat>Widescreen</PresentationFormat>
  <Paragraphs>145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Understanding United States Presidential Elections</vt:lpstr>
      <vt:lpstr>Predictive Analytics</vt:lpstr>
      <vt:lpstr>Partial Least Squares Regression</vt:lpstr>
      <vt:lpstr>Data Transformation</vt:lpstr>
      <vt:lpstr>Competitiveness</vt:lpstr>
      <vt:lpstr>Competiveness</vt:lpstr>
      <vt:lpstr>Competiveness</vt:lpstr>
      <vt:lpstr>Competiveness</vt:lpstr>
      <vt:lpstr>Descriptive Analytics</vt:lpstr>
      <vt:lpstr>Popularity and Homogeneity </vt:lpstr>
      <vt:lpstr>Most Popular Least Popular Groups</vt:lpstr>
      <vt:lpstr>Most Agreed Upon and Contentious Groups </vt:lpstr>
      <vt:lpstr>Interpretation?</vt:lpstr>
      <vt:lpstr>Demographic Breakdowns</vt:lpstr>
      <vt:lpstr>White Respondents</vt:lpstr>
      <vt:lpstr>African American Respondents</vt:lpstr>
      <vt:lpstr>Asian Respondents</vt:lpstr>
      <vt:lpstr>Correlation Matrix Takeaways</vt:lpstr>
      <vt:lpstr>High Opinion of the Democratic Party Correlates to a low opinion of…</vt:lpstr>
      <vt:lpstr>High Opinion of the Republican Party Correlates to a low opinion of…</vt:lpstr>
      <vt:lpstr>Other Noteworthy Correlations</vt:lpstr>
      <vt:lpstr>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Stephen C</dc:creator>
  <cp:lastModifiedBy>Allen, Stephen C</cp:lastModifiedBy>
  <cp:revision>17</cp:revision>
  <dcterms:created xsi:type="dcterms:W3CDTF">2015-11-15T19:51:12Z</dcterms:created>
  <dcterms:modified xsi:type="dcterms:W3CDTF">2015-11-17T04:38:34Z</dcterms:modified>
</cp:coreProperties>
</file>