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0" autoAdjust="0"/>
    <p:restoredTop sz="94660"/>
  </p:normalViewPr>
  <p:slideViewPr>
    <p:cSldViewPr snapToGrid="0">
      <p:cViewPr varScale="1">
        <p:scale>
          <a:sx n="46" d="100"/>
          <a:sy n="46" d="100"/>
        </p:scale>
        <p:origin x="43" y="10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E44131-B442-4AEA-9DF1-6504C9625F5D}"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10658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44131-B442-4AEA-9DF1-6504C9625F5D}"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315104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44131-B442-4AEA-9DF1-6504C9625F5D}"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379356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44131-B442-4AEA-9DF1-6504C9625F5D}"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252804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E44131-B442-4AEA-9DF1-6504C9625F5D}"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164133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E44131-B442-4AEA-9DF1-6504C9625F5D}" type="datetimeFigureOut">
              <a:rPr lang="en-US" smtClean="0"/>
              <a:t>11/15/2015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112400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E44131-B442-4AEA-9DF1-6504C9625F5D}" type="datetimeFigureOut">
              <a:rPr lang="en-US" smtClean="0"/>
              <a:t>11/15/2015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255673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E44131-B442-4AEA-9DF1-6504C9625F5D}" type="datetimeFigureOut">
              <a:rPr lang="en-US" smtClean="0"/>
              <a:t>11/15/2015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62608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44131-B442-4AEA-9DF1-6504C9625F5D}" type="datetimeFigureOut">
              <a:rPr lang="en-US" smtClean="0"/>
              <a:t>11/15/2015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149127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44131-B442-4AEA-9DF1-6504C9625F5D}" type="datetimeFigureOut">
              <a:rPr lang="en-US" smtClean="0"/>
              <a:t>11/15/2015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224898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44131-B442-4AEA-9DF1-6504C9625F5D}" type="datetimeFigureOut">
              <a:rPr lang="en-US" smtClean="0"/>
              <a:t>11/15/2015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282246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44131-B442-4AEA-9DF1-6504C9625F5D}" type="datetimeFigureOut">
              <a:rPr lang="en-US" smtClean="0"/>
              <a:t>11/15/2015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9F366-A981-4338-979E-746C327342CA}" type="slidenum">
              <a:rPr lang="en-US" smtClean="0"/>
              <a:t>‹#›</a:t>
            </a:fld>
            <a:endParaRPr lang="en-US"/>
          </a:p>
        </p:txBody>
      </p:sp>
    </p:spTree>
    <p:extLst>
      <p:ext uri="{BB962C8B-B14F-4D97-AF65-F5344CB8AC3E}">
        <p14:creationId xmlns:p14="http://schemas.microsoft.com/office/powerpoint/2010/main" val="2729848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Popularity and Homogeneity </a:t>
            </a:r>
            <a:endParaRPr lang="en-US" dirty="0"/>
          </a:p>
        </p:txBody>
      </p:sp>
      <p:sp>
        <p:nvSpPr>
          <p:cNvPr id="3" name="Content Placeholder 2"/>
          <p:cNvSpPr>
            <a:spLocks noGrp="1"/>
          </p:cNvSpPr>
          <p:nvPr>
            <p:ph idx="1"/>
          </p:nvPr>
        </p:nvSpPr>
        <p:spPr/>
        <p:txBody>
          <a:bodyPr/>
          <a:lstStyle/>
          <a:p>
            <a:r>
              <a:rPr lang="en-US" dirty="0" smtClean="0"/>
              <a:t>Compared means of people’s opinions of groups.  Those groups who’s average deviated a sigma from the overall average were designated most popular or least popular (depending on the direction of the deviation.</a:t>
            </a:r>
          </a:p>
          <a:p>
            <a:r>
              <a:rPr lang="en-US" dirty="0" smtClean="0"/>
              <a:t>Compared the standard deviations of people’s opinions to the mean of those standard deviations.  Following the patter above noted the most agreed upon (smallest standard deviations) and most divisive (largest standard deviations) </a:t>
            </a:r>
            <a:endParaRPr lang="en-US" dirty="0"/>
          </a:p>
        </p:txBody>
      </p:sp>
    </p:spTree>
    <p:extLst>
      <p:ext uri="{BB962C8B-B14F-4D97-AF65-F5344CB8AC3E}">
        <p14:creationId xmlns:p14="http://schemas.microsoft.com/office/powerpoint/2010/main" val="39142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Opinion of the Democratic Party Correlates to a low opinion of…</a:t>
            </a:r>
            <a:endParaRPr lang="en-US" dirty="0"/>
          </a:p>
        </p:txBody>
      </p:sp>
      <p:sp>
        <p:nvSpPr>
          <p:cNvPr id="3" name="Content Placeholder 2"/>
          <p:cNvSpPr>
            <a:spLocks noGrp="1"/>
          </p:cNvSpPr>
          <p:nvPr>
            <p:ph idx="1"/>
          </p:nvPr>
        </p:nvSpPr>
        <p:spPr/>
        <p:txBody>
          <a:bodyPr/>
          <a:lstStyle/>
          <a:p>
            <a:pPr marL="0" indent="0" algn="ctr">
              <a:buNone/>
            </a:pPr>
            <a:r>
              <a:rPr lang="en-US" dirty="0" smtClean="0"/>
              <a:t>Big Business</a:t>
            </a:r>
          </a:p>
          <a:p>
            <a:pPr marL="0" indent="0" algn="ctr">
              <a:buNone/>
            </a:pPr>
            <a:endParaRPr lang="en-US" dirty="0" smtClean="0"/>
          </a:p>
          <a:p>
            <a:pPr marL="0" indent="0" algn="ctr">
              <a:buNone/>
            </a:pPr>
            <a:r>
              <a:rPr lang="en-US" dirty="0" smtClean="0"/>
              <a:t>Conservatives</a:t>
            </a:r>
          </a:p>
          <a:p>
            <a:pPr marL="0" indent="0" algn="ctr">
              <a:buNone/>
            </a:pPr>
            <a:endParaRPr lang="en-US" dirty="0" smtClean="0"/>
          </a:p>
          <a:p>
            <a:pPr marL="0" indent="0" algn="ctr">
              <a:buNone/>
            </a:pPr>
            <a:r>
              <a:rPr lang="en-US" dirty="0" smtClean="0"/>
              <a:t>Military</a:t>
            </a:r>
          </a:p>
          <a:p>
            <a:pPr marL="0" indent="0" algn="ctr">
              <a:buNone/>
            </a:pPr>
            <a:endParaRPr lang="en-US" dirty="0" smtClean="0"/>
          </a:p>
          <a:p>
            <a:pPr marL="0" indent="0" algn="ctr">
              <a:buNone/>
            </a:pPr>
            <a:r>
              <a:rPr lang="en-US" dirty="0" smtClean="0"/>
              <a:t>Republican Party</a:t>
            </a:r>
            <a:endParaRPr lang="en-US" dirty="0"/>
          </a:p>
        </p:txBody>
      </p:sp>
    </p:spTree>
    <p:extLst>
      <p:ext uri="{BB962C8B-B14F-4D97-AF65-F5344CB8AC3E}">
        <p14:creationId xmlns:p14="http://schemas.microsoft.com/office/powerpoint/2010/main" val="201323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Opinion of the Republican Party Correlates to a low opinion of…</a:t>
            </a:r>
            <a:endParaRPr lang="en-US" dirty="0"/>
          </a:p>
        </p:txBody>
      </p:sp>
      <p:sp>
        <p:nvSpPr>
          <p:cNvPr id="3" name="Content Placeholder 2"/>
          <p:cNvSpPr>
            <a:spLocks noGrp="1"/>
          </p:cNvSpPr>
          <p:nvPr>
            <p:ph idx="1"/>
          </p:nvPr>
        </p:nvSpPr>
        <p:spPr/>
        <p:txBody>
          <a:bodyPr numCol="2"/>
          <a:lstStyle/>
          <a:p>
            <a:pPr marL="0" indent="0" algn="ctr">
              <a:buNone/>
            </a:pPr>
            <a:endParaRPr lang="en-US" dirty="0" smtClean="0"/>
          </a:p>
          <a:p>
            <a:pPr marL="0" indent="0" algn="ctr">
              <a:buNone/>
            </a:pPr>
            <a:r>
              <a:rPr lang="en-US" dirty="0" smtClean="0"/>
              <a:t>Hispanics</a:t>
            </a:r>
          </a:p>
          <a:p>
            <a:pPr marL="0" indent="0" algn="ctr">
              <a:buNone/>
            </a:pPr>
            <a:r>
              <a:rPr lang="en-US" dirty="0" smtClean="0"/>
              <a:t>Illegal Aliens</a:t>
            </a:r>
          </a:p>
          <a:p>
            <a:pPr marL="0" indent="0" algn="ctr">
              <a:buNone/>
            </a:pPr>
            <a:r>
              <a:rPr lang="en-US" dirty="0" smtClean="0"/>
              <a:t>People on Welfare</a:t>
            </a:r>
          </a:p>
          <a:p>
            <a:pPr marL="0" indent="0" algn="ctr">
              <a:buNone/>
            </a:pPr>
            <a:r>
              <a:rPr lang="en-US" dirty="0" smtClean="0"/>
              <a:t>The Poor</a:t>
            </a:r>
          </a:p>
          <a:p>
            <a:pPr marL="0" indent="0" algn="ctr">
              <a:buNone/>
            </a:pPr>
            <a:r>
              <a:rPr lang="en-US" dirty="0" smtClean="0"/>
              <a:t>Feminists</a:t>
            </a:r>
          </a:p>
          <a:p>
            <a:pPr marL="0" indent="0" algn="ctr">
              <a:buNone/>
            </a:pPr>
            <a:r>
              <a:rPr lang="en-US" dirty="0" smtClean="0"/>
              <a:t>Women’s Libbers</a:t>
            </a:r>
          </a:p>
          <a:p>
            <a:pPr marL="0" indent="0" algn="ctr">
              <a:buNone/>
            </a:pPr>
            <a:endParaRPr lang="en-US" dirty="0"/>
          </a:p>
          <a:p>
            <a:pPr marL="0" indent="0" algn="ctr">
              <a:buNone/>
            </a:pPr>
            <a:endParaRPr lang="en-US" dirty="0" smtClean="0"/>
          </a:p>
          <a:p>
            <a:pPr marL="0" indent="0" algn="ctr">
              <a:buNone/>
            </a:pPr>
            <a:r>
              <a:rPr lang="en-US" dirty="0" smtClean="0"/>
              <a:t>Environmentalists</a:t>
            </a:r>
          </a:p>
          <a:p>
            <a:pPr marL="0" indent="0" algn="ctr">
              <a:buNone/>
            </a:pPr>
            <a:r>
              <a:rPr lang="en-US" dirty="0" smtClean="0"/>
              <a:t>LGBT</a:t>
            </a:r>
          </a:p>
          <a:p>
            <a:pPr marL="0" indent="0" algn="ctr">
              <a:buNone/>
            </a:pPr>
            <a:r>
              <a:rPr lang="en-US" dirty="0" smtClean="0"/>
              <a:t>Black People</a:t>
            </a:r>
          </a:p>
          <a:p>
            <a:pPr marL="0" indent="0" algn="ctr">
              <a:buNone/>
            </a:pPr>
            <a:r>
              <a:rPr lang="en-US" dirty="0" smtClean="0"/>
              <a:t>Labor Unions</a:t>
            </a:r>
          </a:p>
          <a:p>
            <a:pPr marL="0" indent="0" algn="ctr">
              <a:buNone/>
            </a:pPr>
            <a:r>
              <a:rPr lang="en-US" dirty="0" smtClean="0"/>
              <a:t>Liberals</a:t>
            </a:r>
          </a:p>
          <a:p>
            <a:pPr marL="0" indent="0" algn="ctr">
              <a:buNone/>
            </a:pPr>
            <a:r>
              <a:rPr lang="en-US" dirty="0" smtClean="0"/>
              <a:t>The Democratic Party</a:t>
            </a:r>
          </a:p>
          <a:p>
            <a:pPr marL="0" indent="0" algn="ctr">
              <a:buNone/>
            </a:pPr>
            <a:endParaRPr lang="en-US" dirty="0"/>
          </a:p>
        </p:txBody>
      </p:sp>
    </p:spTree>
    <p:extLst>
      <p:ext uri="{BB962C8B-B14F-4D97-AF65-F5344CB8AC3E}">
        <p14:creationId xmlns:p14="http://schemas.microsoft.com/office/powerpoint/2010/main" val="4250203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Noteworthy Correlations</a:t>
            </a:r>
            <a:endParaRPr lang="en-US" dirty="0"/>
          </a:p>
        </p:txBody>
      </p:sp>
      <p:sp>
        <p:nvSpPr>
          <p:cNvPr id="3" name="Content Placeholder 2"/>
          <p:cNvSpPr>
            <a:spLocks noGrp="1"/>
          </p:cNvSpPr>
          <p:nvPr>
            <p:ph idx="1"/>
          </p:nvPr>
        </p:nvSpPr>
        <p:spPr/>
        <p:txBody>
          <a:bodyPr>
            <a:normAutofit lnSpcReduction="10000"/>
          </a:bodyPr>
          <a:lstStyle/>
          <a:p>
            <a:r>
              <a:rPr lang="en-US" dirty="0" smtClean="0"/>
              <a:t>High opinion of one minority group (Black, Hispanic, Asian, or Jewish) correlates to high opinions of all other minority groups.</a:t>
            </a:r>
          </a:p>
          <a:p>
            <a:r>
              <a:rPr lang="en-US" dirty="0" smtClean="0"/>
              <a:t>High opinions of one Judeo-Christian group (Jews, Catholics, Protestants) correlates to a higher opinion of the others (and to a lesser extent Christian Fundamentalists)</a:t>
            </a:r>
          </a:p>
          <a:p>
            <a:r>
              <a:rPr lang="en-US" dirty="0" smtClean="0"/>
              <a:t>Higher opinions of the Federal Government correlate to higher opinions of Congress</a:t>
            </a:r>
          </a:p>
          <a:p>
            <a:r>
              <a:rPr lang="en-US" dirty="0" smtClean="0"/>
              <a:t>Higher opinions of Women’s libbers </a:t>
            </a:r>
            <a:r>
              <a:rPr lang="en-US" dirty="0" err="1" smtClean="0"/>
              <a:t>corrleates</a:t>
            </a:r>
            <a:r>
              <a:rPr lang="en-US" dirty="0" smtClean="0"/>
              <a:t> to higher opinions of Feminists.  This may seem obvious but similar correlations between Liberal/Democrats, Conservatives/Republicans, Welfare/Poor are much weaker</a:t>
            </a:r>
            <a:endParaRPr lang="en-US" dirty="0"/>
          </a:p>
        </p:txBody>
      </p:sp>
    </p:spTree>
    <p:extLst>
      <p:ext uri="{BB962C8B-B14F-4D97-AF65-F5344CB8AC3E}">
        <p14:creationId xmlns:p14="http://schemas.microsoft.com/office/powerpoint/2010/main" val="3283821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Takeaways?</a:t>
            </a:r>
            <a:endParaRPr lang="en-US" dirty="0"/>
          </a:p>
        </p:txBody>
      </p:sp>
      <p:sp>
        <p:nvSpPr>
          <p:cNvPr id="8" name="Content Placeholder 7"/>
          <p:cNvSpPr>
            <a:spLocks noGrp="1"/>
          </p:cNvSpPr>
          <p:nvPr>
            <p:ph idx="1"/>
          </p:nvPr>
        </p:nvSpPr>
        <p:spPr/>
        <p:txBody>
          <a:bodyPr/>
          <a:lstStyle/>
          <a:p>
            <a:r>
              <a:rPr lang="en-US" dirty="0" smtClean="0"/>
              <a:t>Phrasing matters a lot</a:t>
            </a:r>
          </a:p>
          <a:p>
            <a:pPr lvl="1"/>
            <a:r>
              <a:rPr lang="en-US" dirty="0" smtClean="0"/>
              <a:t>Opinions of Conservatives and Republicans differ.  Same with Liberals and Democrats, Women’s Libbers and Feminists.  Even notably, Black respondents held above average opinions of those one welfare but below average opinions of the poor.</a:t>
            </a:r>
          </a:p>
          <a:p>
            <a:r>
              <a:rPr lang="en-US" dirty="0" smtClean="0"/>
              <a:t>Primary pandering may lead to General Election Problems</a:t>
            </a:r>
          </a:p>
          <a:p>
            <a:pPr lvl="1"/>
            <a:r>
              <a:rPr lang="en-US" dirty="0" smtClean="0"/>
              <a:t>For the group of respondents who spoke unfavorably of illegal immigrants, some candidate who’s name we could put on a tower might be very appealing, but alienate many others by striking hard on a hot button issue.</a:t>
            </a:r>
          </a:p>
          <a:p>
            <a:r>
              <a:rPr lang="en-US" dirty="0" smtClean="0"/>
              <a:t>Being partisan makes you negative.  Avoid politics?</a:t>
            </a:r>
            <a:endParaRPr lang="en-US" dirty="0"/>
          </a:p>
        </p:txBody>
      </p:sp>
    </p:spTree>
    <p:extLst>
      <p:ext uri="{BB962C8B-B14F-4D97-AF65-F5344CB8AC3E}">
        <p14:creationId xmlns:p14="http://schemas.microsoft.com/office/powerpoint/2010/main" val="7758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Popular Least Popular Groups</a:t>
            </a:r>
            <a:endParaRPr lang="en-US" dirty="0"/>
          </a:p>
        </p:txBody>
      </p:sp>
      <p:sp>
        <p:nvSpPr>
          <p:cNvPr id="4" name="Text Placeholder 3"/>
          <p:cNvSpPr>
            <a:spLocks noGrp="1"/>
          </p:cNvSpPr>
          <p:nvPr>
            <p:ph type="body" idx="1"/>
          </p:nvPr>
        </p:nvSpPr>
        <p:spPr/>
        <p:txBody>
          <a:bodyPr>
            <a:normAutofit/>
          </a:bodyPr>
          <a:lstStyle/>
          <a:p>
            <a:r>
              <a:rPr lang="en-US" sz="3600" dirty="0" smtClean="0"/>
              <a:t>Most Popular</a:t>
            </a:r>
            <a:endParaRPr lang="en-US" sz="3600" dirty="0"/>
          </a:p>
        </p:txBody>
      </p:sp>
      <p:sp>
        <p:nvSpPr>
          <p:cNvPr id="3" name="Content Placeholder 2"/>
          <p:cNvSpPr>
            <a:spLocks noGrp="1"/>
          </p:cNvSpPr>
          <p:nvPr>
            <p:ph sz="half" idx="2"/>
          </p:nvPr>
        </p:nvSpPr>
        <p:spPr/>
        <p:txBody>
          <a:bodyPr numCol="1"/>
          <a:lstStyle/>
          <a:p>
            <a:pPr lvl="1"/>
            <a:r>
              <a:rPr lang="en-US" sz="2800" dirty="0" smtClean="0"/>
              <a:t>Military</a:t>
            </a:r>
          </a:p>
          <a:p>
            <a:pPr lvl="1"/>
            <a:r>
              <a:rPr lang="en-US" sz="2800" dirty="0" smtClean="0"/>
              <a:t>Middle Class</a:t>
            </a:r>
          </a:p>
          <a:p>
            <a:pPr lvl="1"/>
            <a:r>
              <a:rPr lang="en-US" sz="2800" dirty="0" smtClean="0"/>
              <a:t>Young</a:t>
            </a:r>
          </a:p>
          <a:p>
            <a:pPr lvl="1"/>
            <a:r>
              <a:rPr lang="en-US" sz="2800" dirty="0" smtClean="0"/>
              <a:t>White</a:t>
            </a:r>
          </a:p>
          <a:p>
            <a:pPr lvl="1"/>
            <a:r>
              <a:rPr lang="en-US" sz="2800" dirty="0" smtClean="0"/>
              <a:t>Southern</a:t>
            </a:r>
          </a:p>
          <a:p>
            <a:pPr lvl="1"/>
            <a:r>
              <a:rPr lang="en-US" sz="2800" dirty="0" smtClean="0"/>
              <a:t>Poor</a:t>
            </a:r>
          </a:p>
          <a:p>
            <a:pPr lvl="1"/>
            <a:endParaRPr lang="en-US" dirty="0"/>
          </a:p>
          <a:p>
            <a:pPr marL="457200" lvl="1" indent="0">
              <a:buNone/>
            </a:pPr>
            <a:endParaRPr lang="en-US" dirty="0" smtClean="0"/>
          </a:p>
        </p:txBody>
      </p:sp>
      <p:sp>
        <p:nvSpPr>
          <p:cNvPr id="5" name="Text Placeholder 4"/>
          <p:cNvSpPr>
            <a:spLocks noGrp="1"/>
          </p:cNvSpPr>
          <p:nvPr>
            <p:ph type="body" sz="quarter" idx="3"/>
          </p:nvPr>
        </p:nvSpPr>
        <p:spPr/>
        <p:txBody>
          <a:bodyPr>
            <a:normAutofit/>
          </a:bodyPr>
          <a:lstStyle/>
          <a:p>
            <a:r>
              <a:rPr lang="en-US" sz="3600" dirty="0" smtClean="0"/>
              <a:t>Least Popular</a:t>
            </a:r>
            <a:endParaRPr lang="en-US" sz="3600" dirty="0"/>
          </a:p>
        </p:txBody>
      </p:sp>
      <p:sp>
        <p:nvSpPr>
          <p:cNvPr id="6" name="Content Placeholder 5"/>
          <p:cNvSpPr>
            <a:spLocks noGrp="1"/>
          </p:cNvSpPr>
          <p:nvPr>
            <p:ph sz="quarter" idx="4"/>
          </p:nvPr>
        </p:nvSpPr>
        <p:spPr/>
        <p:txBody>
          <a:bodyPr/>
          <a:lstStyle/>
          <a:p>
            <a:r>
              <a:rPr lang="en-US" dirty="0" smtClean="0"/>
              <a:t>Republican Party</a:t>
            </a:r>
          </a:p>
          <a:p>
            <a:r>
              <a:rPr lang="en-US" dirty="0" smtClean="0"/>
              <a:t>Illegal Aliens</a:t>
            </a:r>
          </a:p>
          <a:p>
            <a:r>
              <a:rPr lang="en-US" dirty="0" smtClean="0"/>
              <a:t>Congress</a:t>
            </a:r>
          </a:p>
          <a:p>
            <a:r>
              <a:rPr lang="en-US" dirty="0" smtClean="0"/>
              <a:t>Federal Government</a:t>
            </a:r>
            <a:endParaRPr lang="en-US" dirty="0"/>
          </a:p>
        </p:txBody>
      </p:sp>
    </p:spTree>
    <p:extLst>
      <p:ext uri="{BB962C8B-B14F-4D97-AF65-F5344CB8AC3E}">
        <p14:creationId xmlns:p14="http://schemas.microsoft.com/office/powerpoint/2010/main" val="361390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Most Agreed Upon and Contentious Groups	</a:t>
            </a:r>
            <a:endParaRPr lang="en-US" dirty="0"/>
          </a:p>
        </p:txBody>
      </p:sp>
      <p:sp>
        <p:nvSpPr>
          <p:cNvPr id="8" name="Text Placeholder 7"/>
          <p:cNvSpPr>
            <a:spLocks noGrp="1"/>
          </p:cNvSpPr>
          <p:nvPr>
            <p:ph type="body" idx="1"/>
          </p:nvPr>
        </p:nvSpPr>
        <p:spPr/>
        <p:txBody>
          <a:bodyPr>
            <a:normAutofit/>
          </a:bodyPr>
          <a:lstStyle/>
          <a:p>
            <a:r>
              <a:rPr lang="en-US" sz="4000" dirty="0" smtClean="0"/>
              <a:t>Agreed Upon	</a:t>
            </a:r>
            <a:endParaRPr lang="en-US" sz="4000" dirty="0"/>
          </a:p>
        </p:txBody>
      </p:sp>
      <p:sp>
        <p:nvSpPr>
          <p:cNvPr id="9" name="Content Placeholder 8"/>
          <p:cNvSpPr>
            <a:spLocks noGrp="1"/>
          </p:cNvSpPr>
          <p:nvPr>
            <p:ph sz="half" idx="2"/>
          </p:nvPr>
        </p:nvSpPr>
        <p:spPr/>
        <p:txBody>
          <a:bodyPr/>
          <a:lstStyle/>
          <a:p>
            <a:r>
              <a:rPr lang="en-US" dirty="0" smtClean="0"/>
              <a:t>Middle Class</a:t>
            </a:r>
          </a:p>
          <a:p>
            <a:r>
              <a:rPr lang="en-US" dirty="0" smtClean="0"/>
              <a:t>Young People</a:t>
            </a:r>
          </a:p>
          <a:p>
            <a:r>
              <a:rPr lang="en-US" dirty="0" smtClean="0"/>
              <a:t>White People</a:t>
            </a:r>
          </a:p>
          <a:p>
            <a:r>
              <a:rPr lang="en-US" dirty="0" smtClean="0"/>
              <a:t>Military</a:t>
            </a:r>
          </a:p>
          <a:p>
            <a:r>
              <a:rPr lang="en-US" dirty="0" smtClean="0"/>
              <a:t>Southerners</a:t>
            </a:r>
          </a:p>
          <a:p>
            <a:r>
              <a:rPr lang="en-US" dirty="0" smtClean="0"/>
              <a:t>Poor</a:t>
            </a:r>
            <a:endParaRPr lang="en-US" dirty="0"/>
          </a:p>
        </p:txBody>
      </p:sp>
      <p:sp>
        <p:nvSpPr>
          <p:cNvPr id="10" name="Text Placeholder 9"/>
          <p:cNvSpPr>
            <a:spLocks noGrp="1"/>
          </p:cNvSpPr>
          <p:nvPr>
            <p:ph type="body" sz="quarter" idx="3"/>
          </p:nvPr>
        </p:nvSpPr>
        <p:spPr/>
        <p:txBody>
          <a:bodyPr/>
          <a:lstStyle/>
          <a:p>
            <a:r>
              <a:rPr lang="en-US" sz="4000" dirty="0" smtClean="0"/>
              <a:t>Contentious</a:t>
            </a:r>
            <a:endParaRPr lang="en-US" dirty="0"/>
          </a:p>
        </p:txBody>
      </p:sp>
      <p:sp>
        <p:nvSpPr>
          <p:cNvPr id="11" name="Content Placeholder 10"/>
          <p:cNvSpPr>
            <a:spLocks noGrp="1"/>
          </p:cNvSpPr>
          <p:nvPr>
            <p:ph sz="quarter" idx="4"/>
          </p:nvPr>
        </p:nvSpPr>
        <p:spPr/>
        <p:txBody>
          <a:bodyPr/>
          <a:lstStyle/>
          <a:p>
            <a:r>
              <a:rPr lang="en-US" dirty="0" smtClean="0"/>
              <a:t>Illegal Immigrants</a:t>
            </a:r>
          </a:p>
          <a:p>
            <a:r>
              <a:rPr lang="en-US" dirty="0" smtClean="0"/>
              <a:t>LGBT</a:t>
            </a:r>
          </a:p>
          <a:p>
            <a:r>
              <a:rPr lang="en-US" dirty="0" smtClean="0"/>
              <a:t>Christian Fundamentalists</a:t>
            </a:r>
          </a:p>
          <a:p>
            <a:r>
              <a:rPr lang="en-US" dirty="0" smtClean="0"/>
              <a:t>Republican Party</a:t>
            </a:r>
          </a:p>
          <a:p>
            <a:r>
              <a:rPr lang="en-US" dirty="0" smtClean="0"/>
              <a:t>Unions</a:t>
            </a:r>
          </a:p>
          <a:p>
            <a:r>
              <a:rPr lang="en-US" dirty="0" smtClean="0"/>
              <a:t>Democratic Party</a:t>
            </a:r>
            <a:endParaRPr lang="en-US" dirty="0"/>
          </a:p>
        </p:txBody>
      </p:sp>
    </p:spTree>
    <p:extLst>
      <p:ext uri="{BB962C8B-B14F-4D97-AF65-F5344CB8AC3E}">
        <p14:creationId xmlns:p14="http://schemas.microsoft.com/office/powerpoint/2010/main" val="98109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p:txBody>
          <a:bodyPr/>
          <a:lstStyle/>
          <a:p>
            <a:r>
              <a:rPr lang="en-US" dirty="0" smtClean="0"/>
              <a:t>Speaking positively about helping the middle class, young, poor and the military is probably safe political speech.</a:t>
            </a:r>
          </a:p>
          <a:p>
            <a:r>
              <a:rPr lang="en-US" dirty="0" smtClean="0"/>
              <a:t>If one seeks to appeal to those who have low opinions of illegal immigrants one might build up support from those who agree but risk alienating those who feel strongly in the opposite manner.</a:t>
            </a:r>
          </a:p>
          <a:p>
            <a:r>
              <a:rPr lang="en-US" dirty="0" smtClean="0"/>
              <a:t>Negative speech about the Federal Government and Congress is an easy way to score political points without stepping on too many toes.</a:t>
            </a:r>
          </a:p>
        </p:txBody>
      </p:sp>
    </p:spTree>
    <p:extLst>
      <p:ext uri="{BB962C8B-B14F-4D97-AF65-F5344CB8AC3E}">
        <p14:creationId xmlns:p14="http://schemas.microsoft.com/office/powerpoint/2010/main" val="171167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 Breakdowns</a:t>
            </a:r>
            <a:endParaRPr lang="en-US" dirty="0"/>
          </a:p>
        </p:txBody>
      </p:sp>
      <p:sp>
        <p:nvSpPr>
          <p:cNvPr id="3" name="Content Placeholder 2"/>
          <p:cNvSpPr>
            <a:spLocks noGrp="1"/>
          </p:cNvSpPr>
          <p:nvPr>
            <p:ph idx="1"/>
          </p:nvPr>
        </p:nvSpPr>
        <p:spPr/>
        <p:txBody>
          <a:bodyPr/>
          <a:lstStyle/>
          <a:p>
            <a:r>
              <a:rPr lang="en-US" dirty="0" smtClean="0"/>
              <a:t>Found mean opinions of certain groups split by the racial profile of the survey respondent.</a:t>
            </a:r>
          </a:p>
          <a:p>
            <a:r>
              <a:rPr lang="en-US" dirty="0" smtClean="0"/>
              <a:t>Adjusted for overall trends between racial groups (both in homogeneity and positivity)</a:t>
            </a:r>
          </a:p>
          <a:p>
            <a:pPr lvl="1"/>
            <a:r>
              <a:rPr lang="en-US" dirty="0" smtClean="0"/>
              <a:t>Black respondents gave more favorable opinions of groups on average than the overall average and also more diverse answers.  Asian respondents gave more negative opinions of groups overall as well as more uniform answers.</a:t>
            </a:r>
          </a:p>
          <a:p>
            <a:pPr lvl="1"/>
            <a:r>
              <a:rPr lang="en-US" dirty="0" smtClean="0"/>
              <a:t>Both these had to be accounted for.</a:t>
            </a:r>
            <a:br>
              <a:rPr lang="en-US" dirty="0" smtClean="0"/>
            </a:br>
            <a:endParaRPr lang="en-US" dirty="0" smtClean="0"/>
          </a:p>
          <a:p>
            <a:r>
              <a:rPr lang="en-US" dirty="0" smtClean="0"/>
              <a:t>Found the groups where each racial group deviated from the norm.</a:t>
            </a:r>
          </a:p>
        </p:txBody>
      </p:sp>
    </p:spTree>
    <p:extLst>
      <p:ext uri="{BB962C8B-B14F-4D97-AF65-F5344CB8AC3E}">
        <p14:creationId xmlns:p14="http://schemas.microsoft.com/office/powerpoint/2010/main" val="387591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Respondents</a:t>
            </a:r>
            <a:endParaRPr lang="en-US" dirty="0"/>
          </a:p>
        </p:txBody>
      </p:sp>
      <p:sp>
        <p:nvSpPr>
          <p:cNvPr id="3" name="Text Placeholder 2"/>
          <p:cNvSpPr>
            <a:spLocks noGrp="1"/>
          </p:cNvSpPr>
          <p:nvPr>
            <p:ph type="body" idx="1"/>
          </p:nvPr>
        </p:nvSpPr>
        <p:spPr/>
        <p:txBody>
          <a:bodyPr>
            <a:normAutofit/>
          </a:bodyPr>
          <a:lstStyle/>
          <a:p>
            <a:r>
              <a:rPr lang="en-US" sz="3600" dirty="0" smtClean="0"/>
              <a:t>Liked More </a:t>
            </a:r>
            <a:r>
              <a:rPr lang="en-US" sz="3600" dirty="0"/>
              <a:t>T</a:t>
            </a:r>
            <a:r>
              <a:rPr lang="en-US" sz="3600" dirty="0" smtClean="0"/>
              <a:t>han Average</a:t>
            </a:r>
            <a:endParaRPr lang="en-US" sz="3600" dirty="0"/>
          </a:p>
        </p:txBody>
      </p:sp>
      <p:sp>
        <p:nvSpPr>
          <p:cNvPr id="4" name="Content Placeholder 3"/>
          <p:cNvSpPr>
            <a:spLocks noGrp="1"/>
          </p:cNvSpPr>
          <p:nvPr>
            <p:ph sz="half" idx="2"/>
          </p:nvPr>
        </p:nvSpPr>
        <p:spPr/>
        <p:txBody>
          <a:bodyPr/>
          <a:lstStyle/>
          <a:p>
            <a:r>
              <a:rPr lang="en-US" dirty="0" smtClean="0"/>
              <a:t>Jewish People</a:t>
            </a:r>
          </a:p>
          <a:p>
            <a:r>
              <a:rPr lang="en-US" dirty="0" smtClean="0"/>
              <a:t>Poor</a:t>
            </a:r>
          </a:p>
          <a:p>
            <a:r>
              <a:rPr lang="en-US" dirty="0" smtClean="0"/>
              <a:t>White People</a:t>
            </a:r>
          </a:p>
          <a:p>
            <a:r>
              <a:rPr lang="en-US" dirty="0" smtClean="0"/>
              <a:t>Liberals</a:t>
            </a:r>
            <a:endParaRPr lang="en-US" dirty="0"/>
          </a:p>
        </p:txBody>
      </p:sp>
      <p:sp>
        <p:nvSpPr>
          <p:cNvPr id="5" name="Text Placeholder 4"/>
          <p:cNvSpPr>
            <a:spLocks noGrp="1"/>
          </p:cNvSpPr>
          <p:nvPr>
            <p:ph type="body" sz="quarter" idx="3"/>
          </p:nvPr>
        </p:nvSpPr>
        <p:spPr/>
        <p:txBody>
          <a:bodyPr>
            <a:noAutofit/>
          </a:bodyPr>
          <a:lstStyle/>
          <a:p>
            <a:r>
              <a:rPr lang="en-US" sz="3600" dirty="0" smtClean="0"/>
              <a:t>Liked Less Than Average</a:t>
            </a:r>
            <a:endParaRPr lang="en-US" sz="3600" dirty="0"/>
          </a:p>
        </p:txBody>
      </p:sp>
      <p:sp>
        <p:nvSpPr>
          <p:cNvPr id="6" name="Content Placeholder 5"/>
          <p:cNvSpPr>
            <a:spLocks noGrp="1"/>
          </p:cNvSpPr>
          <p:nvPr>
            <p:ph sz="quarter" idx="4"/>
          </p:nvPr>
        </p:nvSpPr>
        <p:spPr/>
        <p:txBody>
          <a:bodyPr/>
          <a:lstStyle/>
          <a:p>
            <a:r>
              <a:rPr lang="en-US" dirty="0" smtClean="0"/>
              <a:t>LGBT</a:t>
            </a:r>
          </a:p>
          <a:p>
            <a:r>
              <a:rPr lang="en-US" dirty="0" smtClean="0"/>
              <a:t>Women’s Libbers (but not feminists)</a:t>
            </a:r>
          </a:p>
          <a:p>
            <a:r>
              <a:rPr lang="en-US" dirty="0" smtClean="0"/>
              <a:t>Labor Unions</a:t>
            </a:r>
          </a:p>
          <a:p>
            <a:r>
              <a:rPr lang="en-US" dirty="0" smtClean="0"/>
              <a:t>Conservatives</a:t>
            </a:r>
            <a:endParaRPr lang="en-US" dirty="0"/>
          </a:p>
        </p:txBody>
      </p:sp>
    </p:spTree>
    <p:extLst>
      <p:ext uri="{BB962C8B-B14F-4D97-AF65-F5344CB8AC3E}">
        <p14:creationId xmlns:p14="http://schemas.microsoft.com/office/powerpoint/2010/main" val="221899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Respondents</a:t>
            </a:r>
            <a:endParaRPr lang="en-US" dirty="0"/>
          </a:p>
        </p:txBody>
      </p:sp>
      <p:sp>
        <p:nvSpPr>
          <p:cNvPr id="3" name="Text Placeholder 2"/>
          <p:cNvSpPr>
            <a:spLocks noGrp="1"/>
          </p:cNvSpPr>
          <p:nvPr>
            <p:ph type="body" idx="1"/>
          </p:nvPr>
        </p:nvSpPr>
        <p:spPr/>
        <p:txBody>
          <a:bodyPr/>
          <a:lstStyle/>
          <a:p>
            <a:pPr lvl="0"/>
            <a:r>
              <a:rPr lang="en-US" sz="3600" dirty="0">
                <a:solidFill>
                  <a:prstClr val="black"/>
                </a:solidFill>
              </a:rPr>
              <a:t>Liked More Than </a:t>
            </a:r>
            <a:r>
              <a:rPr lang="en-US" sz="3600" dirty="0" smtClean="0">
                <a:solidFill>
                  <a:prstClr val="black"/>
                </a:solidFill>
              </a:rPr>
              <a:t>Average</a:t>
            </a:r>
            <a:endParaRPr lang="en-US" sz="3600" dirty="0">
              <a:solidFill>
                <a:prstClr val="black"/>
              </a:solidFill>
            </a:endParaRPr>
          </a:p>
        </p:txBody>
      </p:sp>
      <p:sp>
        <p:nvSpPr>
          <p:cNvPr id="4" name="Content Placeholder 3"/>
          <p:cNvSpPr>
            <a:spLocks noGrp="1"/>
          </p:cNvSpPr>
          <p:nvPr>
            <p:ph sz="half" idx="2"/>
          </p:nvPr>
        </p:nvSpPr>
        <p:spPr/>
        <p:txBody>
          <a:bodyPr/>
          <a:lstStyle/>
          <a:p>
            <a:r>
              <a:rPr lang="en-US" dirty="0" smtClean="0"/>
              <a:t>Conservatives</a:t>
            </a:r>
          </a:p>
          <a:p>
            <a:r>
              <a:rPr lang="en-US" dirty="0" smtClean="0"/>
              <a:t>Unions</a:t>
            </a:r>
          </a:p>
          <a:p>
            <a:r>
              <a:rPr lang="en-US" dirty="0" smtClean="0"/>
              <a:t>People on Welfare</a:t>
            </a:r>
          </a:p>
          <a:p>
            <a:r>
              <a:rPr lang="en-US" dirty="0" smtClean="0"/>
              <a:t>Women’s Libbers (but not feminists)</a:t>
            </a:r>
            <a:endParaRPr lang="en-US" dirty="0"/>
          </a:p>
        </p:txBody>
      </p:sp>
      <p:sp>
        <p:nvSpPr>
          <p:cNvPr id="5" name="Text Placeholder 4"/>
          <p:cNvSpPr>
            <a:spLocks noGrp="1"/>
          </p:cNvSpPr>
          <p:nvPr>
            <p:ph type="body" sz="quarter" idx="3"/>
          </p:nvPr>
        </p:nvSpPr>
        <p:spPr/>
        <p:txBody>
          <a:bodyPr/>
          <a:lstStyle/>
          <a:p>
            <a:pPr lvl="0"/>
            <a:r>
              <a:rPr lang="en-US" sz="3600" dirty="0">
                <a:solidFill>
                  <a:prstClr val="black"/>
                </a:solidFill>
              </a:rPr>
              <a:t>Liked Less Than </a:t>
            </a:r>
            <a:r>
              <a:rPr lang="en-US" sz="3600" dirty="0" smtClean="0">
                <a:solidFill>
                  <a:prstClr val="black"/>
                </a:solidFill>
              </a:rPr>
              <a:t>Average</a:t>
            </a:r>
            <a:endParaRPr lang="en-US" sz="3600" dirty="0">
              <a:solidFill>
                <a:prstClr val="black"/>
              </a:solidFill>
            </a:endParaRPr>
          </a:p>
        </p:txBody>
      </p:sp>
      <p:sp>
        <p:nvSpPr>
          <p:cNvPr id="6" name="Content Placeholder 5"/>
          <p:cNvSpPr>
            <a:spLocks noGrp="1"/>
          </p:cNvSpPr>
          <p:nvPr>
            <p:ph sz="quarter" idx="4"/>
          </p:nvPr>
        </p:nvSpPr>
        <p:spPr/>
        <p:txBody>
          <a:bodyPr/>
          <a:lstStyle/>
          <a:p>
            <a:r>
              <a:rPr lang="en-US" dirty="0" smtClean="0"/>
              <a:t>Congress</a:t>
            </a:r>
          </a:p>
          <a:p>
            <a:r>
              <a:rPr lang="en-US" dirty="0" smtClean="0"/>
              <a:t>Poor People</a:t>
            </a:r>
          </a:p>
          <a:p>
            <a:r>
              <a:rPr lang="en-US" dirty="0" smtClean="0"/>
              <a:t>Democratic Party</a:t>
            </a:r>
          </a:p>
          <a:p>
            <a:r>
              <a:rPr lang="en-US" dirty="0" smtClean="0"/>
              <a:t>White People</a:t>
            </a:r>
            <a:endParaRPr lang="en-US" dirty="0"/>
          </a:p>
        </p:txBody>
      </p:sp>
    </p:spTree>
    <p:extLst>
      <p:ext uri="{BB962C8B-B14F-4D97-AF65-F5344CB8AC3E}">
        <p14:creationId xmlns:p14="http://schemas.microsoft.com/office/powerpoint/2010/main" val="16616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Asian Respondents</a:t>
            </a:r>
            <a:endParaRPr lang="en-US" dirty="0"/>
          </a:p>
        </p:txBody>
      </p:sp>
      <p:sp>
        <p:nvSpPr>
          <p:cNvPr id="3" name="Text Placeholder 2"/>
          <p:cNvSpPr>
            <a:spLocks noGrp="1"/>
          </p:cNvSpPr>
          <p:nvPr>
            <p:ph type="body" idx="1"/>
          </p:nvPr>
        </p:nvSpPr>
        <p:spPr/>
        <p:txBody>
          <a:bodyPr/>
          <a:lstStyle/>
          <a:p>
            <a:pPr lvl="0"/>
            <a:r>
              <a:rPr lang="en-US" sz="3600" dirty="0">
                <a:solidFill>
                  <a:prstClr val="black"/>
                </a:solidFill>
              </a:rPr>
              <a:t>Liked More Than </a:t>
            </a:r>
            <a:r>
              <a:rPr lang="en-US" sz="3600" dirty="0" smtClean="0">
                <a:solidFill>
                  <a:prstClr val="black"/>
                </a:solidFill>
              </a:rPr>
              <a:t>Average</a:t>
            </a:r>
            <a:endParaRPr lang="en-US" sz="3600" dirty="0">
              <a:solidFill>
                <a:prstClr val="black"/>
              </a:solidFill>
            </a:endParaRPr>
          </a:p>
        </p:txBody>
      </p:sp>
      <p:sp>
        <p:nvSpPr>
          <p:cNvPr id="4" name="Content Placeholder 3"/>
          <p:cNvSpPr>
            <a:spLocks noGrp="1"/>
          </p:cNvSpPr>
          <p:nvPr>
            <p:ph sz="half" idx="2"/>
          </p:nvPr>
        </p:nvSpPr>
        <p:spPr/>
        <p:txBody>
          <a:bodyPr/>
          <a:lstStyle/>
          <a:p>
            <a:r>
              <a:rPr lang="en-US" dirty="0" smtClean="0"/>
              <a:t>Unions</a:t>
            </a:r>
          </a:p>
          <a:p>
            <a:r>
              <a:rPr lang="en-US" dirty="0" smtClean="0"/>
              <a:t>Military</a:t>
            </a:r>
          </a:p>
          <a:p>
            <a:r>
              <a:rPr lang="en-US" dirty="0" smtClean="0"/>
              <a:t>Congress</a:t>
            </a:r>
          </a:p>
          <a:p>
            <a:r>
              <a:rPr lang="en-US" dirty="0" smtClean="0"/>
              <a:t>Environmentalists</a:t>
            </a:r>
          </a:p>
          <a:p>
            <a:pPr marL="0" indent="0">
              <a:buNone/>
            </a:pPr>
            <a:endParaRPr lang="en-US" dirty="0"/>
          </a:p>
        </p:txBody>
      </p:sp>
      <p:sp>
        <p:nvSpPr>
          <p:cNvPr id="5" name="Text Placeholder 4"/>
          <p:cNvSpPr>
            <a:spLocks noGrp="1"/>
          </p:cNvSpPr>
          <p:nvPr>
            <p:ph type="body" sz="quarter" idx="3"/>
          </p:nvPr>
        </p:nvSpPr>
        <p:spPr/>
        <p:txBody>
          <a:bodyPr/>
          <a:lstStyle/>
          <a:p>
            <a:pPr lvl="0"/>
            <a:r>
              <a:rPr lang="en-US" sz="3600" dirty="0">
                <a:solidFill>
                  <a:prstClr val="black"/>
                </a:solidFill>
              </a:rPr>
              <a:t>Liked Less Than </a:t>
            </a:r>
            <a:r>
              <a:rPr lang="en-US" sz="3600" dirty="0" smtClean="0">
                <a:solidFill>
                  <a:prstClr val="black"/>
                </a:solidFill>
              </a:rPr>
              <a:t>Average</a:t>
            </a:r>
            <a:endParaRPr lang="en-US" sz="3600" dirty="0">
              <a:solidFill>
                <a:prstClr val="black"/>
              </a:solidFill>
            </a:endParaRPr>
          </a:p>
        </p:txBody>
      </p:sp>
      <p:sp>
        <p:nvSpPr>
          <p:cNvPr id="6" name="Content Placeholder 5"/>
          <p:cNvSpPr>
            <a:spLocks noGrp="1"/>
          </p:cNvSpPr>
          <p:nvPr>
            <p:ph sz="quarter" idx="4"/>
          </p:nvPr>
        </p:nvSpPr>
        <p:spPr/>
        <p:txBody>
          <a:bodyPr/>
          <a:lstStyle/>
          <a:p>
            <a:r>
              <a:rPr lang="en-US" dirty="0" smtClean="0"/>
              <a:t>Protestants</a:t>
            </a:r>
          </a:p>
          <a:p>
            <a:r>
              <a:rPr lang="en-US" dirty="0" smtClean="0"/>
              <a:t>Jews</a:t>
            </a:r>
          </a:p>
          <a:p>
            <a:r>
              <a:rPr lang="en-US" dirty="0" smtClean="0"/>
              <a:t>Christian Fundamentalists</a:t>
            </a:r>
          </a:p>
          <a:p>
            <a:r>
              <a:rPr lang="en-US" dirty="0" smtClean="0"/>
              <a:t>LGBT</a:t>
            </a:r>
            <a:endParaRPr lang="en-US" dirty="0"/>
          </a:p>
        </p:txBody>
      </p:sp>
    </p:spTree>
    <p:extLst>
      <p:ext uri="{BB962C8B-B14F-4D97-AF65-F5344CB8AC3E}">
        <p14:creationId xmlns:p14="http://schemas.microsoft.com/office/powerpoint/2010/main" val="51399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 Takeaways</a:t>
            </a:r>
            <a:endParaRPr lang="en-US" dirty="0"/>
          </a:p>
        </p:txBody>
      </p:sp>
      <p:sp>
        <p:nvSpPr>
          <p:cNvPr id="3" name="Content Placeholder 2"/>
          <p:cNvSpPr>
            <a:spLocks noGrp="1"/>
          </p:cNvSpPr>
          <p:nvPr>
            <p:ph idx="1"/>
          </p:nvPr>
        </p:nvSpPr>
        <p:spPr/>
        <p:txBody>
          <a:bodyPr/>
          <a:lstStyle/>
          <a:p>
            <a:r>
              <a:rPr lang="en-US" dirty="0" smtClean="0"/>
              <a:t>Put all of the data through a correlation matrix.</a:t>
            </a:r>
          </a:p>
          <a:p>
            <a:r>
              <a:rPr lang="en-US" dirty="0" smtClean="0"/>
              <a:t>Nearly every relationship was significant.</a:t>
            </a:r>
          </a:p>
          <a:p>
            <a:r>
              <a:rPr lang="en-US" dirty="0" smtClean="0"/>
              <a:t>Nearly every relationship was positive.</a:t>
            </a:r>
          </a:p>
          <a:p>
            <a:pPr lvl="1"/>
            <a:r>
              <a:rPr lang="en-US" dirty="0" smtClean="0"/>
              <a:t>Seems that positive people are just positive</a:t>
            </a:r>
          </a:p>
          <a:p>
            <a:r>
              <a:rPr lang="en-US" dirty="0" smtClean="0"/>
              <a:t>Excluding correlations involving a political party (Republican or Democrat), only one relationship was negative.</a:t>
            </a:r>
          </a:p>
          <a:p>
            <a:pPr lvl="1"/>
            <a:r>
              <a:rPr lang="en-US" dirty="0" smtClean="0"/>
              <a:t>Opinions of LGBT and Political Parties overall negatively correlated but was not significantly correlated</a:t>
            </a:r>
          </a:p>
          <a:p>
            <a:r>
              <a:rPr lang="en-US" dirty="0" smtClean="0"/>
              <a:t>Partisan people had many negative correlations.</a:t>
            </a:r>
            <a:endParaRPr lang="en-US" dirty="0"/>
          </a:p>
        </p:txBody>
      </p:sp>
    </p:spTree>
    <p:extLst>
      <p:ext uri="{BB962C8B-B14F-4D97-AF65-F5344CB8AC3E}">
        <p14:creationId xmlns:p14="http://schemas.microsoft.com/office/powerpoint/2010/main" val="884801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681</Words>
  <Application>Microsoft Office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Popularity and Homogeneity </vt:lpstr>
      <vt:lpstr>Most Popular Least Popular Groups</vt:lpstr>
      <vt:lpstr>Most Agreed Upon and Contentious Groups </vt:lpstr>
      <vt:lpstr>Interpretation?</vt:lpstr>
      <vt:lpstr>Demographic Breakdowns</vt:lpstr>
      <vt:lpstr>White Respondents</vt:lpstr>
      <vt:lpstr>Black Respondents</vt:lpstr>
      <vt:lpstr>Asian Respondents</vt:lpstr>
      <vt:lpstr>Correlation Matrix Takeaways</vt:lpstr>
      <vt:lpstr>High Opinion of the Democratic Party Correlates to a low opinion of…</vt:lpstr>
      <vt:lpstr>High Opinion of the Republican Party Correlates to a low opinion of…</vt:lpstr>
      <vt:lpstr>Other Noteworthy Correlations</vt:lpstr>
      <vt:lpstr>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Stephen C</dc:creator>
  <cp:lastModifiedBy>Allen, Stephen C</cp:lastModifiedBy>
  <cp:revision>8</cp:revision>
  <dcterms:created xsi:type="dcterms:W3CDTF">2015-11-15T19:51:12Z</dcterms:created>
  <dcterms:modified xsi:type="dcterms:W3CDTF">2015-11-15T20:40:32Z</dcterms:modified>
</cp:coreProperties>
</file>