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262" r:id="rId3"/>
    <p:sldId id="370" r:id="rId4"/>
    <p:sldId id="364" r:id="rId5"/>
    <p:sldId id="371" r:id="rId6"/>
    <p:sldId id="365" r:id="rId7"/>
    <p:sldId id="372" r:id="rId8"/>
    <p:sldId id="367" r:id="rId9"/>
    <p:sldId id="263" r:id="rId10"/>
    <p:sldId id="338" r:id="rId11"/>
    <p:sldId id="336" r:id="rId12"/>
    <p:sldId id="327" r:id="rId13"/>
    <p:sldId id="328" r:id="rId14"/>
    <p:sldId id="329" r:id="rId15"/>
    <p:sldId id="330" r:id="rId16"/>
    <p:sldId id="332" r:id="rId17"/>
    <p:sldId id="339" r:id="rId18"/>
    <p:sldId id="342" r:id="rId19"/>
    <p:sldId id="340" r:id="rId20"/>
    <p:sldId id="335" r:id="rId21"/>
    <p:sldId id="337" r:id="rId22"/>
    <p:sldId id="305" r:id="rId23"/>
    <p:sldId id="333" r:id="rId24"/>
    <p:sldId id="341" r:id="rId25"/>
    <p:sldId id="343" r:id="rId26"/>
    <p:sldId id="344" r:id="rId27"/>
    <p:sldId id="345" r:id="rId28"/>
    <p:sldId id="346" r:id="rId29"/>
    <p:sldId id="347" r:id="rId30"/>
    <p:sldId id="348" r:id="rId31"/>
    <p:sldId id="350" r:id="rId32"/>
    <p:sldId id="351" r:id="rId33"/>
    <p:sldId id="352" r:id="rId34"/>
    <p:sldId id="353" r:id="rId35"/>
    <p:sldId id="354" r:id="rId36"/>
    <p:sldId id="355" r:id="rId37"/>
    <p:sldId id="320" r:id="rId38"/>
    <p:sldId id="321" r:id="rId39"/>
    <p:sldId id="322" r:id="rId40"/>
    <p:sldId id="323" r:id="rId41"/>
    <p:sldId id="324" r:id="rId42"/>
    <p:sldId id="369" r:id="rId43"/>
    <p:sldId id="368" r:id="rId44"/>
    <p:sldId id="356" r:id="rId45"/>
    <p:sldId id="357" r:id="rId46"/>
    <p:sldId id="358" r:id="rId47"/>
    <p:sldId id="359" r:id="rId48"/>
    <p:sldId id="360" r:id="rId49"/>
    <p:sldId id="361" r:id="rId50"/>
    <p:sldId id="362" r:id="rId51"/>
    <p:sldId id="36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7"/>
    <p:restoredTop sz="93864"/>
  </p:normalViewPr>
  <p:slideViewPr>
    <p:cSldViewPr snapToGrid="0" snapToObjects="1">
      <p:cViewPr varScale="1">
        <p:scale>
          <a:sx n="83" d="100"/>
          <a:sy n="83" d="100"/>
        </p:scale>
        <p:origin x="216" y="40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F67C9-F30D-0E42-BF4E-A98C19C99ADC}" type="datetimeFigureOut">
              <a:rPr lang="en-US" smtClean="0"/>
              <a:t>8/27/16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F0B3D-7BB5-A446-B52A-2FE77EEE61B6}" type="slidenum">
              <a:rPr lang="en-US" smtClean="0"/>
              <a:t>‹#›</a:t>
            </a:fld>
            <a:endParaRPr lang="en-US"/>
          </a:p>
        </p:txBody>
      </p:sp>
    </p:spTree>
    <p:extLst>
      <p:ext uri="{BB962C8B-B14F-4D97-AF65-F5344CB8AC3E}">
        <p14:creationId xmlns:p14="http://schemas.microsoft.com/office/powerpoint/2010/main" val="210524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37DFC6-52FC-4741-AC81-6689A2ECC75E}" type="datetimeFigureOut">
              <a:rPr lang="en-US" smtClean="0"/>
              <a:t>8/26/16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44129-B550-3243-A6CF-06D771ED5BAE}" type="slidenum">
              <a:rPr lang="en-US" smtClean="0"/>
              <a:t>‹#›</a:t>
            </a:fld>
            <a:endParaRPr lang="en-US"/>
          </a:p>
        </p:txBody>
      </p:sp>
    </p:spTree>
    <p:extLst>
      <p:ext uri="{BB962C8B-B14F-4D97-AF65-F5344CB8AC3E}">
        <p14:creationId xmlns:p14="http://schemas.microsoft.com/office/powerpoint/2010/main" val="1781911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37DFC6-52FC-4741-AC81-6689A2ECC75E}" type="datetimeFigureOut">
              <a:rPr lang="en-US" smtClean="0"/>
              <a:t>8/26/16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44129-B550-3243-A6CF-06D771ED5BAE}" type="slidenum">
              <a:rPr lang="en-US" smtClean="0"/>
              <a:t>‹#›</a:t>
            </a:fld>
            <a:endParaRPr lang="en-US"/>
          </a:p>
        </p:txBody>
      </p:sp>
    </p:spTree>
    <p:extLst>
      <p:ext uri="{BB962C8B-B14F-4D97-AF65-F5344CB8AC3E}">
        <p14:creationId xmlns:p14="http://schemas.microsoft.com/office/powerpoint/2010/main" val="713380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37DFC6-52FC-4741-AC81-6689A2ECC75E}" type="datetimeFigureOut">
              <a:rPr lang="en-US" smtClean="0"/>
              <a:t>8/26/16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44129-B550-3243-A6CF-06D771ED5BAE}" type="slidenum">
              <a:rPr lang="en-US" smtClean="0"/>
              <a:t>‹#›</a:t>
            </a:fld>
            <a:endParaRPr lang="en-US"/>
          </a:p>
        </p:txBody>
      </p:sp>
    </p:spTree>
    <p:extLst>
      <p:ext uri="{BB962C8B-B14F-4D97-AF65-F5344CB8AC3E}">
        <p14:creationId xmlns:p14="http://schemas.microsoft.com/office/powerpoint/2010/main" val="38156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37DFC6-52FC-4741-AC81-6689A2ECC75E}" type="datetimeFigureOut">
              <a:rPr lang="en-US" smtClean="0"/>
              <a:t>8/26/16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44129-B550-3243-A6CF-06D771ED5BAE}" type="slidenum">
              <a:rPr lang="en-US" smtClean="0"/>
              <a:t>‹#›</a:t>
            </a:fld>
            <a:endParaRPr lang="en-US"/>
          </a:p>
        </p:txBody>
      </p:sp>
    </p:spTree>
    <p:extLst>
      <p:ext uri="{BB962C8B-B14F-4D97-AF65-F5344CB8AC3E}">
        <p14:creationId xmlns:p14="http://schemas.microsoft.com/office/powerpoint/2010/main" val="1483376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37DFC6-52FC-4741-AC81-6689A2ECC75E}" type="datetimeFigureOut">
              <a:rPr lang="en-US" smtClean="0"/>
              <a:t>8/26/16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44129-B550-3243-A6CF-06D771ED5BAE}" type="slidenum">
              <a:rPr lang="en-US" smtClean="0"/>
              <a:t>‹#›</a:t>
            </a:fld>
            <a:endParaRPr lang="en-US"/>
          </a:p>
        </p:txBody>
      </p:sp>
    </p:spTree>
    <p:extLst>
      <p:ext uri="{BB962C8B-B14F-4D97-AF65-F5344CB8AC3E}">
        <p14:creationId xmlns:p14="http://schemas.microsoft.com/office/powerpoint/2010/main" val="1878876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37DFC6-52FC-4741-AC81-6689A2ECC75E}" type="datetimeFigureOut">
              <a:rPr lang="en-US" smtClean="0"/>
              <a:t>8/26/16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44129-B550-3243-A6CF-06D771ED5BAE}" type="slidenum">
              <a:rPr lang="en-US" smtClean="0"/>
              <a:t>‹#›</a:t>
            </a:fld>
            <a:endParaRPr lang="en-US"/>
          </a:p>
        </p:txBody>
      </p:sp>
    </p:spTree>
    <p:extLst>
      <p:ext uri="{BB962C8B-B14F-4D97-AF65-F5344CB8AC3E}">
        <p14:creationId xmlns:p14="http://schemas.microsoft.com/office/powerpoint/2010/main" val="1672243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37DFC6-52FC-4741-AC81-6689A2ECC75E}" type="datetimeFigureOut">
              <a:rPr lang="en-US" smtClean="0"/>
              <a:t>8/26/16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144129-B550-3243-A6CF-06D771ED5BAE}" type="slidenum">
              <a:rPr lang="en-US" smtClean="0"/>
              <a:t>‹#›</a:t>
            </a:fld>
            <a:endParaRPr lang="en-US"/>
          </a:p>
        </p:txBody>
      </p:sp>
    </p:spTree>
    <p:extLst>
      <p:ext uri="{BB962C8B-B14F-4D97-AF65-F5344CB8AC3E}">
        <p14:creationId xmlns:p14="http://schemas.microsoft.com/office/powerpoint/2010/main" val="1281411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37DFC6-52FC-4741-AC81-6689A2ECC75E}" type="datetimeFigureOut">
              <a:rPr lang="en-US" smtClean="0"/>
              <a:t>8/26/16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144129-B550-3243-A6CF-06D771ED5BAE}" type="slidenum">
              <a:rPr lang="en-US" smtClean="0"/>
              <a:t>‹#›</a:t>
            </a:fld>
            <a:endParaRPr lang="en-US"/>
          </a:p>
        </p:txBody>
      </p:sp>
    </p:spTree>
    <p:extLst>
      <p:ext uri="{BB962C8B-B14F-4D97-AF65-F5344CB8AC3E}">
        <p14:creationId xmlns:p14="http://schemas.microsoft.com/office/powerpoint/2010/main" val="1712446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37DFC6-52FC-4741-AC81-6689A2ECC75E}" type="datetimeFigureOut">
              <a:rPr lang="en-US" smtClean="0"/>
              <a:t>8/26/16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144129-B550-3243-A6CF-06D771ED5BAE}" type="slidenum">
              <a:rPr lang="en-US" smtClean="0"/>
              <a:t>‹#›</a:t>
            </a:fld>
            <a:endParaRPr lang="en-US"/>
          </a:p>
        </p:txBody>
      </p:sp>
    </p:spTree>
    <p:extLst>
      <p:ext uri="{BB962C8B-B14F-4D97-AF65-F5344CB8AC3E}">
        <p14:creationId xmlns:p14="http://schemas.microsoft.com/office/powerpoint/2010/main" val="511799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37DFC6-52FC-4741-AC81-6689A2ECC75E}" type="datetimeFigureOut">
              <a:rPr lang="en-US" smtClean="0"/>
              <a:t>8/26/16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44129-B550-3243-A6CF-06D771ED5BAE}" type="slidenum">
              <a:rPr lang="en-US" smtClean="0"/>
              <a:t>‹#›</a:t>
            </a:fld>
            <a:endParaRPr lang="en-US"/>
          </a:p>
        </p:txBody>
      </p:sp>
    </p:spTree>
    <p:extLst>
      <p:ext uri="{BB962C8B-B14F-4D97-AF65-F5344CB8AC3E}">
        <p14:creationId xmlns:p14="http://schemas.microsoft.com/office/powerpoint/2010/main" val="1139148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37DFC6-52FC-4741-AC81-6689A2ECC75E}" type="datetimeFigureOut">
              <a:rPr lang="en-US" smtClean="0"/>
              <a:t>8/26/16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44129-B550-3243-A6CF-06D771ED5BAE}" type="slidenum">
              <a:rPr lang="en-US" smtClean="0"/>
              <a:t>‹#›</a:t>
            </a:fld>
            <a:endParaRPr lang="en-US"/>
          </a:p>
        </p:txBody>
      </p:sp>
    </p:spTree>
    <p:extLst>
      <p:ext uri="{BB962C8B-B14F-4D97-AF65-F5344CB8AC3E}">
        <p14:creationId xmlns:p14="http://schemas.microsoft.com/office/powerpoint/2010/main" val="8470507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7DFC6-52FC-4741-AC81-6689A2ECC75E}" type="datetimeFigureOut">
              <a:rPr lang="en-US" smtClean="0"/>
              <a:t>8/26/16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44129-B550-3243-A6CF-06D771ED5BAE}" type="slidenum">
              <a:rPr lang="en-US" smtClean="0"/>
              <a:t>‹#›</a:t>
            </a:fld>
            <a:endParaRPr lang="en-US"/>
          </a:p>
        </p:txBody>
      </p:sp>
    </p:spTree>
    <p:extLst>
      <p:ext uri="{BB962C8B-B14F-4D97-AF65-F5344CB8AC3E}">
        <p14:creationId xmlns:p14="http://schemas.microsoft.com/office/powerpoint/2010/main" val="165188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databricks.com/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615892"/>
          </a:xfrm>
        </p:spPr>
        <p:txBody>
          <a:bodyPr>
            <a:normAutofit/>
          </a:bodyPr>
          <a:lstStyle/>
          <a:p>
            <a:r>
              <a:rPr lang="en-US" dirty="0" smtClean="0"/>
              <a:t>Data Science </a:t>
            </a:r>
            <a:br>
              <a:rPr lang="en-US" dirty="0" smtClean="0"/>
            </a:br>
            <a:r>
              <a:rPr lang="en-US" dirty="0" smtClean="0"/>
              <a:t>&amp; </a:t>
            </a:r>
            <a:br>
              <a:rPr lang="en-US" dirty="0" smtClean="0"/>
            </a:br>
            <a:r>
              <a:rPr lang="en-US" dirty="0" smtClean="0"/>
              <a:t>Big Data</a:t>
            </a:r>
            <a:endParaRPr lang="en-US" dirty="0"/>
          </a:p>
        </p:txBody>
      </p:sp>
    </p:spTree>
    <p:extLst>
      <p:ext uri="{BB962C8B-B14F-4D97-AF65-F5344CB8AC3E}">
        <p14:creationId xmlns:p14="http://schemas.microsoft.com/office/powerpoint/2010/main" val="1928265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2902585"/>
            <a:ext cx="9208770" cy="1325563"/>
          </a:xfrm>
        </p:spPr>
        <p:txBody>
          <a:bodyPr/>
          <a:lstStyle/>
          <a:p>
            <a:pPr algn="ctr"/>
            <a:r>
              <a:rPr lang="en-US" u="sng" dirty="0">
                <a:hlinkClick r:id="rId2"/>
              </a:rPr>
              <a:t>https://databricks.com/ce</a:t>
            </a:r>
            <a:endParaRPr lang="en-US" dirty="0"/>
          </a:p>
        </p:txBody>
      </p:sp>
    </p:spTree>
    <p:extLst>
      <p:ext uri="{BB962C8B-B14F-4D97-AF65-F5344CB8AC3E}">
        <p14:creationId xmlns:p14="http://schemas.microsoft.com/office/powerpoint/2010/main" val="127499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t>
            </a:r>
            <a:r>
              <a:rPr lang="en-US" dirty="0" smtClean="0"/>
              <a:t>Spark</a:t>
            </a:r>
            <a:endParaRPr lang="en-US" dirty="0"/>
          </a:p>
        </p:txBody>
      </p:sp>
      <p:sp>
        <p:nvSpPr>
          <p:cNvPr id="5" name="Rectangle 4"/>
          <p:cNvSpPr/>
          <p:nvPr/>
        </p:nvSpPr>
        <p:spPr>
          <a:xfrm>
            <a:off x="1603947" y="4407108"/>
            <a:ext cx="9067431" cy="1473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Apache Spark Core</a:t>
            </a:r>
            <a:endParaRPr lang="en-US" sz="3200"/>
          </a:p>
        </p:txBody>
      </p:sp>
      <p:sp>
        <p:nvSpPr>
          <p:cNvPr id="6" name="Rectangle 5"/>
          <p:cNvSpPr/>
          <p:nvPr/>
        </p:nvSpPr>
        <p:spPr>
          <a:xfrm>
            <a:off x="1603947" y="1690688"/>
            <a:ext cx="2089512" cy="2549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Spark </a:t>
            </a:r>
            <a:br>
              <a:rPr lang="en-US" sz="2800" dirty="0" smtClean="0"/>
            </a:br>
            <a:r>
              <a:rPr lang="en-US" sz="2800" dirty="0" smtClean="0"/>
              <a:t>SQL</a:t>
            </a:r>
            <a:endParaRPr lang="en-US" sz="2800" dirty="0"/>
          </a:p>
        </p:txBody>
      </p:sp>
      <p:sp>
        <p:nvSpPr>
          <p:cNvPr id="7" name="Rectangle 6"/>
          <p:cNvSpPr/>
          <p:nvPr/>
        </p:nvSpPr>
        <p:spPr>
          <a:xfrm>
            <a:off x="3929920" y="1690687"/>
            <a:ext cx="2089512" cy="2549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Spark </a:t>
            </a:r>
            <a:br>
              <a:rPr lang="en-US" sz="2800" dirty="0" smtClean="0"/>
            </a:br>
            <a:r>
              <a:rPr lang="en-US" sz="2800" dirty="0" smtClean="0"/>
              <a:t>Streaming</a:t>
            </a:r>
            <a:endParaRPr lang="en-US" sz="2800" dirty="0"/>
          </a:p>
        </p:txBody>
      </p:sp>
      <p:sp>
        <p:nvSpPr>
          <p:cNvPr id="8" name="Rectangle 7"/>
          <p:cNvSpPr/>
          <p:nvPr/>
        </p:nvSpPr>
        <p:spPr>
          <a:xfrm>
            <a:off x="6255893" y="1690686"/>
            <a:ext cx="2089512" cy="2549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MLlib</a:t>
            </a:r>
            <a:r>
              <a:rPr lang="en-US" sz="2800" dirty="0" smtClean="0"/>
              <a:t> &amp; </a:t>
            </a:r>
          </a:p>
          <a:p>
            <a:pPr algn="ctr"/>
            <a:r>
              <a:rPr lang="en-US" sz="2800" dirty="0" smtClean="0"/>
              <a:t>ML</a:t>
            </a:r>
            <a:endParaRPr lang="en-US" sz="2800" dirty="0"/>
          </a:p>
        </p:txBody>
      </p:sp>
      <p:sp>
        <p:nvSpPr>
          <p:cNvPr id="9" name="Rectangle 8"/>
          <p:cNvSpPr/>
          <p:nvPr/>
        </p:nvSpPr>
        <p:spPr>
          <a:xfrm>
            <a:off x="8581866" y="1695204"/>
            <a:ext cx="2089512" cy="2549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GraphFrame</a:t>
            </a:r>
            <a:r>
              <a:rPr lang="en-US" sz="2800" dirty="0" smtClean="0"/>
              <a:t> (or </a:t>
            </a:r>
            <a:r>
              <a:rPr lang="en-US" sz="2800" dirty="0" err="1" smtClean="0"/>
              <a:t>GraphX</a:t>
            </a:r>
            <a:r>
              <a:rPr lang="en-US" sz="2800" dirty="0" smtClean="0"/>
              <a:t>)</a:t>
            </a:r>
            <a:endParaRPr lang="en-US" sz="2800" dirty="0"/>
          </a:p>
        </p:txBody>
      </p:sp>
    </p:spTree>
    <p:extLst>
      <p:ext uri="{BB962C8B-B14F-4D97-AF65-F5344CB8AC3E}">
        <p14:creationId xmlns:p14="http://schemas.microsoft.com/office/powerpoint/2010/main" val="16521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grpSp>
        <p:nvGrpSpPr>
          <p:cNvPr id="4" name="Group 38"/>
          <p:cNvGrpSpPr>
            <a:grpSpLocks/>
          </p:cNvGrpSpPr>
          <p:nvPr/>
        </p:nvGrpSpPr>
        <p:grpSpPr bwMode="auto">
          <a:xfrm>
            <a:off x="2436544" y="3916523"/>
            <a:ext cx="7010400" cy="2409825"/>
            <a:chOff x="195109" y="1484921"/>
            <a:chExt cx="8663829" cy="3698990"/>
          </a:xfrm>
        </p:grpSpPr>
        <p:grpSp>
          <p:nvGrpSpPr>
            <p:cNvPr id="5" name="Group 230"/>
            <p:cNvGrpSpPr>
              <a:grpSpLocks/>
            </p:cNvGrpSpPr>
            <p:nvPr/>
          </p:nvGrpSpPr>
          <p:grpSpPr bwMode="auto">
            <a:xfrm>
              <a:off x="195109" y="1484921"/>
              <a:ext cx="8663829" cy="3698990"/>
              <a:chOff x="95767" y="2133596"/>
              <a:chExt cx="8881102" cy="4495804"/>
            </a:xfrm>
          </p:grpSpPr>
          <p:sp>
            <p:nvSpPr>
              <p:cNvPr id="9" name="Folded Corner 8"/>
              <p:cNvSpPr/>
              <p:nvPr/>
            </p:nvSpPr>
            <p:spPr>
              <a:xfrm rot="10800000">
                <a:off x="95767" y="2133596"/>
                <a:ext cx="1427895" cy="4495804"/>
              </a:xfrm>
              <a:prstGeom prst="foldedCorner">
                <a:avLst/>
              </a:prstGeom>
              <a:ln/>
            </p:spPr>
            <p:style>
              <a:lnRef idx="1">
                <a:schemeClr val="accent3"/>
              </a:lnRef>
              <a:fillRef idx="2">
                <a:schemeClr val="accent3"/>
              </a:fillRef>
              <a:effectRef idx="1">
                <a:schemeClr val="accent3"/>
              </a:effectRef>
              <a:fontRef idx="minor">
                <a:schemeClr val="dk1"/>
              </a:fontRef>
            </p:style>
            <p:txBody>
              <a:bodyPr anchor="ctr"/>
              <a:lstStyle/>
              <a:p>
                <a:pPr algn="ctr" defTabSz="914400" eaLnBrk="0" fontAlgn="auto" hangingPunct="0">
                  <a:spcBef>
                    <a:spcPct val="50000"/>
                  </a:spcBef>
                  <a:spcAft>
                    <a:spcPts val="0"/>
                  </a:spcAft>
                  <a:defRPr/>
                </a:pPr>
                <a:endParaRPr lang="en-US" sz="1800" kern="0">
                  <a:solidFill>
                    <a:srgbClr val="000000"/>
                  </a:solidFill>
                  <a:ea typeface="ＭＳ Ｐゴシック" pitchFamily="-105" charset="-128"/>
                  <a:cs typeface="Corbel"/>
                </a:endParaRPr>
              </a:p>
            </p:txBody>
          </p:sp>
          <p:cxnSp>
            <p:nvCxnSpPr>
              <p:cNvPr id="10" name="Straight Arrow Connector 454"/>
              <p:cNvCxnSpPr>
                <a:cxnSpLocks noChangeShapeType="1"/>
              </p:cNvCxnSpPr>
              <p:nvPr/>
            </p:nvCxnSpPr>
            <p:spPr bwMode="auto">
              <a:xfrm>
                <a:off x="1676400" y="2882901"/>
                <a:ext cx="609599" cy="9940"/>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11" name="Right Bracket 10"/>
              <p:cNvSpPr/>
              <p:nvPr/>
            </p:nvSpPr>
            <p:spPr>
              <a:xfrm>
                <a:off x="1523662" y="2133596"/>
                <a:ext cx="152845" cy="1498601"/>
              </a:xfrm>
              <a:prstGeom prst="rightBracket">
                <a:avLst/>
              </a:prstGeom>
              <a:noFill/>
              <a:ln w="12700" cap="flat" cmpd="sng" algn="ctr">
                <a:solidFill>
                  <a:srgbClr val="000000"/>
                </a:solidFill>
                <a:prstDash val="solid"/>
                <a:round/>
                <a:headEnd type="none" w="med" len="med"/>
                <a:tailEnd type="none" w="med" len="med"/>
              </a:ln>
              <a:effectLst/>
            </p:spPr>
            <p:txBody>
              <a:bodyPr anchor="ctr"/>
              <a:lstStyle/>
              <a:p>
                <a:pPr algn="ctr" defTabSz="914400" eaLnBrk="0" fontAlgn="auto" hangingPunct="0">
                  <a:spcBef>
                    <a:spcPct val="50000"/>
                  </a:spcBef>
                  <a:spcAft>
                    <a:spcPts val="0"/>
                  </a:spcAft>
                  <a:defRPr/>
                </a:pPr>
                <a:endParaRPr lang="en-US" sz="1800" kern="0">
                  <a:solidFill>
                    <a:srgbClr val="000000"/>
                  </a:solidFill>
                  <a:latin typeface="Corbel"/>
                  <a:ea typeface="ＭＳ Ｐゴシック" pitchFamily="-105" charset="-128"/>
                  <a:cs typeface="Corbel"/>
                </a:endParaRPr>
              </a:p>
            </p:txBody>
          </p:sp>
          <p:sp>
            <p:nvSpPr>
              <p:cNvPr id="12" name="Right Bracket 11"/>
              <p:cNvSpPr/>
              <p:nvPr/>
            </p:nvSpPr>
            <p:spPr>
              <a:xfrm>
                <a:off x="1523662" y="3632197"/>
                <a:ext cx="152845" cy="1498601"/>
              </a:xfrm>
              <a:prstGeom prst="rightBracket">
                <a:avLst/>
              </a:prstGeom>
              <a:noFill/>
              <a:ln w="12700" cap="flat" cmpd="sng" algn="ctr">
                <a:solidFill>
                  <a:srgbClr val="000000"/>
                </a:solidFill>
                <a:prstDash val="solid"/>
                <a:round/>
                <a:headEnd type="none" w="med" len="med"/>
                <a:tailEnd type="none" w="med" len="med"/>
              </a:ln>
              <a:effectLst/>
            </p:spPr>
            <p:txBody>
              <a:bodyPr anchor="ctr"/>
              <a:lstStyle/>
              <a:p>
                <a:pPr algn="ctr" defTabSz="914400" eaLnBrk="0" fontAlgn="auto" hangingPunct="0">
                  <a:spcBef>
                    <a:spcPct val="50000"/>
                  </a:spcBef>
                  <a:spcAft>
                    <a:spcPts val="0"/>
                  </a:spcAft>
                  <a:defRPr/>
                </a:pPr>
                <a:endParaRPr lang="en-US" sz="1800" kern="0">
                  <a:solidFill>
                    <a:srgbClr val="000000"/>
                  </a:solidFill>
                  <a:latin typeface="Corbel"/>
                  <a:ea typeface="ＭＳ Ｐゴシック" pitchFamily="-105" charset="-128"/>
                  <a:cs typeface="Corbel"/>
                </a:endParaRPr>
              </a:p>
            </p:txBody>
          </p:sp>
          <p:sp>
            <p:nvSpPr>
              <p:cNvPr id="13" name="Right Bracket 12"/>
              <p:cNvSpPr/>
              <p:nvPr/>
            </p:nvSpPr>
            <p:spPr>
              <a:xfrm>
                <a:off x="1523662" y="5130799"/>
                <a:ext cx="152845" cy="1498601"/>
              </a:xfrm>
              <a:prstGeom prst="rightBracket">
                <a:avLst/>
              </a:prstGeom>
              <a:noFill/>
              <a:ln w="12700" cap="flat" cmpd="sng" algn="ctr">
                <a:solidFill>
                  <a:srgbClr val="000000"/>
                </a:solidFill>
                <a:prstDash val="solid"/>
                <a:round/>
                <a:headEnd type="none" w="med" len="med"/>
                <a:tailEnd type="none" w="med" len="med"/>
              </a:ln>
              <a:effectLst/>
            </p:spPr>
            <p:txBody>
              <a:bodyPr anchor="ctr"/>
              <a:lstStyle/>
              <a:p>
                <a:pPr algn="ctr" defTabSz="914400" eaLnBrk="0" fontAlgn="auto" hangingPunct="0">
                  <a:spcBef>
                    <a:spcPct val="50000"/>
                  </a:spcBef>
                  <a:spcAft>
                    <a:spcPts val="0"/>
                  </a:spcAft>
                  <a:defRPr/>
                </a:pPr>
                <a:endParaRPr lang="en-US" sz="1800" kern="0">
                  <a:solidFill>
                    <a:srgbClr val="000000"/>
                  </a:solidFill>
                  <a:latin typeface="Corbel"/>
                  <a:ea typeface="ＭＳ Ｐゴシック" pitchFamily="-105" charset="-128"/>
                  <a:cs typeface="Corbel"/>
                </a:endParaRPr>
              </a:p>
            </p:txBody>
          </p:sp>
          <p:cxnSp>
            <p:nvCxnSpPr>
              <p:cNvPr id="14" name="Straight Arrow Connector 124"/>
              <p:cNvCxnSpPr>
                <a:cxnSpLocks noChangeShapeType="1"/>
              </p:cNvCxnSpPr>
              <p:nvPr/>
            </p:nvCxnSpPr>
            <p:spPr bwMode="auto">
              <a:xfrm>
                <a:off x="1676400" y="4381502"/>
                <a:ext cx="609599" cy="13941"/>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15" name="Rounded Rectangle 14"/>
              <p:cNvSpPr/>
              <p:nvPr/>
            </p:nvSpPr>
            <p:spPr>
              <a:xfrm>
                <a:off x="2285875" y="2521573"/>
                <a:ext cx="1218738" cy="743378"/>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914400" eaLnBrk="0" fontAlgn="auto" hangingPunct="0">
                  <a:spcBef>
                    <a:spcPct val="50000"/>
                  </a:spcBef>
                  <a:spcAft>
                    <a:spcPts val="0"/>
                  </a:spcAft>
                  <a:defRPr/>
                </a:pPr>
                <a:r>
                  <a:rPr lang="en-US" sz="2000" kern="0" dirty="0">
                    <a:solidFill>
                      <a:srgbClr val="FFFFFF"/>
                    </a:solidFill>
                    <a:ea typeface="ＭＳ Ｐゴシック" pitchFamily="-105" charset="-128"/>
                    <a:cs typeface="Corbel"/>
                  </a:rPr>
                  <a:t>Map</a:t>
                </a:r>
              </a:p>
            </p:txBody>
          </p:sp>
          <p:sp>
            <p:nvSpPr>
              <p:cNvPr id="16" name="Rounded Rectangle 15"/>
              <p:cNvSpPr/>
              <p:nvPr/>
            </p:nvSpPr>
            <p:spPr>
              <a:xfrm>
                <a:off x="2285875" y="4017213"/>
                <a:ext cx="1218738" cy="758186"/>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914400" eaLnBrk="0" fontAlgn="auto" hangingPunct="0">
                  <a:spcBef>
                    <a:spcPct val="50000"/>
                  </a:spcBef>
                  <a:spcAft>
                    <a:spcPts val="0"/>
                  </a:spcAft>
                  <a:defRPr/>
                </a:pPr>
                <a:r>
                  <a:rPr lang="en-US" sz="2000" kern="0" dirty="0">
                    <a:solidFill>
                      <a:srgbClr val="FFFFFF"/>
                    </a:solidFill>
                    <a:ea typeface="ＭＳ Ｐゴシック" pitchFamily="-105" charset="-128"/>
                    <a:cs typeface="Corbel"/>
                  </a:rPr>
                  <a:t>Map</a:t>
                </a:r>
              </a:p>
            </p:txBody>
          </p:sp>
          <p:sp>
            <p:nvSpPr>
              <p:cNvPr id="17" name="Rounded Rectangle 16"/>
              <p:cNvSpPr/>
              <p:nvPr/>
            </p:nvSpPr>
            <p:spPr>
              <a:xfrm>
                <a:off x="2285875" y="5518776"/>
                <a:ext cx="1218738" cy="74633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914400" eaLnBrk="0" fontAlgn="auto" hangingPunct="0">
                  <a:spcBef>
                    <a:spcPct val="50000"/>
                  </a:spcBef>
                  <a:spcAft>
                    <a:spcPts val="0"/>
                  </a:spcAft>
                  <a:defRPr/>
                </a:pPr>
                <a:r>
                  <a:rPr lang="en-US" sz="2000" kern="0" dirty="0">
                    <a:solidFill>
                      <a:srgbClr val="FFFFFF"/>
                    </a:solidFill>
                    <a:ea typeface="ＭＳ Ｐゴシック" pitchFamily="-105" charset="-128"/>
                    <a:cs typeface="Corbel"/>
                  </a:rPr>
                  <a:t>Map</a:t>
                </a:r>
              </a:p>
            </p:txBody>
          </p:sp>
          <p:cxnSp>
            <p:nvCxnSpPr>
              <p:cNvPr id="18" name="Straight Arrow Connector 135"/>
              <p:cNvCxnSpPr>
                <a:cxnSpLocks noChangeShapeType="1"/>
              </p:cNvCxnSpPr>
              <p:nvPr/>
            </p:nvCxnSpPr>
            <p:spPr bwMode="auto">
              <a:xfrm>
                <a:off x="1676400" y="5880101"/>
                <a:ext cx="609599" cy="12274"/>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19" name="Rounded Rectangle 18"/>
              <p:cNvSpPr/>
              <p:nvPr/>
            </p:nvSpPr>
            <p:spPr>
              <a:xfrm>
                <a:off x="5519755" y="2835509"/>
                <a:ext cx="1363539" cy="793726"/>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defTabSz="914400" eaLnBrk="0" fontAlgn="auto" hangingPunct="0">
                  <a:spcBef>
                    <a:spcPct val="50000"/>
                  </a:spcBef>
                  <a:spcAft>
                    <a:spcPts val="0"/>
                  </a:spcAft>
                  <a:defRPr/>
                </a:pPr>
                <a:r>
                  <a:rPr lang="en-US" sz="2000" kern="0" dirty="0">
                    <a:solidFill>
                      <a:schemeClr val="bg1"/>
                    </a:solidFill>
                    <a:ea typeface="ＭＳ Ｐゴシック" pitchFamily="-105" charset="-128"/>
                    <a:cs typeface="Corbel"/>
                  </a:rPr>
                  <a:t>Reduce</a:t>
                </a:r>
              </a:p>
            </p:txBody>
          </p:sp>
          <p:sp>
            <p:nvSpPr>
              <p:cNvPr id="20" name="Rounded Rectangle 19"/>
              <p:cNvSpPr/>
              <p:nvPr/>
            </p:nvSpPr>
            <p:spPr>
              <a:xfrm>
                <a:off x="5519755" y="5118952"/>
                <a:ext cx="1363539" cy="73153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defTabSz="914400" eaLnBrk="0" fontAlgn="auto" hangingPunct="0">
                  <a:spcBef>
                    <a:spcPct val="50000"/>
                  </a:spcBef>
                  <a:spcAft>
                    <a:spcPts val="0"/>
                  </a:spcAft>
                  <a:defRPr/>
                </a:pPr>
                <a:r>
                  <a:rPr lang="en-US" sz="2000" kern="0" dirty="0">
                    <a:solidFill>
                      <a:schemeClr val="bg1"/>
                    </a:solidFill>
                    <a:ea typeface="ＭＳ Ｐゴシック" pitchFamily="-105" charset="-128"/>
                    <a:cs typeface="Corbel"/>
                  </a:rPr>
                  <a:t>Reduce</a:t>
                </a:r>
              </a:p>
            </p:txBody>
          </p:sp>
          <p:cxnSp>
            <p:nvCxnSpPr>
              <p:cNvPr id="21" name="Straight Arrow Connector 155"/>
              <p:cNvCxnSpPr>
                <a:cxnSpLocks noChangeShapeType="1"/>
              </p:cNvCxnSpPr>
              <p:nvPr/>
            </p:nvCxnSpPr>
            <p:spPr bwMode="auto">
              <a:xfrm>
                <a:off x="3504523" y="2892841"/>
                <a:ext cx="2015101" cy="239827"/>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22" name="Straight Arrow Connector 158"/>
              <p:cNvCxnSpPr>
                <a:cxnSpLocks noChangeShapeType="1"/>
              </p:cNvCxnSpPr>
              <p:nvPr/>
            </p:nvCxnSpPr>
            <p:spPr bwMode="auto">
              <a:xfrm>
                <a:off x="3504523" y="2892841"/>
                <a:ext cx="2015101" cy="2452048"/>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23" name="Straight Arrow Connector 161"/>
              <p:cNvCxnSpPr>
                <a:cxnSpLocks noChangeShapeType="1"/>
              </p:cNvCxnSpPr>
              <p:nvPr/>
            </p:nvCxnSpPr>
            <p:spPr bwMode="auto">
              <a:xfrm flipV="1">
                <a:off x="3504523" y="3346759"/>
                <a:ext cx="2015101" cy="2545616"/>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24" name="Straight Arrow Connector 162"/>
              <p:cNvCxnSpPr>
                <a:cxnSpLocks noChangeShapeType="1"/>
              </p:cNvCxnSpPr>
              <p:nvPr/>
            </p:nvCxnSpPr>
            <p:spPr bwMode="auto">
              <a:xfrm>
                <a:off x="3504523" y="4395442"/>
                <a:ext cx="2015100" cy="1088544"/>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25" name="Straight Arrow Connector 163"/>
              <p:cNvCxnSpPr>
                <a:cxnSpLocks noChangeShapeType="1"/>
              </p:cNvCxnSpPr>
              <p:nvPr/>
            </p:nvCxnSpPr>
            <p:spPr bwMode="auto">
              <a:xfrm flipV="1">
                <a:off x="3504523" y="3233360"/>
                <a:ext cx="2015100" cy="1162082"/>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26" name="Straight Arrow Connector 164"/>
              <p:cNvCxnSpPr>
                <a:cxnSpLocks noChangeShapeType="1"/>
              </p:cNvCxnSpPr>
              <p:nvPr/>
            </p:nvCxnSpPr>
            <p:spPr bwMode="auto">
              <a:xfrm flipV="1">
                <a:off x="3504523" y="5630339"/>
                <a:ext cx="2015101" cy="262036"/>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27" name="Straight Arrow Connector 182"/>
              <p:cNvCxnSpPr>
                <a:cxnSpLocks noChangeShapeType="1"/>
              </p:cNvCxnSpPr>
              <p:nvPr/>
            </p:nvCxnSpPr>
            <p:spPr bwMode="auto">
              <a:xfrm>
                <a:off x="6882647" y="3233360"/>
                <a:ext cx="508753" cy="6533"/>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28" name="Straight Arrow Connector 183"/>
              <p:cNvCxnSpPr>
                <a:cxnSpLocks noChangeShapeType="1"/>
              </p:cNvCxnSpPr>
              <p:nvPr/>
            </p:nvCxnSpPr>
            <p:spPr bwMode="auto">
              <a:xfrm>
                <a:off x="6882647" y="5483986"/>
                <a:ext cx="508753" cy="3807"/>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29" name="Folded Corner 28"/>
              <p:cNvSpPr/>
              <p:nvPr/>
            </p:nvSpPr>
            <p:spPr>
              <a:xfrm rot="10800000">
                <a:off x="7542940" y="2133596"/>
                <a:ext cx="1433929" cy="4495804"/>
              </a:xfrm>
              <a:prstGeom prst="foldedCorner">
                <a:avLst/>
              </a:prstGeom>
              <a:ln/>
            </p:spPr>
            <p:style>
              <a:lnRef idx="1">
                <a:schemeClr val="accent3"/>
              </a:lnRef>
              <a:fillRef idx="2">
                <a:schemeClr val="accent3"/>
              </a:fillRef>
              <a:effectRef idx="1">
                <a:schemeClr val="accent3"/>
              </a:effectRef>
              <a:fontRef idx="minor">
                <a:schemeClr val="dk1"/>
              </a:fontRef>
            </p:style>
            <p:txBody>
              <a:bodyPr anchor="ctr"/>
              <a:lstStyle/>
              <a:p>
                <a:pPr algn="ctr" defTabSz="914400" eaLnBrk="0" fontAlgn="auto" hangingPunct="0">
                  <a:spcBef>
                    <a:spcPct val="50000"/>
                  </a:spcBef>
                  <a:spcAft>
                    <a:spcPts val="0"/>
                  </a:spcAft>
                  <a:defRPr/>
                </a:pPr>
                <a:endParaRPr lang="en-US" sz="1800" kern="0">
                  <a:solidFill>
                    <a:srgbClr val="000000"/>
                  </a:solidFill>
                  <a:ea typeface="ＭＳ Ｐゴシック" pitchFamily="-105" charset="-128"/>
                  <a:cs typeface="Corbel"/>
                </a:endParaRPr>
              </a:p>
            </p:txBody>
          </p:sp>
          <p:sp>
            <p:nvSpPr>
              <p:cNvPr id="30" name="Right Bracket 29"/>
              <p:cNvSpPr/>
              <p:nvPr/>
            </p:nvSpPr>
            <p:spPr>
              <a:xfrm flipH="1">
                <a:off x="7392107" y="2133596"/>
                <a:ext cx="150833" cy="2212361"/>
              </a:xfrm>
              <a:prstGeom prst="rightBracket">
                <a:avLst/>
              </a:prstGeom>
              <a:noFill/>
              <a:ln w="12700" cap="flat" cmpd="sng" algn="ctr">
                <a:solidFill>
                  <a:srgbClr val="000000"/>
                </a:solidFill>
                <a:prstDash val="solid"/>
                <a:round/>
                <a:headEnd type="none" w="med" len="med"/>
                <a:tailEnd type="none" w="med" len="med"/>
              </a:ln>
              <a:effectLst/>
            </p:spPr>
            <p:txBody>
              <a:bodyPr anchor="ctr"/>
              <a:lstStyle/>
              <a:p>
                <a:pPr algn="ctr" defTabSz="914400" eaLnBrk="0" fontAlgn="auto" hangingPunct="0">
                  <a:spcBef>
                    <a:spcPct val="50000"/>
                  </a:spcBef>
                  <a:spcAft>
                    <a:spcPts val="0"/>
                  </a:spcAft>
                  <a:defRPr/>
                </a:pPr>
                <a:endParaRPr lang="en-US" sz="1800" kern="0">
                  <a:solidFill>
                    <a:srgbClr val="000000"/>
                  </a:solidFill>
                  <a:latin typeface="Corbel"/>
                  <a:ea typeface="ＭＳ Ｐゴシック" pitchFamily="-105" charset="-128"/>
                  <a:cs typeface="Corbel"/>
                </a:endParaRPr>
              </a:p>
            </p:txBody>
          </p:sp>
          <p:sp>
            <p:nvSpPr>
              <p:cNvPr id="31" name="Right Bracket 30"/>
              <p:cNvSpPr/>
              <p:nvPr/>
            </p:nvSpPr>
            <p:spPr>
              <a:xfrm flipH="1">
                <a:off x="7392107" y="4345957"/>
                <a:ext cx="150833" cy="2283443"/>
              </a:xfrm>
              <a:prstGeom prst="rightBracket">
                <a:avLst/>
              </a:prstGeom>
              <a:noFill/>
              <a:ln w="12700" cap="flat" cmpd="sng" algn="ctr">
                <a:solidFill>
                  <a:srgbClr val="000000"/>
                </a:solidFill>
                <a:prstDash val="solid"/>
                <a:round/>
                <a:headEnd type="none" w="med" len="med"/>
                <a:tailEnd type="none" w="med" len="med"/>
              </a:ln>
              <a:effectLst/>
            </p:spPr>
            <p:txBody>
              <a:bodyPr anchor="ctr"/>
              <a:lstStyle/>
              <a:p>
                <a:pPr algn="ctr" defTabSz="914400" eaLnBrk="0" fontAlgn="auto" hangingPunct="0">
                  <a:spcBef>
                    <a:spcPct val="50000"/>
                  </a:spcBef>
                  <a:spcAft>
                    <a:spcPts val="0"/>
                  </a:spcAft>
                  <a:defRPr/>
                </a:pPr>
                <a:endParaRPr lang="en-US" sz="1800" kern="0">
                  <a:solidFill>
                    <a:srgbClr val="000000"/>
                  </a:solidFill>
                  <a:latin typeface="Corbel"/>
                  <a:ea typeface="ＭＳ Ｐゴシック" pitchFamily="-105" charset="-128"/>
                  <a:cs typeface="Corbel"/>
                </a:endParaRPr>
              </a:p>
            </p:txBody>
          </p:sp>
        </p:grpSp>
        <p:grpSp>
          <p:nvGrpSpPr>
            <p:cNvPr id="6" name="Group 40"/>
            <p:cNvGrpSpPr>
              <a:grpSpLocks/>
            </p:cNvGrpSpPr>
            <p:nvPr/>
          </p:nvGrpSpPr>
          <p:grpSpPr bwMode="auto">
            <a:xfrm>
              <a:off x="195109" y="3005909"/>
              <a:ext cx="8663829" cy="643663"/>
              <a:chOff x="285669" y="3684835"/>
              <a:chExt cx="8636670" cy="643663"/>
            </a:xfrm>
          </p:grpSpPr>
          <p:sp>
            <p:nvSpPr>
              <p:cNvPr id="7" name="TextBox 217"/>
              <p:cNvSpPr txBox="1">
                <a:spLocks noChangeArrowheads="1"/>
              </p:cNvSpPr>
              <p:nvPr/>
            </p:nvSpPr>
            <p:spPr bwMode="auto">
              <a:xfrm>
                <a:off x="285669" y="3684381"/>
                <a:ext cx="1388595" cy="643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Comic Sans MS" charset="0"/>
                    <a:ea typeface="ＭＳ Ｐゴシック" charset="0"/>
                    <a:cs typeface="ＭＳ Ｐゴシック" charset="0"/>
                  </a:defRPr>
                </a:lvl1pPr>
                <a:lvl2pPr marL="37931725" indent="-37474525" eaLnBrk="0" hangingPunct="0">
                  <a:defRPr sz="2000">
                    <a:solidFill>
                      <a:schemeClr val="tx1"/>
                    </a:solidFill>
                    <a:latin typeface="Comic Sans MS" charset="0"/>
                    <a:ea typeface="ＭＳ Ｐゴシック" charset="0"/>
                  </a:defRPr>
                </a:lvl2pPr>
                <a:lvl3pPr eaLnBrk="0" hangingPunct="0">
                  <a:defRPr sz="2000">
                    <a:solidFill>
                      <a:schemeClr val="tx1"/>
                    </a:solidFill>
                    <a:latin typeface="Comic Sans MS" charset="0"/>
                    <a:ea typeface="ＭＳ Ｐゴシック" charset="0"/>
                  </a:defRPr>
                </a:lvl3pPr>
                <a:lvl4pPr eaLnBrk="0" hangingPunct="0">
                  <a:defRPr sz="2000">
                    <a:solidFill>
                      <a:schemeClr val="tx1"/>
                    </a:solidFill>
                    <a:latin typeface="Comic Sans MS" charset="0"/>
                    <a:ea typeface="ＭＳ Ｐゴシック" charset="0"/>
                  </a:defRPr>
                </a:lvl4pPr>
                <a:lvl5pPr eaLnBrk="0" hangingPunct="0">
                  <a:defRPr sz="2000">
                    <a:solidFill>
                      <a:schemeClr val="tx1"/>
                    </a:solidFill>
                    <a:latin typeface="Comic Sans MS" charset="0"/>
                    <a:ea typeface="ＭＳ Ｐゴシック" charset="0"/>
                  </a:defRPr>
                </a:lvl5pPr>
                <a:lvl6pPr marL="457200" eaLnBrk="0" fontAlgn="base" hangingPunct="0">
                  <a:spcBef>
                    <a:spcPct val="0"/>
                  </a:spcBef>
                  <a:spcAft>
                    <a:spcPct val="0"/>
                  </a:spcAft>
                  <a:defRPr sz="2000">
                    <a:solidFill>
                      <a:schemeClr val="tx1"/>
                    </a:solidFill>
                    <a:latin typeface="Comic Sans MS" charset="0"/>
                    <a:ea typeface="ＭＳ Ｐゴシック" charset="0"/>
                  </a:defRPr>
                </a:lvl6pPr>
                <a:lvl7pPr marL="914400" eaLnBrk="0" fontAlgn="base" hangingPunct="0">
                  <a:spcBef>
                    <a:spcPct val="0"/>
                  </a:spcBef>
                  <a:spcAft>
                    <a:spcPct val="0"/>
                  </a:spcAft>
                  <a:defRPr sz="2000">
                    <a:solidFill>
                      <a:schemeClr val="tx1"/>
                    </a:solidFill>
                    <a:latin typeface="Comic Sans MS" charset="0"/>
                    <a:ea typeface="ＭＳ Ｐゴシック" charset="0"/>
                  </a:defRPr>
                </a:lvl7pPr>
                <a:lvl8pPr marL="1371600" eaLnBrk="0" fontAlgn="base" hangingPunct="0">
                  <a:spcBef>
                    <a:spcPct val="0"/>
                  </a:spcBef>
                  <a:spcAft>
                    <a:spcPct val="0"/>
                  </a:spcAft>
                  <a:defRPr sz="2000">
                    <a:solidFill>
                      <a:schemeClr val="tx1"/>
                    </a:solidFill>
                    <a:latin typeface="Comic Sans MS" charset="0"/>
                    <a:ea typeface="ＭＳ Ｐゴシック" charset="0"/>
                  </a:defRPr>
                </a:lvl8pPr>
                <a:lvl9pPr marL="1828800" eaLnBrk="0" fontAlgn="base" hangingPunct="0">
                  <a:spcBef>
                    <a:spcPct val="0"/>
                  </a:spcBef>
                  <a:spcAft>
                    <a:spcPct val="0"/>
                  </a:spcAft>
                  <a:defRPr sz="2000">
                    <a:solidFill>
                      <a:schemeClr val="tx1"/>
                    </a:solidFill>
                    <a:latin typeface="Comic Sans MS" charset="0"/>
                    <a:ea typeface="ＭＳ Ｐゴシック" charset="0"/>
                  </a:defRPr>
                </a:lvl9pPr>
              </a:lstStyle>
              <a:p>
                <a:pPr algn="ctr" defTabSz="914400" fontAlgn="auto">
                  <a:spcBef>
                    <a:spcPct val="50000"/>
                  </a:spcBef>
                  <a:spcAft>
                    <a:spcPts val="0"/>
                  </a:spcAft>
                  <a:defRPr/>
                </a:pPr>
                <a:r>
                  <a:rPr lang="en-US" sz="2200" kern="0" dirty="0" smtClean="0">
                    <a:solidFill>
                      <a:srgbClr val="000000"/>
                    </a:solidFill>
                    <a:latin typeface="Corbel"/>
                    <a:cs typeface="Corbel"/>
                  </a:rPr>
                  <a:t>Input</a:t>
                </a:r>
              </a:p>
            </p:txBody>
          </p:sp>
          <p:sp>
            <p:nvSpPr>
              <p:cNvPr id="8" name="TextBox 221"/>
              <p:cNvSpPr txBox="1">
                <a:spLocks noChangeArrowheads="1"/>
              </p:cNvSpPr>
              <p:nvPr/>
            </p:nvSpPr>
            <p:spPr bwMode="auto">
              <a:xfrm>
                <a:off x="7539611" y="3684381"/>
                <a:ext cx="1382728" cy="643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Comic Sans MS" charset="0"/>
                    <a:ea typeface="ＭＳ Ｐゴシック" charset="0"/>
                    <a:cs typeface="ＭＳ Ｐゴシック" charset="0"/>
                  </a:defRPr>
                </a:lvl1pPr>
                <a:lvl2pPr marL="37931725" indent="-37474525" eaLnBrk="0" hangingPunct="0">
                  <a:defRPr sz="2000">
                    <a:solidFill>
                      <a:schemeClr val="tx1"/>
                    </a:solidFill>
                    <a:latin typeface="Comic Sans MS" charset="0"/>
                    <a:ea typeface="ＭＳ Ｐゴシック" charset="0"/>
                  </a:defRPr>
                </a:lvl2pPr>
                <a:lvl3pPr eaLnBrk="0" hangingPunct="0">
                  <a:defRPr sz="2000">
                    <a:solidFill>
                      <a:schemeClr val="tx1"/>
                    </a:solidFill>
                    <a:latin typeface="Comic Sans MS" charset="0"/>
                    <a:ea typeface="ＭＳ Ｐゴシック" charset="0"/>
                  </a:defRPr>
                </a:lvl3pPr>
                <a:lvl4pPr eaLnBrk="0" hangingPunct="0">
                  <a:defRPr sz="2000">
                    <a:solidFill>
                      <a:schemeClr val="tx1"/>
                    </a:solidFill>
                    <a:latin typeface="Comic Sans MS" charset="0"/>
                    <a:ea typeface="ＭＳ Ｐゴシック" charset="0"/>
                  </a:defRPr>
                </a:lvl4pPr>
                <a:lvl5pPr eaLnBrk="0" hangingPunct="0">
                  <a:defRPr sz="2000">
                    <a:solidFill>
                      <a:schemeClr val="tx1"/>
                    </a:solidFill>
                    <a:latin typeface="Comic Sans MS" charset="0"/>
                    <a:ea typeface="ＭＳ Ｐゴシック" charset="0"/>
                  </a:defRPr>
                </a:lvl5pPr>
                <a:lvl6pPr marL="457200" eaLnBrk="0" fontAlgn="base" hangingPunct="0">
                  <a:spcBef>
                    <a:spcPct val="0"/>
                  </a:spcBef>
                  <a:spcAft>
                    <a:spcPct val="0"/>
                  </a:spcAft>
                  <a:defRPr sz="2000">
                    <a:solidFill>
                      <a:schemeClr val="tx1"/>
                    </a:solidFill>
                    <a:latin typeface="Comic Sans MS" charset="0"/>
                    <a:ea typeface="ＭＳ Ｐゴシック" charset="0"/>
                  </a:defRPr>
                </a:lvl6pPr>
                <a:lvl7pPr marL="914400" eaLnBrk="0" fontAlgn="base" hangingPunct="0">
                  <a:spcBef>
                    <a:spcPct val="0"/>
                  </a:spcBef>
                  <a:spcAft>
                    <a:spcPct val="0"/>
                  </a:spcAft>
                  <a:defRPr sz="2000">
                    <a:solidFill>
                      <a:schemeClr val="tx1"/>
                    </a:solidFill>
                    <a:latin typeface="Comic Sans MS" charset="0"/>
                    <a:ea typeface="ＭＳ Ｐゴシック" charset="0"/>
                  </a:defRPr>
                </a:lvl7pPr>
                <a:lvl8pPr marL="1371600" eaLnBrk="0" fontAlgn="base" hangingPunct="0">
                  <a:spcBef>
                    <a:spcPct val="0"/>
                  </a:spcBef>
                  <a:spcAft>
                    <a:spcPct val="0"/>
                  </a:spcAft>
                  <a:defRPr sz="2000">
                    <a:solidFill>
                      <a:schemeClr val="tx1"/>
                    </a:solidFill>
                    <a:latin typeface="Comic Sans MS" charset="0"/>
                    <a:ea typeface="ＭＳ Ｐゴシック" charset="0"/>
                  </a:defRPr>
                </a:lvl8pPr>
                <a:lvl9pPr marL="1828800" eaLnBrk="0" fontAlgn="base" hangingPunct="0">
                  <a:spcBef>
                    <a:spcPct val="0"/>
                  </a:spcBef>
                  <a:spcAft>
                    <a:spcPct val="0"/>
                  </a:spcAft>
                  <a:defRPr sz="2000">
                    <a:solidFill>
                      <a:schemeClr val="tx1"/>
                    </a:solidFill>
                    <a:latin typeface="Comic Sans MS" charset="0"/>
                    <a:ea typeface="ＭＳ Ｐゴシック" charset="0"/>
                  </a:defRPr>
                </a:lvl9pPr>
              </a:lstStyle>
              <a:p>
                <a:pPr algn="ctr" defTabSz="914400" fontAlgn="auto">
                  <a:spcBef>
                    <a:spcPct val="50000"/>
                  </a:spcBef>
                  <a:spcAft>
                    <a:spcPts val="0"/>
                  </a:spcAft>
                  <a:defRPr/>
                </a:pPr>
                <a:r>
                  <a:rPr lang="en-US" sz="2200" kern="0" dirty="0" smtClean="0">
                    <a:solidFill>
                      <a:srgbClr val="000000"/>
                    </a:solidFill>
                    <a:latin typeface="Corbel"/>
                    <a:cs typeface="Corbel"/>
                  </a:rPr>
                  <a:t>Output</a:t>
                </a:r>
              </a:p>
            </p:txBody>
          </p:sp>
        </p:grpSp>
      </p:grpSp>
      <p:sp>
        <p:nvSpPr>
          <p:cNvPr id="33" name="Content Placeholder 2"/>
          <p:cNvSpPr>
            <a:spLocks noGrp="1"/>
          </p:cNvSpPr>
          <p:nvPr>
            <p:ph idx="1"/>
          </p:nvPr>
        </p:nvSpPr>
        <p:spPr>
          <a:xfrm>
            <a:off x="838200" y="1441343"/>
            <a:ext cx="10515600" cy="2340244"/>
          </a:xfrm>
        </p:spPr>
        <p:txBody>
          <a:bodyPr>
            <a:normAutofit/>
          </a:bodyPr>
          <a:lstStyle/>
          <a:p>
            <a:r>
              <a:rPr lang="en-US" altLang="en-US" dirty="0">
                <a:ea typeface="ＭＳ Ｐゴシック" charset="-128"/>
              </a:rPr>
              <a:t>Commodity clusters have become an important computing platform for a variety of applications</a:t>
            </a:r>
          </a:p>
          <a:p>
            <a:r>
              <a:rPr lang="en-US" dirty="0" smtClean="0"/>
              <a:t>Current </a:t>
            </a:r>
            <a:r>
              <a:rPr lang="en-US" dirty="0"/>
              <a:t>popular programming models for clusters transform data flowing from stable storage to stable </a:t>
            </a:r>
            <a:r>
              <a:rPr lang="en-US" dirty="0" smtClean="0"/>
              <a:t>storage</a:t>
            </a:r>
          </a:p>
          <a:p>
            <a:r>
              <a:rPr lang="en-US" dirty="0" smtClean="0"/>
              <a:t>Great for “acyclic” data flow</a:t>
            </a:r>
            <a:endParaRPr lang="en-US" dirty="0"/>
          </a:p>
          <a:p>
            <a:endParaRPr lang="en-US" dirty="0"/>
          </a:p>
        </p:txBody>
      </p:sp>
    </p:spTree>
    <p:extLst>
      <p:ext uri="{BB962C8B-B14F-4D97-AF65-F5344CB8AC3E}">
        <p14:creationId xmlns:p14="http://schemas.microsoft.com/office/powerpoint/2010/main" val="29771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blinds(horizontal)">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txEl>
                                              <p:pRg st="1" end="1"/>
                                            </p:txEl>
                                          </p:spTgt>
                                        </p:tgtEl>
                                        <p:attrNameLst>
                                          <p:attrName>style.visibility</p:attrName>
                                        </p:attrNameLst>
                                      </p:cBhvr>
                                      <p:to>
                                        <p:strVal val="visible"/>
                                      </p:to>
                                    </p:set>
                                    <p:animEffect transition="in" filter="blinds(horizontal)">
                                      <p:cBhvr>
                                        <p:cTn id="12" dur="500"/>
                                        <p:tgtEl>
                                          <p:spTgt spid="3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
                                            <p:txEl>
                                              <p:pRg st="2" end="2"/>
                                            </p:txEl>
                                          </p:spTgt>
                                        </p:tgtEl>
                                        <p:attrNameLst>
                                          <p:attrName>style.visibility</p:attrName>
                                        </p:attrNameLst>
                                      </p:cBhvr>
                                      <p:to>
                                        <p:strVal val="visible"/>
                                      </p:to>
                                    </p:set>
                                    <p:animEffect transition="in" filter="blinds(horizontal)">
                                      <p:cBhvr>
                                        <p:cTn id="20" dur="500"/>
                                        <p:tgtEl>
                                          <p:spTgt spid="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sp>
        <p:nvSpPr>
          <p:cNvPr id="3" name="Content Placeholder 2"/>
          <p:cNvSpPr>
            <a:spLocks noGrp="1"/>
          </p:cNvSpPr>
          <p:nvPr>
            <p:ph idx="1"/>
          </p:nvPr>
        </p:nvSpPr>
        <p:spPr>
          <a:xfrm>
            <a:off x="838200" y="1441343"/>
            <a:ext cx="10515600" cy="2340244"/>
          </a:xfrm>
        </p:spPr>
        <p:txBody>
          <a:bodyPr>
            <a:normAutofit/>
          </a:bodyPr>
          <a:lstStyle/>
          <a:p>
            <a:r>
              <a:rPr lang="en-US" altLang="en-US" dirty="0">
                <a:ea typeface="ＭＳ Ｐゴシック" charset="-128"/>
              </a:rPr>
              <a:t>Commodity clusters have become an important computing platform for a variety of applications</a:t>
            </a:r>
          </a:p>
          <a:p>
            <a:r>
              <a:rPr lang="en-US" dirty="0" smtClean="0"/>
              <a:t>Current </a:t>
            </a:r>
            <a:r>
              <a:rPr lang="en-US" dirty="0"/>
              <a:t>popular programming models for clusters transform data flowing from stable storage to stable </a:t>
            </a:r>
            <a:r>
              <a:rPr lang="en-US" dirty="0" smtClean="0"/>
              <a:t>storage</a:t>
            </a:r>
          </a:p>
          <a:p>
            <a:r>
              <a:rPr lang="en-US" dirty="0" smtClean="0"/>
              <a:t>Great for “acyclic” data flow</a:t>
            </a:r>
            <a:endParaRPr lang="en-US" dirty="0"/>
          </a:p>
          <a:p>
            <a:endParaRPr lang="en-US" dirty="0"/>
          </a:p>
        </p:txBody>
      </p:sp>
      <p:grpSp>
        <p:nvGrpSpPr>
          <p:cNvPr id="4" name="Group 38"/>
          <p:cNvGrpSpPr>
            <a:grpSpLocks/>
          </p:cNvGrpSpPr>
          <p:nvPr/>
        </p:nvGrpSpPr>
        <p:grpSpPr bwMode="auto">
          <a:xfrm>
            <a:off x="2436544" y="3916523"/>
            <a:ext cx="7010400" cy="2409825"/>
            <a:chOff x="195109" y="1484921"/>
            <a:chExt cx="8663829" cy="3698990"/>
          </a:xfrm>
        </p:grpSpPr>
        <p:grpSp>
          <p:nvGrpSpPr>
            <p:cNvPr id="5" name="Group 230"/>
            <p:cNvGrpSpPr>
              <a:grpSpLocks/>
            </p:cNvGrpSpPr>
            <p:nvPr/>
          </p:nvGrpSpPr>
          <p:grpSpPr bwMode="auto">
            <a:xfrm>
              <a:off x="195109" y="1484921"/>
              <a:ext cx="8663829" cy="3698990"/>
              <a:chOff x="95767" y="2133596"/>
              <a:chExt cx="8881102" cy="4495804"/>
            </a:xfrm>
          </p:grpSpPr>
          <p:sp>
            <p:nvSpPr>
              <p:cNvPr id="9" name="Folded Corner 8"/>
              <p:cNvSpPr/>
              <p:nvPr/>
            </p:nvSpPr>
            <p:spPr>
              <a:xfrm rot="10800000">
                <a:off x="95767" y="2133596"/>
                <a:ext cx="1427895" cy="4495804"/>
              </a:xfrm>
              <a:prstGeom prst="foldedCorner">
                <a:avLst/>
              </a:prstGeom>
              <a:ln/>
            </p:spPr>
            <p:style>
              <a:lnRef idx="1">
                <a:schemeClr val="accent3"/>
              </a:lnRef>
              <a:fillRef idx="2">
                <a:schemeClr val="accent3"/>
              </a:fillRef>
              <a:effectRef idx="1">
                <a:schemeClr val="accent3"/>
              </a:effectRef>
              <a:fontRef idx="minor">
                <a:schemeClr val="dk1"/>
              </a:fontRef>
            </p:style>
            <p:txBody>
              <a:bodyPr anchor="ctr"/>
              <a:lstStyle/>
              <a:p>
                <a:pPr algn="ctr" defTabSz="914400" eaLnBrk="0" fontAlgn="auto" hangingPunct="0">
                  <a:spcBef>
                    <a:spcPct val="50000"/>
                  </a:spcBef>
                  <a:spcAft>
                    <a:spcPts val="0"/>
                  </a:spcAft>
                  <a:defRPr/>
                </a:pPr>
                <a:endParaRPr lang="en-US" sz="1800" kern="0">
                  <a:solidFill>
                    <a:srgbClr val="000000"/>
                  </a:solidFill>
                  <a:ea typeface="ＭＳ Ｐゴシック" pitchFamily="-105" charset="-128"/>
                  <a:cs typeface="Corbel"/>
                </a:endParaRPr>
              </a:p>
            </p:txBody>
          </p:sp>
          <p:cxnSp>
            <p:nvCxnSpPr>
              <p:cNvPr id="10" name="Straight Arrow Connector 454"/>
              <p:cNvCxnSpPr>
                <a:cxnSpLocks noChangeShapeType="1"/>
              </p:cNvCxnSpPr>
              <p:nvPr/>
            </p:nvCxnSpPr>
            <p:spPr bwMode="auto">
              <a:xfrm>
                <a:off x="1676400" y="2882901"/>
                <a:ext cx="609599" cy="9940"/>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11" name="Right Bracket 10"/>
              <p:cNvSpPr/>
              <p:nvPr/>
            </p:nvSpPr>
            <p:spPr>
              <a:xfrm>
                <a:off x="1523662" y="2133596"/>
                <a:ext cx="152845" cy="1498601"/>
              </a:xfrm>
              <a:prstGeom prst="rightBracket">
                <a:avLst/>
              </a:prstGeom>
              <a:noFill/>
              <a:ln w="12700" cap="flat" cmpd="sng" algn="ctr">
                <a:solidFill>
                  <a:srgbClr val="000000"/>
                </a:solidFill>
                <a:prstDash val="solid"/>
                <a:round/>
                <a:headEnd type="none" w="med" len="med"/>
                <a:tailEnd type="none" w="med" len="med"/>
              </a:ln>
              <a:effectLst/>
            </p:spPr>
            <p:txBody>
              <a:bodyPr anchor="ctr"/>
              <a:lstStyle/>
              <a:p>
                <a:pPr algn="ctr" defTabSz="914400" eaLnBrk="0" fontAlgn="auto" hangingPunct="0">
                  <a:spcBef>
                    <a:spcPct val="50000"/>
                  </a:spcBef>
                  <a:spcAft>
                    <a:spcPts val="0"/>
                  </a:spcAft>
                  <a:defRPr/>
                </a:pPr>
                <a:endParaRPr lang="en-US" sz="1800" kern="0">
                  <a:solidFill>
                    <a:srgbClr val="000000"/>
                  </a:solidFill>
                  <a:latin typeface="Corbel"/>
                  <a:ea typeface="ＭＳ Ｐゴシック" pitchFamily="-105" charset="-128"/>
                  <a:cs typeface="Corbel"/>
                </a:endParaRPr>
              </a:p>
            </p:txBody>
          </p:sp>
          <p:sp>
            <p:nvSpPr>
              <p:cNvPr id="12" name="Right Bracket 11"/>
              <p:cNvSpPr/>
              <p:nvPr/>
            </p:nvSpPr>
            <p:spPr>
              <a:xfrm>
                <a:off x="1523662" y="3632197"/>
                <a:ext cx="152845" cy="1498601"/>
              </a:xfrm>
              <a:prstGeom prst="rightBracket">
                <a:avLst/>
              </a:prstGeom>
              <a:noFill/>
              <a:ln w="12700" cap="flat" cmpd="sng" algn="ctr">
                <a:solidFill>
                  <a:srgbClr val="000000"/>
                </a:solidFill>
                <a:prstDash val="solid"/>
                <a:round/>
                <a:headEnd type="none" w="med" len="med"/>
                <a:tailEnd type="none" w="med" len="med"/>
              </a:ln>
              <a:effectLst/>
            </p:spPr>
            <p:txBody>
              <a:bodyPr anchor="ctr"/>
              <a:lstStyle/>
              <a:p>
                <a:pPr algn="ctr" defTabSz="914400" eaLnBrk="0" fontAlgn="auto" hangingPunct="0">
                  <a:spcBef>
                    <a:spcPct val="50000"/>
                  </a:spcBef>
                  <a:spcAft>
                    <a:spcPts val="0"/>
                  </a:spcAft>
                  <a:defRPr/>
                </a:pPr>
                <a:endParaRPr lang="en-US" sz="1800" kern="0">
                  <a:solidFill>
                    <a:srgbClr val="000000"/>
                  </a:solidFill>
                  <a:latin typeface="Corbel"/>
                  <a:ea typeface="ＭＳ Ｐゴシック" pitchFamily="-105" charset="-128"/>
                  <a:cs typeface="Corbel"/>
                </a:endParaRPr>
              </a:p>
            </p:txBody>
          </p:sp>
          <p:sp>
            <p:nvSpPr>
              <p:cNvPr id="13" name="Right Bracket 12"/>
              <p:cNvSpPr/>
              <p:nvPr/>
            </p:nvSpPr>
            <p:spPr>
              <a:xfrm>
                <a:off x="1523662" y="5130799"/>
                <a:ext cx="152845" cy="1498601"/>
              </a:xfrm>
              <a:prstGeom prst="rightBracket">
                <a:avLst/>
              </a:prstGeom>
              <a:noFill/>
              <a:ln w="12700" cap="flat" cmpd="sng" algn="ctr">
                <a:solidFill>
                  <a:srgbClr val="000000"/>
                </a:solidFill>
                <a:prstDash val="solid"/>
                <a:round/>
                <a:headEnd type="none" w="med" len="med"/>
                <a:tailEnd type="none" w="med" len="med"/>
              </a:ln>
              <a:effectLst/>
            </p:spPr>
            <p:txBody>
              <a:bodyPr anchor="ctr"/>
              <a:lstStyle/>
              <a:p>
                <a:pPr algn="ctr" defTabSz="914400" eaLnBrk="0" fontAlgn="auto" hangingPunct="0">
                  <a:spcBef>
                    <a:spcPct val="50000"/>
                  </a:spcBef>
                  <a:spcAft>
                    <a:spcPts val="0"/>
                  </a:spcAft>
                  <a:defRPr/>
                </a:pPr>
                <a:endParaRPr lang="en-US" sz="1800" kern="0">
                  <a:solidFill>
                    <a:srgbClr val="000000"/>
                  </a:solidFill>
                  <a:latin typeface="Corbel"/>
                  <a:ea typeface="ＭＳ Ｐゴシック" pitchFamily="-105" charset="-128"/>
                  <a:cs typeface="Corbel"/>
                </a:endParaRPr>
              </a:p>
            </p:txBody>
          </p:sp>
          <p:cxnSp>
            <p:nvCxnSpPr>
              <p:cNvPr id="14" name="Straight Arrow Connector 124"/>
              <p:cNvCxnSpPr>
                <a:cxnSpLocks noChangeShapeType="1"/>
              </p:cNvCxnSpPr>
              <p:nvPr/>
            </p:nvCxnSpPr>
            <p:spPr bwMode="auto">
              <a:xfrm>
                <a:off x="1676400" y="4381502"/>
                <a:ext cx="609599" cy="13941"/>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15" name="Rounded Rectangle 14"/>
              <p:cNvSpPr/>
              <p:nvPr/>
            </p:nvSpPr>
            <p:spPr>
              <a:xfrm>
                <a:off x="2285875" y="2521573"/>
                <a:ext cx="1218738" cy="743378"/>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914400" eaLnBrk="0" fontAlgn="auto" hangingPunct="0">
                  <a:spcBef>
                    <a:spcPct val="50000"/>
                  </a:spcBef>
                  <a:spcAft>
                    <a:spcPts val="0"/>
                  </a:spcAft>
                  <a:defRPr/>
                </a:pPr>
                <a:r>
                  <a:rPr lang="en-US" sz="2000" kern="0" dirty="0">
                    <a:solidFill>
                      <a:srgbClr val="FFFFFF"/>
                    </a:solidFill>
                    <a:ea typeface="ＭＳ Ｐゴシック" pitchFamily="-105" charset="-128"/>
                    <a:cs typeface="Corbel"/>
                  </a:rPr>
                  <a:t>Map</a:t>
                </a:r>
              </a:p>
            </p:txBody>
          </p:sp>
          <p:sp>
            <p:nvSpPr>
              <p:cNvPr id="16" name="Rounded Rectangle 15"/>
              <p:cNvSpPr/>
              <p:nvPr/>
            </p:nvSpPr>
            <p:spPr>
              <a:xfrm>
                <a:off x="2285875" y="4017213"/>
                <a:ext cx="1218738" cy="758186"/>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914400" eaLnBrk="0" fontAlgn="auto" hangingPunct="0">
                  <a:spcBef>
                    <a:spcPct val="50000"/>
                  </a:spcBef>
                  <a:spcAft>
                    <a:spcPts val="0"/>
                  </a:spcAft>
                  <a:defRPr/>
                </a:pPr>
                <a:r>
                  <a:rPr lang="en-US" sz="2000" kern="0" dirty="0">
                    <a:solidFill>
                      <a:srgbClr val="FFFFFF"/>
                    </a:solidFill>
                    <a:ea typeface="ＭＳ Ｐゴシック" pitchFamily="-105" charset="-128"/>
                    <a:cs typeface="Corbel"/>
                  </a:rPr>
                  <a:t>Map</a:t>
                </a:r>
              </a:p>
            </p:txBody>
          </p:sp>
          <p:sp>
            <p:nvSpPr>
              <p:cNvPr id="17" name="Rounded Rectangle 16"/>
              <p:cNvSpPr/>
              <p:nvPr/>
            </p:nvSpPr>
            <p:spPr>
              <a:xfrm>
                <a:off x="2285875" y="5518776"/>
                <a:ext cx="1218738" cy="74633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914400" eaLnBrk="0" fontAlgn="auto" hangingPunct="0">
                  <a:spcBef>
                    <a:spcPct val="50000"/>
                  </a:spcBef>
                  <a:spcAft>
                    <a:spcPts val="0"/>
                  </a:spcAft>
                  <a:defRPr/>
                </a:pPr>
                <a:r>
                  <a:rPr lang="en-US" sz="2000" kern="0" dirty="0">
                    <a:solidFill>
                      <a:srgbClr val="FFFFFF"/>
                    </a:solidFill>
                    <a:ea typeface="ＭＳ Ｐゴシック" pitchFamily="-105" charset="-128"/>
                    <a:cs typeface="Corbel"/>
                  </a:rPr>
                  <a:t>Map</a:t>
                </a:r>
              </a:p>
            </p:txBody>
          </p:sp>
          <p:cxnSp>
            <p:nvCxnSpPr>
              <p:cNvPr id="18" name="Straight Arrow Connector 135"/>
              <p:cNvCxnSpPr>
                <a:cxnSpLocks noChangeShapeType="1"/>
              </p:cNvCxnSpPr>
              <p:nvPr/>
            </p:nvCxnSpPr>
            <p:spPr bwMode="auto">
              <a:xfrm>
                <a:off x="1676400" y="5880101"/>
                <a:ext cx="609599" cy="12274"/>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19" name="Rounded Rectangle 18"/>
              <p:cNvSpPr/>
              <p:nvPr/>
            </p:nvSpPr>
            <p:spPr>
              <a:xfrm>
                <a:off x="5519755" y="2835509"/>
                <a:ext cx="1363539" cy="793726"/>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defTabSz="914400" eaLnBrk="0" fontAlgn="auto" hangingPunct="0">
                  <a:spcBef>
                    <a:spcPct val="50000"/>
                  </a:spcBef>
                  <a:spcAft>
                    <a:spcPts val="0"/>
                  </a:spcAft>
                  <a:defRPr/>
                </a:pPr>
                <a:r>
                  <a:rPr lang="en-US" sz="2000" kern="0" dirty="0">
                    <a:solidFill>
                      <a:schemeClr val="bg1"/>
                    </a:solidFill>
                    <a:ea typeface="ＭＳ Ｐゴシック" pitchFamily="-105" charset="-128"/>
                    <a:cs typeface="Corbel"/>
                  </a:rPr>
                  <a:t>Reduce</a:t>
                </a:r>
              </a:p>
            </p:txBody>
          </p:sp>
          <p:sp>
            <p:nvSpPr>
              <p:cNvPr id="20" name="Rounded Rectangle 19"/>
              <p:cNvSpPr/>
              <p:nvPr/>
            </p:nvSpPr>
            <p:spPr>
              <a:xfrm>
                <a:off x="5519755" y="5118952"/>
                <a:ext cx="1363539" cy="73153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defTabSz="914400" eaLnBrk="0" fontAlgn="auto" hangingPunct="0">
                  <a:spcBef>
                    <a:spcPct val="50000"/>
                  </a:spcBef>
                  <a:spcAft>
                    <a:spcPts val="0"/>
                  </a:spcAft>
                  <a:defRPr/>
                </a:pPr>
                <a:r>
                  <a:rPr lang="en-US" sz="2000" kern="0" dirty="0">
                    <a:solidFill>
                      <a:schemeClr val="bg1"/>
                    </a:solidFill>
                    <a:ea typeface="ＭＳ Ｐゴシック" pitchFamily="-105" charset="-128"/>
                    <a:cs typeface="Corbel"/>
                  </a:rPr>
                  <a:t>Reduce</a:t>
                </a:r>
              </a:p>
            </p:txBody>
          </p:sp>
          <p:cxnSp>
            <p:nvCxnSpPr>
              <p:cNvPr id="21" name="Straight Arrow Connector 155"/>
              <p:cNvCxnSpPr>
                <a:cxnSpLocks noChangeShapeType="1"/>
              </p:cNvCxnSpPr>
              <p:nvPr/>
            </p:nvCxnSpPr>
            <p:spPr bwMode="auto">
              <a:xfrm>
                <a:off x="3504523" y="2892841"/>
                <a:ext cx="2015101" cy="239827"/>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22" name="Straight Arrow Connector 158"/>
              <p:cNvCxnSpPr>
                <a:cxnSpLocks noChangeShapeType="1"/>
              </p:cNvCxnSpPr>
              <p:nvPr/>
            </p:nvCxnSpPr>
            <p:spPr bwMode="auto">
              <a:xfrm>
                <a:off x="3504523" y="2892841"/>
                <a:ext cx="2015101" cy="2452048"/>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23" name="Straight Arrow Connector 161"/>
              <p:cNvCxnSpPr>
                <a:cxnSpLocks noChangeShapeType="1"/>
              </p:cNvCxnSpPr>
              <p:nvPr/>
            </p:nvCxnSpPr>
            <p:spPr bwMode="auto">
              <a:xfrm flipV="1">
                <a:off x="3504523" y="3346759"/>
                <a:ext cx="2015101" cy="2545616"/>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24" name="Straight Arrow Connector 162"/>
              <p:cNvCxnSpPr>
                <a:cxnSpLocks noChangeShapeType="1"/>
              </p:cNvCxnSpPr>
              <p:nvPr/>
            </p:nvCxnSpPr>
            <p:spPr bwMode="auto">
              <a:xfrm>
                <a:off x="3504523" y="4395442"/>
                <a:ext cx="2015100" cy="1088544"/>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25" name="Straight Arrow Connector 163"/>
              <p:cNvCxnSpPr>
                <a:cxnSpLocks noChangeShapeType="1"/>
              </p:cNvCxnSpPr>
              <p:nvPr/>
            </p:nvCxnSpPr>
            <p:spPr bwMode="auto">
              <a:xfrm flipV="1">
                <a:off x="3504523" y="3233360"/>
                <a:ext cx="2015100" cy="1162082"/>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26" name="Straight Arrow Connector 164"/>
              <p:cNvCxnSpPr>
                <a:cxnSpLocks noChangeShapeType="1"/>
              </p:cNvCxnSpPr>
              <p:nvPr/>
            </p:nvCxnSpPr>
            <p:spPr bwMode="auto">
              <a:xfrm flipV="1">
                <a:off x="3504523" y="5630339"/>
                <a:ext cx="2015101" cy="262036"/>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27" name="Straight Arrow Connector 182"/>
              <p:cNvCxnSpPr>
                <a:cxnSpLocks noChangeShapeType="1"/>
              </p:cNvCxnSpPr>
              <p:nvPr/>
            </p:nvCxnSpPr>
            <p:spPr bwMode="auto">
              <a:xfrm>
                <a:off x="6882647" y="3233360"/>
                <a:ext cx="508753" cy="6533"/>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cxnSp>
            <p:nvCxnSpPr>
              <p:cNvPr id="28" name="Straight Arrow Connector 183"/>
              <p:cNvCxnSpPr>
                <a:cxnSpLocks noChangeShapeType="1"/>
              </p:cNvCxnSpPr>
              <p:nvPr/>
            </p:nvCxnSpPr>
            <p:spPr bwMode="auto">
              <a:xfrm>
                <a:off x="6882647" y="5483986"/>
                <a:ext cx="508753" cy="3807"/>
              </a:xfrm>
              <a:prstGeom prst="straightConnector1">
                <a:avLst/>
              </a:prstGeom>
              <a:noFill/>
              <a:ln w="19050">
                <a:solidFill>
                  <a:srgbClr val="000000"/>
                </a:solidFill>
                <a:round/>
                <a:headEnd type="none" w="sm" len="sm"/>
                <a:tailEnd type="triangle" w="lg" len="med"/>
              </a:ln>
              <a:extLst>
                <a:ext uri="{909E8E84-426E-40DD-AFC4-6F175D3DCCD1}">
                  <a14:hiddenFill xmlns:a14="http://schemas.microsoft.com/office/drawing/2010/main">
                    <a:noFill/>
                  </a14:hiddenFill>
                </a:ext>
              </a:extLst>
            </p:spPr>
          </p:cxnSp>
          <p:sp>
            <p:nvSpPr>
              <p:cNvPr id="29" name="Folded Corner 28"/>
              <p:cNvSpPr/>
              <p:nvPr/>
            </p:nvSpPr>
            <p:spPr>
              <a:xfrm rot="10800000">
                <a:off x="7542940" y="2133596"/>
                <a:ext cx="1433929" cy="4495804"/>
              </a:xfrm>
              <a:prstGeom prst="foldedCorner">
                <a:avLst/>
              </a:prstGeom>
              <a:ln/>
            </p:spPr>
            <p:style>
              <a:lnRef idx="1">
                <a:schemeClr val="accent3"/>
              </a:lnRef>
              <a:fillRef idx="2">
                <a:schemeClr val="accent3"/>
              </a:fillRef>
              <a:effectRef idx="1">
                <a:schemeClr val="accent3"/>
              </a:effectRef>
              <a:fontRef idx="minor">
                <a:schemeClr val="dk1"/>
              </a:fontRef>
            </p:style>
            <p:txBody>
              <a:bodyPr anchor="ctr"/>
              <a:lstStyle/>
              <a:p>
                <a:pPr algn="ctr" defTabSz="914400" eaLnBrk="0" fontAlgn="auto" hangingPunct="0">
                  <a:spcBef>
                    <a:spcPct val="50000"/>
                  </a:spcBef>
                  <a:spcAft>
                    <a:spcPts val="0"/>
                  </a:spcAft>
                  <a:defRPr/>
                </a:pPr>
                <a:endParaRPr lang="en-US" sz="1800" kern="0">
                  <a:solidFill>
                    <a:srgbClr val="000000"/>
                  </a:solidFill>
                  <a:ea typeface="ＭＳ Ｐゴシック" pitchFamily="-105" charset="-128"/>
                  <a:cs typeface="Corbel"/>
                </a:endParaRPr>
              </a:p>
            </p:txBody>
          </p:sp>
          <p:sp>
            <p:nvSpPr>
              <p:cNvPr id="30" name="Right Bracket 29"/>
              <p:cNvSpPr/>
              <p:nvPr/>
            </p:nvSpPr>
            <p:spPr>
              <a:xfrm flipH="1">
                <a:off x="7392107" y="2133596"/>
                <a:ext cx="150833" cy="2212361"/>
              </a:xfrm>
              <a:prstGeom prst="rightBracket">
                <a:avLst/>
              </a:prstGeom>
              <a:noFill/>
              <a:ln w="12700" cap="flat" cmpd="sng" algn="ctr">
                <a:solidFill>
                  <a:srgbClr val="000000"/>
                </a:solidFill>
                <a:prstDash val="solid"/>
                <a:round/>
                <a:headEnd type="none" w="med" len="med"/>
                <a:tailEnd type="none" w="med" len="med"/>
              </a:ln>
              <a:effectLst/>
            </p:spPr>
            <p:txBody>
              <a:bodyPr anchor="ctr"/>
              <a:lstStyle/>
              <a:p>
                <a:pPr algn="ctr" defTabSz="914400" eaLnBrk="0" fontAlgn="auto" hangingPunct="0">
                  <a:spcBef>
                    <a:spcPct val="50000"/>
                  </a:spcBef>
                  <a:spcAft>
                    <a:spcPts val="0"/>
                  </a:spcAft>
                  <a:defRPr/>
                </a:pPr>
                <a:endParaRPr lang="en-US" sz="1800" kern="0">
                  <a:solidFill>
                    <a:srgbClr val="000000"/>
                  </a:solidFill>
                  <a:latin typeface="Corbel"/>
                  <a:ea typeface="ＭＳ Ｐゴシック" pitchFamily="-105" charset="-128"/>
                  <a:cs typeface="Corbel"/>
                </a:endParaRPr>
              </a:p>
            </p:txBody>
          </p:sp>
          <p:sp>
            <p:nvSpPr>
              <p:cNvPr id="31" name="Right Bracket 30"/>
              <p:cNvSpPr/>
              <p:nvPr/>
            </p:nvSpPr>
            <p:spPr>
              <a:xfrm flipH="1">
                <a:off x="7392107" y="4345957"/>
                <a:ext cx="150833" cy="2283443"/>
              </a:xfrm>
              <a:prstGeom prst="rightBracket">
                <a:avLst/>
              </a:prstGeom>
              <a:noFill/>
              <a:ln w="12700" cap="flat" cmpd="sng" algn="ctr">
                <a:solidFill>
                  <a:srgbClr val="000000"/>
                </a:solidFill>
                <a:prstDash val="solid"/>
                <a:round/>
                <a:headEnd type="none" w="med" len="med"/>
                <a:tailEnd type="none" w="med" len="med"/>
              </a:ln>
              <a:effectLst/>
            </p:spPr>
            <p:txBody>
              <a:bodyPr anchor="ctr"/>
              <a:lstStyle/>
              <a:p>
                <a:pPr algn="ctr" defTabSz="914400" eaLnBrk="0" fontAlgn="auto" hangingPunct="0">
                  <a:spcBef>
                    <a:spcPct val="50000"/>
                  </a:spcBef>
                  <a:spcAft>
                    <a:spcPts val="0"/>
                  </a:spcAft>
                  <a:defRPr/>
                </a:pPr>
                <a:endParaRPr lang="en-US" sz="1800" kern="0">
                  <a:solidFill>
                    <a:srgbClr val="000000"/>
                  </a:solidFill>
                  <a:latin typeface="Corbel"/>
                  <a:ea typeface="ＭＳ Ｐゴシック" pitchFamily="-105" charset="-128"/>
                  <a:cs typeface="Corbel"/>
                </a:endParaRPr>
              </a:p>
            </p:txBody>
          </p:sp>
        </p:grpSp>
        <p:grpSp>
          <p:nvGrpSpPr>
            <p:cNvPr id="6" name="Group 40"/>
            <p:cNvGrpSpPr>
              <a:grpSpLocks/>
            </p:cNvGrpSpPr>
            <p:nvPr/>
          </p:nvGrpSpPr>
          <p:grpSpPr bwMode="auto">
            <a:xfrm>
              <a:off x="195109" y="3005909"/>
              <a:ext cx="8663829" cy="643663"/>
              <a:chOff x="285669" y="3684835"/>
              <a:chExt cx="8636670" cy="643663"/>
            </a:xfrm>
          </p:grpSpPr>
          <p:sp>
            <p:nvSpPr>
              <p:cNvPr id="7" name="TextBox 217"/>
              <p:cNvSpPr txBox="1">
                <a:spLocks noChangeArrowheads="1"/>
              </p:cNvSpPr>
              <p:nvPr/>
            </p:nvSpPr>
            <p:spPr bwMode="auto">
              <a:xfrm>
                <a:off x="285669" y="3684381"/>
                <a:ext cx="1388595" cy="643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Comic Sans MS" charset="0"/>
                    <a:ea typeface="ＭＳ Ｐゴシック" charset="0"/>
                    <a:cs typeface="ＭＳ Ｐゴシック" charset="0"/>
                  </a:defRPr>
                </a:lvl1pPr>
                <a:lvl2pPr marL="37931725" indent="-37474525" eaLnBrk="0" hangingPunct="0">
                  <a:defRPr sz="2000">
                    <a:solidFill>
                      <a:schemeClr val="tx1"/>
                    </a:solidFill>
                    <a:latin typeface="Comic Sans MS" charset="0"/>
                    <a:ea typeface="ＭＳ Ｐゴシック" charset="0"/>
                  </a:defRPr>
                </a:lvl2pPr>
                <a:lvl3pPr eaLnBrk="0" hangingPunct="0">
                  <a:defRPr sz="2000">
                    <a:solidFill>
                      <a:schemeClr val="tx1"/>
                    </a:solidFill>
                    <a:latin typeface="Comic Sans MS" charset="0"/>
                    <a:ea typeface="ＭＳ Ｐゴシック" charset="0"/>
                  </a:defRPr>
                </a:lvl3pPr>
                <a:lvl4pPr eaLnBrk="0" hangingPunct="0">
                  <a:defRPr sz="2000">
                    <a:solidFill>
                      <a:schemeClr val="tx1"/>
                    </a:solidFill>
                    <a:latin typeface="Comic Sans MS" charset="0"/>
                    <a:ea typeface="ＭＳ Ｐゴシック" charset="0"/>
                  </a:defRPr>
                </a:lvl4pPr>
                <a:lvl5pPr eaLnBrk="0" hangingPunct="0">
                  <a:defRPr sz="2000">
                    <a:solidFill>
                      <a:schemeClr val="tx1"/>
                    </a:solidFill>
                    <a:latin typeface="Comic Sans MS" charset="0"/>
                    <a:ea typeface="ＭＳ Ｐゴシック" charset="0"/>
                  </a:defRPr>
                </a:lvl5pPr>
                <a:lvl6pPr marL="457200" eaLnBrk="0" fontAlgn="base" hangingPunct="0">
                  <a:spcBef>
                    <a:spcPct val="0"/>
                  </a:spcBef>
                  <a:spcAft>
                    <a:spcPct val="0"/>
                  </a:spcAft>
                  <a:defRPr sz="2000">
                    <a:solidFill>
                      <a:schemeClr val="tx1"/>
                    </a:solidFill>
                    <a:latin typeface="Comic Sans MS" charset="0"/>
                    <a:ea typeface="ＭＳ Ｐゴシック" charset="0"/>
                  </a:defRPr>
                </a:lvl6pPr>
                <a:lvl7pPr marL="914400" eaLnBrk="0" fontAlgn="base" hangingPunct="0">
                  <a:spcBef>
                    <a:spcPct val="0"/>
                  </a:spcBef>
                  <a:spcAft>
                    <a:spcPct val="0"/>
                  </a:spcAft>
                  <a:defRPr sz="2000">
                    <a:solidFill>
                      <a:schemeClr val="tx1"/>
                    </a:solidFill>
                    <a:latin typeface="Comic Sans MS" charset="0"/>
                    <a:ea typeface="ＭＳ Ｐゴシック" charset="0"/>
                  </a:defRPr>
                </a:lvl7pPr>
                <a:lvl8pPr marL="1371600" eaLnBrk="0" fontAlgn="base" hangingPunct="0">
                  <a:spcBef>
                    <a:spcPct val="0"/>
                  </a:spcBef>
                  <a:spcAft>
                    <a:spcPct val="0"/>
                  </a:spcAft>
                  <a:defRPr sz="2000">
                    <a:solidFill>
                      <a:schemeClr val="tx1"/>
                    </a:solidFill>
                    <a:latin typeface="Comic Sans MS" charset="0"/>
                    <a:ea typeface="ＭＳ Ｐゴシック" charset="0"/>
                  </a:defRPr>
                </a:lvl8pPr>
                <a:lvl9pPr marL="1828800" eaLnBrk="0" fontAlgn="base" hangingPunct="0">
                  <a:spcBef>
                    <a:spcPct val="0"/>
                  </a:spcBef>
                  <a:spcAft>
                    <a:spcPct val="0"/>
                  </a:spcAft>
                  <a:defRPr sz="2000">
                    <a:solidFill>
                      <a:schemeClr val="tx1"/>
                    </a:solidFill>
                    <a:latin typeface="Comic Sans MS" charset="0"/>
                    <a:ea typeface="ＭＳ Ｐゴシック" charset="0"/>
                  </a:defRPr>
                </a:lvl9pPr>
              </a:lstStyle>
              <a:p>
                <a:pPr algn="ctr" defTabSz="914400" fontAlgn="auto">
                  <a:spcBef>
                    <a:spcPct val="50000"/>
                  </a:spcBef>
                  <a:spcAft>
                    <a:spcPts val="0"/>
                  </a:spcAft>
                  <a:defRPr/>
                </a:pPr>
                <a:r>
                  <a:rPr lang="en-US" sz="2200" kern="0" dirty="0" smtClean="0">
                    <a:solidFill>
                      <a:srgbClr val="000000"/>
                    </a:solidFill>
                    <a:latin typeface="Corbel"/>
                    <a:cs typeface="Corbel"/>
                  </a:rPr>
                  <a:t>Input</a:t>
                </a:r>
              </a:p>
            </p:txBody>
          </p:sp>
          <p:sp>
            <p:nvSpPr>
              <p:cNvPr id="8" name="TextBox 221"/>
              <p:cNvSpPr txBox="1">
                <a:spLocks noChangeArrowheads="1"/>
              </p:cNvSpPr>
              <p:nvPr/>
            </p:nvSpPr>
            <p:spPr bwMode="auto">
              <a:xfrm>
                <a:off x="7539611" y="3684381"/>
                <a:ext cx="1382728" cy="643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Comic Sans MS" charset="0"/>
                    <a:ea typeface="ＭＳ Ｐゴシック" charset="0"/>
                    <a:cs typeface="ＭＳ Ｐゴシック" charset="0"/>
                  </a:defRPr>
                </a:lvl1pPr>
                <a:lvl2pPr marL="37931725" indent="-37474525" eaLnBrk="0" hangingPunct="0">
                  <a:defRPr sz="2000">
                    <a:solidFill>
                      <a:schemeClr val="tx1"/>
                    </a:solidFill>
                    <a:latin typeface="Comic Sans MS" charset="0"/>
                    <a:ea typeface="ＭＳ Ｐゴシック" charset="0"/>
                  </a:defRPr>
                </a:lvl2pPr>
                <a:lvl3pPr eaLnBrk="0" hangingPunct="0">
                  <a:defRPr sz="2000">
                    <a:solidFill>
                      <a:schemeClr val="tx1"/>
                    </a:solidFill>
                    <a:latin typeface="Comic Sans MS" charset="0"/>
                    <a:ea typeface="ＭＳ Ｐゴシック" charset="0"/>
                  </a:defRPr>
                </a:lvl3pPr>
                <a:lvl4pPr eaLnBrk="0" hangingPunct="0">
                  <a:defRPr sz="2000">
                    <a:solidFill>
                      <a:schemeClr val="tx1"/>
                    </a:solidFill>
                    <a:latin typeface="Comic Sans MS" charset="0"/>
                    <a:ea typeface="ＭＳ Ｐゴシック" charset="0"/>
                  </a:defRPr>
                </a:lvl4pPr>
                <a:lvl5pPr eaLnBrk="0" hangingPunct="0">
                  <a:defRPr sz="2000">
                    <a:solidFill>
                      <a:schemeClr val="tx1"/>
                    </a:solidFill>
                    <a:latin typeface="Comic Sans MS" charset="0"/>
                    <a:ea typeface="ＭＳ Ｐゴシック" charset="0"/>
                  </a:defRPr>
                </a:lvl5pPr>
                <a:lvl6pPr marL="457200" eaLnBrk="0" fontAlgn="base" hangingPunct="0">
                  <a:spcBef>
                    <a:spcPct val="0"/>
                  </a:spcBef>
                  <a:spcAft>
                    <a:spcPct val="0"/>
                  </a:spcAft>
                  <a:defRPr sz="2000">
                    <a:solidFill>
                      <a:schemeClr val="tx1"/>
                    </a:solidFill>
                    <a:latin typeface="Comic Sans MS" charset="0"/>
                    <a:ea typeface="ＭＳ Ｐゴシック" charset="0"/>
                  </a:defRPr>
                </a:lvl6pPr>
                <a:lvl7pPr marL="914400" eaLnBrk="0" fontAlgn="base" hangingPunct="0">
                  <a:spcBef>
                    <a:spcPct val="0"/>
                  </a:spcBef>
                  <a:spcAft>
                    <a:spcPct val="0"/>
                  </a:spcAft>
                  <a:defRPr sz="2000">
                    <a:solidFill>
                      <a:schemeClr val="tx1"/>
                    </a:solidFill>
                    <a:latin typeface="Comic Sans MS" charset="0"/>
                    <a:ea typeface="ＭＳ Ｐゴシック" charset="0"/>
                  </a:defRPr>
                </a:lvl7pPr>
                <a:lvl8pPr marL="1371600" eaLnBrk="0" fontAlgn="base" hangingPunct="0">
                  <a:spcBef>
                    <a:spcPct val="0"/>
                  </a:spcBef>
                  <a:spcAft>
                    <a:spcPct val="0"/>
                  </a:spcAft>
                  <a:defRPr sz="2000">
                    <a:solidFill>
                      <a:schemeClr val="tx1"/>
                    </a:solidFill>
                    <a:latin typeface="Comic Sans MS" charset="0"/>
                    <a:ea typeface="ＭＳ Ｐゴシック" charset="0"/>
                  </a:defRPr>
                </a:lvl8pPr>
                <a:lvl9pPr marL="1828800" eaLnBrk="0" fontAlgn="base" hangingPunct="0">
                  <a:spcBef>
                    <a:spcPct val="0"/>
                  </a:spcBef>
                  <a:spcAft>
                    <a:spcPct val="0"/>
                  </a:spcAft>
                  <a:defRPr sz="2000">
                    <a:solidFill>
                      <a:schemeClr val="tx1"/>
                    </a:solidFill>
                    <a:latin typeface="Comic Sans MS" charset="0"/>
                    <a:ea typeface="ＭＳ Ｐゴシック" charset="0"/>
                  </a:defRPr>
                </a:lvl9pPr>
              </a:lstStyle>
              <a:p>
                <a:pPr algn="ctr" defTabSz="914400" fontAlgn="auto">
                  <a:spcBef>
                    <a:spcPct val="50000"/>
                  </a:spcBef>
                  <a:spcAft>
                    <a:spcPts val="0"/>
                  </a:spcAft>
                  <a:defRPr/>
                </a:pPr>
                <a:r>
                  <a:rPr lang="en-US" sz="2200" kern="0" dirty="0" smtClean="0">
                    <a:solidFill>
                      <a:srgbClr val="000000"/>
                    </a:solidFill>
                    <a:latin typeface="Corbel"/>
                    <a:cs typeface="Corbel"/>
                  </a:rPr>
                  <a:t>Output</a:t>
                </a:r>
              </a:p>
            </p:txBody>
          </p:sp>
        </p:grpSp>
      </p:grpSp>
      <p:sp>
        <p:nvSpPr>
          <p:cNvPr id="32" name="Rounded Rectangle 31"/>
          <p:cNvSpPr/>
          <p:nvPr/>
        </p:nvSpPr>
        <p:spPr>
          <a:xfrm>
            <a:off x="1884006" y="4458428"/>
            <a:ext cx="8077200" cy="1597025"/>
          </a:xfrm>
          <a:prstGeom prst="roundRect">
            <a:avLst>
              <a:gd name="adj" fmla="val 10339"/>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tIns="0" anchor="ctr"/>
          <a:lstStyle/>
          <a:p>
            <a:pPr algn="ctr">
              <a:defRPr/>
            </a:pPr>
            <a:r>
              <a:rPr lang="en-US" sz="3200" b="1" dirty="0"/>
              <a:t>Benefits of </a:t>
            </a:r>
            <a:r>
              <a:rPr lang="en-US" sz="3200" b="1" dirty="0" smtClean="0"/>
              <a:t>Map-Reduce:</a:t>
            </a:r>
            <a:r>
              <a:rPr lang="en-US" sz="3200" dirty="0" smtClean="0"/>
              <a:t> </a:t>
            </a:r>
            <a:r>
              <a:rPr lang="en-US" sz="3200" dirty="0"/>
              <a:t>runtime can decide where to run tasks and can automatically recover from failures</a:t>
            </a:r>
            <a:endParaRPr lang="en-US" sz="3200" dirty="0"/>
          </a:p>
        </p:txBody>
      </p:sp>
    </p:spTree>
    <p:extLst>
      <p:ext uri="{BB962C8B-B14F-4D97-AF65-F5344CB8AC3E}">
        <p14:creationId xmlns:p14="http://schemas.microsoft.com/office/powerpoint/2010/main" val="1340979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Spark?</a:t>
            </a:r>
            <a:endParaRPr lang="en-US" dirty="0"/>
          </a:p>
        </p:txBody>
      </p:sp>
      <p:sp>
        <p:nvSpPr>
          <p:cNvPr id="3" name="Content Placeholder 2"/>
          <p:cNvSpPr>
            <a:spLocks noGrp="1"/>
          </p:cNvSpPr>
          <p:nvPr>
            <p:ph idx="1"/>
          </p:nvPr>
        </p:nvSpPr>
        <p:spPr/>
        <p:txBody>
          <a:bodyPr/>
          <a:lstStyle/>
          <a:p>
            <a:r>
              <a:rPr lang="en-US" altLang="en-US" dirty="0">
                <a:ea typeface="ＭＳ Ｐゴシック" charset="-128"/>
              </a:rPr>
              <a:t>Acyclic data flow is </a:t>
            </a:r>
            <a:r>
              <a:rPr lang="en-US" altLang="en-US" dirty="0" smtClean="0">
                <a:ea typeface="ＭＳ Ｐゴシック" charset="-128"/>
              </a:rPr>
              <a:t>not </a:t>
            </a:r>
            <a:r>
              <a:rPr lang="en-US" altLang="en-US" dirty="0">
                <a:ea typeface="ＭＳ Ｐゴシック" charset="-128"/>
              </a:rPr>
              <a:t>efficient for applications that repeatedly reuse a </a:t>
            </a:r>
            <a:r>
              <a:rPr lang="en-US" altLang="en-US" i="1" dirty="0">
                <a:ea typeface="ＭＳ Ｐゴシック" charset="-128"/>
              </a:rPr>
              <a:t>working set</a:t>
            </a:r>
            <a:r>
              <a:rPr lang="en-US" altLang="en-US" dirty="0">
                <a:ea typeface="ＭＳ Ｐゴシック" charset="-128"/>
              </a:rPr>
              <a:t> of data:</a:t>
            </a:r>
          </a:p>
          <a:p>
            <a:pPr lvl="1"/>
            <a:r>
              <a:rPr lang="en-US" altLang="en-US" sz="3000" b="1" dirty="0">
                <a:ea typeface="ＭＳ Ｐゴシック" charset="-128"/>
              </a:rPr>
              <a:t>Iterative</a:t>
            </a:r>
            <a:r>
              <a:rPr lang="en-US" altLang="en-US" sz="3000" dirty="0">
                <a:ea typeface="ＭＳ Ｐゴシック" charset="-128"/>
              </a:rPr>
              <a:t> algorithms (many in machine learning)</a:t>
            </a:r>
          </a:p>
          <a:p>
            <a:pPr lvl="1"/>
            <a:r>
              <a:rPr lang="en-US" altLang="en-US" sz="3000" b="1" dirty="0">
                <a:ea typeface="ＭＳ Ｐゴシック" charset="-128"/>
              </a:rPr>
              <a:t>Interactive</a:t>
            </a:r>
            <a:r>
              <a:rPr lang="en-US" altLang="en-US" sz="3000" dirty="0">
                <a:ea typeface="ＭＳ Ｐゴシック" charset="-128"/>
              </a:rPr>
              <a:t> data mining tools (R, Excel, Python)</a:t>
            </a:r>
          </a:p>
          <a:p>
            <a:r>
              <a:rPr lang="en-US" altLang="en-US" dirty="0">
                <a:ea typeface="ＭＳ Ｐゴシック" charset="-128"/>
              </a:rPr>
              <a:t>Spark makes working sets a first-class concept to efficiently support these </a:t>
            </a:r>
            <a:r>
              <a:rPr lang="en-US" altLang="en-US" dirty="0" smtClean="0">
                <a:ea typeface="ＭＳ Ｐゴシック" charset="-128"/>
              </a:rPr>
              <a:t>apps</a:t>
            </a:r>
            <a:endParaRPr lang="en-US" altLang="en-US" dirty="0">
              <a:ea typeface="ＭＳ Ｐゴシック" charset="-128"/>
            </a:endParaRPr>
          </a:p>
        </p:txBody>
      </p:sp>
    </p:spTree>
    <p:extLst>
      <p:ext uri="{BB962C8B-B14F-4D97-AF65-F5344CB8AC3E}">
        <p14:creationId xmlns:p14="http://schemas.microsoft.com/office/powerpoint/2010/main" val="1064021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a:t>
            </a:r>
            <a:r>
              <a:rPr lang="en-US" dirty="0"/>
              <a:t> </a:t>
            </a:r>
            <a:r>
              <a:rPr lang="en-US" dirty="0" smtClean="0"/>
              <a:t>Goals</a:t>
            </a:r>
            <a:endParaRPr lang="en-US" dirty="0"/>
          </a:p>
        </p:txBody>
      </p:sp>
      <p:sp>
        <p:nvSpPr>
          <p:cNvPr id="3" name="Content Placeholder 2"/>
          <p:cNvSpPr>
            <a:spLocks noGrp="1"/>
          </p:cNvSpPr>
          <p:nvPr>
            <p:ph idx="1"/>
          </p:nvPr>
        </p:nvSpPr>
        <p:spPr>
          <a:xfrm>
            <a:off x="838200" y="1825625"/>
            <a:ext cx="10515600" cy="2823867"/>
          </a:xfrm>
        </p:spPr>
        <p:txBody>
          <a:bodyPr/>
          <a:lstStyle/>
          <a:p>
            <a:r>
              <a:rPr lang="en-US" altLang="en-US" dirty="0">
                <a:ea typeface="ＭＳ Ｐゴシック" charset="-128"/>
              </a:rPr>
              <a:t>Provide distributed memory abstractions for clusters to support apps with working sets</a:t>
            </a:r>
          </a:p>
          <a:p>
            <a:r>
              <a:rPr lang="en-US" altLang="en-US" dirty="0">
                <a:ea typeface="ＭＳ Ｐゴシック" charset="-128"/>
              </a:rPr>
              <a:t>Retain the attractive properties of MapReduce:</a:t>
            </a:r>
          </a:p>
          <a:p>
            <a:pPr lvl="1"/>
            <a:r>
              <a:rPr lang="en-US" altLang="en-US" dirty="0">
                <a:ea typeface="ＭＳ Ｐゴシック" charset="-128"/>
              </a:rPr>
              <a:t>Fault tolerance (for crashes &amp; stragglers)</a:t>
            </a:r>
          </a:p>
          <a:p>
            <a:pPr lvl="1"/>
            <a:r>
              <a:rPr lang="en-US" altLang="en-US" dirty="0">
                <a:ea typeface="ＭＳ Ｐゴシック" charset="-128"/>
              </a:rPr>
              <a:t>Data locality</a:t>
            </a:r>
          </a:p>
          <a:p>
            <a:pPr lvl="1"/>
            <a:r>
              <a:rPr lang="en-US" altLang="en-US" dirty="0">
                <a:ea typeface="ＭＳ Ｐゴシック" charset="-128"/>
              </a:rPr>
              <a:t>Scalability</a:t>
            </a:r>
            <a:endParaRPr lang="en-US" altLang="en-US" sz="2200" dirty="0">
              <a:ea typeface="ＭＳ Ｐゴシック" charset="-128"/>
            </a:endParaRPr>
          </a:p>
        </p:txBody>
      </p:sp>
      <p:sp>
        <p:nvSpPr>
          <p:cNvPr id="4" name="Rounded Rectangle 3"/>
          <p:cNvSpPr/>
          <p:nvPr/>
        </p:nvSpPr>
        <p:spPr>
          <a:xfrm>
            <a:off x="1799095" y="4784429"/>
            <a:ext cx="8077200" cy="1143000"/>
          </a:xfrm>
          <a:prstGeom prst="roundRect">
            <a:avLst>
              <a:gd name="adj" fmla="val 10339"/>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tIns="0"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3200" b="1" dirty="0">
                <a:solidFill>
                  <a:srgbClr val="000000"/>
                </a:solidFill>
                <a:latin typeface="Corbel" charset="0"/>
              </a:rPr>
              <a:t>Solution:</a:t>
            </a:r>
            <a:r>
              <a:rPr lang="en-US" altLang="en-US" sz="3200" dirty="0">
                <a:solidFill>
                  <a:srgbClr val="000000"/>
                </a:solidFill>
                <a:latin typeface="Corbel" charset="0"/>
              </a:rPr>
              <a:t> augment data flow model with “resilient distributed datasets” (</a:t>
            </a:r>
            <a:r>
              <a:rPr lang="en-US" altLang="en-US" sz="3200" b="1" dirty="0">
                <a:solidFill>
                  <a:srgbClr val="000000"/>
                </a:solidFill>
                <a:latin typeface="Corbel" charset="0"/>
              </a:rPr>
              <a:t>RDDs</a:t>
            </a:r>
            <a:r>
              <a:rPr lang="en-US" altLang="en-US" sz="3200" dirty="0">
                <a:solidFill>
                  <a:srgbClr val="000000"/>
                </a:solidFill>
                <a:latin typeface="Corbel" charset="0"/>
              </a:rPr>
              <a:t>)</a:t>
            </a:r>
          </a:p>
        </p:txBody>
      </p:sp>
    </p:spTree>
    <p:extLst>
      <p:ext uri="{BB962C8B-B14F-4D97-AF65-F5344CB8AC3E}">
        <p14:creationId xmlns:p14="http://schemas.microsoft.com/office/powerpoint/2010/main" val="58772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RDDs</a:t>
            </a:r>
            <a:endParaRPr lang="en-US" dirty="0"/>
          </a:p>
        </p:txBody>
      </p:sp>
      <p:sp>
        <p:nvSpPr>
          <p:cNvPr id="3" name="Content Placeholder 2"/>
          <p:cNvSpPr>
            <a:spLocks noGrp="1"/>
          </p:cNvSpPr>
          <p:nvPr>
            <p:ph idx="1"/>
          </p:nvPr>
        </p:nvSpPr>
        <p:spPr/>
        <p:txBody>
          <a:bodyPr/>
          <a:lstStyle/>
          <a:p>
            <a:pPr>
              <a:defRPr/>
            </a:pPr>
            <a:r>
              <a:rPr lang="en-US" dirty="0" smtClean="0">
                <a:ea typeface="ＭＳ Ｐゴシック" charset="-128"/>
                <a:cs typeface="ＭＳ Ｐゴシック" charset="-128"/>
              </a:rPr>
              <a:t>The primary data abstraction in Spark</a:t>
            </a:r>
          </a:p>
          <a:p>
            <a:pPr>
              <a:defRPr/>
            </a:pPr>
            <a:r>
              <a:rPr lang="en-US" dirty="0">
                <a:ea typeface="ＭＳ Ｐゴシック" charset="-128"/>
                <a:cs typeface="ＭＳ Ｐゴシック" charset="-128"/>
              </a:rPr>
              <a:t>A</a:t>
            </a:r>
            <a:r>
              <a:rPr lang="en-US" dirty="0" smtClean="0">
                <a:ea typeface="ＭＳ Ｐゴシック" charset="-128"/>
                <a:cs typeface="ＭＳ Ｐゴシック" charset="-128"/>
              </a:rPr>
              <a:t>n </a:t>
            </a:r>
            <a:r>
              <a:rPr lang="en-US" b="1" dirty="0">
                <a:ea typeface="ＭＳ Ｐゴシック" charset="-128"/>
                <a:cs typeface="ＭＳ Ｐゴシック" charset="-128"/>
              </a:rPr>
              <a:t>immutable</a:t>
            </a:r>
            <a:r>
              <a:rPr lang="en-US" dirty="0">
                <a:ea typeface="ＭＳ Ｐゴシック" charset="-128"/>
                <a:cs typeface="ＭＳ Ｐゴシック" charset="-128"/>
              </a:rPr>
              <a:t>, </a:t>
            </a:r>
            <a:r>
              <a:rPr lang="en-US" b="1" dirty="0">
                <a:ea typeface="ＭＳ Ｐゴシック" charset="-128"/>
                <a:cs typeface="ＭＳ Ｐゴシック" charset="-128"/>
              </a:rPr>
              <a:t>partitioned</a:t>
            </a:r>
            <a:r>
              <a:rPr lang="en-US" dirty="0">
                <a:ea typeface="ＭＳ Ｐゴシック" charset="-128"/>
                <a:cs typeface="ＭＳ Ｐゴシック" charset="-128"/>
              </a:rPr>
              <a:t>, </a:t>
            </a:r>
            <a:r>
              <a:rPr lang="en-US" b="1" dirty="0">
                <a:ea typeface="ＭＳ Ｐゴシック" charset="-128"/>
                <a:cs typeface="ＭＳ Ｐゴシック" charset="-128"/>
              </a:rPr>
              <a:t>logical</a:t>
            </a:r>
            <a:r>
              <a:rPr lang="en-US" dirty="0">
                <a:ea typeface="ＭＳ Ｐゴシック" charset="-128"/>
                <a:cs typeface="ＭＳ Ｐゴシック" charset="-128"/>
              </a:rPr>
              <a:t> collection of records</a:t>
            </a:r>
          </a:p>
          <a:p>
            <a:pPr>
              <a:defRPr/>
            </a:pPr>
            <a:r>
              <a:rPr lang="en-US" dirty="0"/>
              <a:t>N</a:t>
            </a:r>
            <a:r>
              <a:rPr lang="en-US" dirty="0" smtClean="0"/>
              <a:t>eed </a:t>
            </a:r>
            <a:r>
              <a:rPr lang="en-US" b="1" dirty="0"/>
              <a:t>not be materialized</a:t>
            </a:r>
            <a:r>
              <a:rPr lang="en-US" dirty="0"/>
              <a:t>, but rather contains information to rebuild a dataset from stable </a:t>
            </a:r>
            <a:r>
              <a:rPr lang="en-US" dirty="0" smtClean="0"/>
              <a:t>storage</a:t>
            </a:r>
          </a:p>
          <a:p>
            <a:pPr>
              <a:defRPr/>
            </a:pPr>
            <a:r>
              <a:rPr lang="en-US" dirty="0"/>
              <a:t>Track </a:t>
            </a:r>
            <a:r>
              <a:rPr lang="en-US" b="1" dirty="0"/>
              <a:t>lineage</a:t>
            </a:r>
            <a:r>
              <a:rPr lang="en-US" dirty="0"/>
              <a:t> </a:t>
            </a:r>
            <a:r>
              <a:rPr lang="en-US" dirty="0" smtClean="0"/>
              <a:t>information </a:t>
            </a:r>
            <a:r>
              <a:rPr lang="en-US" dirty="0"/>
              <a:t>to efficiently </a:t>
            </a:r>
            <a:r>
              <a:rPr lang="en-US" dirty="0" err="1"/>
              <a:t>recompute</a:t>
            </a:r>
            <a:r>
              <a:rPr lang="en-US" dirty="0"/>
              <a:t> lost data</a:t>
            </a:r>
            <a:endParaRPr lang="en-US" dirty="0">
              <a:ea typeface="ＭＳ Ｐゴシック" charset="-128"/>
              <a:cs typeface="ＭＳ Ｐゴシック" charset="-128"/>
            </a:endParaRPr>
          </a:p>
          <a:p>
            <a:pPr>
              <a:defRPr/>
            </a:pPr>
            <a:r>
              <a:rPr lang="en-US" dirty="0" smtClean="0">
                <a:ea typeface="ＭＳ Ｐゴシック" charset="-128"/>
                <a:cs typeface="ＭＳ Ｐゴシック" charset="-128"/>
              </a:rPr>
              <a:t>Built using bulk </a:t>
            </a:r>
            <a:r>
              <a:rPr lang="en-US" b="1" dirty="0" smtClean="0">
                <a:ea typeface="ＭＳ Ｐゴシック" charset="-128"/>
                <a:cs typeface="ＭＳ Ｐゴシック" charset="-128"/>
              </a:rPr>
              <a:t>transformations</a:t>
            </a:r>
            <a:r>
              <a:rPr lang="en-US" dirty="0" smtClean="0">
                <a:ea typeface="ＭＳ Ｐゴシック" charset="-128"/>
                <a:cs typeface="ＭＳ Ｐゴシック" charset="-128"/>
              </a:rPr>
              <a:t> on other RDDs</a:t>
            </a:r>
          </a:p>
          <a:p>
            <a:pPr>
              <a:defRPr/>
            </a:pPr>
            <a:r>
              <a:rPr lang="en-US" dirty="0" smtClean="0">
                <a:ea typeface="ＭＳ Ｐゴシック" charset="-128"/>
                <a:cs typeface="ＭＳ Ｐゴシック" charset="-128"/>
              </a:rPr>
              <a:t>Can be </a:t>
            </a:r>
            <a:r>
              <a:rPr lang="en-US" b="1" dirty="0" smtClean="0">
                <a:ea typeface="ＭＳ Ｐゴシック" charset="-128"/>
                <a:cs typeface="ＭＳ Ｐゴシック" charset="-128"/>
              </a:rPr>
              <a:t>cached</a:t>
            </a:r>
            <a:r>
              <a:rPr lang="en-US" dirty="0" smtClean="0">
                <a:ea typeface="ＭＳ Ｐゴシック" charset="-128"/>
                <a:cs typeface="ＭＳ Ｐゴシック" charset="-128"/>
              </a:rPr>
              <a:t> for future reuse</a:t>
            </a:r>
            <a:endParaRPr lang="en-US" dirty="0" smtClean="0"/>
          </a:p>
          <a:p>
            <a:endParaRPr lang="en-US" dirty="0"/>
          </a:p>
        </p:txBody>
      </p:sp>
    </p:spTree>
    <p:extLst>
      <p:ext uri="{BB962C8B-B14F-4D97-AF65-F5344CB8AC3E}">
        <p14:creationId xmlns:p14="http://schemas.microsoft.com/office/powerpoint/2010/main" val="804111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RDDs : 3 ways to construct</a:t>
            </a:r>
            <a:endParaRPr lang="en-US" dirty="0"/>
          </a:p>
        </p:txBody>
      </p:sp>
      <p:sp>
        <p:nvSpPr>
          <p:cNvPr id="3" name="Content Placeholder 2"/>
          <p:cNvSpPr>
            <a:spLocks noGrp="1"/>
          </p:cNvSpPr>
          <p:nvPr>
            <p:ph idx="1"/>
          </p:nvPr>
        </p:nvSpPr>
        <p:spPr/>
        <p:txBody>
          <a:bodyPr/>
          <a:lstStyle/>
          <a:p>
            <a:r>
              <a:rPr lang="en-US" dirty="0" smtClean="0"/>
              <a:t>by </a:t>
            </a:r>
            <a:r>
              <a:rPr lang="en-US" dirty="0"/>
              <a:t>parallelizing existing </a:t>
            </a:r>
            <a:r>
              <a:rPr lang="en-US" b="1" dirty="0"/>
              <a:t>Python collections</a:t>
            </a:r>
            <a:r>
              <a:rPr lang="en-US" dirty="0"/>
              <a:t> (</a:t>
            </a:r>
            <a:r>
              <a:rPr lang="en-US" dirty="0" smtClean="0"/>
              <a:t>lists)</a:t>
            </a:r>
          </a:p>
          <a:p>
            <a:r>
              <a:rPr lang="en-US" dirty="0" smtClean="0"/>
              <a:t>by </a:t>
            </a:r>
            <a:r>
              <a:rPr lang="en-US" dirty="0"/>
              <a:t>transforming an </a:t>
            </a:r>
            <a:r>
              <a:rPr lang="en-US" b="1" dirty="0"/>
              <a:t>existing </a:t>
            </a:r>
            <a:r>
              <a:rPr lang="en-US" b="1" dirty="0" smtClean="0"/>
              <a:t>RDDs</a:t>
            </a:r>
          </a:p>
          <a:p>
            <a:r>
              <a:rPr lang="en-US" dirty="0" smtClean="0"/>
              <a:t>from </a:t>
            </a:r>
            <a:r>
              <a:rPr lang="en-US" b="1" dirty="0"/>
              <a:t>files</a:t>
            </a:r>
            <a:r>
              <a:rPr lang="en-US" dirty="0"/>
              <a:t> in HDFS or any other storage system</a:t>
            </a:r>
          </a:p>
        </p:txBody>
      </p:sp>
    </p:spTree>
    <p:extLst>
      <p:ext uri="{BB962C8B-B14F-4D97-AF65-F5344CB8AC3E}">
        <p14:creationId xmlns:p14="http://schemas.microsoft.com/office/powerpoint/2010/main" val="1855080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RDDs : examples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54932"/>
            <a:ext cx="10058400" cy="19177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022600"/>
            <a:ext cx="9931400" cy="19177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940300"/>
            <a:ext cx="9918700" cy="1917700"/>
          </a:xfrm>
          <a:prstGeom prst="rect">
            <a:avLst/>
          </a:prstGeom>
        </p:spPr>
      </p:pic>
    </p:spTree>
    <p:extLst>
      <p:ext uri="{BB962C8B-B14F-4D97-AF65-F5344CB8AC3E}">
        <p14:creationId xmlns:p14="http://schemas.microsoft.com/office/powerpoint/2010/main" val="10195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RDDs : partitions</a:t>
            </a:r>
            <a:endParaRPr lang="en-US" dirty="0"/>
          </a:p>
        </p:txBody>
      </p:sp>
      <p:sp>
        <p:nvSpPr>
          <p:cNvPr id="3" name="Content Placeholder 2"/>
          <p:cNvSpPr>
            <a:spLocks noGrp="1"/>
          </p:cNvSpPr>
          <p:nvPr>
            <p:ph idx="1"/>
          </p:nvPr>
        </p:nvSpPr>
        <p:spPr>
          <a:xfrm>
            <a:off x="838200" y="1593149"/>
            <a:ext cx="10515600" cy="1398022"/>
          </a:xfrm>
        </p:spPr>
        <p:txBody>
          <a:bodyPr/>
          <a:lstStyle/>
          <a:p>
            <a:r>
              <a:rPr lang="en-US" dirty="0" smtClean="0"/>
              <a:t>User specified number of partitions</a:t>
            </a:r>
          </a:p>
          <a:p>
            <a:r>
              <a:rPr lang="en-US" dirty="0" smtClean="0"/>
              <a:t>More partitions = more parallelism</a:t>
            </a:r>
            <a:endParaRPr lang="en-US" dirty="0"/>
          </a:p>
        </p:txBody>
      </p:sp>
      <p:grpSp>
        <p:nvGrpSpPr>
          <p:cNvPr id="6" name="Group 5"/>
          <p:cNvGrpSpPr/>
          <p:nvPr/>
        </p:nvGrpSpPr>
        <p:grpSpPr>
          <a:xfrm>
            <a:off x="2340675" y="2696705"/>
            <a:ext cx="11003366" cy="3983064"/>
            <a:chOff x="664275" y="2070100"/>
            <a:chExt cx="11527725" cy="453390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275" y="2070100"/>
              <a:ext cx="11328400" cy="4533900"/>
            </a:xfrm>
            <a:prstGeom prst="rect">
              <a:avLst/>
            </a:prstGeom>
          </p:spPr>
        </p:pic>
        <p:sp>
          <p:nvSpPr>
            <p:cNvPr id="5" name="Rectangle 4"/>
            <p:cNvSpPr/>
            <p:nvPr/>
          </p:nvSpPr>
          <p:spPr>
            <a:xfrm>
              <a:off x="7098224" y="2076773"/>
              <a:ext cx="5093776" cy="1146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770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b="1" dirty="0" smtClean="0"/>
              <a:t>Data Cleaning, Profiling, Performance</a:t>
            </a:r>
          </a:p>
          <a:p>
            <a:r>
              <a:rPr lang="en-US" dirty="0" smtClean="0"/>
              <a:t>String Processing</a:t>
            </a:r>
          </a:p>
          <a:p>
            <a:r>
              <a:rPr lang="en-US" dirty="0" smtClean="0"/>
              <a:t>Trends &amp; Outliers</a:t>
            </a:r>
            <a:endParaRPr lang="en-US" dirty="0" smtClean="0"/>
          </a:p>
          <a:p>
            <a:r>
              <a:rPr lang="en-US" dirty="0" smtClean="0"/>
              <a:t>Big Data Processing with </a:t>
            </a:r>
            <a:r>
              <a:rPr lang="en-US" dirty="0" smtClean="0"/>
              <a:t>Spark</a:t>
            </a:r>
          </a:p>
          <a:p>
            <a:r>
              <a:rPr lang="en-US" dirty="0" smtClean="0"/>
              <a:t>Final Project</a:t>
            </a:r>
            <a:endParaRPr lang="en-US" dirty="0"/>
          </a:p>
          <a:p>
            <a:endParaRPr lang="en-US" dirty="0" smtClean="0"/>
          </a:p>
          <a:p>
            <a:endParaRPr lang="en-US" dirty="0"/>
          </a:p>
        </p:txBody>
      </p:sp>
    </p:spTree>
    <p:extLst>
      <p:ext uri="{BB962C8B-B14F-4D97-AF65-F5344CB8AC3E}">
        <p14:creationId xmlns:p14="http://schemas.microsoft.com/office/powerpoint/2010/main" val="7234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vs. Shared Memory Model</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906853181"/>
              </p:ext>
            </p:extLst>
          </p:nvPr>
        </p:nvGraphicFramePr>
        <p:xfrm>
          <a:off x="1549831" y="1596326"/>
          <a:ext cx="9670941" cy="4897464"/>
        </p:xfrm>
        <a:graphic>
          <a:graphicData uri="http://schemas.openxmlformats.org/drawingml/2006/table">
            <a:tbl>
              <a:tblPr firstRow="1" bandRow="1">
                <a:tableStyleId>{B301B821-A1FF-4177-AEE7-76D212191A09}</a:tableStyleId>
              </a:tblPr>
              <a:tblGrid>
                <a:gridCol w="2686373"/>
                <a:gridCol w="3492284"/>
                <a:gridCol w="3492284"/>
              </a:tblGrid>
              <a:tr h="566530">
                <a:tc>
                  <a:txBody>
                    <a:bodyPr/>
                    <a:lstStyle/>
                    <a:p>
                      <a:r>
                        <a:rPr lang="en-US" sz="2300" dirty="0" smtClean="0"/>
                        <a:t>Concern</a:t>
                      </a:r>
                      <a:endParaRPr lang="en-US" sz="2300" dirty="0"/>
                    </a:p>
                  </a:txBody>
                  <a:tcPr marT="45716" marB="45716"/>
                </a:tc>
                <a:tc>
                  <a:txBody>
                    <a:bodyPr/>
                    <a:lstStyle/>
                    <a:p>
                      <a:r>
                        <a:rPr lang="en-US" sz="2300" dirty="0" smtClean="0"/>
                        <a:t>RDDs</a:t>
                      </a:r>
                      <a:endParaRPr lang="en-US" sz="2300" dirty="0"/>
                    </a:p>
                  </a:txBody>
                  <a:tcPr marT="45716" marB="45716"/>
                </a:tc>
                <a:tc>
                  <a:txBody>
                    <a:bodyPr/>
                    <a:lstStyle/>
                    <a:p>
                      <a:r>
                        <a:rPr lang="en-US" sz="2300" dirty="0" smtClean="0"/>
                        <a:t>Distr. Shared </a:t>
                      </a:r>
                      <a:r>
                        <a:rPr lang="en-US" sz="2300" dirty="0" err="1" smtClean="0"/>
                        <a:t>Mem</a:t>
                      </a:r>
                      <a:r>
                        <a:rPr lang="en-US" sz="2300" dirty="0" smtClean="0"/>
                        <a:t>.</a:t>
                      </a:r>
                      <a:endParaRPr lang="en-US" sz="2300" dirty="0"/>
                    </a:p>
                  </a:txBody>
                  <a:tcPr marT="45716" marB="45716"/>
                </a:tc>
              </a:tr>
              <a:tr h="472167">
                <a:tc>
                  <a:txBody>
                    <a:bodyPr/>
                    <a:lstStyle/>
                    <a:p>
                      <a:r>
                        <a:rPr lang="en-US" sz="2300" dirty="0" smtClean="0"/>
                        <a:t>Reads</a:t>
                      </a:r>
                      <a:endParaRPr lang="en-US" sz="2300" dirty="0"/>
                    </a:p>
                  </a:txBody>
                  <a:tcPr marT="45716" marB="45716">
                    <a:lnR w="12700" cap="flat" cmpd="sng" algn="ctr">
                      <a:solidFill>
                        <a:srgbClr val="4F80BE"/>
                      </a:solidFill>
                      <a:prstDash val="solid"/>
                      <a:round/>
                      <a:headEnd type="none" w="med" len="med"/>
                      <a:tailEnd type="none" w="med" len="med"/>
                    </a:lnR>
                  </a:tcPr>
                </a:tc>
                <a:tc>
                  <a:txBody>
                    <a:bodyPr/>
                    <a:lstStyle/>
                    <a:p>
                      <a:r>
                        <a:rPr lang="en-US" sz="2300" dirty="0" smtClean="0"/>
                        <a:t>Fine-grained</a:t>
                      </a:r>
                      <a:endParaRPr lang="en-US" sz="2300" dirty="0"/>
                    </a:p>
                  </a:txBody>
                  <a:tcPr marT="45716" marB="45716">
                    <a:lnL w="12700" cap="flat" cmpd="sng" algn="ctr">
                      <a:solidFill>
                        <a:srgbClr val="4F80BE"/>
                      </a:solidFill>
                      <a:prstDash val="solid"/>
                      <a:round/>
                      <a:headEnd type="none" w="med" len="med"/>
                      <a:tailEnd type="none" w="med" len="med"/>
                    </a:lnL>
                    <a:lnR w="12700" cap="flat" cmpd="sng" algn="ctr">
                      <a:solidFill>
                        <a:srgbClr val="4F80BE"/>
                      </a:solidFill>
                      <a:prstDash val="solid"/>
                      <a:round/>
                      <a:headEnd type="none" w="med" len="med"/>
                      <a:tailEnd type="none" w="med" len="med"/>
                    </a:lnR>
                    <a:lnB w="12700" cap="flat" cmpd="sng" algn="ctr">
                      <a:solidFill>
                        <a:srgbClr val="4F80BE"/>
                      </a:solidFill>
                      <a:prstDash val="solid"/>
                      <a:round/>
                      <a:headEnd type="none" w="med" len="med"/>
                      <a:tailEnd type="none" w="med" len="med"/>
                    </a:lnB>
                  </a:tcPr>
                </a:tc>
                <a:tc>
                  <a:txBody>
                    <a:bodyPr/>
                    <a:lstStyle/>
                    <a:p>
                      <a:r>
                        <a:rPr lang="en-US" sz="2300" dirty="0" smtClean="0"/>
                        <a:t>Fine-grained</a:t>
                      </a:r>
                      <a:endParaRPr lang="en-US" sz="2300" dirty="0"/>
                    </a:p>
                  </a:txBody>
                  <a:tcPr marT="45716" marB="45716">
                    <a:lnL w="12700" cap="flat" cmpd="sng" algn="ctr">
                      <a:solidFill>
                        <a:srgbClr val="4F80BE"/>
                      </a:solidFill>
                      <a:prstDash val="solid"/>
                      <a:round/>
                      <a:headEnd type="none" w="med" len="med"/>
                      <a:tailEnd type="none" w="med" len="med"/>
                    </a:lnL>
                  </a:tcPr>
                </a:tc>
              </a:tr>
              <a:tr h="472167">
                <a:tc>
                  <a:txBody>
                    <a:bodyPr/>
                    <a:lstStyle/>
                    <a:p>
                      <a:r>
                        <a:rPr lang="en-US" sz="2300" dirty="0" smtClean="0"/>
                        <a:t>Writes</a:t>
                      </a:r>
                      <a:endParaRPr lang="en-US" sz="2300" dirty="0"/>
                    </a:p>
                  </a:txBody>
                  <a:tcPr marT="45716" marB="45716">
                    <a:lnR w="12700" cap="flat" cmpd="sng" algn="ctr">
                      <a:solidFill>
                        <a:srgbClr val="4F80BE"/>
                      </a:solidFill>
                      <a:prstDash val="solid"/>
                      <a:round/>
                      <a:headEnd type="none" w="med" len="med"/>
                      <a:tailEnd type="none" w="med" len="med"/>
                    </a:lnR>
                  </a:tcPr>
                </a:tc>
                <a:tc>
                  <a:txBody>
                    <a:bodyPr/>
                    <a:lstStyle/>
                    <a:p>
                      <a:r>
                        <a:rPr lang="en-US" sz="2300" dirty="0" smtClean="0"/>
                        <a:t>Bulk</a:t>
                      </a:r>
                      <a:r>
                        <a:rPr lang="en-US" sz="2300" baseline="0" dirty="0" smtClean="0"/>
                        <a:t> transformations</a:t>
                      </a:r>
                      <a:endParaRPr lang="en-US" sz="2300" dirty="0"/>
                    </a:p>
                  </a:txBody>
                  <a:tcPr marT="45716" marB="45716">
                    <a:lnL w="12700" cap="flat" cmpd="sng" algn="ctr">
                      <a:solidFill>
                        <a:srgbClr val="4F80BE"/>
                      </a:solidFill>
                      <a:prstDash val="solid"/>
                      <a:round/>
                      <a:headEnd type="none" w="med" len="med"/>
                      <a:tailEnd type="none" w="med" len="med"/>
                    </a:lnL>
                    <a:lnR w="12700" cap="flat" cmpd="sng" algn="ctr">
                      <a:solidFill>
                        <a:srgbClr val="4F80BE"/>
                      </a:solidFill>
                      <a:prstDash val="solid"/>
                      <a:round/>
                      <a:headEnd type="none" w="med" len="med"/>
                      <a:tailEnd type="none" w="med" len="med"/>
                    </a:lnR>
                    <a:lnT w="12700" cap="flat" cmpd="sng" algn="ctr">
                      <a:solidFill>
                        <a:srgbClr val="4F80BE"/>
                      </a:solidFill>
                      <a:prstDash val="solid"/>
                      <a:round/>
                      <a:headEnd type="none" w="med" len="med"/>
                      <a:tailEnd type="none" w="med" len="med"/>
                    </a:lnT>
                  </a:tcPr>
                </a:tc>
                <a:tc>
                  <a:txBody>
                    <a:bodyPr/>
                    <a:lstStyle/>
                    <a:p>
                      <a:r>
                        <a:rPr lang="en-US" sz="2300" dirty="0" smtClean="0"/>
                        <a:t>Fine-grained</a:t>
                      </a:r>
                      <a:endParaRPr lang="en-US" sz="2300" dirty="0"/>
                    </a:p>
                  </a:txBody>
                  <a:tcPr marT="45716" marB="45716">
                    <a:lnL w="12700" cap="flat" cmpd="sng" algn="ctr">
                      <a:solidFill>
                        <a:srgbClr val="4F80BE"/>
                      </a:solidFill>
                      <a:prstDash val="solid"/>
                      <a:round/>
                      <a:headEnd type="none" w="med" len="med"/>
                      <a:tailEnd type="none" w="med" len="med"/>
                    </a:lnL>
                  </a:tcPr>
                </a:tc>
              </a:tr>
              <a:tr h="846650">
                <a:tc>
                  <a:txBody>
                    <a:bodyPr/>
                    <a:lstStyle/>
                    <a:p>
                      <a:r>
                        <a:rPr lang="en-US" sz="2300" dirty="0" smtClean="0"/>
                        <a:t>Consistency</a:t>
                      </a:r>
                      <a:endParaRPr lang="en-US" sz="2300" dirty="0"/>
                    </a:p>
                  </a:txBody>
                  <a:tcPr marT="45716" marB="45716">
                    <a:lnR w="12700" cap="flat" cmpd="sng" algn="ctr">
                      <a:solidFill>
                        <a:srgbClr val="4F80BE"/>
                      </a:solidFill>
                      <a:prstDash val="solid"/>
                      <a:round/>
                      <a:headEnd type="none" w="med" len="med"/>
                      <a:tailEnd type="none" w="med" len="med"/>
                    </a:lnR>
                  </a:tcPr>
                </a:tc>
                <a:tc>
                  <a:txBody>
                    <a:bodyPr/>
                    <a:lstStyle/>
                    <a:p>
                      <a:r>
                        <a:rPr lang="en-US" sz="2300" dirty="0" smtClean="0"/>
                        <a:t>Guaranteed</a:t>
                      </a:r>
                      <a:r>
                        <a:rPr lang="en-US" sz="2300" baseline="0" dirty="0" smtClean="0"/>
                        <a:t> </a:t>
                      </a:r>
                      <a:r>
                        <a:rPr lang="en-US" sz="2300" dirty="0" smtClean="0"/>
                        <a:t>(immutable</a:t>
                      </a:r>
                      <a:r>
                        <a:rPr lang="en-US" sz="2300" dirty="0" smtClean="0"/>
                        <a:t>)</a:t>
                      </a:r>
                      <a:endParaRPr lang="en-US" sz="2300" dirty="0"/>
                    </a:p>
                  </a:txBody>
                  <a:tcPr marT="45716" marB="45716">
                    <a:lnL w="12700" cap="flat" cmpd="sng" algn="ctr">
                      <a:solidFill>
                        <a:srgbClr val="4F80BE"/>
                      </a:solidFill>
                      <a:prstDash val="solid"/>
                      <a:round/>
                      <a:headEnd type="none" w="med" len="med"/>
                      <a:tailEnd type="none" w="med" len="med"/>
                    </a:lnL>
                    <a:lnR w="12700" cap="flat" cmpd="sng" algn="ctr">
                      <a:solidFill>
                        <a:srgbClr val="4F80BE"/>
                      </a:solidFill>
                      <a:prstDash val="solid"/>
                      <a:round/>
                      <a:headEnd type="none" w="med" len="med"/>
                      <a:tailEnd type="none" w="med" len="med"/>
                    </a:lnR>
                  </a:tcPr>
                </a:tc>
                <a:tc>
                  <a:txBody>
                    <a:bodyPr/>
                    <a:lstStyle/>
                    <a:p>
                      <a:r>
                        <a:rPr lang="en-US" sz="2300" dirty="0" smtClean="0"/>
                        <a:t>Up</a:t>
                      </a:r>
                      <a:r>
                        <a:rPr lang="en-US" sz="2300" baseline="0" dirty="0" smtClean="0"/>
                        <a:t> to app / runtime</a:t>
                      </a:r>
                      <a:endParaRPr lang="en-US" sz="2300" dirty="0"/>
                    </a:p>
                  </a:txBody>
                  <a:tcPr marT="45716" marB="45716">
                    <a:lnL w="12700" cap="flat" cmpd="sng" algn="ctr">
                      <a:solidFill>
                        <a:srgbClr val="4F80BE"/>
                      </a:solidFill>
                      <a:prstDash val="solid"/>
                      <a:round/>
                      <a:headEnd type="none" w="med" len="med"/>
                      <a:tailEnd type="none" w="med" len="med"/>
                    </a:lnL>
                  </a:tcPr>
                </a:tc>
              </a:tr>
              <a:tr h="846650">
                <a:tc>
                  <a:txBody>
                    <a:bodyPr/>
                    <a:lstStyle/>
                    <a:p>
                      <a:r>
                        <a:rPr lang="en-US" sz="2300" dirty="0" smtClean="0"/>
                        <a:t>Fault recovery</a:t>
                      </a:r>
                      <a:endParaRPr lang="en-US" sz="2300" dirty="0"/>
                    </a:p>
                  </a:txBody>
                  <a:tcPr marT="45716" marB="45716">
                    <a:lnR w="12700" cap="flat" cmpd="sng" algn="ctr">
                      <a:solidFill>
                        <a:srgbClr val="4F80BE"/>
                      </a:solidFill>
                      <a:prstDash val="solid"/>
                      <a:round/>
                      <a:headEnd type="none" w="med" len="med"/>
                      <a:tailEnd type="none" w="med" len="med"/>
                    </a:lnR>
                  </a:tcPr>
                </a:tc>
                <a:tc>
                  <a:txBody>
                    <a:bodyPr/>
                    <a:lstStyle/>
                    <a:p>
                      <a:r>
                        <a:rPr lang="en-US" sz="2300" dirty="0" smtClean="0"/>
                        <a:t>Fine-grained and low-overhead</a:t>
                      </a:r>
                      <a:r>
                        <a:rPr lang="en-US" sz="2300" baseline="0" dirty="0" smtClean="0"/>
                        <a:t> using lineage</a:t>
                      </a:r>
                      <a:endParaRPr lang="en-US" sz="2300" dirty="0"/>
                    </a:p>
                  </a:txBody>
                  <a:tcPr marT="45716" marB="45716">
                    <a:lnL w="12700" cap="flat" cmpd="sng" algn="ctr">
                      <a:solidFill>
                        <a:srgbClr val="4F80BE"/>
                      </a:solidFill>
                      <a:prstDash val="solid"/>
                      <a:round/>
                      <a:headEnd type="none" w="med" len="med"/>
                      <a:tailEnd type="none" w="med" len="med"/>
                    </a:lnL>
                    <a:lnR w="12700" cap="flat" cmpd="sng" algn="ctr">
                      <a:solidFill>
                        <a:srgbClr val="4F80BE"/>
                      </a:solidFill>
                      <a:prstDash val="solid"/>
                      <a:round/>
                      <a:headEnd type="none" w="med" len="med"/>
                      <a:tailEnd type="none" w="med" len="med"/>
                    </a:lnR>
                  </a:tcPr>
                </a:tc>
                <a:tc>
                  <a:txBody>
                    <a:bodyPr/>
                    <a:lstStyle/>
                    <a:p>
                      <a:r>
                        <a:rPr lang="en-US" sz="2300" dirty="0" smtClean="0"/>
                        <a:t>Requires checkpoints</a:t>
                      </a:r>
                      <a:r>
                        <a:rPr lang="en-US" sz="2300" baseline="0" dirty="0" smtClean="0"/>
                        <a:t> and program rollback</a:t>
                      </a:r>
                      <a:endParaRPr lang="en-US" sz="2300" dirty="0"/>
                    </a:p>
                  </a:txBody>
                  <a:tcPr marT="45716" marB="45716">
                    <a:lnL w="12700" cap="flat" cmpd="sng" algn="ctr">
                      <a:solidFill>
                        <a:srgbClr val="4F80BE"/>
                      </a:solidFill>
                      <a:prstDash val="solid"/>
                      <a:round/>
                      <a:headEnd type="none" w="med" len="med"/>
                      <a:tailEnd type="none" w="med" len="med"/>
                    </a:lnL>
                  </a:tcPr>
                </a:tc>
              </a:tr>
              <a:tr h="846650">
                <a:tc>
                  <a:txBody>
                    <a:bodyPr/>
                    <a:lstStyle/>
                    <a:p>
                      <a:r>
                        <a:rPr lang="en-US" sz="2300" dirty="0" smtClean="0"/>
                        <a:t>Straggler</a:t>
                      </a:r>
                      <a:r>
                        <a:rPr lang="en-US" sz="2300" baseline="0" dirty="0" smtClean="0"/>
                        <a:t> mitigation</a:t>
                      </a:r>
                      <a:endParaRPr lang="en-US" sz="2300" dirty="0"/>
                    </a:p>
                  </a:txBody>
                  <a:tcPr marT="45716" marB="45716">
                    <a:lnR w="12700" cap="flat" cmpd="sng" algn="ctr">
                      <a:solidFill>
                        <a:srgbClr val="4F80BE"/>
                      </a:solidFill>
                      <a:prstDash val="solid"/>
                      <a:round/>
                      <a:headEnd type="none" w="med" len="med"/>
                      <a:tailEnd type="none" w="med" len="med"/>
                    </a:lnR>
                  </a:tcPr>
                </a:tc>
                <a:tc>
                  <a:txBody>
                    <a:bodyPr/>
                    <a:lstStyle/>
                    <a:p>
                      <a:r>
                        <a:rPr lang="en-US" sz="2300" dirty="0" smtClean="0"/>
                        <a:t>Possible using speculative</a:t>
                      </a:r>
                      <a:r>
                        <a:rPr lang="en-US" sz="2300" baseline="0" dirty="0" smtClean="0"/>
                        <a:t> execution</a:t>
                      </a:r>
                      <a:endParaRPr lang="en-US" sz="2300" dirty="0"/>
                    </a:p>
                  </a:txBody>
                  <a:tcPr marT="45716" marB="45716">
                    <a:lnL w="12700" cap="flat" cmpd="sng" algn="ctr">
                      <a:solidFill>
                        <a:srgbClr val="4F80BE"/>
                      </a:solidFill>
                      <a:prstDash val="solid"/>
                      <a:round/>
                      <a:headEnd type="none" w="med" len="med"/>
                      <a:tailEnd type="none" w="med" len="med"/>
                    </a:lnL>
                    <a:lnR w="12700" cap="flat" cmpd="sng" algn="ctr">
                      <a:solidFill>
                        <a:srgbClr val="4F80BE"/>
                      </a:solidFill>
                      <a:prstDash val="solid"/>
                      <a:round/>
                      <a:headEnd type="none" w="med" len="med"/>
                      <a:tailEnd type="none" w="med" len="med"/>
                    </a:lnR>
                  </a:tcPr>
                </a:tc>
                <a:tc>
                  <a:txBody>
                    <a:bodyPr/>
                    <a:lstStyle/>
                    <a:p>
                      <a:r>
                        <a:rPr lang="en-US" sz="2300" dirty="0" smtClean="0"/>
                        <a:t>Difficult</a:t>
                      </a:r>
                      <a:endParaRPr lang="en-US" sz="2300" dirty="0"/>
                    </a:p>
                  </a:txBody>
                  <a:tcPr marT="45716" marB="45716">
                    <a:lnL w="12700" cap="flat" cmpd="sng" algn="ctr">
                      <a:solidFill>
                        <a:srgbClr val="4F80BE"/>
                      </a:solidFill>
                      <a:prstDash val="solid"/>
                      <a:round/>
                      <a:headEnd type="none" w="med" len="med"/>
                      <a:tailEnd type="none" w="med" len="med"/>
                    </a:lnL>
                  </a:tcPr>
                </a:tc>
              </a:tr>
              <a:tr h="846650">
                <a:tc>
                  <a:txBody>
                    <a:bodyPr/>
                    <a:lstStyle/>
                    <a:p>
                      <a:r>
                        <a:rPr lang="en-US" sz="2300" dirty="0" smtClean="0"/>
                        <a:t>Work placement</a:t>
                      </a:r>
                      <a:endParaRPr lang="en-US" sz="2300" dirty="0"/>
                    </a:p>
                  </a:txBody>
                  <a:tcPr marT="45716" marB="45716">
                    <a:lnR w="12700" cap="flat" cmpd="sng" algn="ctr">
                      <a:solidFill>
                        <a:srgbClr val="4F80BE"/>
                      </a:solidFill>
                      <a:prstDash val="solid"/>
                      <a:round/>
                      <a:headEnd type="none" w="med" len="med"/>
                      <a:tailEnd type="none" w="med" len="med"/>
                    </a:lnR>
                  </a:tcPr>
                </a:tc>
                <a:tc>
                  <a:txBody>
                    <a:bodyPr/>
                    <a:lstStyle/>
                    <a:p>
                      <a:r>
                        <a:rPr lang="en-US" sz="2300" dirty="0" smtClean="0"/>
                        <a:t>Automatic</a:t>
                      </a:r>
                      <a:r>
                        <a:rPr lang="en-US" sz="2300" baseline="0" dirty="0" smtClean="0"/>
                        <a:t> b</a:t>
                      </a:r>
                      <a:r>
                        <a:rPr lang="en-US" sz="2300" dirty="0" smtClean="0"/>
                        <a:t>ased on data locality</a:t>
                      </a:r>
                      <a:endParaRPr lang="en-US" sz="2300" dirty="0"/>
                    </a:p>
                  </a:txBody>
                  <a:tcPr marT="45716" marB="45716">
                    <a:lnL w="12700" cap="flat" cmpd="sng" algn="ctr">
                      <a:solidFill>
                        <a:srgbClr val="4F80BE"/>
                      </a:solidFill>
                      <a:prstDash val="solid"/>
                      <a:round/>
                      <a:headEnd type="none" w="med" len="med"/>
                      <a:tailEnd type="none" w="med" len="med"/>
                    </a:lnL>
                    <a:lnR w="12700" cap="flat" cmpd="sng" algn="ctr">
                      <a:solidFill>
                        <a:srgbClr val="4F80BE"/>
                      </a:solidFill>
                      <a:prstDash val="solid"/>
                      <a:round/>
                      <a:headEnd type="none" w="med" len="med"/>
                      <a:tailEnd type="none" w="med" len="med"/>
                    </a:lnR>
                  </a:tcPr>
                </a:tc>
                <a:tc>
                  <a:txBody>
                    <a:bodyPr/>
                    <a:lstStyle/>
                    <a:p>
                      <a:r>
                        <a:rPr lang="en-US" sz="2300" dirty="0" smtClean="0"/>
                        <a:t>Up to</a:t>
                      </a:r>
                      <a:r>
                        <a:rPr lang="en-US" sz="2300" baseline="0" dirty="0" smtClean="0"/>
                        <a:t> app (but runtime aims for transparency)</a:t>
                      </a:r>
                      <a:endParaRPr lang="en-US" sz="2300" dirty="0"/>
                    </a:p>
                  </a:txBody>
                  <a:tcPr marT="45716" marB="45716">
                    <a:lnL w="12700" cap="flat" cmpd="sng" algn="ctr">
                      <a:solidFill>
                        <a:srgbClr val="4F80BE"/>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955219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Driver &amp; Workers</a:t>
            </a:r>
            <a:endParaRPr lang="en-US" dirty="0"/>
          </a:p>
        </p:txBody>
      </p:sp>
      <p:sp>
        <p:nvSpPr>
          <p:cNvPr id="4" name="Rectangle 3"/>
          <p:cNvSpPr/>
          <p:nvPr/>
        </p:nvSpPr>
        <p:spPr>
          <a:xfrm>
            <a:off x="4525662" y="1654176"/>
            <a:ext cx="4111171" cy="165226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Driver Program</a:t>
            </a:r>
            <a:endParaRPr lang="en-US" sz="3200" dirty="0"/>
          </a:p>
        </p:txBody>
      </p:sp>
      <p:sp>
        <p:nvSpPr>
          <p:cNvPr id="5" name="Rectangle 4"/>
          <p:cNvSpPr/>
          <p:nvPr/>
        </p:nvSpPr>
        <p:spPr>
          <a:xfrm>
            <a:off x="5142191" y="2480308"/>
            <a:ext cx="2878112" cy="65340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err="1" smtClean="0"/>
              <a:t>SparkContext</a:t>
            </a:r>
            <a:endParaRPr lang="en-US" sz="2400" dirty="0"/>
          </a:p>
        </p:txBody>
      </p:sp>
      <p:grpSp>
        <p:nvGrpSpPr>
          <p:cNvPr id="31" name="Group 30"/>
          <p:cNvGrpSpPr/>
          <p:nvPr/>
        </p:nvGrpSpPr>
        <p:grpSpPr>
          <a:xfrm>
            <a:off x="3941046" y="3306441"/>
            <a:ext cx="1888761" cy="1050605"/>
            <a:chOff x="3941046" y="3306441"/>
            <a:chExt cx="1888761" cy="1050605"/>
          </a:xfrm>
        </p:grpSpPr>
        <p:sp>
          <p:nvSpPr>
            <p:cNvPr id="6" name="Rectangle 5"/>
            <p:cNvSpPr/>
            <p:nvPr/>
          </p:nvSpPr>
          <p:spPr>
            <a:xfrm>
              <a:off x="3941046" y="3661021"/>
              <a:ext cx="1888761" cy="69602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t>Cluster Manager</a:t>
              </a:r>
              <a:endParaRPr lang="en-US" sz="2000" dirty="0"/>
            </a:p>
          </p:txBody>
        </p:sp>
        <p:cxnSp>
          <p:nvCxnSpPr>
            <p:cNvPr id="12" name="Straight Arrow Connector 11"/>
            <p:cNvCxnSpPr>
              <a:endCxn id="6" idx="0"/>
            </p:cNvCxnSpPr>
            <p:nvPr/>
          </p:nvCxnSpPr>
          <p:spPr>
            <a:xfrm flipH="1">
              <a:off x="4885427" y="3306441"/>
              <a:ext cx="705904" cy="35458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2767533" y="4393183"/>
            <a:ext cx="1888761" cy="1115486"/>
            <a:chOff x="2767533" y="4393183"/>
            <a:chExt cx="1888761" cy="1115486"/>
          </a:xfrm>
        </p:grpSpPr>
        <p:sp>
          <p:nvSpPr>
            <p:cNvPr id="8" name="Rectangle 7"/>
            <p:cNvSpPr/>
            <p:nvPr/>
          </p:nvSpPr>
          <p:spPr>
            <a:xfrm>
              <a:off x="2767533" y="4812644"/>
              <a:ext cx="1888761" cy="69602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t>Worker</a:t>
              </a:r>
            </a:p>
            <a:p>
              <a:pPr algn="ctr"/>
              <a:r>
                <a:rPr lang="en-US" sz="2000" dirty="0" smtClean="0"/>
                <a:t>(executor)</a:t>
              </a:r>
              <a:endParaRPr lang="en-US" sz="2000" dirty="0"/>
            </a:p>
          </p:txBody>
        </p:sp>
        <p:cxnSp>
          <p:nvCxnSpPr>
            <p:cNvPr id="17" name="Straight Arrow Connector 16"/>
            <p:cNvCxnSpPr>
              <a:endCxn id="8" idx="0"/>
            </p:cNvCxnSpPr>
            <p:nvPr/>
          </p:nvCxnSpPr>
          <p:spPr>
            <a:xfrm flipH="1">
              <a:off x="3711914" y="4393183"/>
              <a:ext cx="660449" cy="419461"/>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5151619" y="4374470"/>
            <a:ext cx="1888761" cy="1154661"/>
            <a:chOff x="5151619" y="4374470"/>
            <a:chExt cx="1888761" cy="1154661"/>
          </a:xfrm>
        </p:grpSpPr>
        <p:sp>
          <p:nvSpPr>
            <p:cNvPr id="9" name="Rectangle 8"/>
            <p:cNvSpPr/>
            <p:nvPr/>
          </p:nvSpPr>
          <p:spPr>
            <a:xfrm>
              <a:off x="5151619" y="4833106"/>
              <a:ext cx="1888761" cy="69602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t>Worker</a:t>
              </a:r>
            </a:p>
            <a:p>
              <a:pPr algn="ctr"/>
              <a:r>
                <a:rPr lang="en-US" sz="2000" dirty="0" smtClean="0"/>
                <a:t>(executor)</a:t>
              </a:r>
              <a:endParaRPr lang="en-US" sz="2000" dirty="0"/>
            </a:p>
          </p:txBody>
        </p:sp>
        <p:cxnSp>
          <p:nvCxnSpPr>
            <p:cNvPr id="20" name="Straight Arrow Connector 19"/>
            <p:cNvCxnSpPr/>
            <p:nvPr/>
          </p:nvCxnSpPr>
          <p:spPr>
            <a:xfrm>
              <a:off x="5529355" y="4374470"/>
              <a:ext cx="646593" cy="463539"/>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2636901" y="5508669"/>
            <a:ext cx="7586391" cy="1057156"/>
            <a:chOff x="2636901" y="5508669"/>
            <a:chExt cx="7586391" cy="1057156"/>
          </a:xfrm>
        </p:grpSpPr>
        <p:sp>
          <p:nvSpPr>
            <p:cNvPr id="10" name="Rectangle 9"/>
            <p:cNvSpPr/>
            <p:nvPr/>
          </p:nvSpPr>
          <p:spPr>
            <a:xfrm>
              <a:off x="2636901" y="6008936"/>
              <a:ext cx="7586391" cy="556889"/>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smtClean="0"/>
                <a:t>Storage</a:t>
              </a:r>
              <a:endParaRPr lang="en-US" sz="2400" dirty="0"/>
            </a:p>
          </p:txBody>
        </p:sp>
        <p:cxnSp>
          <p:nvCxnSpPr>
            <p:cNvPr id="24" name="Straight Arrow Connector 23"/>
            <p:cNvCxnSpPr/>
            <p:nvPr/>
          </p:nvCxnSpPr>
          <p:spPr>
            <a:xfrm>
              <a:off x="3711913" y="5508669"/>
              <a:ext cx="0" cy="500267"/>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175948" y="5529131"/>
              <a:ext cx="0" cy="500267"/>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7332688" y="3312874"/>
            <a:ext cx="1888761" cy="2696062"/>
            <a:chOff x="7332688" y="3312874"/>
            <a:chExt cx="1888761" cy="2696062"/>
          </a:xfrm>
        </p:grpSpPr>
        <p:sp>
          <p:nvSpPr>
            <p:cNvPr id="7" name="Rectangle 6"/>
            <p:cNvSpPr/>
            <p:nvPr/>
          </p:nvSpPr>
          <p:spPr>
            <a:xfrm>
              <a:off x="7332688" y="3657275"/>
              <a:ext cx="1888761" cy="69602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t>Local </a:t>
              </a:r>
            </a:p>
            <a:p>
              <a:pPr algn="ctr"/>
              <a:r>
                <a:rPr lang="en-US" sz="2000" dirty="0" smtClean="0"/>
                <a:t>Threads</a:t>
              </a:r>
              <a:endParaRPr lang="en-US" sz="2000" dirty="0"/>
            </a:p>
          </p:txBody>
        </p:sp>
        <p:cxnSp>
          <p:nvCxnSpPr>
            <p:cNvPr id="13" name="Straight Arrow Connector 12"/>
            <p:cNvCxnSpPr>
              <a:endCxn id="7" idx="0"/>
            </p:cNvCxnSpPr>
            <p:nvPr/>
          </p:nvCxnSpPr>
          <p:spPr>
            <a:xfrm>
              <a:off x="7571164" y="3312874"/>
              <a:ext cx="705905" cy="344401"/>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2"/>
            </p:cNvCxnSpPr>
            <p:nvPr/>
          </p:nvCxnSpPr>
          <p:spPr>
            <a:xfrm flipH="1">
              <a:off x="8277068" y="4353300"/>
              <a:ext cx="1" cy="1655636"/>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653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linds(horizontal)">
                                      <p:cBhvr>
                                        <p:cTn id="17" dur="500"/>
                                        <p:tgtEl>
                                          <p:spTgt spid="32"/>
                                        </p:tgtEl>
                                      </p:cBhvr>
                                    </p:animEffect>
                                  </p:childTnLst>
                                </p:cTn>
                              </p:par>
                              <p:par>
                                <p:cTn id="18" presetID="3" presetClass="entr" presetSubtype="10"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linds(horizontal)">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linds(horizontal)">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blinds(horizontal)">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smtClean="0"/>
              <a:t>types of </a:t>
            </a:r>
            <a:r>
              <a:rPr lang="en-US" dirty="0" smtClean="0"/>
              <a:t>operations</a:t>
            </a:r>
            <a:endParaRPr lang="en-US" dirty="0"/>
          </a:p>
        </p:txBody>
      </p:sp>
      <p:sp>
        <p:nvSpPr>
          <p:cNvPr id="3" name="Content Placeholder 2"/>
          <p:cNvSpPr>
            <a:spLocks noGrp="1"/>
          </p:cNvSpPr>
          <p:nvPr>
            <p:ph idx="1"/>
          </p:nvPr>
        </p:nvSpPr>
        <p:spPr>
          <a:xfrm>
            <a:off x="838200" y="1825625"/>
            <a:ext cx="10515600" cy="2501446"/>
          </a:xfrm>
        </p:spPr>
        <p:txBody>
          <a:bodyPr/>
          <a:lstStyle/>
          <a:p>
            <a:r>
              <a:rPr lang="en-US" b="1" dirty="0" smtClean="0"/>
              <a:t>Transformations</a:t>
            </a:r>
            <a:endParaRPr lang="en-US" b="1" dirty="0" smtClean="0"/>
          </a:p>
          <a:p>
            <a:pPr lvl="1"/>
            <a:r>
              <a:rPr lang="en-US" dirty="0"/>
              <a:t>Transformations are lazy (</a:t>
            </a:r>
            <a:r>
              <a:rPr lang="en-US" i="1" dirty="0"/>
              <a:t>not computed immediately</a:t>
            </a:r>
            <a:r>
              <a:rPr lang="en-US" dirty="0"/>
              <a:t>) </a:t>
            </a:r>
            <a:endParaRPr lang="en-US" dirty="0" smtClean="0">
              <a:effectLst/>
            </a:endParaRPr>
          </a:p>
          <a:p>
            <a:pPr lvl="1"/>
            <a:r>
              <a:rPr lang="en-US" dirty="0"/>
              <a:t>Transformed DF is executed when action runs on it </a:t>
            </a:r>
            <a:endParaRPr lang="en-US" dirty="0" smtClean="0">
              <a:effectLst/>
            </a:endParaRPr>
          </a:p>
          <a:p>
            <a:pPr lvl="1"/>
            <a:r>
              <a:rPr lang="en-US" dirty="0"/>
              <a:t>Persist (cache) DFs in memory or disk </a:t>
            </a:r>
            <a:br>
              <a:rPr lang="en-US" dirty="0"/>
            </a:br>
            <a:endParaRPr lang="en-US" dirty="0" smtClean="0"/>
          </a:p>
          <a:p>
            <a:r>
              <a:rPr lang="en-US" b="1" dirty="0" smtClean="0"/>
              <a:t>Actions</a:t>
            </a:r>
            <a:r>
              <a:rPr lang="en-US" dirty="0" smtClean="0"/>
              <a:t> : collect, show, reduce, </a:t>
            </a:r>
            <a:r>
              <a:rPr lang="is-IS" dirty="0" smtClean="0"/>
              <a:t>…</a:t>
            </a:r>
            <a:endParaRPr lang="en-US" dirty="0"/>
          </a:p>
        </p:txBody>
      </p:sp>
      <p:grpSp>
        <p:nvGrpSpPr>
          <p:cNvPr id="28" name="Group 27"/>
          <p:cNvGrpSpPr/>
          <p:nvPr/>
        </p:nvGrpSpPr>
        <p:grpSpPr>
          <a:xfrm>
            <a:off x="2351314" y="4687683"/>
            <a:ext cx="1839686" cy="1023257"/>
            <a:chOff x="2351314" y="5323114"/>
            <a:chExt cx="1839686" cy="1023257"/>
          </a:xfrm>
        </p:grpSpPr>
        <p:sp>
          <p:nvSpPr>
            <p:cNvPr id="4" name="Rectangle 3"/>
            <p:cNvSpPr/>
            <p:nvPr/>
          </p:nvSpPr>
          <p:spPr>
            <a:xfrm>
              <a:off x="2351314" y="5323114"/>
              <a:ext cx="1534886" cy="71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DataFrame</a:t>
              </a:r>
              <a:endParaRPr lang="en-US" dirty="0"/>
            </a:p>
          </p:txBody>
        </p:sp>
        <p:sp>
          <p:nvSpPr>
            <p:cNvPr id="6" name="Rectangle 5"/>
            <p:cNvSpPr/>
            <p:nvPr/>
          </p:nvSpPr>
          <p:spPr>
            <a:xfrm>
              <a:off x="2503714" y="5475514"/>
              <a:ext cx="1534886" cy="71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DataFrame</a:t>
              </a:r>
              <a:endParaRPr lang="en-US" dirty="0"/>
            </a:p>
          </p:txBody>
        </p:sp>
        <p:sp>
          <p:nvSpPr>
            <p:cNvPr id="8" name="Rectangle 7"/>
            <p:cNvSpPr/>
            <p:nvPr/>
          </p:nvSpPr>
          <p:spPr>
            <a:xfrm>
              <a:off x="2656114" y="5627914"/>
              <a:ext cx="1534886" cy="71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DataFrame</a:t>
              </a:r>
              <a:endParaRPr lang="en-US" dirty="0"/>
            </a:p>
          </p:txBody>
        </p:sp>
      </p:grpSp>
      <p:grpSp>
        <p:nvGrpSpPr>
          <p:cNvPr id="30" name="Group 29"/>
          <p:cNvGrpSpPr/>
          <p:nvPr/>
        </p:nvGrpSpPr>
        <p:grpSpPr>
          <a:xfrm>
            <a:off x="5434692" y="4687683"/>
            <a:ext cx="1839686" cy="1023257"/>
            <a:chOff x="5434692" y="5323114"/>
            <a:chExt cx="1839686" cy="1023257"/>
          </a:xfrm>
        </p:grpSpPr>
        <p:sp>
          <p:nvSpPr>
            <p:cNvPr id="5" name="Rectangle 4"/>
            <p:cNvSpPr/>
            <p:nvPr/>
          </p:nvSpPr>
          <p:spPr>
            <a:xfrm>
              <a:off x="5434692" y="5323114"/>
              <a:ext cx="1534886" cy="71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Filtered </a:t>
              </a:r>
              <a:r>
                <a:rPr lang="en-US" dirty="0" err="1" smtClean="0"/>
                <a:t>DataFrame</a:t>
              </a:r>
              <a:endParaRPr lang="en-US" dirty="0"/>
            </a:p>
          </p:txBody>
        </p:sp>
        <p:sp>
          <p:nvSpPr>
            <p:cNvPr id="7" name="Rectangle 6"/>
            <p:cNvSpPr/>
            <p:nvPr/>
          </p:nvSpPr>
          <p:spPr>
            <a:xfrm>
              <a:off x="5587092" y="5475514"/>
              <a:ext cx="1534886" cy="71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Filtered </a:t>
              </a:r>
              <a:r>
                <a:rPr lang="en-US" dirty="0" err="1" smtClean="0"/>
                <a:t>DataFrame</a:t>
              </a:r>
              <a:endParaRPr lang="en-US" dirty="0"/>
            </a:p>
          </p:txBody>
        </p:sp>
        <p:sp>
          <p:nvSpPr>
            <p:cNvPr id="9" name="Rectangle 8"/>
            <p:cNvSpPr/>
            <p:nvPr/>
          </p:nvSpPr>
          <p:spPr>
            <a:xfrm>
              <a:off x="5739492" y="5627914"/>
              <a:ext cx="1534886" cy="71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Filtered </a:t>
              </a:r>
              <a:r>
                <a:rPr lang="en-US" dirty="0" err="1" smtClean="0"/>
                <a:t>DataFrame</a:t>
              </a:r>
              <a:endParaRPr lang="en-US" dirty="0"/>
            </a:p>
          </p:txBody>
        </p:sp>
      </p:grpSp>
      <p:grpSp>
        <p:nvGrpSpPr>
          <p:cNvPr id="32" name="Group 31"/>
          <p:cNvGrpSpPr/>
          <p:nvPr/>
        </p:nvGrpSpPr>
        <p:grpSpPr>
          <a:xfrm>
            <a:off x="8365671" y="4687683"/>
            <a:ext cx="1839686" cy="1023257"/>
            <a:chOff x="8365671" y="5323114"/>
            <a:chExt cx="1839686" cy="1023257"/>
          </a:xfrm>
        </p:grpSpPr>
        <p:sp>
          <p:nvSpPr>
            <p:cNvPr id="10" name="Rectangle 9"/>
            <p:cNvSpPr/>
            <p:nvPr/>
          </p:nvSpPr>
          <p:spPr>
            <a:xfrm>
              <a:off x="8365671" y="5323114"/>
              <a:ext cx="1534886" cy="71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Filtered </a:t>
              </a:r>
              <a:r>
                <a:rPr lang="en-US" dirty="0" err="1" smtClean="0"/>
                <a:t>DataFrame</a:t>
              </a:r>
              <a:endParaRPr lang="en-US" dirty="0"/>
            </a:p>
          </p:txBody>
        </p:sp>
        <p:sp>
          <p:nvSpPr>
            <p:cNvPr id="11" name="Rectangle 10"/>
            <p:cNvSpPr/>
            <p:nvPr/>
          </p:nvSpPr>
          <p:spPr>
            <a:xfrm>
              <a:off x="8518071" y="5475514"/>
              <a:ext cx="1534886" cy="71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Filtered </a:t>
              </a:r>
              <a:r>
                <a:rPr lang="en-US" dirty="0" err="1" smtClean="0"/>
                <a:t>DataFrame</a:t>
              </a:r>
              <a:endParaRPr lang="en-US" dirty="0"/>
            </a:p>
          </p:txBody>
        </p:sp>
        <p:sp>
          <p:nvSpPr>
            <p:cNvPr id="12" name="Rectangle 11"/>
            <p:cNvSpPr/>
            <p:nvPr/>
          </p:nvSpPr>
          <p:spPr>
            <a:xfrm>
              <a:off x="8670471" y="5627914"/>
              <a:ext cx="1534886" cy="71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Transformed </a:t>
              </a:r>
              <a:r>
                <a:rPr lang="en-US" dirty="0" err="1" smtClean="0"/>
                <a:t>DataFrame</a:t>
              </a:r>
              <a:endParaRPr lang="en-US" dirty="0"/>
            </a:p>
          </p:txBody>
        </p:sp>
      </p:grpSp>
      <p:sp>
        <p:nvSpPr>
          <p:cNvPr id="13" name="TextBox 12"/>
          <p:cNvSpPr txBox="1"/>
          <p:nvPr/>
        </p:nvSpPr>
        <p:spPr>
          <a:xfrm>
            <a:off x="126547" y="5036808"/>
            <a:ext cx="1322614" cy="369332"/>
          </a:xfrm>
          <a:prstGeom prst="rect">
            <a:avLst/>
          </a:prstGeom>
          <a:noFill/>
        </p:spPr>
        <p:txBody>
          <a:bodyPr wrap="square" rtlCol="0">
            <a:spAutoFit/>
          </a:bodyPr>
          <a:lstStyle/>
          <a:p>
            <a:r>
              <a:rPr lang="en-US" dirty="0" smtClean="0">
                <a:latin typeface="Courier New" charset="0"/>
                <a:ea typeface="Courier New" charset="0"/>
                <a:cs typeface="Courier New" charset="0"/>
              </a:rPr>
              <a:t>&lt;list&gt;</a:t>
            </a:r>
            <a:endParaRPr lang="en-US" dirty="0">
              <a:latin typeface="Courier New" charset="0"/>
              <a:ea typeface="Courier New" charset="0"/>
              <a:cs typeface="Courier New" charset="0"/>
            </a:endParaRPr>
          </a:p>
        </p:txBody>
      </p:sp>
      <p:grpSp>
        <p:nvGrpSpPr>
          <p:cNvPr id="27" name="Group 26"/>
          <p:cNvGrpSpPr/>
          <p:nvPr/>
        </p:nvGrpSpPr>
        <p:grpSpPr>
          <a:xfrm>
            <a:off x="787854" y="5226526"/>
            <a:ext cx="1664153" cy="548946"/>
            <a:chOff x="787854" y="5861957"/>
            <a:chExt cx="1664153" cy="548946"/>
          </a:xfrm>
        </p:grpSpPr>
        <p:cxnSp>
          <p:nvCxnSpPr>
            <p:cNvPr id="14" name="Straight Arrow Connector 13"/>
            <p:cNvCxnSpPr/>
            <p:nvPr/>
          </p:nvCxnSpPr>
          <p:spPr>
            <a:xfrm>
              <a:off x="1159329" y="5861957"/>
              <a:ext cx="1191985" cy="16329"/>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7854" y="6041571"/>
              <a:ext cx="1664153" cy="369332"/>
            </a:xfrm>
            <a:prstGeom prst="rect">
              <a:avLst/>
            </a:prstGeom>
            <a:noFill/>
          </p:spPr>
          <p:txBody>
            <a:bodyPr wrap="square" rtlCol="0">
              <a:spAutoFit/>
            </a:bodyPr>
            <a:lstStyle/>
            <a:p>
              <a:pPr algn="ctr"/>
              <a:r>
                <a:rPr lang="en-US" dirty="0" err="1" smtClean="0"/>
                <a:t>createDF</a:t>
              </a:r>
              <a:endParaRPr lang="en-US" dirty="0"/>
            </a:p>
          </p:txBody>
        </p:sp>
      </p:grpSp>
      <p:grpSp>
        <p:nvGrpSpPr>
          <p:cNvPr id="29" name="Group 28"/>
          <p:cNvGrpSpPr/>
          <p:nvPr/>
        </p:nvGrpSpPr>
        <p:grpSpPr>
          <a:xfrm>
            <a:off x="4038600" y="5251018"/>
            <a:ext cx="1664153" cy="556141"/>
            <a:chOff x="4038600" y="5886449"/>
            <a:chExt cx="1664153" cy="556141"/>
          </a:xfrm>
        </p:grpSpPr>
        <p:cxnSp>
          <p:nvCxnSpPr>
            <p:cNvPr id="18" name="Straight Arrow Connector 17"/>
            <p:cNvCxnSpPr/>
            <p:nvPr/>
          </p:nvCxnSpPr>
          <p:spPr>
            <a:xfrm>
              <a:off x="4242707" y="5886449"/>
              <a:ext cx="1191985" cy="16329"/>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38600" y="6073258"/>
              <a:ext cx="1664153" cy="369332"/>
            </a:xfrm>
            <a:prstGeom prst="rect">
              <a:avLst/>
            </a:prstGeom>
            <a:noFill/>
          </p:spPr>
          <p:txBody>
            <a:bodyPr wrap="square" rtlCol="0">
              <a:spAutoFit/>
            </a:bodyPr>
            <a:lstStyle/>
            <a:p>
              <a:pPr algn="ctr"/>
              <a:r>
                <a:rPr lang="en-US" dirty="0" smtClean="0"/>
                <a:t>filter</a:t>
              </a:r>
              <a:endParaRPr lang="en-US" dirty="0"/>
            </a:p>
          </p:txBody>
        </p:sp>
      </p:grpSp>
      <p:grpSp>
        <p:nvGrpSpPr>
          <p:cNvPr id="31" name="Group 30"/>
          <p:cNvGrpSpPr/>
          <p:nvPr/>
        </p:nvGrpSpPr>
        <p:grpSpPr>
          <a:xfrm>
            <a:off x="7115855" y="5251017"/>
            <a:ext cx="1664153" cy="546226"/>
            <a:chOff x="7115855" y="5886448"/>
            <a:chExt cx="1664153" cy="546226"/>
          </a:xfrm>
        </p:grpSpPr>
        <p:cxnSp>
          <p:nvCxnSpPr>
            <p:cNvPr id="19" name="Straight Arrow Connector 18"/>
            <p:cNvCxnSpPr/>
            <p:nvPr/>
          </p:nvCxnSpPr>
          <p:spPr>
            <a:xfrm>
              <a:off x="7121978" y="5886448"/>
              <a:ext cx="1191985" cy="16329"/>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115855" y="6063342"/>
              <a:ext cx="1664153" cy="369332"/>
            </a:xfrm>
            <a:prstGeom prst="rect">
              <a:avLst/>
            </a:prstGeom>
            <a:noFill/>
          </p:spPr>
          <p:txBody>
            <a:bodyPr wrap="square" rtlCol="0">
              <a:spAutoFit/>
            </a:bodyPr>
            <a:lstStyle/>
            <a:p>
              <a:pPr algn="ctr"/>
              <a:r>
                <a:rPr lang="en-US" dirty="0" smtClean="0"/>
                <a:t>transform</a:t>
              </a:r>
              <a:endParaRPr lang="en-US" dirty="0"/>
            </a:p>
          </p:txBody>
        </p:sp>
      </p:grpSp>
      <p:grpSp>
        <p:nvGrpSpPr>
          <p:cNvPr id="33" name="Group 32"/>
          <p:cNvGrpSpPr/>
          <p:nvPr/>
        </p:nvGrpSpPr>
        <p:grpSpPr>
          <a:xfrm>
            <a:off x="10186987" y="5058186"/>
            <a:ext cx="2127477" cy="730892"/>
            <a:chOff x="10186987" y="5693617"/>
            <a:chExt cx="2127477" cy="730892"/>
          </a:xfrm>
        </p:grpSpPr>
        <p:cxnSp>
          <p:nvCxnSpPr>
            <p:cNvPr id="23" name="Straight Arrow Connector 22"/>
            <p:cNvCxnSpPr/>
            <p:nvPr/>
          </p:nvCxnSpPr>
          <p:spPr>
            <a:xfrm>
              <a:off x="10193110" y="5878283"/>
              <a:ext cx="747033" cy="16329"/>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186987" y="6055177"/>
              <a:ext cx="1664153" cy="369332"/>
            </a:xfrm>
            <a:prstGeom prst="rect">
              <a:avLst/>
            </a:prstGeom>
            <a:noFill/>
          </p:spPr>
          <p:txBody>
            <a:bodyPr wrap="square" rtlCol="0">
              <a:spAutoFit/>
            </a:bodyPr>
            <a:lstStyle/>
            <a:p>
              <a:pPr algn="ctr"/>
              <a:r>
                <a:rPr lang="en-US" dirty="0" smtClean="0"/>
                <a:t>show</a:t>
              </a:r>
              <a:endParaRPr lang="en-US" dirty="0"/>
            </a:p>
          </p:txBody>
        </p:sp>
        <p:sp>
          <p:nvSpPr>
            <p:cNvPr id="25" name="TextBox 24"/>
            <p:cNvSpPr txBox="1"/>
            <p:nvPr/>
          </p:nvSpPr>
          <p:spPr>
            <a:xfrm>
              <a:off x="10991850" y="5693617"/>
              <a:ext cx="1322614" cy="369332"/>
            </a:xfrm>
            <a:prstGeom prst="rect">
              <a:avLst/>
            </a:prstGeom>
            <a:noFill/>
          </p:spPr>
          <p:txBody>
            <a:bodyPr wrap="square" rtlCol="0">
              <a:spAutoFit/>
            </a:bodyPr>
            <a:lstStyle/>
            <a:p>
              <a:r>
                <a:rPr lang="en-US" dirty="0" smtClean="0">
                  <a:latin typeface="Courier New" charset="0"/>
                  <a:ea typeface="Courier New" charset="0"/>
                  <a:cs typeface="Courier New" charset="0"/>
                </a:rPr>
                <a:t>results</a:t>
              </a:r>
              <a:endParaRPr lang="en-US" dirty="0">
                <a:latin typeface="Courier New" charset="0"/>
                <a:ea typeface="Courier New" charset="0"/>
                <a:cs typeface="Courier New" charset="0"/>
              </a:endParaRPr>
            </a:p>
          </p:txBody>
        </p:sp>
      </p:grpSp>
      <p:sp>
        <p:nvSpPr>
          <p:cNvPr id="35" name="TextBox 34"/>
          <p:cNvSpPr txBox="1"/>
          <p:nvPr/>
        </p:nvSpPr>
        <p:spPr>
          <a:xfrm>
            <a:off x="838200" y="6323308"/>
            <a:ext cx="10515600" cy="369332"/>
          </a:xfrm>
          <a:prstGeom prst="rect">
            <a:avLst/>
          </a:prstGeom>
          <a:noFill/>
        </p:spPr>
        <p:txBody>
          <a:bodyPr wrap="square" rtlCol="0">
            <a:spAutoFit/>
          </a:bodyPr>
          <a:lstStyle/>
          <a:p>
            <a:r>
              <a:rPr lang="en-US" dirty="0"/>
              <a:t>http://</a:t>
            </a:r>
            <a:r>
              <a:rPr lang="en-US" dirty="0" err="1"/>
              <a:t>spark.apache.org</a:t>
            </a:r>
            <a:r>
              <a:rPr lang="en-US" dirty="0"/>
              <a:t>/docs/1.6.2/</a:t>
            </a:r>
            <a:r>
              <a:rPr lang="en-US" dirty="0" err="1"/>
              <a:t>api</a:t>
            </a:r>
            <a:r>
              <a:rPr lang="en-US" dirty="0"/>
              <a:t>/python/</a:t>
            </a:r>
            <a:r>
              <a:rPr lang="en-US" dirty="0" err="1"/>
              <a:t>pyspark.sql.html#module-pyspark.sql.functions</a:t>
            </a:r>
            <a:endParaRPr lang="en-US" dirty="0"/>
          </a:p>
        </p:txBody>
      </p:sp>
    </p:spTree>
    <p:extLst>
      <p:ext uri="{BB962C8B-B14F-4D97-AF65-F5344CB8AC3E}">
        <p14:creationId xmlns:p14="http://schemas.microsoft.com/office/powerpoint/2010/main" val="106810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linds(horizontal)">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linds(horizontal)">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linds(horizontal)">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blinds(horizontal)">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linds(horizont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blinds(horizontal)">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linds(horizontal)">
                                      <p:cBhvr>
                                        <p:cTn id="4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Operations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20604896"/>
              </p:ext>
            </p:extLst>
          </p:nvPr>
        </p:nvGraphicFramePr>
        <p:xfrm>
          <a:off x="2084523" y="1690688"/>
          <a:ext cx="4038600" cy="4541520"/>
        </p:xfrm>
        <a:graphic>
          <a:graphicData uri="http://schemas.openxmlformats.org/drawingml/2006/table">
            <a:tbl>
              <a:tblPr/>
              <a:tblGrid>
                <a:gridCol w="4038600"/>
              </a:tblGrid>
              <a:tr h="660400">
                <a:tc>
                  <a:txBody>
                    <a:bodyPr/>
                    <a:lstStyle>
                      <a:lvl1pPr eaLnBrk="0" hangingPunct="0">
                        <a:spcBef>
                          <a:spcPts val="2000"/>
                        </a:spcBef>
                        <a:defRPr sz="2800">
                          <a:solidFill>
                            <a:schemeClr val="tx1"/>
                          </a:solidFill>
                          <a:latin typeface="Corbel" charset="0"/>
                          <a:ea typeface="ＭＳ Ｐゴシック" charset="-128"/>
                        </a:defRPr>
                      </a:lvl1pPr>
                      <a:lvl2pPr marL="742950" indent="-285750" eaLnBrk="0" hangingPunct="0">
                        <a:buSzPct val="100000"/>
                        <a:buFont typeface="Lucida Grande" charset="0"/>
                        <a:defRPr sz="2300">
                          <a:solidFill>
                            <a:schemeClr val="tx1"/>
                          </a:solidFill>
                          <a:latin typeface="Corbel" charset="0"/>
                          <a:ea typeface="ＭＳ Ｐゴシック" charset="-128"/>
                        </a:defRPr>
                      </a:lvl2pPr>
                      <a:lvl3pPr marL="1143000" indent="-228600" eaLnBrk="0" hangingPunct="0">
                        <a:spcBef>
                          <a:spcPct val="20000"/>
                        </a:spcBef>
                        <a:buFont typeface="Arial" charset="0"/>
                        <a:defRPr sz="2000">
                          <a:solidFill>
                            <a:schemeClr val="tx1"/>
                          </a:solidFill>
                          <a:latin typeface="Corbel" charset="0"/>
                          <a:ea typeface="ＭＳ Ｐゴシック" charset="-128"/>
                        </a:defRPr>
                      </a:lvl3pPr>
                      <a:lvl4pPr marL="1600200" indent="-228600" eaLnBrk="0" hangingPunct="0">
                        <a:spcBef>
                          <a:spcPct val="20000"/>
                        </a:spcBef>
                        <a:buFont typeface="Arial" charset="0"/>
                        <a:defRPr>
                          <a:solidFill>
                            <a:schemeClr val="tx1"/>
                          </a:solidFill>
                          <a:latin typeface="Corbel" charset="0"/>
                          <a:ea typeface="ＭＳ Ｐゴシック" charset="-128"/>
                        </a:defRPr>
                      </a:lvl4pPr>
                      <a:lvl5pPr marL="2057400" indent="-228600" eaLnBrk="0" hangingPunct="0">
                        <a:spcBef>
                          <a:spcPct val="20000"/>
                        </a:spcBef>
                        <a:buFont typeface="Arial" charset="0"/>
                        <a:defRPr>
                          <a:solidFill>
                            <a:schemeClr val="tx1"/>
                          </a:solidFill>
                          <a:latin typeface="Corbel"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orbel"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orbel"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orbel"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orbel"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600" b="1" i="0" u="none" strike="noStrike" cap="none" normalizeH="0" baseline="0">
                          <a:ln>
                            <a:noFill/>
                          </a:ln>
                          <a:solidFill>
                            <a:schemeClr val="bg1"/>
                          </a:solidFill>
                          <a:effectLst/>
                          <a:latin typeface="Corbel" charset="0"/>
                          <a:ea typeface="ＭＳ Ｐゴシック" charset="-128"/>
                        </a:rPr>
                        <a:t>Transformations</a:t>
                      </a:r>
                      <a:br>
                        <a:rPr kumimoji="0" lang="en-US" altLang="en-US" sz="2600" b="1" i="0" u="none" strike="noStrike" cap="none" normalizeH="0" baseline="0">
                          <a:ln>
                            <a:noFill/>
                          </a:ln>
                          <a:solidFill>
                            <a:schemeClr val="bg1"/>
                          </a:solidFill>
                          <a:effectLst/>
                          <a:latin typeface="Corbel" charset="0"/>
                          <a:ea typeface="ＭＳ Ｐゴシック" charset="-128"/>
                        </a:rPr>
                      </a:br>
                      <a:r>
                        <a:rPr kumimoji="0" lang="en-US" altLang="en-US" sz="2600" b="0" i="0" u="none" strike="noStrike" cap="none" normalizeH="0" baseline="0">
                          <a:ln>
                            <a:noFill/>
                          </a:ln>
                          <a:solidFill>
                            <a:schemeClr val="bg1"/>
                          </a:solidFill>
                          <a:effectLst/>
                          <a:latin typeface="Corbel" charset="0"/>
                          <a:ea typeface="ＭＳ Ｐゴシック" charset="-128"/>
                        </a:rPr>
                        <a:t>(define a new RDD)</a:t>
                      </a:r>
                    </a:p>
                  </a:txBody>
                  <a:tcPr horzOverflow="overflow">
                    <a:lnL w="9525" cap="flat" cmpd="sng" algn="ctr">
                      <a:solidFill>
                        <a:srgbClr val="4A7EBB"/>
                      </a:solidFill>
                      <a:prstDash val="solid"/>
                      <a:round/>
                      <a:headEnd type="none" w="med" len="med"/>
                      <a:tailEnd type="none" w="med" len="med"/>
                    </a:lnL>
                    <a:lnR w="9525" cap="flat" cmpd="sng" algn="ctr">
                      <a:solidFill>
                        <a:srgbClr val="4A7EBB"/>
                      </a:solidFill>
                      <a:prstDash val="solid"/>
                      <a:round/>
                      <a:headEnd type="none" w="med" len="med"/>
                      <a:tailEnd type="none" w="med" len="med"/>
                    </a:lnR>
                    <a:lnT w="9525" cap="flat" cmpd="sng" algn="ctr">
                      <a:solidFill>
                        <a:srgbClr val="4A7EBB"/>
                      </a:solidFill>
                      <a:prstDash val="solid"/>
                      <a:round/>
                      <a:headEnd type="none" w="med" len="med"/>
                      <a:tailEnd type="none" w="med" len="med"/>
                    </a:lnT>
                    <a:lnB w="9525" cap="flat" cmpd="sng" algn="ctr">
                      <a:solidFill>
                        <a:srgbClr val="4A7EBB"/>
                      </a:solidFill>
                      <a:prstDash val="solid"/>
                      <a:round/>
                      <a:headEnd type="none" w="med" len="med"/>
                      <a:tailEnd type="none" w="med" len="med"/>
                    </a:lnB>
                    <a:lnTlToBr>
                      <a:noFill/>
                    </a:lnTlToBr>
                    <a:lnBlToTr>
                      <a:noFill/>
                    </a:lnBlToTr>
                    <a:solidFill>
                      <a:schemeClr val="accent1"/>
                    </a:solidFill>
                  </a:tcPr>
                </a:tc>
              </a:tr>
              <a:tr h="2463800">
                <a:tc>
                  <a:txBody>
                    <a:bodyPr/>
                    <a:lstStyle>
                      <a:lvl1pPr eaLnBrk="0" hangingPunct="0">
                        <a:spcBef>
                          <a:spcPts val="2000"/>
                        </a:spcBef>
                        <a:defRPr sz="2800">
                          <a:solidFill>
                            <a:schemeClr val="tx1"/>
                          </a:solidFill>
                          <a:latin typeface="Corbel" charset="0"/>
                          <a:ea typeface="ＭＳ Ｐゴシック" charset="-128"/>
                        </a:defRPr>
                      </a:lvl1pPr>
                      <a:lvl2pPr marL="742950" indent="-285750" eaLnBrk="0" hangingPunct="0">
                        <a:buSzPct val="100000"/>
                        <a:buFont typeface="Lucida Grande" charset="0"/>
                        <a:defRPr sz="2300">
                          <a:solidFill>
                            <a:schemeClr val="tx1"/>
                          </a:solidFill>
                          <a:latin typeface="Corbel" charset="0"/>
                          <a:ea typeface="ＭＳ Ｐゴシック" charset="-128"/>
                        </a:defRPr>
                      </a:lvl2pPr>
                      <a:lvl3pPr marL="1143000" indent="-228600" eaLnBrk="0" hangingPunct="0">
                        <a:spcBef>
                          <a:spcPct val="20000"/>
                        </a:spcBef>
                        <a:buFont typeface="Arial" charset="0"/>
                        <a:defRPr sz="2000">
                          <a:solidFill>
                            <a:schemeClr val="tx1"/>
                          </a:solidFill>
                          <a:latin typeface="Corbel" charset="0"/>
                          <a:ea typeface="ＭＳ Ｐゴシック" charset="-128"/>
                        </a:defRPr>
                      </a:lvl3pPr>
                      <a:lvl4pPr marL="1600200" indent="-228600" eaLnBrk="0" hangingPunct="0">
                        <a:spcBef>
                          <a:spcPct val="20000"/>
                        </a:spcBef>
                        <a:buFont typeface="Arial" charset="0"/>
                        <a:defRPr>
                          <a:solidFill>
                            <a:schemeClr val="tx1"/>
                          </a:solidFill>
                          <a:latin typeface="Corbel" charset="0"/>
                          <a:ea typeface="ＭＳ Ｐゴシック" charset="-128"/>
                        </a:defRPr>
                      </a:lvl4pPr>
                      <a:lvl5pPr marL="2057400" indent="-228600" eaLnBrk="0" hangingPunct="0">
                        <a:spcBef>
                          <a:spcPct val="20000"/>
                        </a:spcBef>
                        <a:buFont typeface="Arial" charset="0"/>
                        <a:defRPr>
                          <a:solidFill>
                            <a:schemeClr val="tx1"/>
                          </a:solidFill>
                          <a:latin typeface="Corbel"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orbel"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orbel"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orbel"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orbe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dirty="0">
                          <a:ln>
                            <a:noFill/>
                          </a:ln>
                          <a:solidFill>
                            <a:schemeClr val="tx1"/>
                          </a:solidFill>
                          <a:effectLst/>
                          <a:latin typeface="Corbel" charset="0"/>
                          <a:ea typeface="ＭＳ Ｐゴシック" charset="-128"/>
                        </a:rPr>
                        <a:t>map</a:t>
                      </a:r>
                      <a:br>
                        <a:rPr kumimoji="0" lang="en-US" altLang="en-US" sz="2600" b="0" i="0" u="none" strike="noStrike" cap="none" normalizeH="0" baseline="0" dirty="0">
                          <a:ln>
                            <a:noFill/>
                          </a:ln>
                          <a:solidFill>
                            <a:schemeClr val="tx1"/>
                          </a:solidFill>
                          <a:effectLst/>
                          <a:latin typeface="Corbel" charset="0"/>
                          <a:ea typeface="ＭＳ Ｐゴシック" charset="-128"/>
                        </a:rPr>
                      </a:br>
                      <a:r>
                        <a:rPr kumimoji="0" lang="en-US" altLang="en-US" sz="2600" b="0" i="0" u="none" strike="noStrike" cap="none" normalizeH="0" baseline="0" dirty="0">
                          <a:ln>
                            <a:noFill/>
                          </a:ln>
                          <a:solidFill>
                            <a:schemeClr val="tx1"/>
                          </a:solidFill>
                          <a:effectLst/>
                          <a:latin typeface="Corbel" charset="0"/>
                          <a:ea typeface="ＭＳ Ｐゴシック" charset="-128"/>
                        </a:rPr>
                        <a:t>filter</a:t>
                      </a:r>
                      <a:br>
                        <a:rPr kumimoji="0" lang="en-US" altLang="en-US" sz="2600" b="0" i="0" u="none" strike="noStrike" cap="none" normalizeH="0" baseline="0" dirty="0">
                          <a:ln>
                            <a:noFill/>
                          </a:ln>
                          <a:solidFill>
                            <a:schemeClr val="tx1"/>
                          </a:solidFill>
                          <a:effectLst/>
                          <a:latin typeface="Corbel" charset="0"/>
                          <a:ea typeface="ＭＳ Ｐゴシック" charset="-128"/>
                        </a:rPr>
                      </a:br>
                      <a:r>
                        <a:rPr kumimoji="0" lang="en-US" altLang="en-US" sz="2600" b="0" i="0" u="none" strike="noStrike" cap="none" normalizeH="0" baseline="0" dirty="0">
                          <a:ln>
                            <a:noFill/>
                          </a:ln>
                          <a:solidFill>
                            <a:schemeClr val="tx1"/>
                          </a:solidFill>
                          <a:effectLst/>
                          <a:latin typeface="Corbel" charset="0"/>
                          <a:ea typeface="ＭＳ Ｐゴシック" charset="-128"/>
                        </a:rPr>
                        <a:t>sample</a:t>
                      </a:r>
                      <a:br>
                        <a:rPr kumimoji="0" lang="en-US" altLang="en-US" sz="2600" b="0" i="0" u="none" strike="noStrike" cap="none" normalizeH="0" baseline="0" dirty="0">
                          <a:ln>
                            <a:noFill/>
                          </a:ln>
                          <a:solidFill>
                            <a:schemeClr val="tx1"/>
                          </a:solidFill>
                          <a:effectLst/>
                          <a:latin typeface="Corbel" charset="0"/>
                          <a:ea typeface="ＭＳ Ｐゴシック" charset="-128"/>
                        </a:rPr>
                      </a:br>
                      <a:r>
                        <a:rPr kumimoji="0" lang="en-US" altLang="en-US" sz="2600" b="0" i="0" u="none" strike="noStrike" cap="none" normalizeH="0" baseline="0" dirty="0">
                          <a:ln>
                            <a:noFill/>
                          </a:ln>
                          <a:solidFill>
                            <a:schemeClr val="tx1"/>
                          </a:solidFill>
                          <a:effectLst/>
                          <a:latin typeface="Corbel" charset="0"/>
                          <a:ea typeface="ＭＳ Ｐゴシック" charset="-128"/>
                        </a:rPr>
                        <a:t>union</a:t>
                      </a:r>
                      <a:br>
                        <a:rPr kumimoji="0" lang="en-US" altLang="en-US" sz="2600" b="0" i="0" u="none" strike="noStrike" cap="none" normalizeH="0" baseline="0" dirty="0">
                          <a:ln>
                            <a:noFill/>
                          </a:ln>
                          <a:solidFill>
                            <a:schemeClr val="tx1"/>
                          </a:solidFill>
                          <a:effectLst/>
                          <a:latin typeface="Corbel" charset="0"/>
                          <a:ea typeface="ＭＳ Ｐゴシック" charset="-128"/>
                        </a:rPr>
                      </a:br>
                      <a:r>
                        <a:rPr kumimoji="0" lang="en-US" altLang="en-US" sz="2600" b="0" i="0" u="none" strike="noStrike" cap="none" normalizeH="0" baseline="0" dirty="0" err="1">
                          <a:ln>
                            <a:noFill/>
                          </a:ln>
                          <a:solidFill>
                            <a:schemeClr val="tx1"/>
                          </a:solidFill>
                          <a:effectLst/>
                          <a:latin typeface="Corbel" charset="0"/>
                          <a:ea typeface="ＭＳ Ｐゴシック" charset="-128"/>
                        </a:rPr>
                        <a:t>groupByKey</a:t>
                      </a:r>
                      <a:r>
                        <a:rPr kumimoji="0" lang="en-US" altLang="en-US" sz="2600" b="0" i="0" u="none" strike="noStrike" cap="none" normalizeH="0" baseline="0" dirty="0">
                          <a:ln>
                            <a:noFill/>
                          </a:ln>
                          <a:solidFill>
                            <a:schemeClr val="tx1"/>
                          </a:solidFill>
                          <a:effectLst/>
                          <a:latin typeface="Corbel" charset="0"/>
                          <a:ea typeface="ＭＳ Ｐゴシック" charset="-128"/>
                        </a:rPr>
                        <a:t/>
                      </a:r>
                      <a:br>
                        <a:rPr kumimoji="0" lang="en-US" altLang="en-US" sz="2600" b="0" i="0" u="none" strike="noStrike" cap="none" normalizeH="0" baseline="0" dirty="0">
                          <a:ln>
                            <a:noFill/>
                          </a:ln>
                          <a:solidFill>
                            <a:schemeClr val="tx1"/>
                          </a:solidFill>
                          <a:effectLst/>
                          <a:latin typeface="Corbel" charset="0"/>
                          <a:ea typeface="ＭＳ Ｐゴシック" charset="-128"/>
                        </a:rPr>
                      </a:br>
                      <a:r>
                        <a:rPr kumimoji="0" lang="en-US" altLang="en-US" sz="2600" b="0" i="0" u="none" strike="noStrike" cap="none" normalizeH="0" baseline="0" dirty="0" err="1">
                          <a:ln>
                            <a:noFill/>
                          </a:ln>
                          <a:solidFill>
                            <a:schemeClr val="tx1"/>
                          </a:solidFill>
                          <a:effectLst/>
                          <a:latin typeface="Corbel" charset="0"/>
                          <a:ea typeface="ＭＳ Ｐゴシック" charset="-128"/>
                        </a:rPr>
                        <a:t>reduceByKey</a:t>
                      </a:r>
                      <a:r>
                        <a:rPr kumimoji="0" lang="en-US" altLang="en-US" sz="2600" b="0" i="0" u="none" strike="noStrike" cap="none" normalizeH="0" baseline="0" dirty="0">
                          <a:ln>
                            <a:noFill/>
                          </a:ln>
                          <a:solidFill>
                            <a:schemeClr val="tx1"/>
                          </a:solidFill>
                          <a:effectLst/>
                          <a:latin typeface="Corbel" charset="0"/>
                          <a:ea typeface="ＭＳ Ｐゴシック" charset="-128"/>
                        </a:rPr>
                        <a:t/>
                      </a:r>
                      <a:br>
                        <a:rPr kumimoji="0" lang="en-US" altLang="en-US" sz="2600" b="0" i="0" u="none" strike="noStrike" cap="none" normalizeH="0" baseline="0" dirty="0">
                          <a:ln>
                            <a:noFill/>
                          </a:ln>
                          <a:solidFill>
                            <a:schemeClr val="tx1"/>
                          </a:solidFill>
                          <a:effectLst/>
                          <a:latin typeface="Corbel" charset="0"/>
                          <a:ea typeface="ＭＳ Ｐゴシック" charset="-128"/>
                        </a:rPr>
                      </a:br>
                      <a:r>
                        <a:rPr kumimoji="0" lang="en-US" altLang="en-US" sz="2600" b="0" i="0" u="none" strike="noStrike" cap="none" normalizeH="0" baseline="0" dirty="0">
                          <a:ln>
                            <a:noFill/>
                          </a:ln>
                          <a:solidFill>
                            <a:schemeClr val="tx1"/>
                          </a:solidFill>
                          <a:effectLst/>
                          <a:latin typeface="Corbel" charset="0"/>
                          <a:ea typeface="ＭＳ Ｐゴシック" charset="-128"/>
                        </a:rPr>
                        <a:t>join</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dirty="0">
                          <a:ln>
                            <a:noFill/>
                          </a:ln>
                          <a:solidFill>
                            <a:schemeClr val="tx1"/>
                          </a:solidFill>
                          <a:effectLst/>
                          <a:latin typeface="Corbel" charset="0"/>
                          <a:ea typeface="ＭＳ Ｐゴシック" charset="-128"/>
                        </a:rPr>
                        <a:t>cache</a:t>
                      </a:r>
                      <a:br>
                        <a:rPr kumimoji="0" lang="en-US" altLang="en-US" sz="2600" b="0" i="0" u="none" strike="noStrike" cap="none" normalizeH="0" baseline="0" dirty="0">
                          <a:ln>
                            <a:noFill/>
                          </a:ln>
                          <a:solidFill>
                            <a:schemeClr val="tx1"/>
                          </a:solidFill>
                          <a:effectLst/>
                          <a:latin typeface="Corbel" charset="0"/>
                          <a:ea typeface="ＭＳ Ｐゴシック" charset="-128"/>
                        </a:rPr>
                      </a:br>
                      <a:r>
                        <a:rPr kumimoji="0" lang="en-US" altLang="en-US" sz="2600" b="0" i="0" u="none" strike="noStrike" cap="none" normalizeH="0" baseline="0" dirty="0">
                          <a:ln>
                            <a:noFill/>
                          </a:ln>
                          <a:solidFill>
                            <a:schemeClr val="tx1"/>
                          </a:solidFill>
                          <a:effectLst/>
                          <a:latin typeface="Corbel" charset="0"/>
                          <a:ea typeface="ＭＳ Ｐゴシック" charset="-128"/>
                        </a:rPr>
                        <a:t>…</a:t>
                      </a:r>
                    </a:p>
                  </a:txBody>
                  <a:tcPr horzOverflow="overflow">
                    <a:lnL w="9525" cap="flat" cmpd="sng" algn="ctr">
                      <a:solidFill>
                        <a:srgbClr val="4A7EBB"/>
                      </a:solidFill>
                      <a:prstDash val="solid"/>
                      <a:round/>
                      <a:headEnd type="none" w="med" len="med"/>
                      <a:tailEnd type="none" w="med" len="med"/>
                    </a:lnL>
                    <a:lnR w="9525" cap="flat" cmpd="sng" algn="ctr">
                      <a:solidFill>
                        <a:srgbClr val="4A7EBB"/>
                      </a:solidFill>
                      <a:prstDash val="solid"/>
                      <a:round/>
                      <a:headEnd type="none" w="med" len="med"/>
                      <a:tailEnd type="none" w="med" len="med"/>
                    </a:lnR>
                    <a:lnT w="9525" cap="flat" cmpd="sng" algn="ctr">
                      <a:solidFill>
                        <a:srgbClr val="4A7EBB"/>
                      </a:solidFill>
                      <a:prstDash val="solid"/>
                      <a:round/>
                      <a:headEnd type="none" w="med" len="med"/>
                      <a:tailEnd type="none" w="med" len="med"/>
                    </a:lnT>
                    <a:lnB w="9525" cap="flat" cmpd="sng" algn="ctr">
                      <a:solidFill>
                        <a:srgbClr val="4A7EBB"/>
                      </a:solidFill>
                      <a:prstDash val="solid"/>
                      <a:round/>
                      <a:headEnd type="none" w="med" len="med"/>
                      <a:tailEnd type="none" w="med" len="med"/>
                    </a:lnB>
                    <a:lnTlToBr>
                      <a:noFill/>
                    </a:lnTlToBr>
                    <a:lnBlToTr>
                      <a:noFill/>
                    </a:lnBlToTr>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34294084"/>
              </p:ext>
            </p:extLst>
          </p:nvPr>
        </p:nvGraphicFramePr>
        <p:xfrm>
          <a:off x="6275523" y="1690688"/>
          <a:ext cx="4038600" cy="4541520"/>
        </p:xfrm>
        <a:graphic>
          <a:graphicData uri="http://schemas.openxmlformats.org/drawingml/2006/table">
            <a:tbl>
              <a:tblPr/>
              <a:tblGrid>
                <a:gridCol w="4038600"/>
              </a:tblGrid>
              <a:tr h="762000">
                <a:tc>
                  <a:txBody>
                    <a:bodyPr/>
                    <a:lstStyle>
                      <a:lvl1pPr eaLnBrk="0" hangingPunct="0">
                        <a:spcBef>
                          <a:spcPts val="2000"/>
                        </a:spcBef>
                        <a:defRPr sz="2800">
                          <a:solidFill>
                            <a:schemeClr val="tx1"/>
                          </a:solidFill>
                          <a:latin typeface="Corbel" charset="0"/>
                          <a:ea typeface="ＭＳ Ｐゴシック" charset="-128"/>
                        </a:defRPr>
                      </a:lvl1pPr>
                      <a:lvl2pPr marL="742950" indent="-285750" eaLnBrk="0" hangingPunct="0">
                        <a:buSzPct val="100000"/>
                        <a:buFont typeface="Lucida Grande" charset="0"/>
                        <a:defRPr sz="2300">
                          <a:solidFill>
                            <a:schemeClr val="tx1"/>
                          </a:solidFill>
                          <a:latin typeface="Corbel" charset="0"/>
                          <a:ea typeface="ＭＳ Ｐゴシック" charset="-128"/>
                        </a:defRPr>
                      </a:lvl2pPr>
                      <a:lvl3pPr marL="1143000" indent="-228600" eaLnBrk="0" hangingPunct="0">
                        <a:spcBef>
                          <a:spcPct val="20000"/>
                        </a:spcBef>
                        <a:buFont typeface="Arial" charset="0"/>
                        <a:defRPr sz="2000">
                          <a:solidFill>
                            <a:schemeClr val="tx1"/>
                          </a:solidFill>
                          <a:latin typeface="Corbel" charset="0"/>
                          <a:ea typeface="ＭＳ Ｐゴシック" charset="-128"/>
                        </a:defRPr>
                      </a:lvl3pPr>
                      <a:lvl4pPr marL="1600200" indent="-228600" eaLnBrk="0" hangingPunct="0">
                        <a:spcBef>
                          <a:spcPct val="20000"/>
                        </a:spcBef>
                        <a:buFont typeface="Arial" charset="0"/>
                        <a:defRPr>
                          <a:solidFill>
                            <a:schemeClr val="tx1"/>
                          </a:solidFill>
                          <a:latin typeface="Corbel" charset="0"/>
                          <a:ea typeface="ＭＳ Ｐゴシック" charset="-128"/>
                        </a:defRPr>
                      </a:lvl4pPr>
                      <a:lvl5pPr marL="2057400" indent="-228600" eaLnBrk="0" hangingPunct="0">
                        <a:spcBef>
                          <a:spcPct val="20000"/>
                        </a:spcBef>
                        <a:buFont typeface="Arial" charset="0"/>
                        <a:defRPr>
                          <a:solidFill>
                            <a:schemeClr val="tx1"/>
                          </a:solidFill>
                          <a:latin typeface="Corbel"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orbel"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orbel"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orbel"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orbel"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600" b="1" i="0" u="none" strike="noStrike" cap="none" normalizeH="0" baseline="0">
                          <a:ln>
                            <a:noFill/>
                          </a:ln>
                          <a:solidFill>
                            <a:schemeClr val="bg1"/>
                          </a:solidFill>
                          <a:effectLst/>
                          <a:latin typeface="Corbel" charset="0"/>
                          <a:ea typeface="ＭＳ Ｐゴシック" charset="-128"/>
                        </a:rPr>
                        <a:t>Parallel operations</a:t>
                      </a:r>
                      <a:br>
                        <a:rPr kumimoji="0" lang="en-US" altLang="en-US" sz="2600" b="1" i="0" u="none" strike="noStrike" cap="none" normalizeH="0" baseline="0">
                          <a:ln>
                            <a:noFill/>
                          </a:ln>
                          <a:solidFill>
                            <a:schemeClr val="bg1"/>
                          </a:solidFill>
                          <a:effectLst/>
                          <a:latin typeface="Corbel" charset="0"/>
                          <a:ea typeface="ＭＳ Ｐゴシック" charset="-128"/>
                        </a:rPr>
                      </a:br>
                      <a:r>
                        <a:rPr kumimoji="0" lang="en-US" altLang="en-US" sz="2600" b="0" i="0" u="none" strike="noStrike" cap="none" normalizeH="0" baseline="0">
                          <a:ln>
                            <a:noFill/>
                          </a:ln>
                          <a:solidFill>
                            <a:schemeClr val="bg1"/>
                          </a:solidFill>
                          <a:effectLst/>
                          <a:latin typeface="Corbel" charset="0"/>
                          <a:ea typeface="ＭＳ Ｐゴシック" charset="-128"/>
                        </a:rPr>
                        <a:t>(return a result to driver)</a:t>
                      </a:r>
                    </a:p>
                  </a:txBody>
                  <a:tcPr horzOverflow="overflow">
                    <a:lnL w="9525" cap="flat" cmpd="sng" algn="ctr">
                      <a:solidFill>
                        <a:srgbClr val="4A7EBB"/>
                      </a:solidFill>
                      <a:prstDash val="solid"/>
                      <a:round/>
                      <a:headEnd type="none" w="med" len="med"/>
                      <a:tailEnd type="none" w="med" len="med"/>
                    </a:lnL>
                    <a:lnR w="9525" cap="flat" cmpd="sng" algn="ctr">
                      <a:solidFill>
                        <a:srgbClr val="4A7EBB"/>
                      </a:solidFill>
                      <a:prstDash val="solid"/>
                      <a:round/>
                      <a:headEnd type="none" w="med" len="med"/>
                      <a:tailEnd type="none" w="med" len="med"/>
                    </a:lnR>
                    <a:lnT w="9525" cap="flat" cmpd="sng" algn="ctr">
                      <a:solidFill>
                        <a:srgbClr val="4A7EBB"/>
                      </a:solidFill>
                      <a:prstDash val="solid"/>
                      <a:round/>
                      <a:headEnd type="none" w="med" len="med"/>
                      <a:tailEnd type="none" w="med" len="med"/>
                    </a:lnT>
                    <a:lnB w="9525" cap="flat" cmpd="sng" algn="ctr">
                      <a:solidFill>
                        <a:srgbClr val="4A7EBB"/>
                      </a:solidFill>
                      <a:prstDash val="solid"/>
                      <a:round/>
                      <a:headEnd type="none" w="med" len="med"/>
                      <a:tailEnd type="none" w="med" len="med"/>
                    </a:lnB>
                    <a:lnTlToBr>
                      <a:noFill/>
                    </a:lnTlToBr>
                    <a:lnBlToTr>
                      <a:noFill/>
                    </a:lnBlToTr>
                    <a:solidFill>
                      <a:schemeClr val="accent1"/>
                    </a:solidFill>
                  </a:tcPr>
                </a:tc>
              </a:tr>
              <a:tr h="3476625">
                <a:tc>
                  <a:txBody>
                    <a:bodyPr/>
                    <a:lstStyle>
                      <a:lvl1pPr eaLnBrk="0" hangingPunct="0">
                        <a:spcBef>
                          <a:spcPts val="2000"/>
                        </a:spcBef>
                        <a:defRPr sz="2800">
                          <a:solidFill>
                            <a:schemeClr val="tx1"/>
                          </a:solidFill>
                          <a:latin typeface="Corbel" charset="0"/>
                          <a:ea typeface="ＭＳ Ｐゴシック" charset="-128"/>
                        </a:defRPr>
                      </a:lvl1pPr>
                      <a:lvl2pPr marL="742950" indent="-285750" eaLnBrk="0" hangingPunct="0">
                        <a:buSzPct val="100000"/>
                        <a:buFont typeface="Lucida Grande" charset="0"/>
                        <a:defRPr sz="2300">
                          <a:solidFill>
                            <a:schemeClr val="tx1"/>
                          </a:solidFill>
                          <a:latin typeface="Corbel" charset="0"/>
                          <a:ea typeface="ＭＳ Ｐゴシック" charset="-128"/>
                        </a:defRPr>
                      </a:lvl2pPr>
                      <a:lvl3pPr marL="1143000" indent="-228600" eaLnBrk="0" hangingPunct="0">
                        <a:spcBef>
                          <a:spcPct val="20000"/>
                        </a:spcBef>
                        <a:buFont typeface="Arial" charset="0"/>
                        <a:defRPr sz="2000">
                          <a:solidFill>
                            <a:schemeClr val="tx1"/>
                          </a:solidFill>
                          <a:latin typeface="Corbel" charset="0"/>
                          <a:ea typeface="ＭＳ Ｐゴシック" charset="-128"/>
                        </a:defRPr>
                      </a:lvl3pPr>
                      <a:lvl4pPr marL="1600200" indent="-228600" eaLnBrk="0" hangingPunct="0">
                        <a:spcBef>
                          <a:spcPct val="20000"/>
                        </a:spcBef>
                        <a:buFont typeface="Arial" charset="0"/>
                        <a:defRPr>
                          <a:solidFill>
                            <a:schemeClr val="tx1"/>
                          </a:solidFill>
                          <a:latin typeface="Corbel" charset="0"/>
                          <a:ea typeface="ＭＳ Ｐゴシック" charset="-128"/>
                        </a:defRPr>
                      </a:lvl4pPr>
                      <a:lvl5pPr marL="2057400" indent="-228600" eaLnBrk="0" hangingPunct="0">
                        <a:spcBef>
                          <a:spcPct val="20000"/>
                        </a:spcBef>
                        <a:buFont typeface="Arial" charset="0"/>
                        <a:defRPr>
                          <a:solidFill>
                            <a:schemeClr val="tx1"/>
                          </a:solidFill>
                          <a:latin typeface="Corbel"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orbel"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orbel"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orbel"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orbe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Corbel" charset="0"/>
                          <a:ea typeface="ＭＳ Ｐゴシック" charset="-128"/>
                        </a:rPr>
                        <a:t>reduce</a:t>
                      </a:r>
                      <a:br>
                        <a:rPr kumimoji="0" lang="en-US" altLang="en-US" sz="2600" b="0" i="0" u="none" strike="noStrike" cap="none" normalizeH="0" baseline="0">
                          <a:ln>
                            <a:noFill/>
                          </a:ln>
                          <a:solidFill>
                            <a:schemeClr val="tx1"/>
                          </a:solidFill>
                          <a:effectLst/>
                          <a:latin typeface="Corbel" charset="0"/>
                          <a:ea typeface="ＭＳ Ｐゴシック" charset="-128"/>
                        </a:rPr>
                      </a:br>
                      <a:r>
                        <a:rPr kumimoji="0" lang="en-US" altLang="en-US" sz="2600" b="0" i="0" u="none" strike="noStrike" cap="none" normalizeH="0" baseline="0">
                          <a:ln>
                            <a:noFill/>
                          </a:ln>
                          <a:solidFill>
                            <a:schemeClr val="tx1"/>
                          </a:solidFill>
                          <a:effectLst/>
                          <a:latin typeface="Corbel" charset="0"/>
                          <a:ea typeface="ＭＳ Ｐゴシック" charset="-128"/>
                        </a:rPr>
                        <a:t>collect</a:t>
                      </a:r>
                      <a:br>
                        <a:rPr kumimoji="0" lang="en-US" altLang="en-US" sz="2600" b="0" i="0" u="none" strike="noStrike" cap="none" normalizeH="0" baseline="0">
                          <a:ln>
                            <a:noFill/>
                          </a:ln>
                          <a:solidFill>
                            <a:schemeClr val="tx1"/>
                          </a:solidFill>
                          <a:effectLst/>
                          <a:latin typeface="Corbel" charset="0"/>
                          <a:ea typeface="ＭＳ Ｐゴシック" charset="-128"/>
                        </a:rPr>
                      </a:br>
                      <a:r>
                        <a:rPr kumimoji="0" lang="en-US" altLang="en-US" sz="2600" b="0" i="0" u="none" strike="noStrike" cap="none" normalizeH="0" baseline="0">
                          <a:ln>
                            <a:noFill/>
                          </a:ln>
                          <a:solidFill>
                            <a:schemeClr val="tx1"/>
                          </a:solidFill>
                          <a:effectLst/>
                          <a:latin typeface="Corbel" charset="0"/>
                          <a:ea typeface="ＭＳ Ｐゴシック" charset="-128"/>
                        </a:rPr>
                        <a:t>count</a:t>
                      </a:r>
                      <a:br>
                        <a:rPr kumimoji="0" lang="en-US" altLang="en-US" sz="2600" b="0" i="0" u="none" strike="noStrike" cap="none" normalizeH="0" baseline="0">
                          <a:ln>
                            <a:noFill/>
                          </a:ln>
                          <a:solidFill>
                            <a:schemeClr val="tx1"/>
                          </a:solidFill>
                          <a:effectLst/>
                          <a:latin typeface="Corbel" charset="0"/>
                          <a:ea typeface="ＭＳ Ｐゴシック" charset="-128"/>
                        </a:rPr>
                      </a:br>
                      <a:r>
                        <a:rPr kumimoji="0" lang="en-US" altLang="en-US" sz="2600" b="0" i="0" u="none" strike="noStrike" cap="none" normalizeH="0" baseline="0">
                          <a:ln>
                            <a:noFill/>
                          </a:ln>
                          <a:solidFill>
                            <a:schemeClr val="tx1"/>
                          </a:solidFill>
                          <a:effectLst/>
                          <a:latin typeface="Corbel" charset="0"/>
                          <a:ea typeface="ＭＳ Ｐゴシック" charset="-128"/>
                        </a:rPr>
                        <a:t>save</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Corbel" charset="0"/>
                          <a:ea typeface="ＭＳ Ｐゴシック" charset="-128"/>
                        </a:rPr>
                        <a:t>lookupKey</a:t>
                      </a:r>
                      <a:br>
                        <a:rPr kumimoji="0" lang="en-US" altLang="en-US" sz="2600" b="0" i="0" u="none" strike="noStrike" cap="none" normalizeH="0" baseline="0">
                          <a:ln>
                            <a:noFill/>
                          </a:ln>
                          <a:solidFill>
                            <a:schemeClr val="tx1"/>
                          </a:solidFill>
                          <a:effectLst/>
                          <a:latin typeface="Corbel" charset="0"/>
                          <a:ea typeface="ＭＳ Ｐゴシック" charset="-128"/>
                        </a:rPr>
                      </a:br>
                      <a:r>
                        <a:rPr kumimoji="0" lang="en-US" altLang="en-US" sz="2600" b="0" i="0" u="none" strike="noStrike" cap="none" normalizeH="0" baseline="0">
                          <a:ln>
                            <a:noFill/>
                          </a:ln>
                          <a:solidFill>
                            <a:schemeClr val="tx1"/>
                          </a:solidFill>
                          <a:effectLst/>
                          <a:latin typeface="Corbel" charset="0"/>
                          <a:ea typeface="ＭＳ Ｐゴシック" charset="-128"/>
                        </a:rPr>
                        <a:t>…</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2600" b="0" i="0" u="none" strike="noStrike" cap="none" normalizeH="0" baseline="0">
                        <a:ln>
                          <a:noFill/>
                        </a:ln>
                        <a:solidFill>
                          <a:schemeClr val="tx1"/>
                        </a:solidFill>
                        <a:effectLst/>
                        <a:latin typeface="Corbel" charset="0"/>
                        <a:ea typeface="ＭＳ Ｐゴシック" charset="-128"/>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2600" b="0" i="0" u="none" strike="noStrike" cap="none" normalizeH="0" baseline="0">
                        <a:ln>
                          <a:noFill/>
                        </a:ln>
                        <a:solidFill>
                          <a:schemeClr val="tx1"/>
                        </a:solidFill>
                        <a:effectLst/>
                        <a:latin typeface="Corbel" charset="0"/>
                        <a:ea typeface="ＭＳ Ｐゴシック" charset="-128"/>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2600" b="0" i="0" u="none" strike="noStrike" cap="none" normalizeH="0" baseline="0">
                        <a:ln>
                          <a:noFill/>
                        </a:ln>
                        <a:solidFill>
                          <a:schemeClr val="tx1"/>
                        </a:solidFill>
                        <a:effectLst/>
                        <a:latin typeface="Corbel" charset="0"/>
                        <a:ea typeface="ＭＳ Ｐゴシック" charset="-128"/>
                      </a:endParaRPr>
                    </a:p>
                  </a:txBody>
                  <a:tcPr horzOverflow="overflow">
                    <a:lnL w="9525" cap="flat" cmpd="sng" algn="ctr">
                      <a:solidFill>
                        <a:srgbClr val="4A7EBB"/>
                      </a:solidFill>
                      <a:prstDash val="solid"/>
                      <a:round/>
                      <a:headEnd type="none" w="med" len="med"/>
                      <a:tailEnd type="none" w="med" len="med"/>
                    </a:lnL>
                    <a:lnR w="9525" cap="flat" cmpd="sng" algn="ctr">
                      <a:solidFill>
                        <a:srgbClr val="4A7EBB"/>
                      </a:solidFill>
                      <a:prstDash val="solid"/>
                      <a:round/>
                      <a:headEnd type="none" w="med" len="med"/>
                      <a:tailEnd type="none" w="med" len="med"/>
                    </a:lnR>
                    <a:lnT w="9525" cap="flat" cmpd="sng" algn="ctr">
                      <a:solidFill>
                        <a:srgbClr val="4A7EBB"/>
                      </a:solidFill>
                      <a:prstDash val="solid"/>
                      <a:round/>
                      <a:headEnd type="none" w="med" len="med"/>
                      <a:tailEnd type="none" w="med" len="med"/>
                    </a:lnT>
                    <a:lnB w="9525" cap="flat" cmpd="sng" algn="ctr">
                      <a:solidFill>
                        <a:srgbClr val="4A7EBB"/>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90039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476" y="2127358"/>
            <a:ext cx="8242300" cy="3378200"/>
          </a:xfrm>
          <a:prstGeom prst="rect">
            <a:avLst/>
          </a:prstGeom>
        </p:spPr>
      </p:pic>
    </p:spTree>
    <p:extLst>
      <p:ext uri="{BB962C8B-B14F-4D97-AF65-F5344CB8AC3E}">
        <p14:creationId xmlns:p14="http://schemas.microsoft.com/office/powerpoint/2010/main" val="15365503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map &amp; filter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01212"/>
            <a:ext cx="7086600" cy="2209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511012"/>
            <a:ext cx="6781800" cy="1752600"/>
          </a:xfrm>
          <a:prstGeom prst="rect">
            <a:avLst/>
          </a:prstGeom>
        </p:spPr>
      </p:pic>
    </p:spTree>
    <p:extLst>
      <p:ext uri="{BB962C8B-B14F-4D97-AF65-F5344CB8AC3E}">
        <p14:creationId xmlns:p14="http://schemas.microsoft.com/office/powerpoint/2010/main" val="30543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distinct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6731000" cy="1955800"/>
          </a:xfrm>
          <a:prstGeom prst="rect">
            <a:avLst/>
          </a:prstGeom>
        </p:spPr>
      </p:pic>
    </p:spTree>
    <p:extLst>
      <p:ext uri="{BB962C8B-B14F-4D97-AF65-F5344CB8AC3E}">
        <p14:creationId xmlns:p14="http://schemas.microsoft.com/office/powerpoint/2010/main" val="91366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map &amp; </a:t>
            </a:r>
            <a:r>
              <a:rPr lang="en-US" dirty="0" err="1" smtClean="0"/>
              <a:t>flatMap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77505"/>
            <a:ext cx="6286500" cy="1981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09244"/>
            <a:ext cx="6502400" cy="1727200"/>
          </a:xfrm>
          <a:prstGeom prst="rect">
            <a:avLst/>
          </a:prstGeom>
        </p:spPr>
      </p:pic>
    </p:spTree>
    <p:extLst>
      <p:ext uri="{BB962C8B-B14F-4D97-AF65-F5344CB8AC3E}">
        <p14:creationId xmlns:p14="http://schemas.microsoft.com/office/powerpoint/2010/main" val="132843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Rectangle 2"/>
          <p:cNvSpPr/>
          <p:nvPr/>
        </p:nvSpPr>
        <p:spPr>
          <a:xfrm>
            <a:off x="1358685" y="1690688"/>
            <a:ext cx="8653220" cy="954107"/>
          </a:xfrm>
          <a:prstGeom prst="rect">
            <a:avLst/>
          </a:prstGeom>
        </p:spPr>
        <p:txBody>
          <a:bodyPr wrap="square">
            <a:spAutoFit/>
          </a:bodyPr>
          <a:lstStyle/>
          <a:p>
            <a:pPr marL="457200" indent="-457200">
              <a:buFont typeface="Arial" charset="0"/>
              <a:buChar char="•"/>
            </a:pPr>
            <a:r>
              <a:rPr lang="en-US" sz="2800" dirty="0" smtClean="0"/>
              <a:t>Cause </a:t>
            </a:r>
            <a:r>
              <a:rPr lang="en-US" sz="2800" dirty="0"/>
              <a:t>Spark to execute recipe to transform source </a:t>
            </a:r>
            <a:endParaRPr lang="en-US" sz="2800" dirty="0" smtClean="0"/>
          </a:p>
          <a:p>
            <a:pPr marL="457200" indent="-457200">
              <a:buFont typeface="Arial" charset="0"/>
              <a:buChar char="•"/>
            </a:pPr>
            <a:r>
              <a:rPr lang="en-US" sz="2800" dirty="0" smtClean="0"/>
              <a:t>Mechanism </a:t>
            </a:r>
            <a:r>
              <a:rPr lang="en-US" sz="2800" dirty="0"/>
              <a:t>for getting results out of Spark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250" y="3016251"/>
            <a:ext cx="8445500" cy="3492500"/>
          </a:xfrm>
          <a:prstGeom prst="rect">
            <a:avLst/>
          </a:prstGeom>
        </p:spPr>
      </p:pic>
    </p:spTree>
    <p:extLst>
      <p:ext uri="{BB962C8B-B14F-4D97-AF65-F5344CB8AC3E}">
        <p14:creationId xmlns:p14="http://schemas.microsoft.com/office/powerpoint/2010/main" val="2066368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reduce, take, collect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050" y="1415081"/>
            <a:ext cx="5283200" cy="1955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370881"/>
            <a:ext cx="5422900" cy="1676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918344"/>
            <a:ext cx="5346700" cy="1701800"/>
          </a:xfrm>
          <a:prstGeom prst="rect">
            <a:avLst/>
          </a:prstGeom>
        </p:spPr>
      </p:pic>
    </p:spTree>
    <p:extLst>
      <p:ext uri="{BB962C8B-B14F-4D97-AF65-F5344CB8AC3E}">
        <p14:creationId xmlns:p14="http://schemas.microsoft.com/office/powerpoint/2010/main" val="145511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197" y="2658874"/>
            <a:ext cx="10515600" cy="1325563"/>
          </a:xfrm>
        </p:spPr>
        <p:txBody>
          <a:bodyPr/>
          <a:lstStyle/>
          <a:p>
            <a:r>
              <a:rPr lang="en-US" dirty="0"/>
              <a:t>lecture07.1.clean.data.ipynb</a:t>
            </a:r>
            <a:endParaRPr lang="en-US" dirty="0"/>
          </a:p>
        </p:txBody>
      </p:sp>
    </p:spTree>
    <p:extLst>
      <p:ext uri="{BB962C8B-B14F-4D97-AF65-F5344CB8AC3E}">
        <p14:creationId xmlns:p14="http://schemas.microsoft.com/office/powerpoint/2010/main" val="18176148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a:t>
            </a:r>
            <a:r>
              <a:rPr lang="en-US" dirty="0" err="1" smtClean="0"/>
              <a:t>takeOrdered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5486400" cy="2006600"/>
          </a:xfrm>
          <a:prstGeom prst="rect">
            <a:avLst/>
          </a:prstGeom>
        </p:spPr>
      </p:pic>
    </p:spTree>
    <p:extLst>
      <p:ext uri="{BB962C8B-B14F-4D97-AF65-F5344CB8AC3E}">
        <p14:creationId xmlns:p14="http://schemas.microsoft.com/office/powerpoint/2010/main" val="110819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Spark: Key-Value RDD</a:t>
            </a:r>
            <a:endParaRPr lang="en-US"/>
          </a:p>
        </p:txBody>
      </p:sp>
      <p:sp>
        <p:nvSpPr>
          <p:cNvPr id="3" name="Content Placeholder 2"/>
          <p:cNvSpPr>
            <a:spLocks noGrp="1"/>
          </p:cNvSpPr>
          <p:nvPr>
            <p:ph idx="1"/>
          </p:nvPr>
        </p:nvSpPr>
        <p:spPr>
          <a:xfrm>
            <a:off x="838200" y="1825625"/>
            <a:ext cx="10515600" cy="1150050"/>
          </a:xfrm>
        </p:spPr>
        <p:txBody>
          <a:bodyPr/>
          <a:lstStyle/>
          <a:p>
            <a:r>
              <a:rPr lang="en-US" dirty="0"/>
              <a:t>Similar to Map Reduce, Spark supports </a:t>
            </a:r>
            <a:r>
              <a:rPr lang="en-US"/>
              <a:t>Key-Value </a:t>
            </a:r>
            <a:r>
              <a:rPr lang="en-US" smtClean="0"/>
              <a:t>pairs</a:t>
            </a:r>
          </a:p>
          <a:p>
            <a:r>
              <a:rPr lang="en-US" dirty="0" smtClean="0"/>
              <a:t>Each </a:t>
            </a:r>
            <a:r>
              <a:rPr lang="en-US" dirty="0"/>
              <a:t>element of a Pair RDD is a pair tuple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900" y="3278107"/>
            <a:ext cx="5918200" cy="1993900"/>
          </a:xfrm>
          <a:prstGeom prst="rect">
            <a:avLst/>
          </a:prstGeom>
        </p:spPr>
      </p:pic>
    </p:spTree>
    <p:extLst>
      <p:ext uri="{BB962C8B-B14F-4D97-AF65-F5344CB8AC3E}">
        <p14:creationId xmlns:p14="http://schemas.microsoft.com/office/powerpoint/2010/main" val="7793717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Key-Value Transformations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300" y="1955800"/>
            <a:ext cx="8407400" cy="2946400"/>
          </a:xfrm>
          <a:prstGeom prst="rect">
            <a:avLst/>
          </a:prstGeom>
        </p:spPr>
      </p:pic>
    </p:spTree>
    <p:extLst>
      <p:ext uri="{BB962C8B-B14F-4D97-AF65-F5344CB8AC3E}">
        <p14:creationId xmlns:p14="http://schemas.microsoft.com/office/powerpoint/2010/main" val="20969756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Key-Value Transformation: </a:t>
            </a:r>
            <a:r>
              <a:rPr lang="en-US" dirty="0" err="1" smtClean="0"/>
              <a:t>reduceByKey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46666"/>
            <a:ext cx="6489700" cy="1955800"/>
          </a:xfrm>
          <a:prstGeom prst="rect">
            <a:avLst/>
          </a:prstGeom>
        </p:spPr>
      </p:pic>
    </p:spTree>
    <p:extLst>
      <p:ext uri="{BB962C8B-B14F-4D97-AF65-F5344CB8AC3E}">
        <p14:creationId xmlns:p14="http://schemas.microsoft.com/office/powerpoint/2010/main" val="171729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Transformation: </a:t>
            </a:r>
            <a:r>
              <a:rPr lang="en-US" dirty="0" err="1" smtClean="0"/>
              <a:t>sortByKey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61169"/>
            <a:ext cx="6426200" cy="1981200"/>
          </a:xfrm>
          <a:prstGeom prst="rect">
            <a:avLst/>
          </a:prstGeom>
        </p:spPr>
      </p:pic>
    </p:spTree>
    <p:extLst>
      <p:ext uri="{BB962C8B-B14F-4D97-AF65-F5344CB8AC3E}">
        <p14:creationId xmlns:p14="http://schemas.microsoft.com/office/powerpoint/2010/main" val="184786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Transformation: </a:t>
            </a:r>
            <a:r>
              <a:rPr lang="en-US" dirty="0" err="1" smtClean="0"/>
              <a:t>groupByKey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05431"/>
            <a:ext cx="7353300" cy="2489200"/>
          </a:xfrm>
          <a:prstGeom prst="rect">
            <a:avLst/>
          </a:prstGeom>
        </p:spPr>
      </p:pic>
    </p:spTree>
    <p:extLst>
      <p:ext uri="{BB962C8B-B14F-4D97-AF65-F5344CB8AC3E}">
        <p14:creationId xmlns:p14="http://schemas.microsoft.com/office/powerpoint/2010/main" val="8384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lambda &amp; closure</a:t>
            </a:r>
            <a:endParaRPr lang="en-US" dirty="0"/>
          </a:p>
        </p:txBody>
      </p:sp>
      <p:sp>
        <p:nvSpPr>
          <p:cNvPr id="3" name="Content Placeholder 2"/>
          <p:cNvSpPr>
            <a:spLocks noGrp="1"/>
          </p:cNvSpPr>
          <p:nvPr>
            <p:ph idx="1"/>
          </p:nvPr>
        </p:nvSpPr>
        <p:spPr/>
        <p:txBody>
          <a:bodyPr/>
          <a:lstStyle/>
          <a:p>
            <a:r>
              <a:rPr lang="en-US" dirty="0" smtClean="0"/>
              <a:t>Spark creates “closure” with lambda function to each worker</a:t>
            </a:r>
          </a:p>
          <a:p>
            <a:r>
              <a:rPr lang="en-US" dirty="0" smtClean="0"/>
              <a:t>Closure contains:</a:t>
            </a:r>
          </a:p>
          <a:p>
            <a:pPr lvl="1"/>
            <a:r>
              <a:rPr lang="en-US" dirty="0"/>
              <a:t>Functions that run on RDDs at </a:t>
            </a:r>
            <a:r>
              <a:rPr lang="en-US" dirty="0" smtClean="0"/>
              <a:t>workers</a:t>
            </a:r>
          </a:p>
          <a:p>
            <a:pPr lvl="1"/>
            <a:r>
              <a:rPr lang="en-US" dirty="0" smtClean="0"/>
              <a:t>Any </a:t>
            </a:r>
            <a:r>
              <a:rPr lang="en-US" dirty="0"/>
              <a:t>global variables used by those </a:t>
            </a:r>
            <a:r>
              <a:rPr lang="en-US" dirty="0" smtClean="0"/>
              <a:t>workers</a:t>
            </a:r>
          </a:p>
          <a:p>
            <a:r>
              <a:rPr lang="en-US" dirty="0"/>
              <a:t>One closure per </a:t>
            </a:r>
            <a:r>
              <a:rPr lang="en-US" dirty="0" smtClean="0"/>
              <a:t>worker</a:t>
            </a:r>
          </a:p>
          <a:p>
            <a:pPr lvl="1"/>
            <a:r>
              <a:rPr lang="en-US" dirty="0" smtClean="0"/>
              <a:t>Sent </a:t>
            </a:r>
            <a:r>
              <a:rPr lang="en-US" dirty="0"/>
              <a:t>for every </a:t>
            </a:r>
            <a:r>
              <a:rPr lang="en-US" dirty="0" smtClean="0"/>
              <a:t>task</a:t>
            </a:r>
          </a:p>
          <a:p>
            <a:pPr lvl="1"/>
            <a:r>
              <a:rPr lang="en-US" dirty="0" smtClean="0"/>
              <a:t>No </a:t>
            </a:r>
            <a:r>
              <a:rPr lang="en-US" dirty="0"/>
              <a:t>communication between </a:t>
            </a:r>
            <a:r>
              <a:rPr lang="en-US" dirty="0" smtClean="0"/>
              <a:t>workers</a:t>
            </a:r>
          </a:p>
          <a:p>
            <a:pPr lvl="1"/>
            <a:r>
              <a:rPr lang="en-US" dirty="0" smtClean="0"/>
              <a:t>Changes </a:t>
            </a:r>
            <a:r>
              <a:rPr lang="en-US" dirty="0"/>
              <a:t>to global variables at workers are not sent to driver</a:t>
            </a:r>
            <a:endParaRPr lang="en-US" dirty="0" smtClean="0"/>
          </a:p>
          <a:p>
            <a:endParaRPr lang="en-US" dirty="0"/>
          </a:p>
        </p:txBody>
      </p:sp>
      <p:sp>
        <p:nvSpPr>
          <p:cNvPr id="4" name="Rectangle 3"/>
          <p:cNvSpPr/>
          <p:nvPr/>
        </p:nvSpPr>
        <p:spPr>
          <a:xfrm>
            <a:off x="8080829" y="2469314"/>
            <a:ext cx="4111171" cy="165226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Driver Program</a:t>
            </a:r>
            <a:endParaRPr lang="en-US" sz="3200" dirty="0"/>
          </a:p>
        </p:txBody>
      </p:sp>
      <p:sp>
        <p:nvSpPr>
          <p:cNvPr id="5" name="Rectangle 4"/>
          <p:cNvSpPr/>
          <p:nvPr/>
        </p:nvSpPr>
        <p:spPr>
          <a:xfrm>
            <a:off x="8697358" y="3295446"/>
            <a:ext cx="2878112" cy="65340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err="1" smtClean="0"/>
              <a:t>SparkContext</a:t>
            </a:r>
            <a:endParaRPr lang="en-US" sz="2400" dirty="0"/>
          </a:p>
        </p:txBody>
      </p:sp>
      <p:grpSp>
        <p:nvGrpSpPr>
          <p:cNvPr id="9" name="Group 8"/>
          <p:cNvGrpSpPr/>
          <p:nvPr/>
        </p:nvGrpSpPr>
        <p:grpSpPr>
          <a:xfrm>
            <a:off x="8089505" y="4947711"/>
            <a:ext cx="1888761" cy="1376096"/>
            <a:chOff x="2938011" y="4132573"/>
            <a:chExt cx="1888761" cy="1376096"/>
          </a:xfrm>
        </p:grpSpPr>
        <p:sp>
          <p:nvSpPr>
            <p:cNvPr id="10" name="Rectangle 9"/>
            <p:cNvSpPr/>
            <p:nvPr/>
          </p:nvSpPr>
          <p:spPr>
            <a:xfrm>
              <a:off x="2938011" y="4812644"/>
              <a:ext cx="1888761" cy="69602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t>Worker</a:t>
              </a:r>
            </a:p>
            <a:p>
              <a:pPr algn="ctr"/>
              <a:r>
                <a:rPr lang="en-US" sz="2000" dirty="0" smtClean="0"/>
                <a:t>(executor)</a:t>
              </a:r>
              <a:endParaRPr lang="en-US" sz="2000" dirty="0"/>
            </a:p>
          </p:txBody>
        </p:sp>
        <p:cxnSp>
          <p:nvCxnSpPr>
            <p:cNvPr id="11" name="Straight Arrow Connector 10"/>
            <p:cNvCxnSpPr>
              <a:endCxn id="10" idx="0"/>
            </p:cNvCxnSpPr>
            <p:nvPr/>
          </p:nvCxnSpPr>
          <p:spPr>
            <a:xfrm flipH="1">
              <a:off x="3882392" y="4132573"/>
              <a:ext cx="792036" cy="680071"/>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10303113" y="4947711"/>
            <a:ext cx="1888761" cy="1396558"/>
            <a:chOff x="5151619" y="4132573"/>
            <a:chExt cx="1888761" cy="1396558"/>
          </a:xfrm>
        </p:grpSpPr>
        <p:sp>
          <p:nvSpPr>
            <p:cNvPr id="13" name="Rectangle 12"/>
            <p:cNvSpPr/>
            <p:nvPr/>
          </p:nvSpPr>
          <p:spPr>
            <a:xfrm>
              <a:off x="5151619" y="4833106"/>
              <a:ext cx="1888761" cy="69602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t>Worker</a:t>
              </a:r>
            </a:p>
            <a:p>
              <a:pPr algn="ctr"/>
              <a:r>
                <a:rPr lang="en-US" sz="2000" dirty="0" smtClean="0"/>
                <a:t>(executor)</a:t>
              </a:r>
              <a:endParaRPr lang="en-US" sz="2000" dirty="0"/>
            </a:p>
          </p:txBody>
        </p:sp>
        <p:cxnSp>
          <p:nvCxnSpPr>
            <p:cNvPr id="14" name="Straight Arrow Connector 13"/>
            <p:cNvCxnSpPr/>
            <p:nvPr/>
          </p:nvCxnSpPr>
          <p:spPr>
            <a:xfrm>
              <a:off x="5448331" y="4132573"/>
              <a:ext cx="727617" cy="705436"/>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8991826" y="4138092"/>
            <a:ext cx="2272859" cy="798893"/>
            <a:chOff x="8991826" y="4138092"/>
            <a:chExt cx="2272859" cy="798893"/>
          </a:xfrm>
        </p:grpSpPr>
        <p:sp>
          <p:nvSpPr>
            <p:cNvPr id="15" name="Rounded Rectangle 14"/>
            <p:cNvSpPr/>
            <p:nvPr/>
          </p:nvSpPr>
          <p:spPr>
            <a:xfrm>
              <a:off x="8991826" y="4138092"/>
              <a:ext cx="2120459" cy="6464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Functions + </a:t>
              </a:r>
              <a:r>
                <a:rPr lang="en-US" dirty="0" err="1"/>
                <a:t>Globals</a:t>
              </a:r>
              <a:endParaRPr lang="en-US" dirty="0"/>
            </a:p>
          </p:txBody>
        </p:sp>
        <p:sp>
          <p:nvSpPr>
            <p:cNvPr id="18" name="Rounded Rectangle 17"/>
            <p:cNvSpPr/>
            <p:nvPr/>
          </p:nvSpPr>
          <p:spPr>
            <a:xfrm>
              <a:off x="9144226" y="4290492"/>
              <a:ext cx="2120459" cy="6464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Functions + </a:t>
              </a:r>
              <a:r>
                <a:rPr lang="en-US" dirty="0" err="1" smtClean="0"/>
                <a:t>Globals</a:t>
              </a:r>
              <a:endParaRPr lang="en-US" dirty="0"/>
            </a:p>
          </p:txBody>
        </p:sp>
      </p:grpSp>
    </p:spTree>
    <p:extLst>
      <p:ext uri="{BB962C8B-B14F-4D97-AF65-F5344CB8AC3E}">
        <p14:creationId xmlns:p14="http://schemas.microsoft.com/office/powerpoint/2010/main" val="106617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linds(horizontal)">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par>
                                <p:cTn id="48" presetID="3" presetClass="entr" presetSubtype="10" fill="hold"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blinds(horizontal)">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a:t>
            </a:r>
            <a:r>
              <a:rPr lang="en-US" dirty="0" smtClean="0"/>
              <a:t>Datasets</a:t>
            </a:r>
            <a:endParaRPr lang="en-US" dirty="0"/>
          </a:p>
        </p:txBody>
      </p:sp>
      <p:sp>
        <p:nvSpPr>
          <p:cNvPr id="4" name="Oval 3"/>
          <p:cNvSpPr/>
          <p:nvPr/>
        </p:nvSpPr>
        <p:spPr>
          <a:xfrm>
            <a:off x="311720" y="2187979"/>
            <a:ext cx="2663372" cy="2803616"/>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solidFill>
                <a:latin typeface="Times New Roman" charset="0"/>
                <a:ea typeface="Times New Roman" charset="0"/>
                <a:cs typeface="Times New Roman" charset="0"/>
              </a:rPr>
              <a:t>A</a:t>
            </a:r>
            <a:endParaRPr lang="en-US" sz="4000" b="1" dirty="0">
              <a:solidFill>
                <a:schemeClr val="tx1"/>
              </a:solidFill>
              <a:latin typeface="Times New Roman" charset="0"/>
              <a:ea typeface="Times New Roman" charset="0"/>
              <a:cs typeface="Times New Roman" charset="0"/>
            </a:endParaRPr>
          </a:p>
        </p:txBody>
      </p:sp>
      <p:sp>
        <p:nvSpPr>
          <p:cNvPr id="6" name="Oval 5"/>
          <p:cNvSpPr/>
          <p:nvPr/>
        </p:nvSpPr>
        <p:spPr>
          <a:xfrm>
            <a:off x="3058553" y="2187979"/>
            <a:ext cx="2663372" cy="2803616"/>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solidFill>
                <a:latin typeface="Times New Roman" charset="0"/>
                <a:ea typeface="Times New Roman" charset="0"/>
                <a:cs typeface="Times New Roman" charset="0"/>
              </a:rPr>
              <a:t>B</a:t>
            </a:r>
            <a:endParaRPr lang="en-US" sz="4000" b="1" dirty="0">
              <a:solidFill>
                <a:schemeClr val="tx1"/>
              </a:solidFill>
              <a:latin typeface="Times New Roman" charset="0"/>
              <a:ea typeface="Times New Roman" charset="0"/>
              <a:cs typeface="Times New Roman" charset="0"/>
            </a:endParaRPr>
          </a:p>
        </p:txBody>
      </p:sp>
      <p:sp>
        <p:nvSpPr>
          <p:cNvPr id="7" name="Title 1"/>
          <p:cNvSpPr txBox="1">
            <a:spLocks/>
          </p:cNvSpPr>
          <p:nvPr/>
        </p:nvSpPr>
        <p:spPr>
          <a:xfrm>
            <a:off x="838200"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Joining Datasets in Spark!</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87979"/>
            <a:ext cx="5994400" cy="12319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06" y="5129939"/>
            <a:ext cx="1143000" cy="13716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5389" y="5129939"/>
            <a:ext cx="1409700" cy="1371600"/>
          </a:xfrm>
          <a:prstGeom prst="rect">
            <a:avLst/>
          </a:prstGeom>
        </p:spPr>
      </p:pic>
    </p:spTree>
    <p:extLst>
      <p:ext uri="{BB962C8B-B14F-4D97-AF65-F5344CB8AC3E}">
        <p14:creationId xmlns:p14="http://schemas.microsoft.com/office/powerpoint/2010/main" val="16599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a:t>
            </a:r>
            <a:r>
              <a:rPr lang="en-US" dirty="0" smtClean="0"/>
              <a:t>Spark Datasets </a:t>
            </a:r>
            <a:r>
              <a:rPr lang="en-US" dirty="0" smtClean="0"/>
              <a:t>: Inner Join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091" y="1690688"/>
            <a:ext cx="4867854" cy="463005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887" y="1690688"/>
            <a:ext cx="6057900" cy="2133600"/>
          </a:xfrm>
          <a:prstGeom prst="rect">
            <a:avLst/>
          </a:prstGeom>
        </p:spPr>
      </p:pic>
      <p:grpSp>
        <p:nvGrpSpPr>
          <p:cNvPr id="8" name="Group 7"/>
          <p:cNvGrpSpPr/>
          <p:nvPr/>
        </p:nvGrpSpPr>
        <p:grpSpPr>
          <a:xfrm>
            <a:off x="1551061" y="4928461"/>
            <a:ext cx="3270143" cy="1392284"/>
            <a:chOff x="1551061" y="4928461"/>
            <a:chExt cx="3270143" cy="1392284"/>
          </a:xfrm>
        </p:grpSpPr>
        <p:sp>
          <p:nvSpPr>
            <p:cNvPr id="7" name="Rectangle 6"/>
            <p:cNvSpPr/>
            <p:nvPr/>
          </p:nvSpPr>
          <p:spPr>
            <a:xfrm>
              <a:off x="1551061" y="4928461"/>
              <a:ext cx="3270143" cy="1392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9738" y="4928461"/>
              <a:ext cx="1143000" cy="13716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5432" y="4928461"/>
              <a:ext cx="1409700" cy="1371600"/>
            </a:xfrm>
            <a:prstGeom prst="rect">
              <a:avLst/>
            </a:prstGeom>
          </p:spPr>
        </p:pic>
      </p:grpSp>
    </p:spTree>
    <p:extLst>
      <p:ext uri="{BB962C8B-B14F-4D97-AF65-F5344CB8AC3E}">
        <p14:creationId xmlns:p14="http://schemas.microsoft.com/office/powerpoint/2010/main" val="28306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a:t>
            </a:r>
            <a:r>
              <a:rPr lang="en-US" dirty="0" smtClean="0"/>
              <a:t>Spark Datasets </a:t>
            </a:r>
            <a:r>
              <a:rPr lang="en-US" dirty="0" smtClean="0"/>
              <a:t>: Left Outer Join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4652420" cy="456496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5519" y="1690688"/>
            <a:ext cx="5956300" cy="2387600"/>
          </a:xfrm>
          <a:prstGeom prst="rect">
            <a:avLst/>
          </a:prstGeom>
        </p:spPr>
      </p:pic>
      <p:grpSp>
        <p:nvGrpSpPr>
          <p:cNvPr id="5" name="Group 4"/>
          <p:cNvGrpSpPr/>
          <p:nvPr/>
        </p:nvGrpSpPr>
        <p:grpSpPr>
          <a:xfrm>
            <a:off x="1551061" y="4943959"/>
            <a:ext cx="3270143" cy="1392284"/>
            <a:chOff x="1551061" y="4928461"/>
            <a:chExt cx="3270143" cy="1392284"/>
          </a:xfrm>
        </p:grpSpPr>
        <p:sp>
          <p:nvSpPr>
            <p:cNvPr id="6" name="Rectangle 5"/>
            <p:cNvSpPr/>
            <p:nvPr/>
          </p:nvSpPr>
          <p:spPr>
            <a:xfrm>
              <a:off x="1551061" y="4928461"/>
              <a:ext cx="3270143" cy="1392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9738" y="4928461"/>
              <a:ext cx="1143000" cy="13716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5432" y="4928461"/>
              <a:ext cx="1409700" cy="1371600"/>
            </a:xfrm>
            <a:prstGeom prst="rect">
              <a:avLst/>
            </a:prstGeom>
          </p:spPr>
        </p:pic>
      </p:grpSp>
    </p:spTree>
    <p:extLst>
      <p:ext uri="{BB962C8B-B14F-4D97-AF65-F5344CB8AC3E}">
        <p14:creationId xmlns:p14="http://schemas.microsoft.com/office/powerpoint/2010/main" val="71756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smtClean="0"/>
              <a:t>Data Cleaning, Profiling, Performance</a:t>
            </a:r>
          </a:p>
          <a:p>
            <a:r>
              <a:rPr lang="en-US" b="1" dirty="0" smtClean="0"/>
              <a:t>String Processing</a:t>
            </a:r>
          </a:p>
          <a:p>
            <a:r>
              <a:rPr lang="en-US" dirty="0" smtClean="0"/>
              <a:t>Trends &amp; Outliers</a:t>
            </a:r>
            <a:endParaRPr lang="en-US" dirty="0" smtClean="0"/>
          </a:p>
          <a:p>
            <a:r>
              <a:rPr lang="en-US" dirty="0" smtClean="0"/>
              <a:t>Big Data Processing with </a:t>
            </a:r>
            <a:r>
              <a:rPr lang="en-US" dirty="0" smtClean="0"/>
              <a:t>Spark</a:t>
            </a:r>
          </a:p>
          <a:p>
            <a:r>
              <a:rPr lang="en-US" dirty="0" smtClean="0"/>
              <a:t>Final Project</a:t>
            </a:r>
            <a:endParaRPr lang="en-US" dirty="0"/>
          </a:p>
          <a:p>
            <a:endParaRPr lang="en-US" dirty="0" smtClean="0"/>
          </a:p>
          <a:p>
            <a:endParaRPr lang="en-US" dirty="0"/>
          </a:p>
        </p:txBody>
      </p:sp>
    </p:spTree>
    <p:extLst>
      <p:ext uri="{BB962C8B-B14F-4D97-AF65-F5344CB8AC3E}">
        <p14:creationId xmlns:p14="http://schemas.microsoft.com/office/powerpoint/2010/main" val="3728115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a:t>
            </a:r>
            <a:r>
              <a:rPr lang="en-US" dirty="0" smtClean="0"/>
              <a:t>Spark </a:t>
            </a:r>
            <a:r>
              <a:rPr lang="en-US" dirty="0" smtClean="0"/>
              <a:t>Datasets </a:t>
            </a:r>
            <a:r>
              <a:rPr lang="en-US" dirty="0" smtClean="0"/>
              <a:t>: Right Outer Join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509" y="1690688"/>
            <a:ext cx="4962071" cy="472578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592" y="1716778"/>
            <a:ext cx="5918200" cy="2336800"/>
          </a:xfrm>
          <a:prstGeom prst="rect">
            <a:avLst/>
          </a:prstGeom>
        </p:spPr>
      </p:pic>
      <p:grpSp>
        <p:nvGrpSpPr>
          <p:cNvPr id="5" name="Group 4"/>
          <p:cNvGrpSpPr/>
          <p:nvPr/>
        </p:nvGrpSpPr>
        <p:grpSpPr>
          <a:xfrm>
            <a:off x="1551061" y="4928461"/>
            <a:ext cx="3270143" cy="1392284"/>
            <a:chOff x="1551061" y="4928461"/>
            <a:chExt cx="3270143" cy="1392284"/>
          </a:xfrm>
        </p:grpSpPr>
        <p:sp>
          <p:nvSpPr>
            <p:cNvPr id="6" name="Rectangle 5"/>
            <p:cNvSpPr/>
            <p:nvPr/>
          </p:nvSpPr>
          <p:spPr>
            <a:xfrm>
              <a:off x="1551061" y="4928461"/>
              <a:ext cx="3270143" cy="1392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9738" y="4928461"/>
              <a:ext cx="1143000" cy="13716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5432" y="4928461"/>
              <a:ext cx="1409700" cy="1371600"/>
            </a:xfrm>
            <a:prstGeom prst="rect">
              <a:avLst/>
            </a:prstGeom>
          </p:spPr>
        </p:pic>
      </p:grpSp>
    </p:spTree>
    <p:extLst>
      <p:ext uri="{BB962C8B-B14F-4D97-AF65-F5344CB8AC3E}">
        <p14:creationId xmlns:p14="http://schemas.microsoft.com/office/powerpoint/2010/main" val="19461418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a:t>
            </a:r>
            <a:r>
              <a:rPr lang="en-US" dirty="0" smtClean="0"/>
              <a:t>Spark Datasets </a:t>
            </a:r>
            <a:r>
              <a:rPr lang="en-US" dirty="0" smtClean="0"/>
              <a:t>: Full Outer Join</a:t>
            </a:r>
            <a:endParaRPr lang="en-US" dirty="0"/>
          </a:p>
        </p:txBody>
      </p:sp>
      <p:grpSp>
        <p:nvGrpSpPr>
          <p:cNvPr id="10" name="Group 9"/>
          <p:cNvGrpSpPr/>
          <p:nvPr/>
        </p:nvGrpSpPr>
        <p:grpSpPr>
          <a:xfrm>
            <a:off x="-2024742" y="1690688"/>
            <a:ext cx="7489371" cy="4041187"/>
            <a:chOff x="2235201" y="1999342"/>
            <a:chExt cx="7059838" cy="3810313"/>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856" y="1999342"/>
              <a:ext cx="6773183" cy="3559629"/>
            </a:xfrm>
            <a:prstGeom prst="rect">
              <a:avLst/>
            </a:prstGeom>
          </p:spPr>
        </p:pic>
        <p:sp>
          <p:nvSpPr>
            <p:cNvPr id="6" name="Rectangle 5"/>
            <p:cNvSpPr/>
            <p:nvPr/>
          </p:nvSpPr>
          <p:spPr>
            <a:xfrm>
              <a:off x="2293257" y="1999342"/>
              <a:ext cx="2583543" cy="8744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35201" y="4311364"/>
              <a:ext cx="2888343" cy="8744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4014" y="4935168"/>
              <a:ext cx="3731986" cy="8744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12" y="1690688"/>
            <a:ext cx="6045200" cy="2654300"/>
          </a:xfrm>
          <a:prstGeom prst="rect">
            <a:avLst/>
          </a:prstGeom>
        </p:spPr>
      </p:pic>
      <p:grpSp>
        <p:nvGrpSpPr>
          <p:cNvPr id="11" name="Group 10"/>
          <p:cNvGrpSpPr/>
          <p:nvPr/>
        </p:nvGrpSpPr>
        <p:grpSpPr>
          <a:xfrm>
            <a:off x="1551061" y="4928461"/>
            <a:ext cx="3270143" cy="1392284"/>
            <a:chOff x="1551061" y="4928461"/>
            <a:chExt cx="3270143" cy="1392284"/>
          </a:xfrm>
        </p:grpSpPr>
        <p:sp>
          <p:nvSpPr>
            <p:cNvPr id="12" name="Rectangle 11"/>
            <p:cNvSpPr/>
            <p:nvPr/>
          </p:nvSpPr>
          <p:spPr>
            <a:xfrm>
              <a:off x="1551061" y="4928461"/>
              <a:ext cx="3270143" cy="1392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9738" y="4928461"/>
              <a:ext cx="1143000" cy="137160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5432" y="4928461"/>
              <a:ext cx="1409700" cy="1371600"/>
            </a:xfrm>
            <a:prstGeom prst="rect">
              <a:avLst/>
            </a:prstGeom>
          </p:spPr>
        </p:pic>
      </p:grpSp>
    </p:spTree>
    <p:extLst>
      <p:ext uri="{BB962C8B-B14F-4D97-AF65-F5344CB8AC3E}">
        <p14:creationId xmlns:p14="http://schemas.microsoft.com/office/powerpoint/2010/main" val="48259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Shakespeare Complete Work</a:t>
            </a:r>
            <a:endParaRPr lang="en-US" dirty="0"/>
          </a:p>
        </p:txBody>
      </p:sp>
      <p:sp>
        <p:nvSpPr>
          <p:cNvPr id="3" name="Content Placeholder 2"/>
          <p:cNvSpPr>
            <a:spLocks noGrp="1"/>
          </p:cNvSpPr>
          <p:nvPr>
            <p:ph idx="1"/>
          </p:nvPr>
        </p:nvSpPr>
        <p:spPr>
          <a:xfrm>
            <a:off x="838200" y="2324747"/>
            <a:ext cx="10515600" cy="2231756"/>
          </a:xfrm>
        </p:spPr>
        <p:txBody>
          <a:bodyPr>
            <a:normAutofit/>
          </a:bodyPr>
          <a:lstStyle/>
          <a:p>
            <a:r>
              <a:rPr lang="en-US" dirty="0" err="1" smtClean="0"/>
              <a:t>ShakespeareStart.dbc</a:t>
            </a:r>
            <a:endParaRPr lang="en-US" dirty="0" smtClean="0"/>
          </a:p>
          <a:p>
            <a:pPr lvl="1"/>
            <a:r>
              <a:rPr lang="en-US" dirty="0" smtClean="0"/>
              <a:t>Your exercise project to examine Shakespeare’s complete work</a:t>
            </a:r>
          </a:p>
          <a:p>
            <a:r>
              <a:rPr lang="en-US" dirty="0" err="1" smtClean="0"/>
              <a:t>ShakespeareSolution.dbc</a:t>
            </a:r>
            <a:endParaRPr lang="en-US" dirty="0" smtClean="0"/>
          </a:p>
          <a:p>
            <a:pPr lvl="1"/>
            <a:r>
              <a:rPr lang="en-US" dirty="0" smtClean="0"/>
              <a:t>Solution file containing a possible solution</a:t>
            </a:r>
            <a:endParaRPr lang="en-US" dirty="0"/>
          </a:p>
        </p:txBody>
      </p:sp>
    </p:spTree>
    <p:extLst>
      <p:ext uri="{BB962C8B-B14F-4D97-AF65-F5344CB8AC3E}">
        <p14:creationId xmlns:p14="http://schemas.microsoft.com/office/powerpoint/2010/main" val="1673794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smtClean="0"/>
              <a:t>Data Cleaning, Profiling, Performance</a:t>
            </a:r>
          </a:p>
          <a:p>
            <a:r>
              <a:rPr lang="en-US" dirty="0" smtClean="0"/>
              <a:t>String Processing</a:t>
            </a:r>
          </a:p>
          <a:p>
            <a:r>
              <a:rPr lang="en-US" dirty="0" smtClean="0"/>
              <a:t>Trends &amp; Outliers</a:t>
            </a:r>
            <a:endParaRPr lang="en-US" dirty="0" smtClean="0"/>
          </a:p>
          <a:p>
            <a:r>
              <a:rPr lang="en-US" dirty="0" smtClean="0"/>
              <a:t>Big Data Processing with </a:t>
            </a:r>
            <a:r>
              <a:rPr lang="en-US" dirty="0" smtClean="0"/>
              <a:t>Spark</a:t>
            </a:r>
          </a:p>
          <a:p>
            <a:r>
              <a:rPr lang="en-US" b="1" dirty="0" smtClean="0"/>
              <a:t>Final Project</a:t>
            </a:r>
            <a:endParaRPr lang="en-US" b="1" dirty="0"/>
          </a:p>
          <a:p>
            <a:endParaRPr lang="en-US" dirty="0" smtClean="0"/>
          </a:p>
          <a:p>
            <a:endParaRPr lang="en-US" dirty="0"/>
          </a:p>
        </p:txBody>
      </p:sp>
    </p:spTree>
    <p:extLst>
      <p:ext uri="{BB962C8B-B14F-4D97-AF65-F5344CB8AC3E}">
        <p14:creationId xmlns:p14="http://schemas.microsoft.com/office/powerpoint/2010/main" val="14111639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final project : guidelines</a:t>
            </a:r>
            <a:endParaRPr lang="en-US" dirty="0"/>
          </a:p>
        </p:txBody>
      </p:sp>
      <p:sp>
        <p:nvSpPr>
          <p:cNvPr id="3" name="Content Placeholder 2"/>
          <p:cNvSpPr>
            <a:spLocks noGrp="1"/>
          </p:cNvSpPr>
          <p:nvPr>
            <p:ph idx="1"/>
          </p:nvPr>
        </p:nvSpPr>
        <p:spPr/>
        <p:txBody>
          <a:bodyPr/>
          <a:lstStyle/>
          <a:p>
            <a:r>
              <a:rPr lang="en-US" dirty="0" smtClean="0"/>
              <a:t>Goal: </a:t>
            </a:r>
            <a:r>
              <a:rPr lang="en-US" b="1" dirty="0" smtClean="0"/>
              <a:t>apply</a:t>
            </a:r>
            <a:r>
              <a:rPr lang="en-US" dirty="0" smtClean="0"/>
              <a:t> what you have learned in this class to a realistic data science challenge + exercise your creativity + have fun!</a:t>
            </a:r>
          </a:p>
          <a:p>
            <a:r>
              <a:rPr lang="en-US" dirty="0" smtClean="0"/>
              <a:t>This is meant to be a significant </a:t>
            </a:r>
            <a:r>
              <a:rPr lang="en-US" b="1" dirty="0" smtClean="0"/>
              <a:t>individual effort </a:t>
            </a:r>
            <a:r>
              <a:rPr lang="en-US" dirty="0" smtClean="0"/>
              <a:t>to learn by practicing what you are learning to a real-world data science problem.</a:t>
            </a:r>
          </a:p>
          <a:p>
            <a:r>
              <a:rPr lang="en-US" dirty="0" smtClean="0"/>
              <a:t>The </a:t>
            </a:r>
            <a:r>
              <a:rPr lang="en-US" b="1" dirty="0" err="1" smtClean="0"/>
              <a:t>writeup</a:t>
            </a:r>
            <a:r>
              <a:rPr lang="en-US" dirty="0" smtClean="0"/>
              <a:t> of your final project is in the form of a </a:t>
            </a:r>
            <a:r>
              <a:rPr lang="en-US" dirty="0" err="1" smtClean="0"/>
              <a:t>Jupyter</a:t>
            </a:r>
            <a:r>
              <a:rPr lang="en-US" dirty="0" smtClean="0"/>
              <a:t> notebook and associated data – to be uploaded to the final project assignment in Camino.</a:t>
            </a:r>
          </a:p>
          <a:p>
            <a:r>
              <a:rPr lang="en-US" dirty="0" smtClean="0"/>
              <a:t>You are to submit your final notebook by September 3 @ 11:59pm.</a:t>
            </a:r>
          </a:p>
          <a:p>
            <a:endParaRPr lang="en-US" dirty="0"/>
          </a:p>
        </p:txBody>
      </p:sp>
    </p:spTree>
    <p:extLst>
      <p:ext uri="{BB962C8B-B14F-4D97-AF65-F5344CB8AC3E}">
        <p14:creationId xmlns:p14="http://schemas.microsoft.com/office/powerpoint/2010/main" val="7007680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final project : topic selection</a:t>
            </a:r>
            <a:endParaRPr lang="en-US" dirty="0"/>
          </a:p>
        </p:txBody>
      </p:sp>
      <p:sp>
        <p:nvSpPr>
          <p:cNvPr id="3" name="Content Placeholder 2"/>
          <p:cNvSpPr>
            <a:spLocks noGrp="1"/>
          </p:cNvSpPr>
          <p:nvPr>
            <p:ph idx="1"/>
          </p:nvPr>
        </p:nvSpPr>
        <p:spPr/>
        <p:txBody>
          <a:bodyPr/>
          <a:lstStyle/>
          <a:p>
            <a:r>
              <a:rPr lang="en-US" dirty="0" smtClean="0"/>
              <a:t>Goal: </a:t>
            </a:r>
            <a:r>
              <a:rPr lang="en-US" b="1" dirty="0" smtClean="0"/>
              <a:t>apply</a:t>
            </a:r>
            <a:r>
              <a:rPr lang="en-US" dirty="0" smtClean="0"/>
              <a:t> what you have learned in this class to a realistic data science challenge + exercise your creativity + have fun!</a:t>
            </a:r>
          </a:p>
          <a:p>
            <a:r>
              <a:rPr lang="en-US" dirty="0" smtClean="0"/>
              <a:t>You can choose any ”significant” data set via downloadable sites, APIs, or use any of the datasets from the class.</a:t>
            </a:r>
          </a:p>
          <a:p>
            <a:r>
              <a:rPr lang="en-US" dirty="0" smtClean="0"/>
              <a:t>You need to propose an interesting data insight investigation that you would like to explore, analyze the data, visualize the data, and finally write up your conclusion on what insights you have reached.</a:t>
            </a:r>
          </a:p>
          <a:p>
            <a:r>
              <a:rPr lang="en-US" dirty="0" smtClean="0"/>
              <a:t>Grading of your final project will be based on the following rubric.</a:t>
            </a:r>
          </a:p>
          <a:p>
            <a:endParaRPr lang="en-US" dirty="0"/>
          </a:p>
        </p:txBody>
      </p:sp>
    </p:spTree>
    <p:extLst>
      <p:ext uri="{BB962C8B-B14F-4D97-AF65-F5344CB8AC3E}">
        <p14:creationId xmlns:p14="http://schemas.microsoft.com/office/powerpoint/2010/main" val="10083634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final project : grading rubric</a:t>
            </a:r>
            <a:endParaRPr lang="en-US" dirty="0"/>
          </a:p>
        </p:txBody>
      </p:sp>
      <p:graphicFrame>
        <p:nvGraphicFramePr>
          <p:cNvPr id="4" name="Content Placeholder 3"/>
          <p:cNvGraphicFramePr>
            <a:graphicFrameLocks noGrp="1"/>
          </p:cNvGraphicFramePr>
          <p:nvPr>
            <p:ph idx="1"/>
            <p:extLst/>
          </p:nvPr>
        </p:nvGraphicFramePr>
        <p:xfrm>
          <a:off x="838200" y="1825625"/>
          <a:ext cx="10515600" cy="3205480"/>
        </p:xfrm>
        <a:graphic>
          <a:graphicData uri="http://schemas.openxmlformats.org/drawingml/2006/table">
            <a:tbl>
              <a:tblPr firstRow="1" bandRow="1">
                <a:tableStyleId>{7E9639D4-E3E2-4D34-9284-5A2195B3D0D7}</a:tableStyleId>
              </a:tblPr>
              <a:tblGrid>
                <a:gridCol w="1969546"/>
                <a:gridCol w="5040854"/>
                <a:gridCol w="3505200"/>
              </a:tblGrid>
              <a:tr h="370840">
                <a:tc>
                  <a:txBody>
                    <a:bodyPr/>
                    <a:lstStyle/>
                    <a:p>
                      <a:r>
                        <a:rPr lang="en-US" dirty="0" smtClean="0"/>
                        <a:t>Area</a:t>
                      </a:r>
                      <a:endParaRPr lang="en-US" dirty="0"/>
                    </a:p>
                  </a:txBody>
                  <a:tcPr/>
                </a:tc>
                <a:tc>
                  <a:txBody>
                    <a:bodyPr/>
                    <a:lstStyle/>
                    <a:p>
                      <a:r>
                        <a:rPr lang="en-US" dirty="0" smtClean="0"/>
                        <a:t>Details</a:t>
                      </a:r>
                      <a:endParaRPr lang="en-US" dirty="0"/>
                    </a:p>
                  </a:txBody>
                  <a:tcPr/>
                </a:tc>
                <a:tc>
                  <a:txBody>
                    <a:bodyPr/>
                    <a:lstStyle/>
                    <a:p>
                      <a:r>
                        <a:rPr lang="en-US" dirty="0" smtClean="0"/>
                        <a:t>Grading %</a:t>
                      </a:r>
                      <a:endParaRPr lang="en-US" dirty="0"/>
                    </a:p>
                  </a:txBody>
                  <a:tcPr/>
                </a:tc>
              </a:tr>
              <a:tr h="370840">
                <a:tc>
                  <a:txBody>
                    <a:bodyPr/>
                    <a:lstStyle/>
                    <a:p>
                      <a:r>
                        <a:rPr lang="en-US" dirty="0" smtClean="0"/>
                        <a:t>Topic</a:t>
                      </a:r>
                      <a:r>
                        <a:rPr lang="en-US" baseline="0" dirty="0" smtClean="0"/>
                        <a:t> Selection</a:t>
                      </a:r>
                      <a:endParaRPr lang="en-US" dirty="0"/>
                    </a:p>
                  </a:txBody>
                  <a:tcPr/>
                </a:tc>
                <a:tc>
                  <a:txBody>
                    <a:bodyPr/>
                    <a:lstStyle/>
                    <a:p>
                      <a:r>
                        <a:rPr lang="en-US" dirty="0" smtClean="0"/>
                        <a:t>Did you create a reasonably</a:t>
                      </a:r>
                      <a:r>
                        <a:rPr lang="en-US" baseline="0" dirty="0" smtClean="0"/>
                        <a:t> interesting data insight</a:t>
                      </a:r>
                      <a:r>
                        <a:rPr lang="en-US" dirty="0" smtClean="0"/>
                        <a:t> hypothesis for your investigation?</a:t>
                      </a:r>
                      <a:endParaRPr lang="en-US" dirty="0"/>
                    </a:p>
                  </a:txBody>
                  <a:tcPr/>
                </a:tc>
                <a:tc>
                  <a:txBody>
                    <a:bodyPr/>
                    <a:lstStyle/>
                    <a:p>
                      <a:r>
                        <a:rPr lang="en-US" dirty="0" smtClean="0"/>
                        <a:t>10%</a:t>
                      </a:r>
                      <a:endParaRPr lang="en-US" dirty="0"/>
                    </a:p>
                  </a:txBody>
                  <a:tcPr/>
                </a:tc>
              </a:tr>
              <a:tr h="370840">
                <a:tc>
                  <a:txBody>
                    <a:bodyPr/>
                    <a:lstStyle/>
                    <a:p>
                      <a:r>
                        <a:rPr lang="en-US" dirty="0" smtClean="0"/>
                        <a:t>Packaging</a:t>
                      </a:r>
                      <a:endParaRPr lang="en-US" dirty="0"/>
                    </a:p>
                  </a:txBody>
                  <a:tcPr/>
                </a:tc>
                <a:tc>
                  <a:txBody>
                    <a:bodyPr/>
                    <a:lstStyle/>
                    <a:p>
                      <a:r>
                        <a:rPr lang="en-US" dirty="0" smtClean="0"/>
                        <a:t>Did</a:t>
                      </a:r>
                      <a:r>
                        <a:rPr lang="en-US" baseline="0" dirty="0" smtClean="0"/>
                        <a:t> you create a </a:t>
                      </a:r>
                      <a:r>
                        <a:rPr lang="en-US" baseline="0" dirty="0" err="1" smtClean="0"/>
                        <a:t>Jupyter</a:t>
                      </a:r>
                      <a:r>
                        <a:rPr lang="en-US" baseline="0" dirty="0" smtClean="0"/>
                        <a:t> project packaging that looks professional and understandable?</a:t>
                      </a:r>
                      <a:endParaRPr lang="en-US" dirty="0"/>
                    </a:p>
                  </a:txBody>
                  <a:tcPr/>
                </a:tc>
                <a:tc>
                  <a:txBody>
                    <a:bodyPr/>
                    <a:lstStyle/>
                    <a:p>
                      <a:r>
                        <a:rPr lang="en-US" dirty="0" smtClean="0"/>
                        <a:t>10%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Analysis</a:t>
                      </a:r>
                      <a:r>
                        <a:rPr lang="en-US" baseline="0" dirty="0" smtClean="0"/>
                        <a:t> Competence</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Does your notebook show competence</a:t>
                      </a:r>
                      <a:r>
                        <a:rPr lang="en-US" baseline="0" dirty="0" smtClean="0"/>
                        <a:t> in using the data science tools we learned in class?</a:t>
                      </a:r>
                      <a:endParaRPr lang="en-US" dirty="0" smtClean="0"/>
                    </a:p>
                    <a:p>
                      <a:endParaRPr lang="en-US" dirty="0"/>
                    </a:p>
                  </a:txBody>
                  <a:tcPr/>
                </a:tc>
                <a:tc>
                  <a:txBody>
                    <a:bodyPr/>
                    <a:lstStyle/>
                    <a:p>
                      <a:r>
                        <a:rPr lang="en-US" dirty="0" smtClean="0"/>
                        <a:t>40%</a:t>
                      </a:r>
                      <a:endParaRPr lang="en-US" dirty="0"/>
                    </a:p>
                  </a:txBody>
                  <a:tcPr/>
                </a:tc>
              </a:tr>
              <a:tr h="370840">
                <a:tc>
                  <a:txBody>
                    <a:bodyPr/>
                    <a:lstStyle/>
                    <a:p>
                      <a:r>
                        <a:rPr lang="en-US" dirty="0" smtClean="0"/>
                        <a:t>Insight</a:t>
                      </a:r>
                      <a:endParaRPr lang="en-US" dirty="0"/>
                    </a:p>
                  </a:txBody>
                  <a:tcPr/>
                </a:tc>
                <a:tc>
                  <a:txBody>
                    <a:bodyPr/>
                    <a:lstStyle/>
                    <a:p>
                      <a:r>
                        <a:rPr lang="en-US" dirty="0" smtClean="0"/>
                        <a:t>Does</a:t>
                      </a:r>
                      <a:r>
                        <a:rPr lang="en-US" baseline="0" dirty="0" smtClean="0"/>
                        <a:t> your project show useful or interesting insights from the data analysis you have done?</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17707095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Submitting your notebook to </a:t>
            </a:r>
            <a:r>
              <a:rPr lang="en-US" dirty="0" err="1" smtClean="0"/>
              <a:t>github</a:t>
            </a:r>
            <a:endParaRPr lang="en-US" dirty="0"/>
          </a:p>
        </p:txBody>
      </p:sp>
      <p:sp>
        <p:nvSpPr>
          <p:cNvPr id="3" name="Content Placeholder 2"/>
          <p:cNvSpPr>
            <a:spLocks noGrp="1"/>
          </p:cNvSpPr>
          <p:nvPr>
            <p:ph idx="1"/>
          </p:nvPr>
        </p:nvSpPr>
        <p:spPr>
          <a:xfrm>
            <a:off x="838200" y="1825625"/>
            <a:ext cx="10515600" cy="638606"/>
          </a:xfrm>
        </p:spPr>
        <p:txBody>
          <a:bodyPr/>
          <a:lstStyle/>
          <a:p>
            <a:r>
              <a:rPr lang="en-US" dirty="0" smtClean="0"/>
              <a:t>In the “</a:t>
            </a:r>
            <a:r>
              <a:rPr lang="en-US" dirty="0" err="1" smtClean="0"/>
              <a:t>datascience</a:t>
            </a:r>
            <a:r>
              <a:rPr lang="en-US" dirty="0" smtClean="0"/>
              <a:t>” folder, there is now a “project” subfolder:</a:t>
            </a:r>
            <a:endParaRPr lang="en-US" dirty="0"/>
          </a:p>
        </p:txBody>
      </p:sp>
      <p:sp>
        <p:nvSpPr>
          <p:cNvPr id="5" name="Content Placeholder 2"/>
          <p:cNvSpPr txBox="1">
            <a:spLocks/>
          </p:cNvSpPr>
          <p:nvPr/>
        </p:nvSpPr>
        <p:spPr>
          <a:xfrm>
            <a:off x="838200" y="6060134"/>
            <a:ext cx="10515600" cy="6386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Your notebook needs to be submitted to this “project” folder</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585" y="2464231"/>
            <a:ext cx="5245100" cy="3276600"/>
          </a:xfrm>
          <a:prstGeom prst="rect">
            <a:avLst/>
          </a:prstGeom>
        </p:spPr>
      </p:pic>
    </p:spTree>
    <p:extLst>
      <p:ext uri="{BB962C8B-B14F-4D97-AF65-F5344CB8AC3E}">
        <p14:creationId xmlns:p14="http://schemas.microsoft.com/office/powerpoint/2010/main" val="9720613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Submitting your notebook to </a:t>
            </a:r>
            <a:r>
              <a:rPr lang="en-US" dirty="0" err="1" smtClean="0"/>
              <a:t>github</a:t>
            </a:r>
            <a:endParaRPr lang="en-US" dirty="0"/>
          </a:p>
        </p:txBody>
      </p:sp>
      <p:sp>
        <p:nvSpPr>
          <p:cNvPr id="3" name="Content Placeholder 2"/>
          <p:cNvSpPr>
            <a:spLocks noGrp="1"/>
          </p:cNvSpPr>
          <p:nvPr>
            <p:ph idx="1"/>
          </p:nvPr>
        </p:nvSpPr>
        <p:spPr>
          <a:xfrm>
            <a:off x="838200" y="1825625"/>
            <a:ext cx="10515600" cy="4234212"/>
          </a:xfrm>
        </p:spPr>
        <p:txBody>
          <a:bodyPr>
            <a:normAutofit/>
          </a:bodyPr>
          <a:lstStyle/>
          <a:p>
            <a:r>
              <a:rPr lang="en-US" dirty="0" smtClean="0"/>
              <a:t>Your notebook should be named: “</a:t>
            </a:r>
            <a:r>
              <a:rPr lang="en-US" dirty="0" err="1" smtClean="0"/>
              <a:t>Project_First_Last.ipynb</a:t>
            </a:r>
            <a:r>
              <a:rPr lang="en-US" dirty="0" smtClean="0"/>
              <a:t>” where:</a:t>
            </a:r>
          </a:p>
          <a:p>
            <a:pPr lvl="1"/>
            <a:r>
              <a:rPr lang="en-US" dirty="0" smtClean="0"/>
              <a:t>First : your first name</a:t>
            </a:r>
          </a:p>
          <a:p>
            <a:pPr lvl="1"/>
            <a:r>
              <a:rPr lang="en-US" dirty="0" smtClean="0"/>
              <a:t>Last : your last name </a:t>
            </a:r>
          </a:p>
          <a:p>
            <a:endParaRPr lang="en-US" dirty="0"/>
          </a:p>
          <a:p>
            <a:r>
              <a:rPr lang="en-US" dirty="0" smtClean="0"/>
              <a:t>Any dataset that you are using should be submitted to:</a:t>
            </a:r>
          </a:p>
          <a:p>
            <a:pPr lvl="1"/>
            <a:r>
              <a:rPr lang="en-US" dirty="0" err="1"/>
              <a:t>d</a:t>
            </a:r>
            <a:r>
              <a:rPr lang="en-US" dirty="0" err="1" smtClean="0"/>
              <a:t>atascience</a:t>
            </a:r>
            <a:r>
              <a:rPr lang="en-US" dirty="0" smtClean="0"/>
              <a:t>/project/data</a:t>
            </a:r>
            <a:endParaRPr lang="en-US" dirty="0"/>
          </a:p>
        </p:txBody>
      </p:sp>
    </p:spTree>
    <p:extLst>
      <p:ext uri="{BB962C8B-B14F-4D97-AF65-F5344CB8AC3E}">
        <p14:creationId xmlns:p14="http://schemas.microsoft.com/office/powerpoint/2010/main" val="9099967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Submitting your notebook to </a:t>
            </a:r>
            <a:r>
              <a:rPr lang="en-US" dirty="0" err="1" smtClean="0"/>
              <a:t>github</a:t>
            </a:r>
            <a:endParaRPr lang="en-US" dirty="0"/>
          </a:p>
        </p:txBody>
      </p:sp>
      <p:sp>
        <p:nvSpPr>
          <p:cNvPr id="3" name="Content Placeholder 2"/>
          <p:cNvSpPr>
            <a:spLocks noGrp="1"/>
          </p:cNvSpPr>
          <p:nvPr>
            <p:ph idx="1"/>
          </p:nvPr>
        </p:nvSpPr>
        <p:spPr>
          <a:xfrm>
            <a:off x="838200" y="1825625"/>
            <a:ext cx="10515600" cy="4234212"/>
          </a:xfrm>
        </p:spPr>
        <p:txBody>
          <a:bodyPr>
            <a:normAutofit/>
          </a:bodyPr>
          <a:lstStyle/>
          <a:p>
            <a:r>
              <a:rPr lang="en-US" dirty="0" smtClean="0"/>
              <a:t>When you are in the folder “</a:t>
            </a:r>
            <a:r>
              <a:rPr lang="en-US" dirty="0" err="1" smtClean="0"/>
              <a:t>datascience</a:t>
            </a:r>
            <a:r>
              <a:rPr lang="en-US" dirty="0" smtClean="0"/>
              <a:t>” in the console, your first check-in should look like:</a:t>
            </a:r>
          </a:p>
          <a:p>
            <a:endParaRPr lang="en-US" dirty="0"/>
          </a:p>
          <a:p>
            <a:pPr marL="457200" lvl="1" indent="0">
              <a:buNone/>
            </a:pPr>
            <a:r>
              <a:rPr lang="en-US" dirty="0" err="1">
                <a:latin typeface="Courier New" charset="0"/>
                <a:ea typeface="Courier New" charset="0"/>
                <a:cs typeface="Courier New" charset="0"/>
              </a:rPr>
              <a:t>g</a:t>
            </a:r>
            <a:r>
              <a:rPr lang="en-US" dirty="0" err="1" smtClean="0">
                <a:latin typeface="Courier New" charset="0"/>
                <a:ea typeface="Courier New" charset="0"/>
                <a:cs typeface="Courier New" charset="0"/>
              </a:rPr>
              <a:t>it</a:t>
            </a:r>
            <a:r>
              <a:rPr lang="en-US" dirty="0" smtClean="0">
                <a:latin typeface="Courier New" charset="0"/>
                <a:ea typeface="Courier New" charset="0"/>
                <a:cs typeface="Courier New" charset="0"/>
              </a:rPr>
              <a:t> add project/</a:t>
            </a:r>
            <a:r>
              <a:rPr lang="en-US" dirty="0" err="1" smtClean="0">
                <a:latin typeface="Courier New" charset="0"/>
                <a:ea typeface="Courier New" charset="0"/>
                <a:cs typeface="Courier New" charset="0"/>
              </a:rPr>
              <a:t>Project_First_Last.ipynb</a:t>
            </a:r>
            <a:endParaRPr lang="en-US" dirty="0" smtClean="0">
              <a:latin typeface="Courier New" charset="0"/>
              <a:ea typeface="Courier New" charset="0"/>
              <a:cs typeface="Courier New" charset="0"/>
            </a:endParaRPr>
          </a:p>
          <a:p>
            <a:pPr marL="457200" lvl="1" indent="0">
              <a:buNone/>
            </a:pPr>
            <a:r>
              <a:rPr lang="en-US" dirty="0" err="1" smtClean="0">
                <a:latin typeface="Courier New" charset="0"/>
                <a:ea typeface="Courier New" charset="0"/>
                <a:cs typeface="Courier New" charset="0"/>
              </a:rPr>
              <a:t>git</a:t>
            </a:r>
            <a:r>
              <a:rPr lang="en-US" dirty="0" smtClean="0">
                <a:latin typeface="Courier New" charset="0"/>
                <a:ea typeface="Courier New" charset="0"/>
                <a:cs typeface="Courier New" charset="0"/>
              </a:rPr>
              <a:t> add project/data/</a:t>
            </a:r>
            <a:r>
              <a:rPr lang="en-US" dirty="0" err="1" smtClean="0">
                <a:latin typeface="Courier New" charset="0"/>
                <a:ea typeface="Courier New" charset="0"/>
                <a:cs typeface="Courier New" charset="0"/>
              </a:rPr>
              <a:t>Project_First_Last_data.txt</a:t>
            </a:r>
            <a:endParaRPr lang="en-US" dirty="0" smtClean="0">
              <a:latin typeface="Courier New" charset="0"/>
              <a:ea typeface="Courier New" charset="0"/>
              <a:cs typeface="Courier New" charset="0"/>
            </a:endParaRPr>
          </a:p>
          <a:p>
            <a:pPr marL="457200" lvl="1" indent="0">
              <a:buNone/>
            </a:pPr>
            <a:r>
              <a:rPr lang="en-US" dirty="0" err="1" smtClean="0">
                <a:latin typeface="Courier New" charset="0"/>
                <a:ea typeface="Courier New" charset="0"/>
                <a:cs typeface="Courier New" charset="0"/>
              </a:rPr>
              <a:t>git</a:t>
            </a:r>
            <a:r>
              <a:rPr lang="en-US" dirty="0" smtClean="0">
                <a:latin typeface="Courier New" charset="0"/>
                <a:ea typeface="Courier New" charset="0"/>
                <a:cs typeface="Courier New" charset="0"/>
              </a:rPr>
              <a:t> commit –m “Checking in my awesome project”</a:t>
            </a:r>
          </a:p>
          <a:p>
            <a:pPr marL="457200" lvl="1" indent="0">
              <a:buNone/>
            </a:pPr>
            <a:r>
              <a:rPr lang="en-US" dirty="0" err="1">
                <a:latin typeface="Courier New" charset="0"/>
                <a:ea typeface="Courier New" charset="0"/>
                <a:cs typeface="Courier New" charset="0"/>
              </a:rPr>
              <a:t>g</a:t>
            </a:r>
            <a:r>
              <a:rPr lang="en-US" dirty="0" err="1" smtClean="0">
                <a:latin typeface="Courier New" charset="0"/>
                <a:ea typeface="Courier New" charset="0"/>
                <a:cs typeface="Courier New" charset="0"/>
              </a:rPr>
              <a:t>it</a:t>
            </a:r>
            <a:r>
              <a:rPr lang="en-US" dirty="0" smtClean="0">
                <a:latin typeface="Courier New" charset="0"/>
                <a:ea typeface="Courier New" charset="0"/>
                <a:cs typeface="Courier New" charset="0"/>
              </a:rPr>
              <a:t> push</a:t>
            </a: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82375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197" y="2658874"/>
            <a:ext cx="10515600" cy="1325563"/>
          </a:xfrm>
        </p:spPr>
        <p:txBody>
          <a:bodyPr/>
          <a:lstStyle/>
          <a:p>
            <a:r>
              <a:rPr lang="en-US" dirty="0"/>
              <a:t>lecture07.2.strings.ipynb</a:t>
            </a:r>
            <a:endParaRPr lang="en-US" dirty="0"/>
          </a:p>
        </p:txBody>
      </p:sp>
    </p:spTree>
    <p:extLst>
      <p:ext uri="{BB962C8B-B14F-4D97-AF65-F5344CB8AC3E}">
        <p14:creationId xmlns:p14="http://schemas.microsoft.com/office/powerpoint/2010/main" val="1996857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Submitting your notebook to </a:t>
            </a:r>
            <a:r>
              <a:rPr lang="en-US" dirty="0" err="1" smtClean="0"/>
              <a:t>github</a:t>
            </a:r>
            <a:endParaRPr lang="en-US" dirty="0"/>
          </a:p>
        </p:txBody>
      </p:sp>
      <p:sp>
        <p:nvSpPr>
          <p:cNvPr id="3" name="Content Placeholder 2"/>
          <p:cNvSpPr>
            <a:spLocks noGrp="1"/>
          </p:cNvSpPr>
          <p:nvPr>
            <p:ph idx="1"/>
          </p:nvPr>
        </p:nvSpPr>
        <p:spPr>
          <a:xfrm>
            <a:off x="838200" y="1825625"/>
            <a:ext cx="10515600" cy="4234212"/>
          </a:xfrm>
        </p:spPr>
        <p:txBody>
          <a:bodyPr>
            <a:normAutofit/>
          </a:bodyPr>
          <a:lstStyle/>
          <a:p>
            <a:r>
              <a:rPr lang="en-US" dirty="0" smtClean="0"/>
              <a:t>After your first check, and you modified your notebook or data,</a:t>
            </a:r>
          </a:p>
          <a:p>
            <a:endParaRPr lang="en-US" dirty="0"/>
          </a:p>
          <a:p>
            <a:pPr marL="457200" lvl="1" indent="0">
              <a:buNone/>
            </a:pPr>
            <a:r>
              <a:rPr lang="en-US" dirty="0" err="1">
                <a:latin typeface="Courier New" charset="0"/>
                <a:ea typeface="Courier New" charset="0"/>
                <a:cs typeface="Courier New" charset="0"/>
              </a:rPr>
              <a:t>g</a:t>
            </a:r>
            <a:r>
              <a:rPr lang="en-US" dirty="0" err="1" smtClean="0">
                <a:latin typeface="Courier New" charset="0"/>
                <a:ea typeface="Courier New" charset="0"/>
                <a:cs typeface="Courier New" charset="0"/>
              </a:rPr>
              <a:t>it</a:t>
            </a:r>
            <a:r>
              <a:rPr lang="en-US" dirty="0" smtClean="0">
                <a:latin typeface="Courier New" charset="0"/>
                <a:ea typeface="Courier New" charset="0"/>
                <a:cs typeface="Courier New" charset="0"/>
              </a:rPr>
              <a:t> add project/</a:t>
            </a:r>
            <a:r>
              <a:rPr lang="en-US" dirty="0" err="1" smtClean="0">
                <a:latin typeface="Courier New" charset="0"/>
                <a:ea typeface="Courier New" charset="0"/>
                <a:cs typeface="Courier New" charset="0"/>
              </a:rPr>
              <a:t>Project_First_Last.ipynb</a:t>
            </a:r>
            <a:endParaRPr lang="en-US" dirty="0" smtClean="0">
              <a:latin typeface="Courier New" charset="0"/>
              <a:ea typeface="Courier New" charset="0"/>
              <a:cs typeface="Courier New" charset="0"/>
            </a:endParaRPr>
          </a:p>
          <a:p>
            <a:pPr marL="457200" lvl="1" indent="0">
              <a:buNone/>
            </a:pPr>
            <a:r>
              <a:rPr lang="en-US" dirty="0" err="1" smtClean="0">
                <a:latin typeface="Courier New" charset="0"/>
                <a:ea typeface="Courier New" charset="0"/>
                <a:cs typeface="Courier New" charset="0"/>
              </a:rPr>
              <a:t>git</a:t>
            </a:r>
            <a:r>
              <a:rPr lang="en-US" dirty="0" smtClean="0">
                <a:latin typeface="Courier New" charset="0"/>
                <a:ea typeface="Courier New" charset="0"/>
                <a:cs typeface="Courier New" charset="0"/>
              </a:rPr>
              <a:t> add project/data/</a:t>
            </a:r>
            <a:r>
              <a:rPr lang="en-US" dirty="0" err="1" smtClean="0">
                <a:latin typeface="Courier New" charset="0"/>
                <a:ea typeface="Courier New" charset="0"/>
                <a:cs typeface="Courier New" charset="0"/>
              </a:rPr>
              <a:t>Project_First_Last_data.txt</a:t>
            </a:r>
            <a:endParaRPr lang="en-US" dirty="0" smtClean="0">
              <a:latin typeface="Courier New" charset="0"/>
              <a:ea typeface="Courier New" charset="0"/>
              <a:cs typeface="Courier New" charset="0"/>
            </a:endParaRPr>
          </a:p>
          <a:p>
            <a:pPr marL="457200" lvl="1" indent="0">
              <a:buNone/>
            </a:pPr>
            <a:r>
              <a:rPr lang="en-US" dirty="0" err="1" smtClean="0">
                <a:latin typeface="Courier New" charset="0"/>
                <a:ea typeface="Courier New" charset="0"/>
                <a:cs typeface="Courier New" charset="0"/>
              </a:rPr>
              <a:t>git</a:t>
            </a:r>
            <a:r>
              <a:rPr lang="en-US" dirty="0" smtClean="0">
                <a:latin typeface="Courier New" charset="0"/>
                <a:ea typeface="Courier New" charset="0"/>
                <a:cs typeface="Courier New" charset="0"/>
              </a:rPr>
              <a:t> commit –m “Checking in my awesome project”</a:t>
            </a:r>
          </a:p>
          <a:p>
            <a:pPr marL="457200" lvl="1" indent="0">
              <a:buNone/>
            </a:pPr>
            <a:r>
              <a:rPr lang="en-US" dirty="0" err="1">
                <a:latin typeface="Courier New" charset="0"/>
                <a:ea typeface="Courier New" charset="0"/>
                <a:cs typeface="Courier New" charset="0"/>
              </a:rPr>
              <a:t>g</a:t>
            </a:r>
            <a:r>
              <a:rPr lang="en-US" dirty="0" err="1" smtClean="0">
                <a:latin typeface="Courier New" charset="0"/>
                <a:ea typeface="Courier New" charset="0"/>
                <a:cs typeface="Courier New" charset="0"/>
              </a:rPr>
              <a:t>it</a:t>
            </a:r>
            <a:r>
              <a:rPr lang="en-US" dirty="0" smtClean="0">
                <a:latin typeface="Courier New" charset="0"/>
                <a:ea typeface="Courier New" charset="0"/>
                <a:cs typeface="Courier New" charset="0"/>
              </a:rPr>
              <a:t> push</a:t>
            </a: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14947270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204" y="2534888"/>
            <a:ext cx="10515600" cy="1325563"/>
          </a:xfrm>
        </p:spPr>
        <p:txBody>
          <a:bodyPr/>
          <a:lstStyle/>
          <a:p>
            <a:r>
              <a:rPr lang="en-US" dirty="0" smtClean="0"/>
              <a:t>See you </a:t>
            </a:r>
            <a:r>
              <a:rPr lang="en-US" smtClean="0"/>
              <a:t>on September 10!</a:t>
            </a:r>
            <a:endParaRPr lang="en-US"/>
          </a:p>
        </p:txBody>
      </p:sp>
    </p:spTree>
    <p:extLst>
      <p:ext uri="{BB962C8B-B14F-4D97-AF65-F5344CB8AC3E}">
        <p14:creationId xmlns:p14="http://schemas.microsoft.com/office/powerpoint/2010/main" val="2103715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smtClean="0"/>
              <a:t>Data Cleaning, Profiling, Performance</a:t>
            </a:r>
          </a:p>
          <a:p>
            <a:r>
              <a:rPr lang="en-US" dirty="0" smtClean="0"/>
              <a:t>String Processing</a:t>
            </a:r>
          </a:p>
          <a:p>
            <a:r>
              <a:rPr lang="en-US" b="1" dirty="0" smtClean="0"/>
              <a:t>Trends &amp; Outliers</a:t>
            </a:r>
            <a:endParaRPr lang="en-US" b="1" dirty="0" smtClean="0"/>
          </a:p>
          <a:p>
            <a:r>
              <a:rPr lang="en-US" dirty="0" smtClean="0"/>
              <a:t>Big Data Processing with </a:t>
            </a:r>
            <a:r>
              <a:rPr lang="en-US" dirty="0" smtClean="0"/>
              <a:t>Spark</a:t>
            </a:r>
          </a:p>
          <a:p>
            <a:r>
              <a:rPr lang="en-US" dirty="0" smtClean="0"/>
              <a:t>Final Project</a:t>
            </a:r>
            <a:endParaRPr lang="en-US" dirty="0"/>
          </a:p>
          <a:p>
            <a:endParaRPr lang="en-US" dirty="0" smtClean="0"/>
          </a:p>
          <a:p>
            <a:endParaRPr lang="en-US" dirty="0"/>
          </a:p>
        </p:txBody>
      </p:sp>
    </p:spTree>
    <p:extLst>
      <p:ext uri="{BB962C8B-B14F-4D97-AF65-F5344CB8AC3E}">
        <p14:creationId xmlns:p14="http://schemas.microsoft.com/office/powerpoint/2010/main" val="1180445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197" y="2658874"/>
            <a:ext cx="10515600" cy="1325563"/>
          </a:xfrm>
        </p:spPr>
        <p:txBody>
          <a:bodyPr/>
          <a:lstStyle/>
          <a:p>
            <a:r>
              <a:rPr lang="en-US" dirty="0"/>
              <a:t>lecture07.3.trends.ipynb</a:t>
            </a:r>
            <a:endParaRPr lang="en-US" dirty="0"/>
          </a:p>
        </p:txBody>
      </p:sp>
    </p:spTree>
    <p:extLst>
      <p:ext uri="{BB962C8B-B14F-4D97-AF65-F5344CB8AC3E}">
        <p14:creationId xmlns:p14="http://schemas.microsoft.com/office/powerpoint/2010/main" val="1296687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smtClean="0"/>
              <a:t>Data Cleaning, Profiling, Performance</a:t>
            </a:r>
          </a:p>
          <a:p>
            <a:r>
              <a:rPr lang="en-US" dirty="0" smtClean="0"/>
              <a:t>String Processing</a:t>
            </a:r>
          </a:p>
          <a:p>
            <a:r>
              <a:rPr lang="en-US" dirty="0" smtClean="0"/>
              <a:t>Trends &amp; Outliers</a:t>
            </a:r>
            <a:endParaRPr lang="en-US" dirty="0" smtClean="0"/>
          </a:p>
          <a:p>
            <a:r>
              <a:rPr lang="en-US" b="1" dirty="0" smtClean="0"/>
              <a:t>Big Data Processing with </a:t>
            </a:r>
            <a:r>
              <a:rPr lang="en-US" b="1" dirty="0" smtClean="0"/>
              <a:t>Spark</a:t>
            </a:r>
          </a:p>
          <a:p>
            <a:r>
              <a:rPr lang="en-US" dirty="0" smtClean="0"/>
              <a:t>Final Project</a:t>
            </a:r>
            <a:endParaRPr lang="en-US" dirty="0"/>
          </a:p>
          <a:p>
            <a:endParaRPr lang="en-US" dirty="0" smtClean="0"/>
          </a:p>
          <a:p>
            <a:endParaRPr lang="en-US" dirty="0"/>
          </a:p>
        </p:txBody>
      </p:sp>
    </p:spTree>
    <p:extLst>
      <p:ext uri="{BB962C8B-B14F-4D97-AF65-F5344CB8AC3E}">
        <p14:creationId xmlns:p14="http://schemas.microsoft.com/office/powerpoint/2010/main" val="907859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Processing </a:t>
            </a:r>
            <a:br>
              <a:rPr lang="en-US" dirty="0" smtClean="0"/>
            </a:br>
            <a:r>
              <a:rPr lang="en-US" dirty="0" smtClean="0"/>
              <a:t>with</a:t>
            </a:r>
            <a:endParaRPr lang="en-US" dirty="0"/>
          </a:p>
        </p:txBody>
      </p:sp>
      <p:pic>
        <p:nvPicPr>
          <p:cNvPr id="4" name="Picture 3"/>
          <p:cNvPicPr>
            <a:picLocks noChangeAspect="1"/>
          </p:cNvPicPr>
          <p:nvPr/>
        </p:nvPicPr>
        <p:blipFill>
          <a:blip r:embed="rId2"/>
          <a:stretch>
            <a:fillRect/>
          </a:stretch>
        </p:blipFill>
        <p:spPr>
          <a:xfrm>
            <a:off x="3911600" y="2913742"/>
            <a:ext cx="4775200" cy="2540000"/>
          </a:xfrm>
          <a:prstGeom prst="rect">
            <a:avLst/>
          </a:prstGeom>
        </p:spPr>
      </p:pic>
    </p:spTree>
    <p:extLst>
      <p:ext uri="{BB962C8B-B14F-4D97-AF65-F5344CB8AC3E}">
        <p14:creationId xmlns:p14="http://schemas.microsoft.com/office/powerpoint/2010/main" val="1300955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2039</TotalTime>
  <Words>1217</Words>
  <Application>Microsoft Macintosh PowerPoint</Application>
  <PresentationFormat>Widescreen</PresentationFormat>
  <Paragraphs>253</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Calibri</vt:lpstr>
      <vt:lpstr>Calibri Light</vt:lpstr>
      <vt:lpstr>Corbel</vt:lpstr>
      <vt:lpstr>Courier New</vt:lpstr>
      <vt:lpstr>ＭＳ Ｐゴシック</vt:lpstr>
      <vt:lpstr>Times New Roman</vt:lpstr>
      <vt:lpstr>Arial</vt:lpstr>
      <vt:lpstr>Office Theme</vt:lpstr>
      <vt:lpstr>Data Science  &amp;  Big Data</vt:lpstr>
      <vt:lpstr>Agenda</vt:lpstr>
      <vt:lpstr>lecture07.1.clean.data.ipynb</vt:lpstr>
      <vt:lpstr>Agenda</vt:lpstr>
      <vt:lpstr>lecture07.2.strings.ipynb</vt:lpstr>
      <vt:lpstr>Agenda</vt:lpstr>
      <vt:lpstr>lecture07.3.trends.ipynb</vt:lpstr>
      <vt:lpstr>Agenda</vt:lpstr>
      <vt:lpstr>Big Data Processing  with</vt:lpstr>
      <vt:lpstr>https://databricks.com/ce</vt:lpstr>
      <vt:lpstr>Apache Spark</vt:lpstr>
      <vt:lpstr>Map-Reduce</vt:lpstr>
      <vt:lpstr>Map-Reduce</vt:lpstr>
      <vt:lpstr>Why Spark?</vt:lpstr>
      <vt:lpstr>Spark Goals</vt:lpstr>
      <vt:lpstr>RDDs</vt:lpstr>
      <vt:lpstr>RDDs : 3 ways to construct</vt:lpstr>
      <vt:lpstr>RDDs : examples</vt:lpstr>
      <vt:lpstr>RDDs : partitions</vt:lpstr>
      <vt:lpstr>RDD vs. Shared Memory Model</vt:lpstr>
      <vt:lpstr>Spark Driver &amp; Workers</vt:lpstr>
      <vt:lpstr>2 types of operations</vt:lpstr>
      <vt:lpstr>RDD: Operations</vt:lpstr>
      <vt:lpstr>Transformations</vt:lpstr>
      <vt:lpstr>Transformation: map &amp; filter</vt:lpstr>
      <vt:lpstr>Transformation: distinct</vt:lpstr>
      <vt:lpstr>Transformation: map &amp; flatMap</vt:lpstr>
      <vt:lpstr>Actions</vt:lpstr>
      <vt:lpstr>Action: reduce, take, collect</vt:lpstr>
      <vt:lpstr>Action: takeOrdered</vt:lpstr>
      <vt:lpstr>Spark: Key-Value RDD</vt:lpstr>
      <vt:lpstr>Key-Value Transformations</vt:lpstr>
      <vt:lpstr>Key-Value Transformation: reduceByKey</vt:lpstr>
      <vt:lpstr>Key-Value Transformation: sortByKey</vt:lpstr>
      <vt:lpstr>Key-Value Transformation: groupByKey</vt:lpstr>
      <vt:lpstr>Python: lambda &amp; closure</vt:lpstr>
      <vt:lpstr>Joining Datasets</vt:lpstr>
      <vt:lpstr>Joining Spark Datasets : Inner Join</vt:lpstr>
      <vt:lpstr>Joining Spark Datasets : Left Outer Join</vt:lpstr>
      <vt:lpstr>Joining Spark Datasets : Right Outer Join</vt:lpstr>
      <vt:lpstr>Joining Spark Datasets : Full Outer Join</vt:lpstr>
      <vt:lpstr>Exercise: Shakespeare Complete Work</vt:lpstr>
      <vt:lpstr>Agenda</vt:lpstr>
      <vt:lpstr>Your final project : guidelines</vt:lpstr>
      <vt:lpstr>Your final project : topic selection</vt:lpstr>
      <vt:lpstr>Your final project : grading rubric</vt:lpstr>
      <vt:lpstr>Submitting your notebook to github</vt:lpstr>
      <vt:lpstr>Submitting your notebook to github</vt:lpstr>
      <vt:lpstr>Submitting your notebook to github</vt:lpstr>
      <vt:lpstr>Submitting your notebook to github</vt:lpstr>
      <vt:lpstr>See you on September 10!</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Shaping Data</dc:title>
  <dc:creator>Microsoft Office User</dc:creator>
  <cp:lastModifiedBy>Microsoft Office User</cp:lastModifiedBy>
  <cp:revision>47</cp:revision>
  <cp:lastPrinted>2016-08-20T20:45:44Z</cp:lastPrinted>
  <dcterms:created xsi:type="dcterms:W3CDTF">2016-08-20T00:02:08Z</dcterms:created>
  <dcterms:modified xsi:type="dcterms:W3CDTF">2016-08-27T18:28:12Z</dcterms:modified>
</cp:coreProperties>
</file>