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57" r:id="rId5"/>
    <p:sldId id="259" r:id="rId6"/>
    <p:sldId id="260" r:id="rId7"/>
    <p:sldId id="261" r:id="rId8"/>
    <p:sldId id="262" r:id="rId9"/>
    <p:sldId id="263" r:id="rId10"/>
    <p:sldId id="264" r:id="rId11"/>
    <p:sldId id="265" r:id="rId12"/>
    <p:sldId id="266" r:id="rId13"/>
    <p:sldId id="268" r:id="rId14"/>
    <p:sldId id="271" r:id="rId15"/>
    <p:sldId id="273" r:id="rId16"/>
    <p:sldId id="272" r:id="rId17"/>
    <p:sldId id="275" r:id="rId18"/>
    <p:sldId id="276" r:id="rId19"/>
    <p:sldId id="277" r:id="rId20"/>
    <p:sldId id="278" r:id="rId21"/>
    <p:sldId id="279" r:id="rId22"/>
    <p:sldId id="274" r:id="rId23"/>
    <p:sldId id="280" r:id="rId24"/>
    <p:sldId id="288" r:id="rId25"/>
    <p:sldId id="289" r:id="rId26"/>
    <p:sldId id="290" r:id="rId27"/>
    <p:sldId id="291" r:id="rId28"/>
    <p:sldId id="292" r:id="rId29"/>
    <p:sldId id="293" r:id="rId30"/>
    <p:sldId id="294" r:id="rId31"/>
    <p:sldId id="282" r:id="rId32"/>
    <p:sldId id="269" r:id="rId33"/>
    <p:sldId id="295" r:id="rId34"/>
    <p:sldId id="299" r:id="rId35"/>
    <p:sldId id="300" r:id="rId36"/>
    <p:sldId id="302" r:id="rId37"/>
    <p:sldId id="301" r:id="rId38"/>
    <p:sldId id="304" r:id="rId39"/>
    <p:sldId id="303" r:id="rId40"/>
    <p:sldId id="270"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640"/>
  </p:normalViewPr>
  <p:slideViewPr>
    <p:cSldViewPr snapToGrid="0" snapToObjects="1">
      <p:cViewPr varScale="1">
        <p:scale>
          <a:sx n="88" d="100"/>
          <a:sy n="88" d="100"/>
        </p:scale>
        <p:origin x="184"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46782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22559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98474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6432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6404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E3593-F798-EB45-81F1-05D1F8BD3BD0}"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7364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E3593-F798-EB45-81F1-05D1F8BD3BD0}" type="datetimeFigureOut">
              <a:rPr lang="en-US" smtClean="0"/>
              <a:t>8/13/16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21264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E3593-F798-EB45-81F1-05D1F8BD3BD0}" type="datetimeFigureOut">
              <a:rPr lang="en-US" smtClean="0"/>
              <a:t>8/13/16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2140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E3593-F798-EB45-81F1-05D1F8BD3BD0}" type="datetimeFigureOut">
              <a:rPr lang="en-US" smtClean="0"/>
              <a:t>8/13/16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1990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E3593-F798-EB45-81F1-05D1F8BD3BD0}"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59445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E3593-F798-EB45-81F1-05D1F8BD3BD0}"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928856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E3593-F798-EB45-81F1-05D1F8BD3BD0}" type="datetimeFigureOut">
              <a:rPr lang="en-US" smtClean="0"/>
              <a:t>8/13/16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8BBCD-FE76-944A-A13D-0B3EE5CF4A9C}" type="slidenum">
              <a:rPr lang="en-US" smtClean="0"/>
              <a:t>‹#›</a:t>
            </a:fld>
            <a:endParaRPr lang="en-US"/>
          </a:p>
        </p:txBody>
      </p:sp>
    </p:spTree>
    <p:extLst>
      <p:ext uri="{BB962C8B-B14F-4D97-AF65-F5344CB8AC3E}">
        <p14:creationId xmlns:p14="http://schemas.microsoft.com/office/powerpoint/2010/main" val="1830889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927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subplot #2</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latin typeface="Courier New" charset="0"/>
                <a:ea typeface="Courier New" charset="0"/>
                <a:cs typeface="Courier New" charset="0"/>
              </a:rPr>
              <a:t>plt.subplot</a:t>
            </a:r>
            <a:r>
              <a:rPr lang="en-US" dirty="0" smtClean="0">
                <a:latin typeface="Courier New" charset="0"/>
                <a:ea typeface="Courier New" charset="0"/>
                <a:cs typeface="Courier New" charset="0"/>
              </a:rPr>
              <a:t>(2, 1, 2) </a:t>
            </a:r>
          </a:p>
          <a:p>
            <a:pPr marL="0" indent="0">
              <a:lnSpc>
                <a:spcPct val="100000"/>
              </a:lnSpc>
              <a:spcBef>
                <a:spcPts val="0"/>
              </a:spcBef>
              <a:buNone/>
            </a:pPr>
            <a:r>
              <a:rPr lang="en-US" dirty="0" err="1" smtClean="0">
                <a:latin typeface="Courier New" charset="0"/>
                <a:ea typeface="Courier New" charset="0"/>
                <a:cs typeface="Courier New" charset="0"/>
              </a:rPr>
              <a:t>plt.plot</a:t>
            </a:r>
            <a:r>
              <a:rPr lang="en-US" dirty="0" smtClean="0">
                <a:latin typeface="Courier New" charset="0"/>
                <a:ea typeface="Courier New" charset="0"/>
                <a:cs typeface="Courier New" charset="0"/>
              </a:rPr>
              <a:t>(x2, y2, 'r.-') </a:t>
            </a:r>
          </a:p>
          <a:p>
            <a:pPr marL="0" indent="0">
              <a:lnSpc>
                <a:spcPct val="100000"/>
              </a:lnSpc>
              <a:spcBef>
                <a:spcPts val="0"/>
              </a:spcBef>
              <a:buNone/>
            </a:pPr>
            <a:r>
              <a:rPr lang="en-US" dirty="0" err="1" smtClean="0">
                <a:latin typeface="Courier New" charset="0"/>
                <a:ea typeface="Courier New" charset="0"/>
                <a:cs typeface="Courier New" charset="0"/>
              </a:rPr>
              <a:t>plt.xlabel</a:t>
            </a:r>
            <a:r>
              <a:rPr lang="en-US" dirty="0" smtClean="0">
                <a:latin typeface="Courier New" charset="0"/>
                <a:ea typeface="Courier New" charset="0"/>
                <a:cs typeface="Courier New" charset="0"/>
              </a:rPr>
              <a:t>('time (s)') </a:t>
            </a:r>
          </a:p>
          <a:p>
            <a:pPr marL="0" indent="0">
              <a:lnSpc>
                <a:spcPct val="100000"/>
              </a:lnSpc>
              <a:spcBef>
                <a:spcPts val="0"/>
              </a:spcBef>
              <a:buNone/>
            </a:pPr>
            <a:r>
              <a:rPr lang="en-US" dirty="0" err="1" smtClean="0">
                <a:latin typeface="Courier New" charset="0"/>
                <a:ea typeface="Courier New" charset="0"/>
                <a:cs typeface="Courier New" charset="0"/>
              </a:rPr>
              <a:t>plt.ylabel</a:t>
            </a:r>
            <a:r>
              <a:rPr lang="en-US" dirty="0" smtClean="0">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83328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show it!</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latin typeface="Courier New" charset="0"/>
                <a:ea typeface="Courier New" charset="0"/>
                <a:cs typeface="Courier New" charset="0"/>
              </a:rPr>
              <a:t>plt.show</a:t>
            </a: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85118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133" y="1539442"/>
            <a:ext cx="6217472" cy="4927845"/>
          </a:xfrm>
          <a:prstGeom prst="rect">
            <a:avLst/>
          </a:prstGeom>
        </p:spPr>
      </p:pic>
    </p:spTree>
    <p:extLst>
      <p:ext uri="{BB962C8B-B14F-4D97-AF65-F5344CB8AC3E}">
        <p14:creationId xmlns:p14="http://schemas.microsoft.com/office/powerpoint/2010/main" val="55095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b="1" dirty="0" err="1" smtClean="0"/>
              <a:t>Bokeh</a:t>
            </a:r>
            <a:endParaRPr lang="en-US" b="1" dirty="0" smtClean="0"/>
          </a:p>
          <a:p>
            <a:r>
              <a:rPr lang="en-US" dirty="0" smtClean="0"/>
              <a:t>Tableau</a:t>
            </a:r>
          </a:p>
          <a:p>
            <a:r>
              <a:rPr lang="en-US" dirty="0" smtClean="0"/>
              <a:t>Final Project</a:t>
            </a:r>
            <a:endParaRPr lang="en-US" dirty="0"/>
          </a:p>
        </p:txBody>
      </p:sp>
    </p:spTree>
    <p:extLst>
      <p:ext uri="{BB962C8B-B14F-4D97-AF65-F5344CB8AC3E}">
        <p14:creationId xmlns:p14="http://schemas.microsoft.com/office/powerpoint/2010/main" val="73970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Bokeh</a:t>
            </a:r>
            <a:r>
              <a:rPr lang="en-US" dirty="0" smtClean="0"/>
              <a:t>: web interactive display</a:t>
            </a:r>
            <a:endParaRPr lang="en-US" dirty="0"/>
          </a:p>
        </p:txBody>
      </p:sp>
      <p:sp>
        <p:nvSpPr>
          <p:cNvPr id="3" name="Content Placeholder 2"/>
          <p:cNvSpPr>
            <a:spLocks noGrp="1"/>
          </p:cNvSpPr>
          <p:nvPr>
            <p:ph idx="1"/>
          </p:nvPr>
        </p:nvSpPr>
        <p:spPr/>
        <p:txBody>
          <a:bodyPr/>
          <a:lstStyle/>
          <a:p>
            <a:pPr marL="0" indent="0">
              <a:buNone/>
            </a:pPr>
            <a:r>
              <a:rPr lang="en-US" dirty="0" smtClean="0"/>
              <a:t>Creates interactive </a:t>
            </a:r>
            <a:r>
              <a:rPr lang="en-US" dirty="0"/>
              <a:t>visualization </a:t>
            </a:r>
            <a:r>
              <a:rPr lang="en-US" dirty="0" smtClean="0"/>
              <a:t>for web presentation.</a:t>
            </a:r>
          </a:p>
          <a:p>
            <a:pPr marL="0" indent="0">
              <a:buNone/>
            </a:pPr>
            <a:endParaRPr lang="en-US" dirty="0"/>
          </a:p>
          <a:p>
            <a:r>
              <a:rPr lang="en-US" dirty="0" smtClean="0"/>
              <a:t>In the </a:t>
            </a:r>
            <a:r>
              <a:rPr lang="en-US" dirty="0"/>
              <a:t>style of </a:t>
            </a:r>
            <a:r>
              <a:rPr lang="en-US" dirty="0" smtClean="0"/>
              <a:t>D3.js</a:t>
            </a:r>
          </a:p>
          <a:p>
            <a:r>
              <a:rPr lang="en-US" dirty="0"/>
              <a:t>H</a:t>
            </a:r>
            <a:r>
              <a:rPr lang="en-US" dirty="0" smtClean="0"/>
              <a:t>igh-performance </a:t>
            </a:r>
            <a:r>
              <a:rPr lang="en-US" dirty="0"/>
              <a:t>interactivity over very large or streaming </a:t>
            </a:r>
            <a:r>
              <a:rPr lang="en-US" dirty="0" smtClean="0"/>
              <a:t>datasets </a:t>
            </a:r>
          </a:p>
          <a:p>
            <a:r>
              <a:rPr lang="en-US" dirty="0" smtClean="0"/>
              <a:t>Quick creation of plots, dashboards, data apps</a:t>
            </a:r>
            <a:endParaRPr lang="en-US" dirty="0"/>
          </a:p>
        </p:txBody>
      </p:sp>
    </p:spTree>
    <p:extLst>
      <p:ext uri="{BB962C8B-B14F-4D97-AF65-F5344CB8AC3E}">
        <p14:creationId xmlns:p14="http://schemas.microsoft.com/office/powerpoint/2010/main" val="3131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7398"/>
            <a:ext cx="10515600" cy="1325563"/>
          </a:xfrm>
        </p:spPr>
        <p:txBody>
          <a:bodyPr/>
          <a:lstStyle/>
          <a:p>
            <a:r>
              <a:rPr lang="en-US" dirty="0" smtClean="0"/>
              <a:t>Anatomy of a Simple </a:t>
            </a:r>
            <a:r>
              <a:rPr lang="en-US" dirty="0" err="1" smtClean="0"/>
              <a:t>Bokeh</a:t>
            </a:r>
            <a:r>
              <a:rPr lang="en-US" dirty="0" smtClean="0"/>
              <a:t> App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38430"/>
            <a:ext cx="6423212" cy="5519569"/>
          </a:xfrm>
          <a:prstGeom prst="rect">
            <a:avLst/>
          </a:prstGeom>
        </p:spPr>
      </p:pic>
    </p:spTree>
    <p:extLst>
      <p:ext uri="{BB962C8B-B14F-4D97-AF65-F5344CB8AC3E}">
        <p14:creationId xmlns:p14="http://schemas.microsoft.com/office/powerpoint/2010/main" val="23828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Simple </a:t>
            </a:r>
            <a:r>
              <a:rPr lang="en-US" dirty="0" err="1" smtClean="0"/>
              <a:t>Bokeh</a:t>
            </a:r>
            <a:r>
              <a:rPr lang="en-US" dirty="0" smtClean="0"/>
              <a:t> App</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483867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the libraries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import </a:t>
            </a:r>
            <a:r>
              <a:rPr lang="en-US" dirty="0" err="1" smtClean="0"/>
              <a:t>numpy</a:t>
            </a:r>
            <a:r>
              <a:rPr lang="en-US" dirty="0" smtClean="0"/>
              <a:t> as np</a:t>
            </a:r>
          </a:p>
          <a:p>
            <a:pPr marL="0" lvl="0" indent="0">
              <a:lnSpc>
                <a:spcPct val="100000"/>
              </a:lnSpc>
              <a:spcBef>
                <a:spcPts val="0"/>
              </a:spcBef>
              <a:buNone/>
            </a:pPr>
            <a:r>
              <a:rPr lang="en-US" dirty="0" smtClean="0"/>
              <a:t>from </a:t>
            </a:r>
            <a:r>
              <a:rPr lang="en-US" dirty="0" err="1" smtClean="0"/>
              <a:t>bokeh.plotting</a:t>
            </a:r>
            <a:r>
              <a:rPr lang="en-US" dirty="0" smtClean="0"/>
              <a:t> import figure, </a:t>
            </a:r>
            <a:r>
              <a:rPr lang="en-US" dirty="0" err="1" smtClean="0"/>
              <a:t>output_file</a:t>
            </a:r>
            <a:r>
              <a:rPr lang="en-US" dirty="0" smtClean="0"/>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0499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x and y ranges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t>a = </a:t>
            </a:r>
            <a:r>
              <a:rPr lang="en-US" dirty="0" err="1" smtClean="0"/>
              <a:t>np.arange</a:t>
            </a:r>
            <a:r>
              <a:rPr lang="en-US" dirty="0" smtClean="0"/>
              <a:t>(10)</a:t>
            </a:r>
          </a:p>
          <a:p>
            <a:pPr marL="0" lvl="0" indent="0">
              <a:lnSpc>
                <a:spcPct val="100000"/>
              </a:lnSpc>
              <a:spcBef>
                <a:spcPts val="0"/>
              </a:spcBef>
              <a:buNone/>
            </a:pPr>
            <a:r>
              <a:rPr lang="en-US" dirty="0" smtClean="0"/>
              <a:t>b = </a:t>
            </a:r>
            <a:r>
              <a:rPr lang="en-US" dirty="0" err="1" smtClean="0"/>
              <a:t>np.random.randn</a:t>
            </a:r>
            <a:r>
              <a:rPr lang="en-US" dirty="0" smtClean="0"/>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988197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name of the HTML file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t>output_file</a:t>
            </a:r>
            <a:r>
              <a:rPr lang="en-US" dirty="0" smtClean="0"/>
              <a:t>("</a:t>
            </a:r>
            <a:r>
              <a:rPr lang="en-US" dirty="0" err="1" smtClean="0"/>
              <a:t>lines.html</a:t>
            </a:r>
            <a:r>
              <a:rPr lang="en-US" dirty="0" smtClean="0"/>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60113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b="1" dirty="0" err="1" smtClean="0"/>
              <a:t>Matplotlib</a:t>
            </a:r>
            <a:endParaRPr lang="en-US" b="1" dirty="0" smtClean="0"/>
          </a:p>
          <a:p>
            <a:r>
              <a:rPr lang="en-US" dirty="0" err="1" smtClean="0"/>
              <a:t>Bokeh</a:t>
            </a:r>
            <a:endParaRPr lang="en-US" dirty="0" smtClean="0"/>
          </a:p>
          <a:p>
            <a:r>
              <a:rPr lang="en-US" dirty="0" smtClean="0"/>
              <a:t>Tableau</a:t>
            </a:r>
          </a:p>
          <a:p>
            <a:r>
              <a:rPr lang="en-US" dirty="0" smtClean="0"/>
              <a:t>Final Project</a:t>
            </a:r>
            <a:endParaRPr lang="en-US" dirty="0"/>
          </a:p>
        </p:txBody>
      </p:sp>
    </p:spTree>
    <p:extLst>
      <p:ext uri="{BB962C8B-B14F-4D97-AF65-F5344CB8AC3E}">
        <p14:creationId xmlns:p14="http://schemas.microsoft.com/office/powerpoint/2010/main" val="69800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actual figure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t>p = figure(title="</a:t>
            </a:r>
            <a:r>
              <a:rPr lang="en-US" dirty="0" err="1" smtClean="0"/>
              <a:t>Bokeh</a:t>
            </a:r>
            <a:r>
              <a:rPr lang="en-US" dirty="0" smtClean="0"/>
              <a:t> Line", </a:t>
            </a:r>
            <a:r>
              <a:rPr lang="en-US" dirty="0" err="1" smtClean="0"/>
              <a:t>x_axis_label</a:t>
            </a:r>
            <a:r>
              <a:rPr lang="en-US" dirty="0" smtClean="0"/>
              <a:t>='x', </a:t>
            </a:r>
            <a:r>
              <a:rPr lang="en-US" dirty="0" err="1" smtClean="0"/>
              <a:t>y_axis_label</a:t>
            </a:r>
            <a:r>
              <a:rPr lang="en-US" dirty="0" smtClean="0"/>
              <a:t>='y')</a:t>
            </a:r>
          </a:p>
          <a:p>
            <a:pPr marL="0" lvl="0" indent="0">
              <a:lnSpc>
                <a:spcPct val="100000"/>
              </a:lnSpc>
              <a:spcBef>
                <a:spcPts val="0"/>
              </a:spcBef>
              <a:buNone/>
            </a:pPr>
            <a:r>
              <a:rPr lang="en-US" dirty="0" err="1" smtClean="0"/>
              <a:t>p.line</a:t>
            </a:r>
            <a:r>
              <a:rPr lang="en-US" dirty="0" smtClean="0"/>
              <a:t>(a, b, legend="Random Walk", </a:t>
            </a:r>
            <a:r>
              <a:rPr lang="en-US" dirty="0" err="1" smtClean="0"/>
              <a:t>line_width</a:t>
            </a:r>
            <a:r>
              <a:rPr lang="en-US" dirty="0" smtClean="0"/>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56127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show it!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t>show(p)</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56633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7398"/>
            <a:ext cx="10515600" cy="1325563"/>
          </a:xfrm>
        </p:spPr>
        <p:txBody>
          <a:bodyPr/>
          <a:lstStyle/>
          <a:p>
            <a:r>
              <a:rPr lang="en-US" dirty="0" smtClean="0"/>
              <a:t>Anatomy of a Simple </a:t>
            </a:r>
            <a:r>
              <a:rPr lang="en-US" dirty="0" err="1" smtClean="0"/>
              <a:t>Bokeh</a:t>
            </a:r>
            <a:r>
              <a:rPr lang="en-US" dirty="0" smtClean="0"/>
              <a:t> App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38430"/>
            <a:ext cx="6423212" cy="5519569"/>
          </a:xfrm>
          <a:prstGeom prst="rect">
            <a:avLst/>
          </a:prstGeom>
        </p:spPr>
      </p:pic>
    </p:spTree>
    <p:extLst>
      <p:ext uri="{BB962C8B-B14F-4D97-AF65-F5344CB8AC3E}">
        <p14:creationId xmlns:p14="http://schemas.microsoft.com/office/powerpoint/2010/main" val="1260807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Interactive </a:t>
            </a:r>
            <a:r>
              <a:rPr lang="en-US" dirty="0" err="1" smtClean="0"/>
              <a:t>Bokeh</a:t>
            </a:r>
            <a:r>
              <a:rPr lang="en-US" dirty="0" smtClean="0"/>
              <a:t> App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100" y="1357228"/>
            <a:ext cx="7103782" cy="5500772"/>
          </a:xfrm>
          <a:prstGeom prst="rect">
            <a:avLst/>
          </a:prstGeom>
        </p:spPr>
      </p:pic>
    </p:spTree>
    <p:extLst>
      <p:ext uri="{BB962C8B-B14F-4D97-AF65-F5344CB8AC3E}">
        <p14:creationId xmlns:p14="http://schemas.microsoft.com/office/powerpoint/2010/main" val="1514472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Interactive </a:t>
            </a:r>
            <a:r>
              <a:rPr lang="en-US" dirty="0" err="1" smtClean="0"/>
              <a:t>Bokeh</a:t>
            </a:r>
            <a:r>
              <a:rPr lang="en-US" dirty="0" smtClean="0"/>
              <a:t> App</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7458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x-range</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b="1" dirty="0" smtClean="0">
                <a:latin typeface="Courier New" charset="0"/>
                <a:ea typeface="Courier New" charset="0"/>
                <a:cs typeface="Courier New" charset="0"/>
              </a:rPr>
              <a:t>x = </a:t>
            </a:r>
            <a:r>
              <a:rPr lang="en-US" sz="2000" b="1" dirty="0" err="1" smtClean="0">
                <a:latin typeface="Courier New" charset="0"/>
                <a:ea typeface="Courier New" charset="0"/>
                <a:cs typeface="Courier New" charset="0"/>
              </a:rPr>
              <a:t>np.arange</a:t>
            </a:r>
            <a:r>
              <a:rPr lang="en-US" sz="2000" b="1" dirty="0" smtClean="0">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23238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3 separate functions in terms of x</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b="1" dirty="0" smtClean="0">
                <a:latin typeface="Courier New" charset="0"/>
                <a:ea typeface="Courier New" charset="0"/>
                <a:cs typeface="Courier New" charset="0"/>
              </a:rPr>
              <a:t>y0 =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**2 for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in x]</a:t>
            </a:r>
          </a:p>
          <a:p>
            <a:pPr marL="0" lvl="0" indent="0">
              <a:lnSpc>
                <a:spcPct val="100000"/>
              </a:lnSpc>
              <a:spcBef>
                <a:spcPts val="0"/>
              </a:spcBef>
              <a:buNone/>
            </a:pPr>
            <a:r>
              <a:rPr lang="en-US" sz="2000" b="1" dirty="0" smtClean="0">
                <a:latin typeface="Courier New" charset="0"/>
                <a:ea typeface="Courier New" charset="0"/>
                <a:cs typeface="Courier New" charset="0"/>
              </a:rPr>
              <a:t>y1 = [10**</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for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in x]</a:t>
            </a:r>
          </a:p>
          <a:p>
            <a:pPr marL="0" lvl="0" indent="0">
              <a:lnSpc>
                <a:spcPct val="100000"/>
              </a:lnSpc>
              <a:spcBef>
                <a:spcPts val="0"/>
              </a:spcBef>
              <a:buNone/>
            </a:pPr>
            <a:r>
              <a:rPr lang="en-US" sz="2000" b="1" dirty="0" smtClean="0">
                <a:latin typeface="Courier New" charset="0"/>
                <a:ea typeface="Courier New" charset="0"/>
                <a:cs typeface="Courier New" charset="0"/>
              </a:rPr>
              <a:t>y2 = [10**(</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**2) for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9466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name of output HTML file</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b="1" dirty="0" err="1" smtClean="0">
                <a:latin typeface="Courier New" charset="0"/>
                <a:ea typeface="Courier New" charset="0"/>
                <a:cs typeface="Courier New" charset="0"/>
              </a:rPr>
              <a:t>output_file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loglines.html</a:t>
            </a:r>
            <a:r>
              <a:rPr lang="en-US" sz="2000" b="1" dirty="0" smtClean="0">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320831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the exact set of “tools” on graph</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a:t>
            </a:r>
            <a:r>
              <a:rPr lang="en-US" sz="2000" b="1" dirty="0" smtClean="0">
                <a:latin typeface="Courier New" charset="0"/>
                <a:ea typeface="Courier New" charset="0"/>
                <a:cs typeface="Courier New" charset="0"/>
              </a:rPr>
              <a:t>tools="</a:t>
            </a:r>
            <a:r>
              <a:rPr lang="en-US" sz="2000" b="1" dirty="0" err="1" smtClean="0">
                <a:latin typeface="Courier New" charset="0"/>
                <a:ea typeface="Courier New" charset="0"/>
                <a:cs typeface="Courier New" charset="0"/>
              </a:rPr>
              <a:t>pan,box_zoom,reset,save</a:t>
            </a:r>
            <a:r>
              <a:rPr lang="en-US" sz="2000" b="1" dirty="0" smtClean="0">
                <a:latin typeface="Courier New" charset="0"/>
                <a:ea typeface="Courier New" charset="0"/>
                <a:cs typeface="Courier New" charset="0"/>
              </a:rPr>
              <a:t>"</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26999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Actually creating the 3 separate graphs</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x, legend="y=x")</a:t>
            </a:r>
          </a:p>
          <a:p>
            <a:pPr marL="0" lvl="0" indent="0">
              <a:lnSpc>
                <a:spcPct val="100000"/>
              </a:lnSpc>
              <a:spcBef>
                <a:spcPts val="0"/>
              </a:spcBef>
              <a:buNone/>
            </a:pPr>
            <a:r>
              <a:rPr lang="en-US" sz="2000" b="1" dirty="0" err="1" smtClean="0">
                <a:latin typeface="Courier New" charset="0"/>
                <a:ea typeface="Courier New" charset="0"/>
                <a:cs typeface="Courier New" charset="0"/>
              </a:rPr>
              <a:t>p.circle</a:t>
            </a:r>
            <a:r>
              <a:rPr lang="en-US" sz="2000" b="1" dirty="0" smtClean="0">
                <a:latin typeface="Courier New" charset="0"/>
                <a:ea typeface="Courier New" charset="0"/>
                <a:cs typeface="Courier New" charset="0"/>
              </a:rPr>
              <a:t>(x, x, legend="y=x", </a:t>
            </a:r>
            <a:r>
              <a:rPr lang="en-US" sz="2000" b="1" dirty="0" err="1" smtClean="0">
                <a:latin typeface="Courier New" charset="0"/>
                <a:ea typeface="Courier New" charset="0"/>
                <a:cs typeface="Courier New" charset="0"/>
              </a:rPr>
              <a:t>fill_color</a:t>
            </a:r>
            <a:r>
              <a:rPr lang="en-US" sz="2000" b="1" dirty="0" smtClean="0">
                <a:latin typeface="Courier New" charset="0"/>
                <a:ea typeface="Courier New" charset="0"/>
                <a:cs typeface="Courier New" charset="0"/>
              </a:rPr>
              <a:t>="white", size=8)</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y0, legend="y=x^2", </a:t>
            </a:r>
            <a:r>
              <a:rPr lang="en-US" sz="2000" b="1" dirty="0" err="1" smtClean="0">
                <a:latin typeface="Courier New" charset="0"/>
                <a:ea typeface="Courier New" charset="0"/>
                <a:cs typeface="Courier New" charset="0"/>
              </a:rPr>
              <a:t>line_width</a:t>
            </a:r>
            <a:r>
              <a:rPr lang="en-US" sz="2000" b="1" dirty="0" smtClean="0">
                <a:latin typeface="Courier New" charset="0"/>
                <a:ea typeface="Courier New" charset="0"/>
                <a:cs typeface="Courier New" charset="0"/>
              </a:rPr>
              <a:t>=3)</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y1, legend="y=10^x", </a:t>
            </a:r>
            <a:r>
              <a:rPr lang="en-US" sz="2000" b="1" dirty="0" err="1" smtClean="0">
                <a:latin typeface="Courier New" charset="0"/>
                <a:ea typeface="Courier New" charset="0"/>
                <a:cs typeface="Courier New" charset="0"/>
              </a:rPr>
              <a:t>line_color</a:t>
            </a:r>
            <a:r>
              <a:rPr lang="en-US" sz="2000" b="1" dirty="0" smtClean="0">
                <a:latin typeface="Courier New" charset="0"/>
                <a:ea typeface="Courier New" charset="0"/>
                <a:cs typeface="Courier New" charset="0"/>
              </a:rPr>
              <a:t>="red")</a:t>
            </a:r>
          </a:p>
          <a:p>
            <a:pPr marL="0" lvl="0" indent="0">
              <a:lnSpc>
                <a:spcPct val="100000"/>
              </a:lnSpc>
              <a:spcBef>
                <a:spcPts val="0"/>
              </a:spcBef>
              <a:buNone/>
            </a:pPr>
            <a:r>
              <a:rPr lang="en-US" sz="2000" b="1" dirty="0" err="1" smtClean="0">
                <a:latin typeface="Courier New" charset="0"/>
                <a:ea typeface="Courier New" charset="0"/>
                <a:cs typeface="Courier New" charset="0"/>
              </a:rPr>
              <a:t>p.circle</a:t>
            </a:r>
            <a:r>
              <a:rPr lang="en-US" sz="2000" b="1" dirty="0" smtClean="0">
                <a:latin typeface="Courier New" charset="0"/>
                <a:ea typeface="Courier New" charset="0"/>
                <a:cs typeface="Courier New" charset="0"/>
              </a:rPr>
              <a:t>(x, y1, legend="y=10^x", </a:t>
            </a:r>
          </a:p>
          <a:p>
            <a:pPr marL="0" lvl="0" indent="0">
              <a:lnSpc>
                <a:spcPct val="100000"/>
              </a:lnSpc>
              <a:spcBef>
                <a:spcPts val="0"/>
              </a:spcBef>
              <a:buNone/>
            </a:pP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fill_color</a:t>
            </a:r>
            <a:r>
              <a:rPr lang="en-US" sz="2000" b="1" dirty="0" smtClean="0">
                <a:latin typeface="Courier New" charset="0"/>
                <a:ea typeface="Courier New" charset="0"/>
                <a:cs typeface="Courier New" charset="0"/>
              </a:rPr>
              <a:t>="red", </a:t>
            </a:r>
            <a:r>
              <a:rPr lang="en-US" sz="2000" b="1" dirty="0" err="1" smtClean="0">
                <a:latin typeface="Courier New" charset="0"/>
                <a:ea typeface="Courier New" charset="0"/>
                <a:cs typeface="Courier New" charset="0"/>
              </a:rPr>
              <a:t>line_color</a:t>
            </a:r>
            <a:r>
              <a:rPr lang="en-US" sz="2000" b="1" dirty="0" smtClean="0">
                <a:latin typeface="Courier New" charset="0"/>
                <a:ea typeface="Courier New" charset="0"/>
                <a:cs typeface="Courier New" charset="0"/>
              </a:rPr>
              <a:t>="red", size=6)</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y2, legend="y=10^x^2", </a:t>
            </a:r>
          </a:p>
          <a:p>
            <a:pPr marL="0" lvl="0" indent="0">
              <a:lnSpc>
                <a:spcPct val="100000"/>
              </a:lnSpc>
              <a:spcBef>
                <a:spcPts val="0"/>
              </a:spcBef>
              <a:buNone/>
            </a:pP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line_color</a:t>
            </a:r>
            <a:r>
              <a:rPr lang="en-US" sz="2000" b="1" dirty="0" smtClean="0">
                <a:latin typeface="Courier New" charset="0"/>
                <a:ea typeface="Courier New" charset="0"/>
                <a:cs typeface="Courier New" charset="0"/>
              </a:rPr>
              <a:t>="orange", </a:t>
            </a:r>
            <a:r>
              <a:rPr lang="en-US" sz="2000" b="1" dirty="0" err="1" smtClean="0">
                <a:latin typeface="Courier New" charset="0"/>
                <a:ea typeface="Courier New" charset="0"/>
                <a:cs typeface="Courier New" charset="0"/>
              </a:rPr>
              <a:t>line_dash</a:t>
            </a:r>
            <a:r>
              <a:rPr lang="en-US" sz="2000" b="1" dirty="0" smtClean="0">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558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133" y="1539442"/>
            <a:ext cx="6217472" cy="4927845"/>
          </a:xfrm>
          <a:prstGeom prst="rect">
            <a:avLst/>
          </a:prstGeom>
        </p:spPr>
      </p:pic>
    </p:spTree>
    <p:extLst>
      <p:ext uri="{BB962C8B-B14F-4D97-AF65-F5344CB8AC3E}">
        <p14:creationId xmlns:p14="http://schemas.microsoft.com/office/powerpoint/2010/main" val="1720223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show it!</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a:solidFill>
                  <a:schemeClr val="bg1">
                    <a:lumMod val="75000"/>
                  </a:schemeClr>
                </a:solidFill>
                <a:latin typeface="Courier New" charset="0"/>
                <a:ea typeface="Courier New" charset="0"/>
                <a:cs typeface="Courier New" charset="0"/>
              </a:rPr>
              <a:t> </a:t>
            </a:r>
            <a:r>
              <a:rPr lang="en-US" sz="2000" smtClean="0">
                <a:solidFill>
                  <a:schemeClr val="bg1">
                    <a:lumMod val="75000"/>
                  </a:schemeClr>
                </a:solidFill>
                <a:latin typeface="Courier New" charset="0"/>
                <a:ea typeface="Courier New" charset="0"/>
                <a:cs typeface="Courier New" charset="0"/>
              </a:rPr>
              <a:t>         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30135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Interactive </a:t>
            </a:r>
            <a:r>
              <a:rPr lang="en-US" dirty="0" err="1" smtClean="0"/>
              <a:t>Bokeh</a:t>
            </a:r>
            <a:r>
              <a:rPr lang="en-US" dirty="0" smtClean="0"/>
              <a:t> App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100" y="1357228"/>
            <a:ext cx="7103782" cy="5500772"/>
          </a:xfrm>
          <a:prstGeom prst="rect">
            <a:avLst/>
          </a:prstGeom>
        </p:spPr>
      </p:pic>
    </p:spTree>
    <p:extLst>
      <p:ext uri="{BB962C8B-B14F-4D97-AF65-F5344CB8AC3E}">
        <p14:creationId xmlns:p14="http://schemas.microsoft.com/office/powerpoint/2010/main" val="2065184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dirty="0" err="1" smtClean="0"/>
              <a:t>Bokeh</a:t>
            </a:r>
            <a:endParaRPr lang="en-US" dirty="0" smtClean="0"/>
          </a:p>
          <a:p>
            <a:r>
              <a:rPr lang="en-US" b="1" dirty="0" smtClean="0"/>
              <a:t>Tableau</a:t>
            </a:r>
          </a:p>
          <a:p>
            <a:r>
              <a:rPr lang="en-US" dirty="0" smtClean="0"/>
              <a:t>Final Project</a:t>
            </a:r>
            <a:endParaRPr lang="en-US" dirty="0"/>
          </a:p>
        </p:txBody>
      </p:sp>
    </p:spTree>
    <p:extLst>
      <p:ext uri="{BB962C8B-B14F-4D97-AF65-F5344CB8AC3E}">
        <p14:creationId xmlns:p14="http://schemas.microsoft.com/office/powerpoint/2010/main" val="1965004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0"/>
            <a:ext cx="10986496" cy="6858000"/>
          </a:xfrm>
          <a:prstGeom prst="rect">
            <a:avLst/>
          </a:prstGeom>
        </p:spPr>
      </p:pic>
    </p:spTree>
    <p:extLst>
      <p:ext uri="{BB962C8B-B14F-4D97-AF65-F5344CB8AC3E}">
        <p14:creationId xmlns:p14="http://schemas.microsoft.com/office/powerpoint/2010/main" val="1077142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Ingestion</a:t>
            </a:r>
            <a:endParaRPr lang="en-US" dirty="0"/>
          </a:p>
        </p:txBody>
      </p:sp>
      <p:sp>
        <p:nvSpPr>
          <p:cNvPr id="3" name="Content Placeholder 2"/>
          <p:cNvSpPr>
            <a:spLocks noGrp="1"/>
          </p:cNvSpPr>
          <p:nvPr>
            <p:ph idx="1"/>
          </p:nvPr>
        </p:nvSpPr>
        <p:spPr/>
        <p:txBody>
          <a:bodyPr/>
          <a:lstStyle/>
          <a:p>
            <a:r>
              <a:rPr lang="en-US" dirty="0" smtClean="0"/>
              <a:t>Joins: inner, left, right, full</a:t>
            </a:r>
          </a:p>
          <a:p>
            <a:r>
              <a:rPr lang="en-US" dirty="0" smtClean="0"/>
              <a:t>Extract – Transform – Load (ETL)</a:t>
            </a:r>
          </a:p>
          <a:p>
            <a:r>
              <a:rPr lang="en-US" dirty="0" smtClean="0"/>
              <a:t>Field Transformation</a:t>
            </a:r>
          </a:p>
          <a:p>
            <a:r>
              <a:rPr lang="en-US" dirty="0" smtClean="0"/>
              <a:t>Live / Extract</a:t>
            </a:r>
          </a:p>
          <a:p>
            <a:r>
              <a:rPr lang="en-US" dirty="0" smtClean="0"/>
              <a:t>Filtering</a:t>
            </a:r>
          </a:p>
          <a:p>
            <a:r>
              <a:rPr lang="en-US" dirty="0" smtClean="0"/>
              <a:t>Large dataset &amp; role of Tableau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00" y="1825625"/>
            <a:ext cx="4914900" cy="787400"/>
          </a:xfrm>
          <a:prstGeom prst="rect">
            <a:avLst/>
          </a:prstGeom>
          <a:effectLst>
            <a:softEdge rad="25400"/>
          </a:effectLst>
        </p:spPr>
      </p:pic>
    </p:spTree>
    <p:extLst>
      <p:ext uri="{BB962C8B-B14F-4D97-AF65-F5344CB8AC3E}">
        <p14:creationId xmlns:p14="http://schemas.microsoft.com/office/powerpoint/2010/main" val="102225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&amp; Measures</a:t>
            </a:r>
            <a:endParaRPr lang="en-US" dirty="0"/>
          </a:p>
        </p:txBody>
      </p:sp>
      <p:sp>
        <p:nvSpPr>
          <p:cNvPr id="3" name="Content Placeholder 2"/>
          <p:cNvSpPr>
            <a:spLocks noGrp="1"/>
          </p:cNvSpPr>
          <p:nvPr>
            <p:ph idx="1"/>
          </p:nvPr>
        </p:nvSpPr>
        <p:spPr>
          <a:xfrm>
            <a:off x="838200" y="1825625"/>
            <a:ext cx="4917141" cy="4351338"/>
          </a:xfrm>
        </p:spPr>
        <p:txBody>
          <a:bodyPr/>
          <a:lstStyle/>
          <a:p>
            <a:r>
              <a:rPr lang="en-US" dirty="0" smtClean="0"/>
              <a:t>Dimensions : categorical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Measures : numerical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575" y="1690688"/>
            <a:ext cx="2552700" cy="3492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900" y="3766802"/>
            <a:ext cx="2540000" cy="2324100"/>
          </a:xfrm>
          <a:prstGeom prst="rect">
            <a:avLst/>
          </a:prstGeom>
        </p:spPr>
      </p:pic>
    </p:spTree>
    <p:extLst>
      <p:ext uri="{BB962C8B-B14F-4D97-AF65-F5344CB8AC3E}">
        <p14:creationId xmlns:p14="http://schemas.microsoft.com/office/powerpoint/2010/main" val="206742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Rows &amp; Columns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763" y="2245065"/>
            <a:ext cx="3119665" cy="3476642"/>
          </a:xfrm>
        </p:spPr>
      </p:pic>
    </p:spTree>
    <p:extLst>
      <p:ext uri="{BB962C8B-B14F-4D97-AF65-F5344CB8AC3E}">
        <p14:creationId xmlns:p14="http://schemas.microsoft.com/office/powerpoint/2010/main" val="11509112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757" y="2307771"/>
            <a:ext cx="2919186" cy="2881999"/>
          </a:xfrm>
          <a:prstGeom prst="rect">
            <a:avLst/>
          </a:prstGeom>
        </p:spPr>
      </p:pic>
    </p:spTree>
    <p:extLst>
      <p:ext uri="{BB962C8B-B14F-4D97-AF65-F5344CB8AC3E}">
        <p14:creationId xmlns:p14="http://schemas.microsoft.com/office/powerpoint/2010/main" val="19324288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756" y="1534886"/>
            <a:ext cx="6101443" cy="5063888"/>
          </a:xfrm>
          <a:prstGeom prst="rect">
            <a:avLst/>
          </a:prstGeom>
        </p:spPr>
      </p:pic>
    </p:spTree>
    <p:extLst>
      <p:ext uri="{BB962C8B-B14F-4D97-AF65-F5344CB8AC3E}">
        <p14:creationId xmlns:p14="http://schemas.microsoft.com/office/powerpoint/2010/main" val="1002523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a:t>
            </a:r>
            <a:endParaRPr lang="en-US" dirty="0"/>
          </a:p>
        </p:txBody>
      </p:sp>
      <p:sp>
        <p:nvSpPr>
          <p:cNvPr id="3" name="Content Placeholder 2"/>
          <p:cNvSpPr>
            <a:spLocks noGrp="1"/>
          </p:cNvSpPr>
          <p:nvPr>
            <p:ph idx="1"/>
          </p:nvPr>
        </p:nvSpPr>
        <p:spPr/>
        <p:txBody>
          <a:bodyPr/>
          <a:lstStyle/>
          <a:p>
            <a:r>
              <a:rPr lang="en-US" dirty="0" smtClean="0"/>
              <a:t>Load the “</a:t>
            </a:r>
            <a:r>
              <a:rPr lang="en-US" dirty="0" err="1" smtClean="0"/>
              <a:t>global_superstore.xls</a:t>
            </a:r>
            <a:r>
              <a:rPr lang="en-US" dirty="0" smtClean="0"/>
              <a:t>” dataset into Tableau</a:t>
            </a:r>
          </a:p>
          <a:p>
            <a:r>
              <a:rPr lang="en-US" dirty="0" smtClean="0"/>
              <a:t>Answer the following questions:</a:t>
            </a:r>
          </a:p>
          <a:p>
            <a:pPr marL="914400" lvl="1" indent="-457200">
              <a:buFont typeface="+mj-lt"/>
              <a:buAutoNum type="arabicPeriod"/>
            </a:pPr>
            <a:r>
              <a:rPr lang="en-US" dirty="0" smtClean="0"/>
              <a:t>Which region has the highest sales? </a:t>
            </a:r>
          </a:p>
          <a:p>
            <a:pPr marL="914400" lvl="1" indent="-457200">
              <a:buFont typeface="+mj-lt"/>
              <a:buAutoNum type="arabicPeriod"/>
            </a:pPr>
            <a:r>
              <a:rPr lang="en-US" dirty="0" smtClean="0"/>
              <a:t>For (1), which product segment for that region has the highest sales?</a:t>
            </a:r>
          </a:p>
          <a:p>
            <a:pPr marL="914400" lvl="1" indent="-457200">
              <a:buFont typeface="+mj-lt"/>
              <a:buAutoNum type="arabicPeriod"/>
            </a:pPr>
            <a:r>
              <a:rPr lang="en-US" dirty="0" smtClean="0"/>
              <a:t>Regardless of region, which product segment in a given region has the highest sales?	</a:t>
            </a:r>
          </a:p>
          <a:p>
            <a:r>
              <a:rPr lang="en-US" smtClean="0"/>
              <a:t>Take 15 </a:t>
            </a:r>
            <a:r>
              <a:rPr lang="en-US" dirty="0" smtClean="0"/>
              <a:t>min in your group to decide on extracting </a:t>
            </a:r>
            <a:r>
              <a:rPr lang="en-US" smtClean="0"/>
              <a:t>an interesting insight from this dataset to present to the class.</a:t>
            </a:r>
            <a:endParaRPr lang="en-US" dirty="0"/>
          </a:p>
        </p:txBody>
      </p:sp>
    </p:spTree>
    <p:extLst>
      <p:ext uri="{BB962C8B-B14F-4D97-AF65-F5344CB8AC3E}">
        <p14:creationId xmlns:p14="http://schemas.microsoft.com/office/powerpoint/2010/main" val="894442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27731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dirty="0" err="1" smtClean="0"/>
              <a:t>Bokeh</a:t>
            </a:r>
            <a:endParaRPr lang="en-US" dirty="0" smtClean="0"/>
          </a:p>
          <a:p>
            <a:r>
              <a:rPr lang="en-US" dirty="0" smtClean="0"/>
              <a:t>Tableau</a:t>
            </a:r>
          </a:p>
          <a:p>
            <a:r>
              <a:rPr lang="en-US" b="1" dirty="0" smtClean="0"/>
              <a:t>Final Project</a:t>
            </a:r>
            <a:endParaRPr lang="en-US" b="1" dirty="0"/>
          </a:p>
        </p:txBody>
      </p:sp>
    </p:spTree>
    <p:extLst>
      <p:ext uri="{BB962C8B-B14F-4D97-AF65-F5344CB8AC3E}">
        <p14:creationId xmlns:p14="http://schemas.microsoft.com/office/powerpoint/2010/main" val="12940730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guidelines</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a:t>
            </a:r>
            <a:r>
              <a:rPr lang="en-US" dirty="0" smtClean="0"/>
              <a:t>+ exercise your creativity + have fun!</a:t>
            </a:r>
            <a:endParaRPr lang="en-US" dirty="0" smtClean="0"/>
          </a:p>
          <a:p>
            <a:r>
              <a:rPr lang="en-US" dirty="0" smtClean="0"/>
              <a:t>This is meant to be a significant </a:t>
            </a:r>
            <a:r>
              <a:rPr lang="en-US" b="1" dirty="0" smtClean="0"/>
              <a:t>individual effort </a:t>
            </a:r>
            <a:r>
              <a:rPr lang="en-US" dirty="0" smtClean="0"/>
              <a:t>to learn by practicing what you are learning to a real-world data science problem.</a:t>
            </a:r>
          </a:p>
          <a:p>
            <a:r>
              <a:rPr lang="en-US" dirty="0" smtClean="0"/>
              <a:t>The </a:t>
            </a:r>
            <a:r>
              <a:rPr lang="en-US" b="1" dirty="0" err="1" smtClean="0"/>
              <a:t>writeup</a:t>
            </a:r>
            <a:r>
              <a:rPr lang="en-US" dirty="0" smtClean="0"/>
              <a:t> of your final project is in the form of a </a:t>
            </a:r>
            <a:r>
              <a:rPr lang="en-US" dirty="0" err="1" smtClean="0"/>
              <a:t>Jupyter</a:t>
            </a:r>
            <a:r>
              <a:rPr lang="en-US" dirty="0" smtClean="0"/>
              <a:t> notebook and associated data – to be uploaded to the final project assignment in Camino.</a:t>
            </a:r>
          </a:p>
          <a:p>
            <a:r>
              <a:rPr lang="en-US" dirty="0" smtClean="0"/>
              <a:t>You are to submit your final notebook by September 3 @ 11:59pm.</a:t>
            </a:r>
          </a:p>
          <a:p>
            <a:endParaRPr lang="en-US" dirty="0"/>
          </a:p>
        </p:txBody>
      </p:sp>
    </p:spTree>
    <p:extLst>
      <p:ext uri="{BB962C8B-B14F-4D97-AF65-F5344CB8AC3E}">
        <p14:creationId xmlns:p14="http://schemas.microsoft.com/office/powerpoint/2010/main" val="953952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topic selection</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You can choose any ”significant” data set via downloadable sites, APIs, or use any of the datasets from the class.</a:t>
            </a:r>
          </a:p>
          <a:p>
            <a:r>
              <a:rPr lang="en-US" dirty="0" smtClean="0"/>
              <a:t>You need to propose an interesting data insight investigation that you would like to explore, analyze the data, visualize the data, and finally write up your conclusion on what insights you have reached.</a:t>
            </a:r>
          </a:p>
          <a:p>
            <a:r>
              <a:rPr lang="en-US" dirty="0" smtClean="0"/>
              <a:t>Grading of your final project will be based on the following rubric.</a:t>
            </a:r>
          </a:p>
          <a:p>
            <a:endParaRPr lang="en-US" dirty="0"/>
          </a:p>
        </p:txBody>
      </p:sp>
    </p:spTree>
    <p:extLst>
      <p:ext uri="{BB962C8B-B14F-4D97-AF65-F5344CB8AC3E}">
        <p14:creationId xmlns:p14="http://schemas.microsoft.com/office/powerpoint/2010/main" val="1372992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grading rubric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157867"/>
              </p:ext>
            </p:extLst>
          </p:nvPr>
        </p:nvGraphicFramePr>
        <p:xfrm>
          <a:off x="838200" y="1825625"/>
          <a:ext cx="10515600" cy="3205480"/>
        </p:xfrm>
        <a:graphic>
          <a:graphicData uri="http://schemas.openxmlformats.org/drawingml/2006/table">
            <a:tbl>
              <a:tblPr firstRow="1" bandRow="1">
                <a:tableStyleId>{7E9639D4-E3E2-4D34-9284-5A2195B3D0D7}</a:tableStyleId>
              </a:tblPr>
              <a:tblGrid>
                <a:gridCol w="1969546"/>
                <a:gridCol w="5040854"/>
                <a:gridCol w="3505200"/>
              </a:tblGrid>
              <a:tr h="370840">
                <a:tc>
                  <a:txBody>
                    <a:bodyPr/>
                    <a:lstStyle/>
                    <a:p>
                      <a:r>
                        <a:rPr lang="en-US" dirty="0" smtClean="0"/>
                        <a:t>Area</a:t>
                      </a:r>
                      <a:endParaRPr lang="en-US" dirty="0"/>
                    </a:p>
                  </a:txBody>
                  <a:tcPr/>
                </a:tc>
                <a:tc>
                  <a:txBody>
                    <a:bodyPr/>
                    <a:lstStyle/>
                    <a:p>
                      <a:r>
                        <a:rPr lang="en-US" dirty="0" smtClean="0"/>
                        <a:t>Details</a:t>
                      </a:r>
                      <a:endParaRPr lang="en-US" dirty="0"/>
                    </a:p>
                  </a:txBody>
                  <a:tcPr/>
                </a:tc>
                <a:tc>
                  <a:txBody>
                    <a:bodyPr/>
                    <a:lstStyle/>
                    <a:p>
                      <a:r>
                        <a:rPr lang="en-US" dirty="0" smtClean="0"/>
                        <a:t>Grading %</a:t>
                      </a:r>
                      <a:endParaRPr lang="en-US" dirty="0"/>
                    </a:p>
                  </a:txBody>
                  <a:tcPr/>
                </a:tc>
              </a:tr>
              <a:tr h="370840">
                <a:tc>
                  <a:txBody>
                    <a:bodyPr/>
                    <a:lstStyle/>
                    <a:p>
                      <a:r>
                        <a:rPr lang="en-US" dirty="0" smtClean="0"/>
                        <a:t>Topic</a:t>
                      </a:r>
                      <a:r>
                        <a:rPr lang="en-US" baseline="0" dirty="0" smtClean="0"/>
                        <a:t> Selection</a:t>
                      </a:r>
                      <a:endParaRPr lang="en-US" dirty="0"/>
                    </a:p>
                  </a:txBody>
                  <a:tcPr/>
                </a:tc>
                <a:tc>
                  <a:txBody>
                    <a:bodyPr/>
                    <a:lstStyle/>
                    <a:p>
                      <a:r>
                        <a:rPr lang="en-US" dirty="0" smtClean="0"/>
                        <a:t>Did you create a reasonably</a:t>
                      </a:r>
                      <a:r>
                        <a:rPr lang="en-US" baseline="0" dirty="0" smtClean="0"/>
                        <a:t> interesting data insight</a:t>
                      </a:r>
                      <a:r>
                        <a:rPr lang="en-US" dirty="0" smtClean="0"/>
                        <a:t> hypothesis for your investigation?</a:t>
                      </a:r>
                      <a:endParaRPr lang="en-US" dirty="0"/>
                    </a:p>
                  </a:txBody>
                  <a:tcPr/>
                </a:tc>
                <a:tc>
                  <a:txBody>
                    <a:bodyPr/>
                    <a:lstStyle/>
                    <a:p>
                      <a:r>
                        <a:rPr lang="en-US" dirty="0" smtClean="0"/>
                        <a:t>10%</a:t>
                      </a:r>
                      <a:endParaRPr lang="en-US" dirty="0"/>
                    </a:p>
                  </a:txBody>
                  <a:tcPr/>
                </a:tc>
              </a:tr>
              <a:tr h="370840">
                <a:tc>
                  <a:txBody>
                    <a:bodyPr/>
                    <a:lstStyle/>
                    <a:p>
                      <a:r>
                        <a:rPr lang="en-US" dirty="0" smtClean="0"/>
                        <a:t>Packaging</a:t>
                      </a:r>
                      <a:endParaRPr lang="en-US" dirty="0"/>
                    </a:p>
                  </a:txBody>
                  <a:tcPr/>
                </a:tc>
                <a:tc>
                  <a:txBody>
                    <a:bodyPr/>
                    <a:lstStyle/>
                    <a:p>
                      <a:r>
                        <a:rPr lang="en-US" dirty="0" smtClean="0"/>
                        <a:t>Did</a:t>
                      </a:r>
                      <a:r>
                        <a:rPr lang="en-US" baseline="0" dirty="0" smtClean="0"/>
                        <a:t> you create a </a:t>
                      </a:r>
                      <a:r>
                        <a:rPr lang="en-US" baseline="0" dirty="0" err="1" smtClean="0"/>
                        <a:t>Jupyter</a:t>
                      </a:r>
                      <a:r>
                        <a:rPr lang="en-US" baseline="0" dirty="0" smtClean="0"/>
                        <a:t> project packaging that looks professional and understandable?</a:t>
                      </a:r>
                      <a:endParaRPr lang="en-US" dirty="0"/>
                    </a:p>
                  </a:txBody>
                  <a:tcPr/>
                </a:tc>
                <a:tc>
                  <a:txBody>
                    <a:bodyPr/>
                    <a:lstStyle/>
                    <a:p>
                      <a:r>
                        <a:rPr lang="en-US" dirty="0" smtClean="0"/>
                        <a:t>10%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Analysis</a:t>
                      </a:r>
                      <a:r>
                        <a:rPr lang="en-US" baseline="0" dirty="0" smtClean="0"/>
                        <a:t> Competence</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 your notebook show competence</a:t>
                      </a:r>
                      <a:r>
                        <a:rPr lang="en-US" baseline="0" dirty="0" smtClean="0"/>
                        <a:t> in using the data science tools we learned in class?</a:t>
                      </a:r>
                      <a:endParaRPr lang="en-US" dirty="0" smtClean="0"/>
                    </a:p>
                    <a:p>
                      <a:endParaRPr lang="en-US" dirty="0"/>
                    </a:p>
                  </a:txBody>
                  <a:tcPr/>
                </a:tc>
                <a:tc>
                  <a:txBody>
                    <a:bodyPr/>
                    <a:lstStyle/>
                    <a:p>
                      <a:r>
                        <a:rPr lang="en-US" dirty="0" smtClean="0"/>
                        <a:t>40%</a:t>
                      </a:r>
                      <a:endParaRPr lang="en-US" dirty="0"/>
                    </a:p>
                  </a:txBody>
                  <a:tcPr/>
                </a:tc>
              </a:tr>
              <a:tr h="370840">
                <a:tc>
                  <a:txBody>
                    <a:bodyPr/>
                    <a:lstStyle/>
                    <a:p>
                      <a:r>
                        <a:rPr lang="en-US" dirty="0" smtClean="0"/>
                        <a:t>Insight</a:t>
                      </a:r>
                      <a:endParaRPr lang="en-US" dirty="0"/>
                    </a:p>
                  </a:txBody>
                  <a:tcPr/>
                </a:tc>
                <a:tc>
                  <a:txBody>
                    <a:bodyPr/>
                    <a:lstStyle/>
                    <a:p>
                      <a:r>
                        <a:rPr lang="en-US" dirty="0" smtClean="0"/>
                        <a:t>Does</a:t>
                      </a:r>
                      <a:r>
                        <a:rPr lang="en-US" baseline="0" dirty="0" smtClean="0"/>
                        <a:t> your project show useful or interesting insights from the data analysis you have done?</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141058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libraries</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latin typeface="Courier New" charset="0"/>
                <a:ea typeface="Courier New" charset="0"/>
                <a:cs typeface="Courier New" charset="0"/>
              </a:rPr>
              <a:t>import </a:t>
            </a:r>
            <a:r>
              <a:rPr lang="en-US" dirty="0" err="1" smtClean="0">
                <a:latin typeface="Courier New" charset="0"/>
                <a:ea typeface="Courier New" charset="0"/>
                <a:cs typeface="Courier New" charset="0"/>
              </a:rPr>
              <a:t>numpy</a:t>
            </a:r>
            <a:r>
              <a:rPr lang="en-US" dirty="0" smtClean="0">
                <a:latin typeface="Courier New" charset="0"/>
                <a:ea typeface="Courier New" charset="0"/>
                <a:cs typeface="Courier New" charset="0"/>
              </a:rPr>
              <a:t> as np </a:t>
            </a:r>
          </a:p>
          <a:p>
            <a:pPr marL="0" indent="0">
              <a:lnSpc>
                <a:spcPct val="100000"/>
              </a:lnSpc>
              <a:spcBef>
                <a:spcPts val="0"/>
              </a:spcBef>
              <a:buNone/>
            </a:pPr>
            <a:r>
              <a:rPr lang="en-US" dirty="0" smtClean="0">
                <a:latin typeface="Courier New" charset="0"/>
                <a:ea typeface="Courier New" charset="0"/>
                <a:cs typeface="Courier New" charset="0"/>
              </a:rPr>
              <a:t>import </a:t>
            </a:r>
            <a:r>
              <a:rPr lang="en-US" dirty="0" err="1" smtClean="0">
                <a:latin typeface="Courier New" charset="0"/>
                <a:ea typeface="Courier New" charset="0"/>
                <a:cs typeface="Courier New" charset="0"/>
              </a:rPr>
              <a:t>matplotlib.pyplot</a:t>
            </a:r>
            <a:r>
              <a:rPr lang="en-US" dirty="0" smtClean="0">
                <a:latin typeface="Courier New" charset="0"/>
                <a:ea typeface="Courier New" charset="0"/>
                <a:cs typeface="Courier New" charset="0"/>
              </a:rPr>
              <a:t> as </a:t>
            </a:r>
            <a:r>
              <a:rPr lang="en-US" dirty="0" err="1" smtClean="0">
                <a:latin typeface="Courier New" charset="0"/>
                <a:ea typeface="Courier New" charset="0"/>
                <a:cs typeface="Courier New" charset="0"/>
              </a:rPr>
              <a:t>plt</a:t>
            </a:r>
            <a:r>
              <a:rPr lang="en-US" dirty="0" smtClean="0">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98244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9000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2 x-axis ranges in linear space</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latin typeface="Courier New" charset="0"/>
                <a:ea typeface="Courier New" charset="0"/>
                <a:cs typeface="Courier New" charset="0"/>
              </a:rPr>
              <a:t>x1 = </a:t>
            </a:r>
            <a:r>
              <a:rPr lang="en-US" dirty="0" err="1" smtClean="0">
                <a:latin typeface="Courier New" charset="0"/>
                <a:ea typeface="Courier New" charset="0"/>
                <a:cs typeface="Courier New" charset="0"/>
              </a:rPr>
              <a:t>np.linspace</a:t>
            </a:r>
            <a:r>
              <a:rPr lang="en-US" dirty="0" smtClean="0">
                <a:latin typeface="Courier New" charset="0"/>
                <a:ea typeface="Courier New" charset="0"/>
                <a:cs typeface="Courier New" charset="0"/>
              </a:rPr>
              <a:t>(0.0, 5.0) </a:t>
            </a:r>
          </a:p>
          <a:p>
            <a:pPr marL="0" indent="0">
              <a:lnSpc>
                <a:spcPct val="100000"/>
              </a:lnSpc>
              <a:spcBef>
                <a:spcPts val="0"/>
              </a:spcBef>
              <a:buNone/>
            </a:pPr>
            <a:r>
              <a:rPr lang="en-US" dirty="0" smtClean="0">
                <a:latin typeface="Courier New" charset="0"/>
                <a:ea typeface="Courier New" charset="0"/>
                <a:cs typeface="Courier New" charset="0"/>
              </a:rPr>
              <a:t>x2 = </a:t>
            </a:r>
            <a:r>
              <a:rPr lang="en-US" dirty="0" err="1" smtClean="0">
                <a:latin typeface="Courier New" charset="0"/>
                <a:ea typeface="Courier New" charset="0"/>
                <a:cs typeface="Courier New" charset="0"/>
              </a:rPr>
              <a:t>np.linspace</a:t>
            </a:r>
            <a:r>
              <a:rPr lang="en-US" dirty="0" smtClean="0">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50876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2 sinusoidal functions</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latin typeface="Courier New" charset="0"/>
                <a:ea typeface="Courier New" charset="0"/>
                <a:cs typeface="Courier New" charset="0"/>
              </a:rPr>
              <a:t>y1 = </a:t>
            </a:r>
            <a:r>
              <a:rPr lang="en-US" dirty="0" err="1" smtClean="0">
                <a:latin typeface="Courier New" charset="0"/>
                <a:ea typeface="Courier New" charset="0"/>
                <a:cs typeface="Courier New" charset="0"/>
              </a:rPr>
              <a:t>np.cos</a:t>
            </a:r>
            <a:r>
              <a:rPr lang="en-US" dirty="0" smtClean="0">
                <a:latin typeface="Courier New" charset="0"/>
                <a:ea typeface="Courier New" charset="0"/>
                <a:cs typeface="Courier New" charset="0"/>
              </a:rPr>
              <a:t>(2 * </a:t>
            </a:r>
            <a:r>
              <a:rPr lang="en-US" dirty="0" err="1" smtClean="0">
                <a:latin typeface="Courier New" charset="0"/>
                <a:ea typeface="Courier New" charset="0"/>
                <a:cs typeface="Courier New" charset="0"/>
              </a:rPr>
              <a:t>np.pi</a:t>
            </a:r>
            <a:r>
              <a:rPr lang="en-US" dirty="0" smtClean="0">
                <a:latin typeface="Courier New" charset="0"/>
                <a:ea typeface="Courier New" charset="0"/>
                <a:cs typeface="Courier New" charset="0"/>
              </a:rPr>
              <a:t> * x1) * </a:t>
            </a:r>
            <a:r>
              <a:rPr lang="en-US" dirty="0" err="1" smtClean="0">
                <a:latin typeface="Courier New" charset="0"/>
                <a:ea typeface="Courier New" charset="0"/>
                <a:cs typeface="Courier New" charset="0"/>
              </a:rPr>
              <a:t>np.exp</a:t>
            </a:r>
            <a:r>
              <a:rPr lang="en-US" dirty="0" smtClean="0">
                <a:latin typeface="Courier New" charset="0"/>
                <a:ea typeface="Courier New" charset="0"/>
                <a:cs typeface="Courier New" charset="0"/>
              </a:rPr>
              <a:t>(-x1) </a:t>
            </a:r>
          </a:p>
          <a:p>
            <a:pPr marL="0" indent="0">
              <a:lnSpc>
                <a:spcPct val="100000"/>
              </a:lnSpc>
              <a:spcBef>
                <a:spcPts val="0"/>
              </a:spcBef>
              <a:buNone/>
            </a:pPr>
            <a:r>
              <a:rPr lang="en-US" dirty="0" smtClean="0">
                <a:latin typeface="Courier New" charset="0"/>
                <a:ea typeface="Courier New" charset="0"/>
                <a:cs typeface="Courier New" charset="0"/>
              </a:rPr>
              <a:t>y2 = </a:t>
            </a:r>
            <a:r>
              <a:rPr lang="en-US" dirty="0" err="1" smtClean="0">
                <a:latin typeface="Courier New" charset="0"/>
                <a:ea typeface="Courier New" charset="0"/>
                <a:cs typeface="Courier New" charset="0"/>
              </a:rPr>
              <a:t>np.cos</a:t>
            </a:r>
            <a:r>
              <a:rPr lang="en-US" dirty="0" smtClean="0">
                <a:latin typeface="Courier New" charset="0"/>
                <a:ea typeface="Courier New" charset="0"/>
                <a:cs typeface="Courier New" charset="0"/>
              </a:rPr>
              <a:t>(2 * </a:t>
            </a:r>
            <a:r>
              <a:rPr lang="en-US" dirty="0" err="1" smtClean="0">
                <a:latin typeface="Courier New" charset="0"/>
                <a:ea typeface="Courier New" charset="0"/>
                <a:cs typeface="Courier New" charset="0"/>
              </a:rPr>
              <a:t>np.pi</a:t>
            </a:r>
            <a:r>
              <a:rPr lang="en-US" dirty="0" smtClean="0">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1109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subplot #1</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latin typeface="Courier New" charset="0"/>
                <a:ea typeface="Courier New" charset="0"/>
                <a:cs typeface="Courier New" charset="0"/>
              </a:rPr>
              <a:t>plt.subplot</a:t>
            </a:r>
            <a:r>
              <a:rPr lang="en-US" dirty="0" smtClean="0">
                <a:latin typeface="Courier New" charset="0"/>
                <a:ea typeface="Courier New" charset="0"/>
                <a:cs typeface="Courier New" charset="0"/>
              </a:rPr>
              <a:t>(2, 1, 1) </a:t>
            </a:r>
          </a:p>
          <a:p>
            <a:pPr marL="0" indent="0">
              <a:lnSpc>
                <a:spcPct val="100000"/>
              </a:lnSpc>
              <a:spcBef>
                <a:spcPts val="0"/>
              </a:spcBef>
              <a:buNone/>
            </a:pPr>
            <a:r>
              <a:rPr lang="en-US" dirty="0" err="1" smtClean="0">
                <a:latin typeface="Courier New" charset="0"/>
                <a:ea typeface="Courier New" charset="0"/>
                <a:cs typeface="Courier New" charset="0"/>
              </a:rPr>
              <a:t>plt.plot</a:t>
            </a:r>
            <a:r>
              <a:rPr lang="en-US" dirty="0" smtClean="0">
                <a:latin typeface="Courier New" charset="0"/>
                <a:ea typeface="Courier New" charset="0"/>
                <a:cs typeface="Courier New" charset="0"/>
              </a:rPr>
              <a:t>(x1, y1, '</a:t>
            </a:r>
            <a:r>
              <a:rPr lang="en-US" dirty="0" err="1" smtClean="0">
                <a:latin typeface="Courier New" charset="0"/>
                <a:ea typeface="Courier New" charset="0"/>
                <a:cs typeface="Courier New" charset="0"/>
              </a:rPr>
              <a:t>ko</a:t>
            </a:r>
            <a:r>
              <a:rPr lang="en-US" dirty="0" smtClean="0">
                <a:latin typeface="Courier New" charset="0"/>
                <a:ea typeface="Courier New" charset="0"/>
                <a:cs typeface="Courier New" charset="0"/>
              </a:rPr>
              <a:t>-') </a:t>
            </a:r>
          </a:p>
          <a:p>
            <a:pPr marL="0" indent="0">
              <a:lnSpc>
                <a:spcPct val="100000"/>
              </a:lnSpc>
              <a:spcBef>
                <a:spcPts val="0"/>
              </a:spcBef>
              <a:buNone/>
            </a:pPr>
            <a:r>
              <a:rPr lang="en-US" dirty="0" err="1" smtClean="0">
                <a:latin typeface="Courier New" charset="0"/>
                <a:ea typeface="Courier New" charset="0"/>
                <a:cs typeface="Courier New" charset="0"/>
              </a:rPr>
              <a:t>plt.title</a:t>
            </a:r>
            <a:r>
              <a:rPr lang="en-US" dirty="0" smtClean="0">
                <a:latin typeface="Courier New" charset="0"/>
                <a:ea typeface="Courier New" charset="0"/>
                <a:cs typeface="Courier New" charset="0"/>
              </a:rPr>
              <a:t>('A tale of 2 subplots') </a:t>
            </a:r>
          </a:p>
          <a:p>
            <a:pPr marL="0" indent="0">
              <a:lnSpc>
                <a:spcPct val="100000"/>
              </a:lnSpc>
              <a:spcBef>
                <a:spcPts val="0"/>
              </a:spcBef>
              <a:buNone/>
            </a:pPr>
            <a:r>
              <a:rPr lang="en-US" dirty="0" err="1" smtClean="0">
                <a:latin typeface="Courier New" charset="0"/>
                <a:ea typeface="Courier New" charset="0"/>
                <a:cs typeface="Courier New" charset="0"/>
              </a:rPr>
              <a:t>plt.ylabel</a:t>
            </a:r>
            <a:r>
              <a:rPr lang="en-US" dirty="0" smtClean="0">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192666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2746</Words>
  <Application>Microsoft Macintosh PowerPoint</Application>
  <PresentationFormat>Widescreen</PresentationFormat>
  <Paragraphs>387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Calibri</vt:lpstr>
      <vt:lpstr>Calibri Light</vt:lpstr>
      <vt:lpstr>Courier New</vt:lpstr>
      <vt:lpstr>Arial</vt:lpstr>
      <vt:lpstr>Office Theme</vt:lpstr>
      <vt:lpstr>visualizations</vt:lpstr>
      <vt:lpstr>Agenda</vt:lpstr>
      <vt:lpstr>Anatomy of a matplotlib plot</vt:lpstr>
      <vt:lpstr>Anatomy of a matplotlib plot</vt:lpstr>
      <vt:lpstr>Import libraries</vt:lpstr>
      <vt:lpstr>Anatomy of a matplotlib plot</vt:lpstr>
      <vt:lpstr>Define 2 x-axis ranges in linear space</vt:lpstr>
      <vt:lpstr>Create 2 sinusoidal functions</vt:lpstr>
      <vt:lpstr>Plot subplot #1</vt:lpstr>
      <vt:lpstr>Plot subplot #2</vt:lpstr>
      <vt:lpstr>Finally: show it!</vt:lpstr>
      <vt:lpstr>Anatomy of a matplotlib plot</vt:lpstr>
      <vt:lpstr>Agenda</vt:lpstr>
      <vt:lpstr>Bokeh: web interactive display</vt:lpstr>
      <vt:lpstr>Anatomy of a Simple Bokeh App</vt:lpstr>
      <vt:lpstr>Anatomy of a Simple Bokeh App</vt:lpstr>
      <vt:lpstr>Import the libraries</vt:lpstr>
      <vt:lpstr>Define the x and y ranges</vt:lpstr>
      <vt:lpstr>Define name of the HTML file</vt:lpstr>
      <vt:lpstr>Create the actual figure</vt:lpstr>
      <vt:lpstr>Finally, show it!</vt:lpstr>
      <vt:lpstr>Anatomy of a Simple Bokeh App</vt:lpstr>
      <vt:lpstr>Anatomy of an Interactive Bokeh App</vt:lpstr>
      <vt:lpstr>Anatomy of an Interactive Bokeh App</vt:lpstr>
      <vt:lpstr>Define x-range</vt:lpstr>
      <vt:lpstr>Define 3 separate functions in terms of x</vt:lpstr>
      <vt:lpstr>Specify name of output HTML file</vt:lpstr>
      <vt:lpstr>Specify the exact set of “tools” on graph</vt:lpstr>
      <vt:lpstr>Actually creating the 3 separate graphs</vt:lpstr>
      <vt:lpstr>Finally, show it!</vt:lpstr>
      <vt:lpstr>Anatomy of an Interactive Bokeh App</vt:lpstr>
      <vt:lpstr>Agenda</vt:lpstr>
      <vt:lpstr>PowerPoint Presentation</vt:lpstr>
      <vt:lpstr>Data Ingestion</vt:lpstr>
      <vt:lpstr>Dimensions &amp; Measures</vt:lpstr>
      <vt:lpstr>Rows &amp; Columns</vt:lpstr>
      <vt:lpstr>Marks</vt:lpstr>
      <vt:lpstr>Multi-level Analysis</vt:lpstr>
      <vt:lpstr>Group Exercise</vt:lpstr>
      <vt:lpstr>Agenda</vt:lpstr>
      <vt:lpstr>Your final project : guidelines</vt:lpstr>
      <vt:lpstr>Your final project : topic selection</vt:lpstr>
      <vt:lpstr>Your final project : grading rubric</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visualizations</dc:title>
  <dc:creator>Microsoft Office User</dc:creator>
  <cp:lastModifiedBy>Microsoft Office User</cp:lastModifiedBy>
  <cp:revision>10</cp:revision>
  <cp:lastPrinted>2016-08-13T08:50:49Z</cp:lastPrinted>
  <dcterms:created xsi:type="dcterms:W3CDTF">2016-08-13T08:09:25Z</dcterms:created>
  <dcterms:modified xsi:type="dcterms:W3CDTF">2016-08-13T18:58:19Z</dcterms:modified>
</cp:coreProperties>
</file>