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306" r:id="rId3"/>
    <p:sldId id="30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08" r:id="rId21"/>
    <p:sldId id="310" r:id="rId22"/>
    <p:sldId id="309" r:id="rId23"/>
    <p:sldId id="311" r:id="rId24"/>
    <p:sldId id="301" r:id="rId25"/>
    <p:sldId id="277" r:id="rId26"/>
    <p:sldId id="278" r:id="rId27"/>
    <p:sldId id="279" r:id="rId28"/>
    <p:sldId id="280" r:id="rId29"/>
    <p:sldId id="260" r:id="rId30"/>
    <p:sldId id="283" r:id="rId31"/>
    <p:sldId id="300" r:id="rId32"/>
    <p:sldId id="281" r:id="rId33"/>
    <p:sldId id="284" r:id="rId34"/>
    <p:sldId id="285" r:id="rId35"/>
    <p:sldId id="286" r:id="rId36"/>
    <p:sldId id="287" r:id="rId37"/>
    <p:sldId id="288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290" r:id="rId48"/>
    <p:sldId id="257" r:id="rId49"/>
    <p:sldId id="258" r:id="rId50"/>
    <p:sldId id="259" r:id="rId51"/>
    <p:sldId id="303" r:id="rId52"/>
    <p:sldId id="302" r:id="rId53"/>
    <p:sldId id="304" r:id="rId54"/>
    <p:sldId id="312" r:id="rId55"/>
    <p:sldId id="316" r:id="rId56"/>
    <p:sldId id="313" r:id="rId57"/>
    <p:sldId id="314" r:id="rId58"/>
    <p:sldId id="317" r:id="rId59"/>
    <p:sldId id="315" r:id="rId60"/>
    <p:sldId id="319" r:id="rId61"/>
    <p:sldId id="318" r:id="rId62"/>
    <p:sldId id="320" r:id="rId63"/>
    <p:sldId id="321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7/23/16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AD656E-9C1C-504D-9210-FA6C8B8AF12B}" type="slidenum">
              <a:rPr lang="en-US"/>
              <a:pPr/>
              <a:t>4</a:t>
            </a:fld>
            <a:endParaRPr lang="en-US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7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28B297-F8C1-7A42-875A-BDBF7E9423FE}" type="slidenum">
              <a:rPr lang="en-US"/>
              <a:pPr/>
              <a:t>13</a:t>
            </a:fld>
            <a:endParaRPr lang="en-US"/>
          </a:p>
        </p:txBody>
      </p:sp>
      <p:sp>
        <p:nvSpPr>
          <p:cNvPr id="9113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A python source code file of classes is a module.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import a module    or some classes from a module</a:t>
            </a:r>
          </a:p>
          <a:p>
            <a:pPr eaLnBrk="1">
              <a:spcBef>
                <a:spcPct val="0"/>
              </a:spcBef>
            </a:pPr>
            <a:endParaRPr lang="en-US" sz="20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A02EFEEE-443F-CD4F-B409-4DEF08575107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13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1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7547A-AFCF-5A44-A523-DC47893D27B9}" type="slidenum">
              <a:rPr lang="en-US"/>
              <a:pPr/>
              <a:t>14</a:t>
            </a:fld>
            <a:endParaRPr lang="en-US"/>
          </a:p>
        </p:txBody>
      </p:sp>
      <p:sp>
        <p:nvSpPr>
          <p:cNvPr id="92161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Something new about imports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It’s not on the test.</a:t>
            </a: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EFF8D4D7-DC38-CA40-9B26-5369825FF82F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14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72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BE7AD3-D713-8248-B6B0-DC9368AFC617}" type="slidenum">
              <a:rPr lang="en-US"/>
              <a:pPr/>
              <a:t>15</a:t>
            </a:fld>
            <a:endParaRPr lang="en-US"/>
          </a:p>
        </p:txBody>
      </p:sp>
      <p:sp>
        <p:nvSpPr>
          <p:cNvPr id="93185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if p = “hello” and q = “goodbye” it will return “hellogoodbye”</a:t>
            </a: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F4F1177-A046-F74C-AD3F-A96BE431BA1B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15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6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60EB17-8E82-A64F-9E33-A817396AAB58}" type="slidenum">
              <a:rPr lang="en-US"/>
              <a:pPr/>
              <a:t>16</a:t>
            </a:fld>
            <a:endParaRPr lang="en-US"/>
          </a:p>
        </p:txBody>
      </p:sp>
      <p:sp>
        <p:nvSpPr>
          <p:cNvPr id="1146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For methods that have many arguments</a:t>
            </a:r>
          </a:p>
          <a:p>
            <a:r>
              <a:rPr lang="en-US"/>
              <a:t>Need this technique for graphing later today.</a:t>
            </a:r>
          </a:p>
        </p:txBody>
      </p:sp>
    </p:spTree>
    <p:extLst>
      <p:ext uri="{BB962C8B-B14F-4D97-AF65-F5344CB8AC3E}">
        <p14:creationId xmlns:p14="http://schemas.microsoft.com/office/powerpoint/2010/main" val="658548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B7716A-AB8E-184E-AD5D-1079CCC3E184}" type="slidenum">
              <a:rPr lang="en-US"/>
              <a:pPr/>
              <a:t>17</a:t>
            </a:fld>
            <a:endParaRPr lang="en-US"/>
          </a:p>
        </p:txBody>
      </p:sp>
      <p:sp>
        <p:nvSpPr>
          <p:cNvPr id="123905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xrange() – generates number as needed instead of creating all numbers initially</a:t>
            </a:r>
          </a:p>
          <a:p>
            <a:pPr eaLnBrk="1">
              <a:spcBef>
                <a:spcPct val="0"/>
              </a:spcBef>
            </a:pPr>
            <a:endParaRPr lang="en-US" sz="2000">
              <a:latin typeface="+mn-lt" charset="0"/>
              <a:ea typeface="+mn-ea" charset="0"/>
              <a:cs typeface="+mn-ea" charset="0"/>
            </a:endParaRP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First homework</a:t>
            </a:r>
            <a:r>
              <a:rPr lang="en-US" sz="2000" baseline="0">
                <a:latin typeface="+mn-lt" charset="0"/>
                <a:ea typeface="+mn-ea" charset="0"/>
                <a:cs typeface="+mn-ea" charset="0"/>
              </a:rPr>
              <a:t> assignment is to write frange that returns a list of floats.</a:t>
            </a:r>
            <a:endParaRPr lang="en-US" sz="20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51D088AC-BCC5-DE4A-9930-BB5625806310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17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78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BFB666-A3D1-494A-B1D1-2F6A183DA14B}" type="slidenum">
              <a:rPr lang="en-US"/>
              <a:pPr/>
              <a:t>18</a:t>
            </a:fld>
            <a:endParaRPr lang="en-US"/>
          </a:p>
        </p:txBody>
      </p:sp>
      <p:sp>
        <p:nvSpPr>
          <p:cNvPr id="942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mtClean="0"/>
              <a:t>An indent always</a:t>
            </a:r>
            <a:r>
              <a:rPr lang="en-US" baseline="0" smtClean="0"/>
              <a:t> starts after a colon.</a:t>
            </a:r>
          </a:p>
          <a:p>
            <a:r>
              <a:rPr lang="en-US" baseline="0" smtClean="0"/>
              <a:t>Outdent does not have a specific character or symbol.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9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65DA83-A5FB-654C-8F26-0562030A180F}" type="slidenum">
              <a:rPr lang="en-US"/>
              <a:pPr/>
              <a:t>19</a:t>
            </a:fld>
            <a:endParaRPr lang="en-US"/>
          </a:p>
        </p:txBody>
      </p:sp>
      <p:sp>
        <p:nvSpPr>
          <p:cNvPr id="952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28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BF195A-0D69-AD4C-9C5C-1DF05894FAE6}" type="slidenum">
              <a:rPr lang="en-US"/>
              <a:pPr/>
              <a:t>25</a:t>
            </a:fld>
            <a:endParaRPr lang="en-US"/>
          </a:p>
        </p:txBody>
      </p:sp>
      <p:sp>
        <p:nvSpPr>
          <p:cNvPr id="9625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Guess what </a:t>
            </a:r>
            <a:r>
              <a:rPr lang="en-US" sz="2000" dirty="0" err="1">
                <a:latin typeface="+mn-lt" charset="0"/>
                <a:ea typeface="+mn-ea" charset="0"/>
                <a:cs typeface="+mn-ea" charset="0"/>
              </a:rPr>
              <a:t>nd</a:t>
            </a: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 stands for?     N-</a:t>
            </a:r>
            <a:r>
              <a:rPr lang="en-US" sz="2000" dirty="0" smtClean="0">
                <a:latin typeface="+mn-lt" charset="0"/>
                <a:ea typeface="+mn-ea" charset="0"/>
                <a:cs typeface="+mn-ea" charset="0"/>
              </a:rPr>
              <a:t>dimensional</a:t>
            </a:r>
          </a:p>
          <a:p>
            <a:pPr eaLnBrk="1">
              <a:spcBef>
                <a:spcPct val="0"/>
              </a:spcBef>
            </a:pPr>
            <a:endParaRPr lang="en-US" sz="2000" dirty="0" smtClean="0">
              <a:latin typeface="+mn-lt" charset="0"/>
              <a:ea typeface="+mn-ea" charset="0"/>
              <a:cs typeface="+mn-ea" charset="0"/>
            </a:endParaRPr>
          </a:p>
          <a:p>
            <a:pPr eaLnBrk="1">
              <a:spcBef>
                <a:spcPct val="0"/>
              </a:spcBef>
            </a:pPr>
            <a:r>
              <a:rPr lang="en-US" sz="2000" dirty="0" smtClean="0">
                <a:latin typeface="+mn-lt" charset="0"/>
                <a:ea typeface="+mn-ea" charset="0"/>
                <a:cs typeface="+mn-ea" charset="0"/>
              </a:rPr>
              <a:t>spell checker on numpy:</a:t>
            </a:r>
            <a:r>
              <a:rPr lang="en-US" sz="2000" baseline="0" dirty="0" smtClean="0">
                <a:latin typeface="+mn-lt" charset="0"/>
                <a:ea typeface="+mn-ea" charset="0"/>
                <a:cs typeface="+mn-ea" charset="0"/>
              </a:rPr>
              <a:t>   bumpy, dumpy, &amp; lumpy.  Just need Grumpy and you have the 7 Dwarves.</a:t>
            </a:r>
            <a:endParaRPr lang="en-US" sz="2000" dirty="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C08A918-F4FF-E845-BABF-61D4EF059853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25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19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BF195A-0D69-AD4C-9C5C-1DF05894FAE6}" type="slidenum">
              <a:rPr lang="en-US"/>
              <a:pPr/>
              <a:t>26</a:t>
            </a:fld>
            <a:endParaRPr lang="en-US"/>
          </a:p>
        </p:txBody>
      </p:sp>
      <p:sp>
        <p:nvSpPr>
          <p:cNvPr id="9625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Guess what </a:t>
            </a:r>
            <a:r>
              <a:rPr lang="en-US" sz="2000" dirty="0" err="1">
                <a:latin typeface="+mn-lt" charset="0"/>
                <a:ea typeface="+mn-ea" charset="0"/>
                <a:cs typeface="+mn-ea" charset="0"/>
              </a:rPr>
              <a:t>nd</a:t>
            </a: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 stands for?     N-</a:t>
            </a:r>
            <a:r>
              <a:rPr lang="en-US" sz="2000" dirty="0" smtClean="0">
                <a:latin typeface="+mn-lt" charset="0"/>
                <a:ea typeface="+mn-ea" charset="0"/>
                <a:cs typeface="+mn-ea" charset="0"/>
              </a:rPr>
              <a:t>dimensional               module can</a:t>
            </a:r>
            <a:r>
              <a:rPr lang="en-US" sz="2000" baseline="0" dirty="0" smtClean="0">
                <a:latin typeface="+mn-lt" charset="0"/>
                <a:ea typeface="+mn-ea" charset="0"/>
                <a:cs typeface="+mn-ea" charset="0"/>
              </a:rPr>
              <a:t> be referred to as a package     site-packages directory</a:t>
            </a:r>
            <a:endParaRPr lang="en-US" sz="2000" dirty="0" smtClean="0">
              <a:latin typeface="+mn-lt" charset="0"/>
              <a:ea typeface="+mn-ea" charset="0"/>
              <a:cs typeface="+mn-ea" charset="0"/>
            </a:endParaRPr>
          </a:p>
          <a:p>
            <a:pPr eaLnBrk="1">
              <a:spcBef>
                <a:spcPct val="0"/>
              </a:spcBef>
            </a:pPr>
            <a:endParaRPr lang="en-US" sz="2000" dirty="0" smtClean="0">
              <a:latin typeface="+mn-lt" charset="0"/>
              <a:ea typeface="+mn-ea" charset="0"/>
              <a:cs typeface="+mn-ea" charset="0"/>
            </a:endParaRPr>
          </a:p>
          <a:p>
            <a:pPr eaLnBrk="1">
              <a:spcBef>
                <a:spcPct val="0"/>
              </a:spcBef>
            </a:pPr>
            <a:r>
              <a:rPr lang="en-US" sz="2000" dirty="0" smtClean="0">
                <a:latin typeface="+mn-lt" charset="0"/>
                <a:ea typeface="+mn-ea" charset="0"/>
                <a:cs typeface="+mn-ea" charset="0"/>
              </a:rPr>
              <a:t>spell checker on numpy:</a:t>
            </a:r>
            <a:r>
              <a:rPr lang="en-US" sz="2000" baseline="0" dirty="0" smtClean="0">
                <a:latin typeface="+mn-lt" charset="0"/>
                <a:ea typeface="+mn-ea" charset="0"/>
                <a:cs typeface="+mn-ea" charset="0"/>
              </a:rPr>
              <a:t>   bumpy, dumpy, &amp; lumpy.  Just need Grumpy and you have the 7 Dwarves.</a:t>
            </a:r>
            <a:endParaRPr lang="en-US" sz="2000" dirty="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C08A918-F4FF-E845-BABF-61D4EF059853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26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02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BF195A-0D69-AD4C-9C5C-1DF05894FAE6}" type="slidenum">
              <a:rPr lang="en-US"/>
              <a:pPr/>
              <a:t>27</a:t>
            </a:fld>
            <a:endParaRPr lang="en-US"/>
          </a:p>
        </p:txBody>
      </p:sp>
      <p:sp>
        <p:nvSpPr>
          <p:cNvPr id="9625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Store in memory as C or Fortran ordering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Try to match your accessing order</a:t>
            </a: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C08A918-F4FF-E845-BABF-61D4EF059853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27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8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449CA2-18A7-4B4D-AE6C-C454F45E64C2}" type="slidenum">
              <a:rPr lang="en-US"/>
              <a:pPr/>
              <a:t>5</a:t>
            </a:fld>
            <a:endParaRPr lang="en-US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7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BF195A-0D69-AD4C-9C5C-1DF05894FAE6}" type="slidenum">
              <a:rPr lang="en-US"/>
              <a:pPr/>
              <a:t>28</a:t>
            </a:fld>
            <a:endParaRPr lang="en-US"/>
          </a:p>
        </p:txBody>
      </p:sp>
      <p:sp>
        <p:nvSpPr>
          <p:cNvPr id="9625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Store in memory as C or Fortran ordering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Try to match your accessing order</a:t>
            </a: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C08A918-F4FF-E845-BABF-61D4EF059853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28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68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FCFD77-5BD9-0445-88DB-F31931BCF390}" type="slidenum">
              <a:rPr lang="en-US"/>
              <a:pPr/>
              <a:t>30</a:t>
            </a:fld>
            <a:endParaRPr lang="en-US"/>
          </a:p>
        </p:txBody>
      </p:sp>
      <p:sp>
        <p:nvSpPr>
          <p:cNvPr id="993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0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FCFD77-5BD9-0445-88DB-F31931BCF390}" type="slidenum">
              <a:rPr lang="en-US"/>
              <a:pPr/>
              <a:t>31</a:t>
            </a:fld>
            <a:endParaRPr lang="en-US"/>
          </a:p>
        </p:txBody>
      </p:sp>
      <p:sp>
        <p:nvSpPr>
          <p:cNvPr id="993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6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 = </a:t>
            </a:r>
            <a:r>
              <a:rPr lang="pl-PL" dirty="0" err="1" smtClean="0"/>
              <a:t>np.arange</a:t>
            </a:r>
            <a:r>
              <a:rPr lang="pl-PL" dirty="0" smtClean="0"/>
              <a:t>(15).</a:t>
            </a:r>
            <a:r>
              <a:rPr lang="pl-PL" dirty="0" err="1" smtClean="0"/>
              <a:t>reshape</a:t>
            </a:r>
            <a:r>
              <a:rPr lang="pl-PL" dirty="0" smtClean="0"/>
              <a:t>((5,3))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75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9485EE-2573-D847-9150-0CED2E4C886F}" type="slidenum">
              <a:rPr lang="en-US"/>
              <a:pPr/>
              <a:t>33</a:t>
            </a:fld>
            <a:endParaRPr lang="en-US"/>
          </a:p>
        </p:txBody>
      </p:sp>
      <p:sp>
        <p:nvSpPr>
          <p:cNvPr id="1003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2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9485EE-2573-D847-9150-0CED2E4C886F}" type="slidenum">
              <a:rPr lang="en-US"/>
              <a:pPr/>
              <a:t>34</a:t>
            </a:fld>
            <a:endParaRPr lang="en-US"/>
          </a:p>
        </p:txBody>
      </p:sp>
      <p:sp>
        <p:nvSpPr>
          <p:cNvPr id="1003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71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C3CCCA-7B41-C843-8911-9792D9D25DF6}" type="slidenum">
              <a:rPr lang="en-US"/>
              <a:pPr/>
              <a:t>35</a:t>
            </a:fld>
            <a:endParaRPr lang="en-US"/>
          </a:p>
        </p:txBody>
      </p:sp>
      <p:sp>
        <p:nvSpPr>
          <p:cNvPr id="1013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5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F57F9B-E6A7-C842-B856-99901C998476}" type="slidenum">
              <a:rPr lang="en-US"/>
              <a:pPr/>
              <a:t>36</a:t>
            </a:fld>
            <a:endParaRPr lang="en-US"/>
          </a:p>
        </p:txBody>
      </p:sp>
      <p:sp>
        <p:nvSpPr>
          <p:cNvPr id="1024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If a and b are not the same shape:</a:t>
            </a:r>
          </a:p>
          <a:p>
            <a:r>
              <a:rPr lang="en-US"/>
              <a:t>operands could not be broadcast</a:t>
            </a:r>
            <a:r>
              <a:rPr lang="en-US" baseline="0"/>
              <a:t> together with shapes 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04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CB7159-4FBF-AF4F-BA26-06908EF64EBB}" type="slidenum">
              <a:rPr lang="en-US"/>
              <a:pPr/>
              <a:t>37</a:t>
            </a:fld>
            <a:endParaRPr lang="en-US"/>
          </a:p>
        </p:txBody>
      </p:sp>
      <p:sp>
        <p:nvSpPr>
          <p:cNvPr id="1034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54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A1117F-E067-494C-88D9-AC550EC69F14}" type="slidenum">
              <a:rPr lang="en-US"/>
              <a:pPr/>
              <a:t>38</a:t>
            </a:fld>
            <a:endParaRPr lang="en-US"/>
          </a:p>
        </p:txBody>
      </p:sp>
      <p:sp>
        <p:nvSpPr>
          <p:cNvPr id="1044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2F5951-035B-0D4E-B14A-87575CD5B5AF}" type="slidenum">
              <a:rPr lang="en-US"/>
              <a:pPr/>
              <a:t>6</a:t>
            </a:fld>
            <a:endParaRPr lang="en-US"/>
          </a:p>
        </p:txBody>
      </p:sp>
      <p:sp>
        <p:nvSpPr>
          <p:cNvPr id="839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mtClean="0"/>
              <a:t>String slicing is very useful when you start thinking about strings:  beginning, end, first character, last character,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49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7FF08B-2FF3-9849-8432-EE6C40C3FED5}" type="slidenum">
              <a:rPr lang="en-US"/>
              <a:pPr/>
              <a:t>39</a:t>
            </a:fld>
            <a:endParaRPr lang="en-US"/>
          </a:p>
        </p:txBody>
      </p:sp>
      <p:sp>
        <p:nvSpPr>
          <p:cNvPr id="1054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mtClean="0"/>
              <a:t>Python golf</a:t>
            </a:r>
          </a:p>
          <a:p>
            <a:endParaRPr lang="en-US" smtClean="0"/>
          </a:p>
          <a:p>
            <a:r>
              <a:rPr lang="en-US" smtClean="0"/>
              <a:t>len(a)   or  a.size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0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7B9B2C-FE71-8E49-BDB7-28770188292F}" type="slidenum">
              <a:rPr lang="en-US"/>
              <a:pPr/>
              <a:t>40</a:t>
            </a:fld>
            <a:endParaRPr lang="en-US"/>
          </a:p>
        </p:txBody>
      </p:sp>
      <p:sp>
        <p:nvSpPr>
          <p:cNvPr id="1064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6F9670-C2D8-8549-9793-B6D7A62FD823}" type="slidenum">
              <a:rPr lang="en-US"/>
              <a:pPr/>
              <a:t>41</a:t>
            </a:fld>
            <a:endParaRPr lang="en-US"/>
          </a:p>
        </p:txBody>
      </p:sp>
      <p:sp>
        <p:nvSpPr>
          <p:cNvPr id="109569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int8 is a byte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signed or unsigned </a:t>
            </a:r>
            <a:r>
              <a:rPr lang="en-US" sz="2000" smtClean="0">
                <a:latin typeface="+mn-lt" charset="0"/>
                <a:ea typeface="+mn-ea" charset="0"/>
                <a:cs typeface="+mn-ea" charset="0"/>
              </a:rPr>
              <a:t>ints</a:t>
            </a:r>
          </a:p>
          <a:p>
            <a:pPr eaLnBrk="1">
              <a:spcBef>
                <a:spcPct val="0"/>
              </a:spcBef>
            </a:pPr>
            <a:r>
              <a:rPr lang="en-US" sz="2000" smtClean="0">
                <a:latin typeface="+mn-lt" charset="0"/>
                <a:ea typeface="+mn-ea" charset="0"/>
                <a:cs typeface="+mn-ea" charset="0"/>
              </a:rPr>
              <a:t>Correspond to C language implementation</a:t>
            </a:r>
            <a:endParaRPr lang="en-US" sz="20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E3C71B6E-B4E5-2C4F-9979-9ACD8231E30A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41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70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99F0F3-04BC-2241-B2B0-F94DF4DC3A37}" type="slidenum">
              <a:rPr lang="en-US"/>
              <a:pPr/>
              <a:t>42</a:t>
            </a:fld>
            <a:endParaRPr lang="en-US"/>
          </a:p>
        </p:txBody>
      </p:sp>
      <p:sp>
        <p:nvSpPr>
          <p:cNvPr id="1075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97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BD976C-0523-974B-9233-8A4D099A1114}" type="slidenum">
              <a:rPr lang="en-US"/>
              <a:pPr/>
              <a:t>43</a:t>
            </a:fld>
            <a:endParaRPr lang="en-US"/>
          </a:p>
        </p:txBody>
      </p:sp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BD976C-0523-974B-9233-8A4D099A1114}" type="slidenum">
              <a:rPr lang="en-US"/>
              <a:pPr/>
              <a:t>44</a:t>
            </a:fld>
            <a:endParaRPr lang="en-US"/>
          </a:p>
        </p:txBody>
      </p:sp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mtClean="0"/>
              <a:t>Python was written by people who have done a lot of programming &amp; debugging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BD530C-B1D0-2049-A2A2-F5251EC42D7C}" type="slidenum">
              <a:rPr lang="en-US"/>
              <a:pPr/>
              <a:t>45</a:t>
            </a:fld>
            <a:endParaRPr lang="en-US"/>
          </a:p>
        </p:txBody>
      </p:sp>
      <p:sp>
        <p:nvSpPr>
          <p:cNvPr id="1116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49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0128EE-C66B-D442-9D26-A98F1D348F3D}" type="slidenum">
              <a:rPr lang="en-US"/>
              <a:pPr/>
              <a:t>46</a:t>
            </a:fld>
            <a:endParaRPr lang="en-US"/>
          </a:p>
        </p:txBody>
      </p:sp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D22F08-5BF3-B441-905F-D04548E8E3A2}" type="slidenum">
              <a:rPr lang="en-US"/>
              <a:pPr/>
              <a:t>7</a:t>
            </a:fld>
            <a:endParaRPr lang="en-US"/>
          </a:p>
        </p:txBody>
      </p:sp>
      <p:sp>
        <p:nvSpPr>
          <p:cNvPr id="849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Can also use single quotes to surround a string</a:t>
            </a:r>
          </a:p>
        </p:txBody>
      </p:sp>
    </p:spTree>
    <p:extLst>
      <p:ext uri="{BB962C8B-B14F-4D97-AF65-F5344CB8AC3E}">
        <p14:creationId xmlns:p14="http://schemas.microsoft.com/office/powerpoint/2010/main" val="125016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2C68BC-8DBD-8A43-9EDB-D07350AC60E8}" type="slidenum">
              <a:rPr lang="en-US"/>
              <a:pPr/>
              <a:t>8</a:t>
            </a:fld>
            <a:endParaRPr lang="en-US"/>
          </a:p>
        </p:txBody>
      </p:sp>
      <p:sp>
        <p:nvSpPr>
          <p:cNvPr id="860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Very flexible but not 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135499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F1C8C8-6AC4-F743-8EC1-F26465DEE37B}" type="slidenum">
              <a:rPr lang="en-US"/>
              <a:pPr/>
              <a:t>9</a:t>
            </a:fld>
            <a:endParaRPr lang="en-US"/>
          </a:p>
        </p:txBody>
      </p:sp>
      <p:sp>
        <p:nvSpPr>
          <p:cNvPr id="87041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ranges from the number you want to the first number you don’t want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You can define your own irange function to include the last number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You can define your own frange function to return a list containing</a:t>
            </a:r>
            <a:r>
              <a:rPr lang="en-US" sz="2000" baseline="0">
                <a:latin typeface="+mn-lt" charset="0"/>
                <a:ea typeface="+mn-ea" charset="0"/>
                <a:cs typeface="+mn-ea" charset="0"/>
              </a:rPr>
              <a:t> floating point numbers</a:t>
            </a:r>
            <a:endParaRPr lang="en-US" sz="20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0AEE4472-181F-024B-A25C-79CC5856B7B1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9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52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BA1A80-5240-9648-89C8-103A53428FC0}" type="slidenum">
              <a:rPr lang="en-US"/>
              <a:pPr/>
              <a:t>10</a:t>
            </a:fld>
            <a:endParaRPr lang="en-US"/>
          </a:p>
        </p:txBody>
      </p:sp>
      <p:sp>
        <p:nvSpPr>
          <p:cNvPr id="880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39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5FA525-963C-BD45-9AE6-27D3A9271165}" type="slidenum">
              <a:rPr lang="en-US"/>
              <a:pPr/>
              <a:t>11</a:t>
            </a:fld>
            <a:endParaRPr lang="en-US"/>
          </a:p>
        </p:txBody>
      </p:sp>
      <p:sp>
        <p:nvSpPr>
          <p:cNvPr id="89089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Now that we have reviewed lists, we can add the string split method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First step in parsing</a:t>
            </a: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1E7C69F6-9EB9-B243-ACB1-FC16D0E12834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11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1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56EDB5-E8AB-6947-816F-10309B37A9DE}" type="slidenum">
              <a:rPr lang="en-US"/>
              <a:pPr/>
              <a:t>12</a:t>
            </a:fld>
            <a:endParaRPr lang="en-US"/>
          </a:p>
        </p:txBody>
      </p:sp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9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7/23/16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8B37-C21A-5B49-AA3A-FF17C8E3A1E5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List Methods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List is a Class with data &amp; subroutines: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d.insert(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d.remove(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d.sort(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Can concatenate lists with +</a:t>
            </a:r>
          </a:p>
        </p:txBody>
      </p:sp>
    </p:spTree>
    <p:extLst>
      <p:ext uri="{BB962C8B-B14F-4D97-AF65-F5344CB8AC3E}">
        <p14:creationId xmlns:p14="http://schemas.microsoft.com/office/powerpoint/2010/main" val="1248849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String split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5256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 = “Princeton Plasma Physics Lab”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myList = s.split()	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returns a list of strings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FF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print myList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[ “Princeton”, “Plasma”, “Physics”, “Lab” 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help(str.split)		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delimiters, etc.</a:t>
            </a:r>
          </a:p>
        </p:txBody>
      </p:sp>
    </p:spTree>
    <p:extLst>
      <p:ext uri="{BB962C8B-B14F-4D97-AF65-F5344CB8AC3E}">
        <p14:creationId xmlns:p14="http://schemas.microsoft.com/office/powerpoint/2010/main" val="154430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Tuple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Designated by ( )  parenthesis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List that can not be changed.   Immutable.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	No append.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Good for returning multiple values from a subroutine function.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Can extract slices.</a:t>
            </a:r>
          </a:p>
        </p:txBody>
      </p:sp>
    </p:spTree>
    <p:extLst>
      <p:ext uri="{BB962C8B-B14F-4D97-AF65-F5344CB8AC3E}">
        <p14:creationId xmlns:p14="http://schemas.microsoft.com/office/powerpoint/2010/main" val="1507053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math module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math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dir(math)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math.sqrt(x)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math.sin(x)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math.cos(x)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949950" y="1608138"/>
            <a:ext cx="4425950" cy="219075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from math import *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dir()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30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sqrt(x)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30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949951" y="4138613"/>
            <a:ext cx="4583113" cy="2190750"/>
          </a:xfrm>
          <a:prstGeom prst="rect">
            <a:avLst/>
          </a:prstGeom>
          <a:solidFill>
            <a:srgbClr val="CCFFCC"/>
          </a:solidFill>
          <a:ln w="2556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from math import pi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dir()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30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print pi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30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83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import  a  module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689100" y="1600201"/>
            <a:ext cx="877570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math			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knows where to find it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___________________________________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sys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sys.path.append</a:t>
            </a: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(“/u/efeibush/python”)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 </a:t>
            </a:r>
            <a:r>
              <a:rPr lang="en-US" sz="30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cubic.py	</a:t>
            </a:r>
            <a:r>
              <a:rPr lang="en-US" sz="3000" dirty="0" err="1">
                <a:solidFill>
                  <a:srgbClr val="0000FF"/>
                </a:solidFill>
                <a:latin typeface="+mj-lt"/>
                <a:ea typeface="DejaVu LGC Sans" charset="0"/>
                <a:cs typeface="DejaVu LGC Sans" charset="0"/>
              </a:rPr>
              <a:t># import your own code</a:t>
            </a:r>
            <a:endParaRPr lang="en-US" sz="3000" dirty="0">
              <a:solidFill>
                <a:srgbClr val="0000FF"/>
              </a:solidFill>
              <a:latin typeface="+mj-lt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_____________________________________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if task == 3: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	import math    </a:t>
            </a:r>
            <a:r>
              <a:rPr lang="en-US" sz="30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imports can be anywhere</a:t>
            </a:r>
          </a:p>
        </p:txBody>
      </p:sp>
    </p:spTree>
    <p:extLst>
      <p:ext uri="{BB962C8B-B14F-4D97-AF65-F5344CB8AC3E}">
        <p14:creationId xmlns:p14="http://schemas.microsoft.com/office/powerpoint/2010/main" val="1913584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Defining a Function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0" y="1600200"/>
            <a:ext cx="9144000" cy="5092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Block of code separate from main.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8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Define the function before calling it.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def myAdd(a, b):    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define before calling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     return a + b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p = 25			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main section of code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q = 30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r = myAdd(p, q)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04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Keyword Arguments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1" y="1600201"/>
            <a:ext cx="8991599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  <a:ea typeface="DejaVu LGC Sans" charset="0"/>
                <a:cs typeface="DejaVu LGC Sans" charset="0"/>
              </a:rPr>
              <a:t>Provide default values for optional arguments.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latin typeface="Courier"/>
                <a:ea typeface="DejaVu LGC Sans" charset="0"/>
                <a:cs typeface="Courier"/>
              </a:rPr>
              <a:t>def setLineAttributes(color=“black”, 	style=“solid”, 	thickness=1):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latin typeface="Courier"/>
                <a:ea typeface="DejaVu LGC Sans" charset="0"/>
                <a:cs typeface="Courier"/>
              </a:rPr>
              <a:t>	...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100"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Call function from main program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latin typeface="Courier"/>
                <a:ea typeface="DejaVu LGC Sans" charset="0"/>
                <a:cs typeface="Courier"/>
              </a:rPr>
              <a:t>setLineAttributes(style=“dotted”)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latin typeface="Courier"/>
                <a:ea typeface="DejaVu LGC Sans" charset="0"/>
                <a:cs typeface="Courier"/>
              </a:rPr>
              <a:t>setLineAttributes(“red”, thickness=2)</a:t>
            </a:r>
          </a:p>
        </p:txBody>
      </p:sp>
    </p:spTree>
    <p:extLst>
      <p:ext uri="{BB962C8B-B14F-4D97-AF65-F5344CB8AC3E}">
        <p14:creationId xmlns:p14="http://schemas.microsoft.com/office/powerpoint/2010/main" val="2106635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u="sng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Looping with the range() function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for i in range(10):		</a:t>
            </a:r>
            <a:r>
              <a:rPr lang="en-US" sz="320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i gets 0 - 9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range() is limited to </a:t>
            </a: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integers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i="1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numpy provides a range of floats</a:t>
            </a:r>
            <a:endParaRPr lang="en-US" sz="3200" i="1">
              <a:solidFill>
                <a:srgbClr val="008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0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Summary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981201" y="1276351"/>
            <a:ext cx="8228013" cy="5256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Integer,  Float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String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List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Tuple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def  function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Keywords:   if  elif  else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                   while   	 for in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                   import        print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	Indenting counts		</a:t>
            </a:r>
            <a:r>
              <a:rPr lang="en-US" sz="3200" b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94307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Run python as Interpreter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type()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dir()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help()</a:t>
            </a:r>
          </a:p>
        </p:txBody>
      </p:sp>
    </p:spTree>
    <p:extLst>
      <p:ext uri="{BB962C8B-B14F-4D97-AF65-F5344CB8AC3E}">
        <p14:creationId xmlns:p14="http://schemas.microsoft.com/office/powerpoint/2010/main" val="1239738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Review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endParaRPr lang="en-US" dirty="0" smtClean="0"/>
          </a:p>
          <a:p>
            <a:r>
              <a:rPr lang="en-US" dirty="0" smtClean="0"/>
              <a:t>Web Scraping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ecture02.jupyter.ipynb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lecture02.web.scraping.ipynb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80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  module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05000" y="1516062"/>
            <a:ext cx="8382001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b="1" dirty="0">
              <a:solidFill>
                <a:srgbClr val="FF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Items are all the same type.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Contiguous data storage in memory of items.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Considerably faster than lists.</a:t>
            </a:r>
            <a:endParaRPr lang="en-US" sz="3200" dirty="0">
              <a:solidFill>
                <a:srgbClr val="008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Class with data and methods (subroutines).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795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  module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05000" y="1516062"/>
            <a:ext cx="8382001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b="1" dirty="0">
              <a:solidFill>
                <a:srgbClr val="FF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import numpy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dir()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dir(numpy)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help(numpy)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help(numpy.ndarray)      # class    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help(numpy.array)           # 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1444290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 module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643063" y="1600200"/>
            <a:ext cx="8896350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numpy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dir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(numpy)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help(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numpy.zeros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)			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DejaVu LGC Sans" charset="0"/>
                <a:cs typeface="DejaVu LGC Sans" charset="0"/>
              </a:rPr>
              <a:t>tuple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numpy.zeros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DejaVu LGC Sans" charset="0"/>
                <a:cs typeface="DejaVu LGC Sans" charset="0"/>
              </a:rPr>
              <a:t>(3,5) 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)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      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				</a:t>
            </a:r>
            <a:r>
              <a:rPr lang="en-US" sz="28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create 3 rows, 5 columns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</a:t>
            </a:r>
            <a:r>
              <a:rPr lang="en-US" sz="32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[   	[ 0.,  0.,  0.,  0.,  0. ],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		[ 0.,  0.,  0.,  0.,  0. ],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		[ 0.,  0.,  0.,  0.,  0. ]  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					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default type is float64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rot="10800000" flipV="1">
            <a:off x="6781800" y="3124200"/>
            <a:ext cx="685800" cy="5334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4338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 Array Access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643063" y="1600200"/>
            <a:ext cx="8896350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Access order corresponding to printed order: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[row] [column]  index starts with 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a[0][2] = 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[   	[ 0.,  0.,  5.,  0.,  0. ],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[ 0.,  0.,  0.,  0.,  0. ],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[ 0.,  0.,  0.,  0.,  0. ]  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8000"/>
              </a:solidFill>
              <a:latin typeface="Calibri"/>
              <a:ea typeface="DejaVu LGC Sans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371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versus 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90688"/>
            <a:ext cx="9144000" cy="5167312"/>
          </a:xfrm>
        </p:spPr>
        <p:txBody>
          <a:bodyPr>
            <a:normAutofit/>
          </a:bodyPr>
          <a:lstStyle/>
          <a:p>
            <a:r>
              <a:rPr lang="en-US" dirty="0" smtClean="0"/>
              <a:t>Python lists: Very general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 = [1,2]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 = [[1,2],[3,4]]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 = [[1,2, ’duh’],[3,[4]]]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arrays: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 = array([1,2])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y = array([[1,2],[3,4]])</a:t>
            </a:r>
          </a:p>
          <a:p>
            <a:pPr lvl="1"/>
            <a:r>
              <a:rPr lang="en-US" dirty="0" smtClean="0"/>
              <a:t>All rows must have same length, etc.</a:t>
            </a:r>
          </a:p>
          <a:p>
            <a:pPr lvl="1"/>
            <a:r>
              <a:rPr lang="en-US" dirty="0" smtClean="0"/>
              <a:t>All entries must have same data-type, e.g. all real or all </a:t>
            </a:r>
            <a:r>
              <a:rPr lang="en-US" dirty="0" smtClean="0"/>
              <a:t>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9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 smtClean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Create 1-D Array</a:t>
            </a:r>
            <a:endParaRPr lang="en-US" sz="44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87" y="1416050"/>
            <a:ext cx="10172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14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 smtClean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Create 2-D Matrix</a:t>
            </a:r>
            <a:endParaRPr lang="en-US" sz="44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600200"/>
            <a:ext cx="10134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0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655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Create a (5, 3) 2-d array / matrix with </a:t>
            </a:r>
            <a:r>
              <a:rPr lang="en-US" dirty="0" err="1" smtClean="0"/>
              <a:t>Numpy</a:t>
            </a:r>
            <a:r>
              <a:rPr lang="en-US" dirty="0" smtClean="0"/>
              <a:t> that looks like the following: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24" y="2914420"/>
            <a:ext cx="2895600" cy="1447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57550" y="4710208"/>
            <a:ext cx="10515600" cy="90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dirty="0" smtClean="0"/>
              <a:t>Challenge: do it in 1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9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Pointer vs. Deep 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2" y="1716642"/>
            <a:ext cx="10160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14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Pointer vs. Deep Copy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numpy.zeros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 (3, 3)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b = a 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b is a pointer to 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c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a.copy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()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c is a new array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latin typeface="Courier New" charset="0"/>
                <a:ea typeface="DejaVu LGC Sans" charset="0"/>
                <a:cs typeface="DejaVu LGC Sans" charset="0"/>
              </a:rPr>
              <a:t>b is a 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True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c is a 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False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Views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base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8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Arithmetic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 range(10, 20)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+ 5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– 3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* 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/ 3.14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a.sum()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&gt; 15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(a &gt; 15).sum()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5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Arithmetic by Index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( range(10)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b = </a:t>
            </a:r>
            <a:r>
              <a:rPr lang="en-US" sz="3200" dirty="0" err="1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( range(0, 1000, 100)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+ b		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a[0] + b[0], a[1] + b[1] ...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– b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* b		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not row, column matrix product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/ b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 dirty="0">
                <a:solidFill>
                  <a:srgbClr val="D70000"/>
                </a:solidFill>
                <a:latin typeface="Calibri" charset="0"/>
                <a:ea typeface="DejaVu LGC Sans" charset="0"/>
                <a:cs typeface="DejaVu LGC Sans" charset="0"/>
              </a:rPr>
              <a:t>The 2 arrays must be the same shape.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72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Row, Column Matrix Product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c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numpy.dot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(a, b)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DejaVu LGC Sans" charset="0"/>
                <a:cs typeface="Courier"/>
              </a:rPr>
              <a:t>Dot product of 2 arrays.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DejaVu LGC Sans" charset="0"/>
                <a:cs typeface="Courier"/>
              </a:rPr>
              <a:t>Matrix multiplication for 2D arrays.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15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Cross Product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zA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numpy.cross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xA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, </a:t>
            </a:r>
            <a:r>
              <a:rPr lang="en-US" sz="320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yA</a:t>
            </a: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8000"/>
                </a:solidFill>
                <a:latin typeface="+mj-lt"/>
                <a:ea typeface="DejaVu LGC Sans" charset="0"/>
                <a:cs typeface="Courier"/>
              </a:rPr>
              <a:t>Note:  we have been using </a:t>
            </a:r>
            <a:r>
              <a:rPr lang="en-US" sz="3200" i="1">
                <a:solidFill>
                  <a:srgbClr val="008000"/>
                </a:solidFill>
                <a:latin typeface="+mj-lt"/>
                <a:ea typeface="DejaVu LGC Sans" charset="0"/>
                <a:cs typeface="Courier"/>
              </a:rPr>
              <a:t>numpy.</a:t>
            </a:r>
            <a:r>
              <a:rPr lang="en-US" sz="3200">
                <a:solidFill>
                  <a:srgbClr val="008000"/>
                </a:solidFill>
                <a:latin typeface="+mj-lt"/>
                <a:ea typeface="DejaVu LGC Sans" charset="0"/>
                <a:cs typeface="Courier"/>
              </a:rPr>
              <a:t> functions</a:t>
            </a:r>
            <a:endParaRPr lang="en-US" sz="3200" dirty="0">
              <a:solidFill>
                <a:srgbClr val="008000"/>
              </a:solidFill>
              <a:latin typeface="+mj-lt"/>
              <a:ea typeface="DejaVu LGC Sans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76834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Shape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524000" y="1600201"/>
            <a:ext cx="914400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numpy.linspace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(2, 32, 16)</a:t>
            </a: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a.reshape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(4, </a:t>
            </a: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4</a:t>
            </a: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) </a:t>
            </a:r>
            <a:r>
              <a:rPr lang="en-US" sz="3200">
                <a:solidFill>
                  <a:srgbClr val="0000FF"/>
                </a:solidFill>
                <a:latin typeface="+mj-lt"/>
                <a:ea typeface="DejaVu LGC Sans" charset="0"/>
                <a:cs typeface="Courier"/>
              </a:rPr>
              <a:t># ndarray . method</a:t>
            </a:r>
            <a:endParaRPr lang="en-US" sz="3200" dirty="0">
              <a:solidFill>
                <a:srgbClr val="0000FF"/>
              </a:solidFill>
              <a:latin typeface="+mj-lt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a.shape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		</a:t>
            </a:r>
            <a:r>
              <a:rPr lang="en-US" sz="3200">
                <a:solidFill>
                  <a:srgbClr val="0000FF"/>
                </a:solidFill>
                <a:latin typeface="Courier"/>
                <a:ea typeface="DejaVu LGC Sans" charset="0"/>
                <a:cs typeface="Courier"/>
              </a:rPr>
              <a:t>#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 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ndarray attribute      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tuple 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(4, 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4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)</a:t>
            </a:r>
            <a:endParaRPr lang="en-US" sz="3200" dirty="0">
              <a:solidFill>
                <a:srgbClr val="0000FF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2800" b="1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numpy.linspace</a:t>
            </a:r>
            <a:r>
              <a:rPr lang="en-US" sz="2800" b="1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2</a:t>
            </a:r>
            <a:r>
              <a:rPr lang="en-US" sz="2800" b="1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,32,16)</a:t>
            </a:r>
            <a:r>
              <a:rPr lang="en-US" sz="2800" b="1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.reshape</a:t>
            </a:r>
            <a:r>
              <a:rPr lang="en-US" sz="2800" b="1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(8,2)</a:t>
            </a:r>
            <a:endParaRPr lang="en-US" sz="2800" b="1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84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905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Integers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Floating Point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Dynamic Typing – no declarations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x = 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y = 6.3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Names start with a letter,    cAsE SeNsiTiVe.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Long names OK.</a:t>
            </a:r>
          </a:p>
        </p:txBody>
      </p:sp>
    </p:spTree>
    <p:extLst>
      <p:ext uri="{BB962C8B-B14F-4D97-AF65-F5344CB8AC3E}">
        <p14:creationId xmlns:p14="http://schemas.microsoft.com/office/powerpoint/2010/main" val="442720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Diagonals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5256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numpy.linspace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(1, 64, 64)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a.reshape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(8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8)</a:t>
            </a: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numpy.triu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(a)		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upper triangle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0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latin typeface="Courier New" charset="0"/>
                <a:ea typeface="DejaVu LGC Sans" charset="0"/>
                <a:cs typeface="DejaVu LGC Sans" charset="0"/>
              </a:rPr>
              <a:t>numpy.tril</a:t>
            </a:r>
            <a:r>
              <a:rPr lang="en-US" sz="3200" dirty="0">
                <a:latin typeface="Courier New" charset="0"/>
                <a:ea typeface="DejaVu LGC Sans" charset="0"/>
                <a:cs typeface="DejaVu LGC Sans" charset="0"/>
              </a:rPr>
              <a:t>(a)</a:t>
            </a:r>
            <a:r>
              <a:rPr lang="en-US" sz="3200" dirty="0">
                <a:solidFill>
                  <a:srgbClr val="0000FF"/>
                </a:solidFill>
                <a:latin typeface="Courier New" charset="0"/>
                <a:ea typeface="DejaVu LGC Sans" charset="0"/>
                <a:cs typeface="DejaVu LGC Sans" charset="0"/>
              </a:rPr>
              <a:t>   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lower triangle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numpy.diag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(a)</a:t>
            </a:r>
            <a:r>
              <a:rPr lang="en-US" sz="3200" dirty="0">
                <a:solidFill>
                  <a:srgbClr val="0000FF"/>
                </a:solidFill>
                <a:latin typeface="Courier New" charset="0"/>
                <a:ea typeface="DejaVu LGC Sans" charset="0"/>
                <a:cs typeface="DejaVu LGC Sans" charset="0"/>
              </a:rPr>
              <a:t>		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main diagonal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numpy.diag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(a, 1)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1 above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numpy.diag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(a, -1)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1 below</a:t>
            </a:r>
          </a:p>
        </p:txBody>
      </p:sp>
    </p:spTree>
    <p:extLst>
      <p:ext uri="{BB962C8B-B14F-4D97-AF65-F5344CB8AC3E}">
        <p14:creationId xmlns:p14="http://schemas.microsoft.com/office/powerpoint/2010/main" val="138010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Data Types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24001" y="1600201"/>
            <a:ext cx="9142413" cy="5046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numpy.float64  is the default type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float32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int8, int16, int32,  int64,  uint8, uint16, uint32, uint64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complex64, complex128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bool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  -  True or False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err="1">
                <a:solidFill>
                  <a:srgbClr val="FF0000"/>
                </a:solidFill>
                <a:latin typeface="Calibri" charset="0"/>
                <a:ea typeface="DejaVu LGC Sans" charset="0"/>
                <a:cs typeface="DejaVu LGC Sans" charset="0"/>
              </a:rPr>
              <a:t>a.dtype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DejaVu LGC Sans" charset="0"/>
                <a:cs typeface="DejaVu LGC Sans" charset="0"/>
              </a:rPr>
              <a:t>   shows type of data in array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</a:t>
            </a: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DejaVu LGC Sans" charset="0"/>
                <a:cs typeface="Courier New"/>
              </a:rPr>
              <a:t>&gt;&gt;&gt; help(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DejaVu LGC Sans" charset="0"/>
                <a:cs typeface="Courier New"/>
              </a:rPr>
              <a:t>numpy.ndarray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DejaVu LGC Sans" charset="0"/>
                <a:cs typeface="Courier New"/>
              </a:rPr>
              <a:t>) </a:t>
            </a:r>
            <a:r>
              <a:rPr lang="en-US" sz="3200" dirty="0">
                <a:solidFill>
                  <a:srgbClr val="3366FF"/>
                </a:solidFill>
                <a:latin typeface="Calibri" charset="0"/>
                <a:ea typeface="DejaVu LGC Sans" charset="0"/>
                <a:cs typeface="DejaVu LGC Sans" charset="0"/>
              </a:rPr>
              <a:t># Parameters 																						Attributes</a:t>
            </a:r>
            <a:endParaRPr lang="en-US" sz="3200" dirty="0">
              <a:solidFill>
                <a:srgbClr val="3366FF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44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981201" y="1600201"/>
            <a:ext cx="8228013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 range(12)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a.reshape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(2,6)   </a:t>
            </a:r>
            <a:r>
              <a:rPr lang="en-US" sz="27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2 rows, 6 columns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a[1][5] contains 11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a[1, 5]  is equivalent, more efficient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Multi-Dimensional Indexing</a:t>
            </a:r>
          </a:p>
        </p:txBody>
      </p:sp>
    </p:spTree>
    <p:extLst>
      <p:ext uri="{BB962C8B-B14F-4D97-AF65-F5344CB8AC3E}">
        <p14:creationId xmlns:p14="http://schemas.microsoft.com/office/powerpoint/2010/main" val="336663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828800" y="1600201"/>
            <a:ext cx="853440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(range(0, 100, 10))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          </a:t>
            </a:r>
            <a:r>
              <a:rPr lang="en-US" sz="24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Array([ 0, 10, 20, 30, 40, 50, 60, 70, 80, 90])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>
              <a:solidFill>
                <a:srgbClr val="008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a[2:4] contains 20, 30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a[-4 : -1] contains 60, 70, 80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A400"/>
                </a:solidFill>
                <a:latin typeface="Calibri" charset="0"/>
                <a:ea typeface="DejaVu LGC Sans" charset="0"/>
                <a:cs typeface="DejaVu LGC Sans" charset="0"/>
              </a:rPr>
              <a:t>Slicing returns ndarray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 smtClean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</a:t>
            </a: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1209645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981200" y="1600201"/>
            <a:ext cx="9144000" cy="4910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28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numpy.array</a:t>
            </a:r>
            <a:r>
              <a:rPr lang="en-US" sz="28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(range(64)).reshape(8,8)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a[3, 4]  contains 28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asub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 = a[3:5,  4:6]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Very useful for looking at data &amp; debugging.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a[:,2]  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  </a:t>
            </a:r>
            <a:r>
              <a:rPr lang="en-US" sz="3200" dirty="0" smtClean="0">
                <a:solidFill>
                  <a:srgbClr val="0000FF"/>
                </a:solidFill>
                <a:latin typeface="+mj-lt"/>
                <a:ea typeface="DejaVu LGC Sans" charset="0"/>
                <a:cs typeface="Courier"/>
              </a:rPr>
              <a:t># </a:t>
            </a:r>
            <a:r>
              <a:rPr lang="en-US" sz="3200" dirty="0">
                <a:solidFill>
                  <a:srgbClr val="0000FF"/>
                </a:solidFill>
                <a:latin typeface="+mj-lt"/>
                <a:ea typeface="DejaVu LGC Sans" charset="0"/>
                <a:cs typeface="Courier"/>
              </a:rPr>
              <a:t>all rows, column 2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latin typeface="Courier"/>
                <a:ea typeface="DejaVu LGC Sans" charset="0"/>
                <a:cs typeface="Courier"/>
              </a:rPr>
              <a:t>a[3, 2:5]  </a:t>
            </a:r>
            <a:r>
              <a:rPr lang="en-US" sz="3200" dirty="0">
                <a:solidFill>
                  <a:srgbClr val="0000FF"/>
                </a:solidFill>
                <a:latin typeface="+mj-lt"/>
                <a:ea typeface="DejaVu LGC Sans" charset="0"/>
                <a:cs typeface="Courier"/>
              </a:rPr>
              <a:t># row 3, columns 2 and 3 and 4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          </a:t>
            </a: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 smtClean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</a:t>
            </a: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1617496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Stuff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a.min()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a.max()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a.round()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a.var()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a.std()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39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Organize Arrays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5148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Make a list of arrays named a, b, and c: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w = [ a, b, c]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len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(w)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 		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length of list is 3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w[1].max()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use array method</a:t>
            </a:r>
          </a:p>
        </p:txBody>
      </p:sp>
    </p:spTree>
    <p:extLst>
      <p:ext uri="{BB962C8B-B14F-4D97-AF65-F5344CB8AC3E}">
        <p14:creationId xmlns:p14="http://schemas.microsoft.com/office/powerpoint/2010/main" val="833855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18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Logic with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these arrays: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" y="2448479"/>
            <a:ext cx="10121900" cy="10033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85640"/>
            <a:ext cx="10515600" cy="4879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Use native “list comprehension” from Python: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" y="4258479"/>
            <a:ext cx="10121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50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Logic with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these arrays: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" y="2448479"/>
            <a:ext cx="10121900" cy="10033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85640"/>
            <a:ext cx="10515600" cy="4879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Use </a:t>
            </a:r>
            <a:r>
              <a:rPr lang="en-US" dirty="0" err="1" smtClean="0"/>
              <a:t>NumPy</a:t>
            </a:r>
            <a:r>
              <a:rPr lang="en-US" dirty="0" smtClean="0"/>
              <a:t> conditional logic: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" y="4233327"/>
            <a:ext cx="10121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2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Character Strings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Dynamic typing – no declaration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No memory allocation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Immutable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 = “Good Afternoon”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len(s)</a:t>
            </a: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length of string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FF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FF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9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Conditional Logic with </a:t>
            </a:r>
            <a:r>
              <a:rPr lang="en-US" dirty="0" err="1" smtClean="0"/>
              <a:t>NumPy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these arrays: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8" y="2448479"/>
            <a:ext cx="10160000" cy="2565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148816"/>
            <a:ext cx="10515600" cy="139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arenBoth"/>
            </a:pPr>
            <a:r>
              <a:rPr lang="en-US" dirty="0" smtClean="0"/>
              <a:t>Works with vectors / arrays / list by default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arenBoth"/>
            </a:pPr>
            <a:r>
              <a:rPr lang="en-US" dirty="0" smtClean="0"/>
              <a:t>Fast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: pandas 1-D vectors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480" y="3294792"/>
            <a:ext cx="2655065" cy="64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/>
              <a:t>Series([4, 7, -5, 3])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475382" y="254751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Index: array([0,1,2,3])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475382" y="3382178"/>
            <a:ext cx="4748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Values: </a:t>
            </a:r>
            <a:r>
              <a:rPr lang="pt-BR" sz="2200" dirty="0" err="1" smtClean="0"/>
              <a:t>array</a:t>
            </a:r>
            <a:r>
              <a:rPr lang="pt-BR" sz="2200" dirty="0"/>
              <a:t>([ 4, 7, -5, 3</a:t>
            </a:r>
            <a:r>
              <a:rPr lang="pt-BR" sz="2200" dirty="0" smtClean="0"/>
              <a:t>])</a:t>
            </a: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  <a:p>
            <a:endParaRPr lang="en-US" sz="2200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 flipV="1">
            <a:off x="4274545" y="2762961"/>
            <a:ext cx="1200837" cy="85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4274545" y="3619790"/>
            <a:ext cx="1200837" cy="85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75382" y="423900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Name</a:t>
            </a:r>
            <a:endParaRPr lang="en-US" sz="2200" dirty="0"/>
          </a:p>
        </p:txBody>
      </p:sp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4274545" y="3619790"/>
            <a:ext cx="1200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Index,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3113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main Series </a:t>
            </a:r>
            <a:r>
              <a:rPr lang="en-US" dirty="0" err="1" smtClean="0"/>
              <a:t>attribues</a:t>
            </a:r>
            <a:r>
              <a:rPr lang="en-US" dirty="0" smtClean="0"/>
              <a:t>: Index,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6762"/>
            <a:ext cx="101727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2042"/>
            <a:ext cx="1021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6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element 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651000"/>
            <a:ext cx="10147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membership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13000"/>
            <a:ext cx="10198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element filtering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65400"/>
            <a:ext cx="10198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Series: scalar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690688"/>
            <a:ext cx="10223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</a:t>
            </a:r>
            <a:r>
              <a:rPr lang="en-US" dirty="0" smtClean="0"/>
              <a:t>table in pandas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4301"/>
            <a:ext cx="10185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table in pandas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152775"/>
            <a:ext cx="10172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 String  Slicing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0" y="1600201"/>
            <a:ext cx="9144000" cy="497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 = “Good Afternoon”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2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s[0]  evaluates to “G”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s[5:10] selects “After”		</a:t>
            </a:r>
            <a:r>
              <a:rPr lang="en-US" sz="320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string slicing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>
              <a:solidFill>
                <a:srgbClr val="0000FF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s[:10] selects “Good After”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s[5:]  selects “Afternoon”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6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s[-4:] selects “noon”</a:t>
            </a: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last 4 characters</a:t>
            </a:r>
          </a:p>
        </p:txBody>
      </p:sp>
    </p:spTree>
    <p:extLst>
      <p:ext uri="{BB962C8B-B14F-4D97-AF65-F5344CB8AC3E}">
        <p14:creationId xmlns:p14="http://schemas.microsoft.com/office/powerpoint/2010/main" val="629152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columns of lists with indices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2713"/>
            <a:ext cx="10198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443832"/>
            <a:ext cx="101727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01889"/>
            <a:ext cx="10172700" cy="222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4648200"/>
            <a:ext cx="10198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inserting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87500"/>
            <a:ext cx="10198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: inserting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574800"/>
            <a:ext cx="10185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String Methods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981201" y="1600200"/>
            <a:ext cx="8583613" cy="506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String is a Class with data &amp; subroutines: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t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s.upper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pos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s.find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(“A”)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first = “George”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last = “Washington”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name = first + “ “ + last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					#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357536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Lists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Ordered sequence of items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Can be floats, ints, strings, Lists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= [16,  25.3,  “hello”,  45]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a[0] contains 16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a[-1]  contains 45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a[0:2]  is a list containing [16, 25.3]</a:t>
            </a:r>
          </a:p>
        </p:txBody>
      </p:sp>
    </p:spTree>
    <p:extLst>
      <p:ext uri="{BB962C8B-B14F-4D97-AF65-F5344CB8AC3E}">
        <p14:creationId xmlns:p14="http://schemas.microsoft.com/office/powerpoint/2010/main" val="465302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Create a List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days = [ 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days.append(“Monday”)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days.append(“Tuesday”)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years = range(2000, 2014)</a:t>
            </a:r>
          </a:p>
        </p:txBody>
      </p:sp>
    </p:spTree>
    <p:extLst>
      <p:ext uri="{BB962C8B-B14F-4D97-AF65-F5344CB8AC3E}">
        <p14:creationId xmlns:p14="http://schemas.microsoft.com/office/powerpoint/2010/main" val="1413261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1485</Words>
  <Application>Microsoft Macintosh PowerPoint</Application>
  <PresentationFormat>Widescreen</PresentationFormat>
  <Paragraphs>448</Paragraphs>
  <Slides>63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Calibri</vt:lpstr>
      <vt:lpstr>Calibri Light</vt:lpstr>
      <vt:lpstr>Courier</vt:lpstr>
      <vt:lpstr>Courier New</vt:lpstr>
      <vt:lpstr>DejaVu LGC Sans</vt:lpstr>
      <vt:lpstr>Arial</vt:lpstr>
      <vt:lpstr>Office Theme</vt:lpstr>
      <vt:lpstr>Data Wrangling</vt:lpstr>
      <vt:lpstr>Agenda</vt:lpstr>
      <vt:lpstr>Python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Jupyter / IPython</vt:lpstr>
      <vt:lpstr>lecture02.jupyter.ipynb</vt:lpstr>
      <vt:lpstr>Web Scraping</vt:lpstr>
      <vt:lpstr>lecture02.web.scraping.ipynb</vt:lpstr>
      <vt:lpstr>NumPy</vt:lpstr>
      <vt:lpstr>PowerPoint Presentation</vt:lpstr>
      <vt:lpstr>PowerPoint Presentation</vt:lpstr>
      <vt:lpstr>PowerPoint Presentation</vt:lpstr>
      <vt:lpstr>PowerPoint Presentation</vt:lpstr>
      <vt:lpstr>NumPy arrays versus Python lists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Conditional Logic with NumPy</vt:lpstr>
      <vt:lpstr>Conditional Logic with NumPy</vt:lpstr>
      <vt:lpstr>Why Conditional Logic with NumPy?</vt:lpstr>
      <vt:lpstr>Pandas</vt:lpstr>
      <vt:lpstr>Series : pandas 1-D vectors</vt:lpstr>
      <vt:lpstr>Series: Index, Values</vt:lpstr>
      <vt:lpstr>Series: element selection</vt:lpstr>
      <vt:lpstr>Series: membership</vt:lpstr>
      <vt:lpstr>Series: element filtering</vt:lpstr>
      <vt:lpstr>Series: scalar operations</vt:lpstr>
      <vt:lpstr>DataFrame: table in pandas</vt:lpstr>
      <vt:lpstr>DataFrame: table in pandas</vt:lpstr>
      <vt:lpstr>DataFrame: columns of lists with indices</vt:lpstr>
      <vt:lpstr>DataFrame: columns</vt:lpstr>
      <vt:lpstr>DataFrame: inserting data</vt:lpstr>
      <vt:lpstr>DataFrame: inserting data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Microsoft Office User</cp:lastModifiedBy>
  <cp:revision>8</cp:revision>
  <cp:lastPrinted>2016-07-23T19:03:46Z</cp:lastPrinted>
  <dcterms:created xsi:type="dcterms:W3CDTF">2016-07-23T16:13:53Z</dcterms:created>
  <dcterms:modified xsi:type="dcterms:W3CDTF">2016-07-23T19:05:45Z</dcterms:modified>
</cp:coreProperties>
</file>