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6" r:id="rId11"/>
    <p:sldId id="275" r:id="rId12"/>
    <p:sldId id="270" r:id="rId13"/>
    <p:sldId id="271" r:id="rId14"/>
    <p:sldId id="272" r:id="rId15"/>
    <p:sldId id="273" r:id="rId16"/>
    <p:sldId id="274" r:id="rId17"/>
    <p:sldId id="267" r:id="rId18"/>
    <p:sldId id="26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3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3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3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1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– 2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In-class (20 questions, 1 hour)</a:t>
            </a:r>
          </a:p>
          <a:p>
            <a:r>
              <a:rPr lang="en-US" dirty="0" smtClean="0"/>
              <a:t>Take-home (1 dataset)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3016250"/>
            <a:ext cx="78232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</a:p>
          <a:p>
            <a:r>
              <a:rPr lang="en-US" smtClean="0"/>
              <a:t>Midterm</a:t>
            </a:r>
            <a:endParaRPr lang="en-US" dirty="0" smtClean="0"/>
          </a:p>
          <a:p>
            <a:r>
              <a:rPr lang="en-US" b="1" dirty="0" err="1" smtClean="0"/>
              <a:t>Matplotlib</a:t>
            </a:r>
            <a:endParaRPr lang="en-US" b="1" dirty="0" smtClean="0"/>
          </a:p>
          <a:p>
            <a:r>
              <a:rPr lang="en-US" dirty="0" smtClean="0"/>
              <a:t>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/>
              <a:t>Matplotlib</a:t>
            </a:r>
            <a:r>
              <a:rPr lang="en-US" altLang="zh-TW" dirty="0" smtClean="0"/>
              <a:t> is a python 2D plotting library which produces publication quality figures in a variety of hardcopy formats and interactive environments across platforms.</a:t>
            </a:r>
          </a:p>
          <a:p>
            <a:r>
              <a:rPr lang="en-US" altLang="zh-TW" b="1" dirty="0" err="1" smtClean="0"/>
              <a:t>Matplotlib</a:t>
            </a:r>
            <a:r>
              <a:rPr lang="en-US" altLang="zh-TW" dirty="0" smtClean="0"/>
              <a:t> is the whole package; </a:t>
            </a:r>
            <a:r>
              <a:rPr lang="en-US" altLang="zh-TW" b="1" dirty="0" err="1" smtClean="0"/>
              <a:t>pylab</a:t>
            </a:r>
            <a:r>
              <a:rPr lang="en-US" altLang="zh-TW" dirty="0" smtClean="0"/>
              <a:t> is a module in 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that gets installed alongside 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; and </a:t>
            </a:r>
            <a:r>
              <a:rPr lang="en-US" altLang="zh-TW" b="1" dirty="0" err="1" smtClean="0"/>
              <a:t>matplotlib.pyplot</a:t>
            </a:r>
            <a:r>
              <a:rPr lang="en-US" altLang="zh-TW" dirty="0" smtClean="0"/>
              <a:t> is a module in </a:t>
            </a:r>
            <a:r>
              <a:rPr lang="en-US" altLang="zh-TW" dirty="0" err="1" smtClean="0"/>
              <a:t>matplotlib</a:t>
            </a:r>
            <a:endParaRPr lang="en-US" altLang="zh-TW" dirty="0" smtClean="0"/>
          </a:p>
          <a:p>
            <a:r>
              <a:rPr lang="en-US" altLang="zh-TW" b="1" dirty="0" err="1" smtClean="0"/>
              <a:t>Pyplot</a:t>
            </a:r>
            <a:r>
              <a:rPr lang="en-US" altLang="zh-TW" dirty="0" smtClean="0"/>
              <a:t> provides the state-machine interface to the underlying plotting library in 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18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Subplot divides the current figure into rectangular panes that are numbered row wise.</a:t>
            </a:r>
          </a:p>
          <a:p>
            <a:r>
              <a:rPr lang="en-US" dirty="0" smtClean="0"/>
              <a:t>Each pane contains an axes object. Subsequent plots are output to the current pane.</a:t>
            </a:r>
          </a:p>
        </p:txBody>
      </p:sp>
    </p:spTree>
    <p:extLst>
      <p:ext uri="{BB962C8B-B14F-4D97-AF65-F5344CB8AC3E}">
        <p14:creationId xmlns:p14="http://schemas.microsoft.com/office/powerpoint/2010/main" val="9213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Subplot grid 2X1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91" y="2052638"/>
            <a:ext cx="4776993" cy="4195762"/>
          </a:xfrm>
        </p:spPr>
      </p:pic>
    </p:spTree>
    <p:extLst>
      <p:ext uri="{BB962C8B-B14F-4D97-AF65-F5344CB8AC3E}">
        <p14:creationId xmlns:p14="http://schemas.microsoft.com/office/powerpoint/2010/main" val="7859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Subplot grid 2x2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32" y="2052638"/>
            <a:ext cx="4767911" cy="4195762"/>
          </a:xfrm>
        </p:spPr>
      </p:pic>
    </p:spTree>
    <p:extLst>
      <p:ext uri="{BB962C8B-B14F-4D97-AF65-F5344CB8AC3E}">
        <p14:creationId xmlns:p14="http://schemas.microsoft.com/office/powerpoint/2010/main" val="20720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86087"/>
            <a:ext cx="10515600" cy="1143001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00" dirty="0" smtClean="0"/>
              <a:t>http://</a:t>
            </a:r>
            <a:r>
              <a:rPr lang="en-US" sz="4200" dirty="0" err="1" smtClean="0"/>
              <a:t>matplotlib.org</a:t>
            </a:r>
            <a:r>
              <a:rPr lang="en-US" sz="4200" dirty="0" smtClean="0"/>
              <a:t>/examples/</a:t>
            </a:r>
            <a:r>
              <a:rPr lang="en-US" sz="4200" dirty="0" err="1" smtClean="0"/>
              <a:t>index.html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9458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</a:p>
          <a:p>
            <a:r>
              <a:rPr lang="en-US" dirty="0" smtClean="0"/>
              <a:t>Midterm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b="1" dirty="0" smtClean="0"/>
              <a:t>Tableau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8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0"/>
            <a:ext cx="10986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Year Tableau 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7563"/>
            <a:ext cx="10515600" cy="857250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/>
              <a:t>http://</a:t>
            </a:r>
            <a:r>
              <a:rPr lang="en-US" sz="4800" dirty="0" err="1" smtClean="0"/>
              <a:t>tableau.com</a:t>
            </a:r>
            <a:r>
              <a:rPr lang="en-US" sz="4800" dirty="0" smtClean="0"/>
              <a:t>/students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60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</a:p>
          <a:p>
            <a:r>
              <a:rPr lang="en-US" dirty="0" smtClean="0"/>
              <a:t>Midterm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Model: Entity Relations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35566" y="1690688"/>
            <a:ext cx="5341344" cy="2333738"/>
            <a:chOff x="3084723" y="2148289"/>
            <a:chExt cx="5341344" cy="2333738"/>
          </a:xfrm>
        </p:grpSpPr>
        <p:sp>
          <p:nvSpPr>
            <p:cNvPr id="4" name="Rectangle 3"/>
            <p:cNvSpPr/>
            <p:nvPr/>
          </p:nvSpPr>
          <p:spPr>
            <a:xfrm>
              <a:off x="4560983" y="2148289"/>
              <a:ext cx="2225407" cy="749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Household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4723" y="3732879"/>
              <a:ext cx="2225407" cy="749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Person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00660" y="3732880"/>
              <a:ext cx="2225407" cy="749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</a:t>
              </a:r>
              <a:endParaRPr lang="en-US" dirty="0"/>
            </a:p>
          </p:txBody>
        </p:sp>
        <p:cxnSp>
          <p:nvCxnSpPr>
            <p:cNvPr id="8" name="Elbow Connector 7"/>
            <p:cNvCxnSpPr>
              <a:stCxn id="4" idx="2"/>
              <a:endCxn id="5" idx="0"/>
            </p:cNvCxnSpPr>
            <p:nvPr/>
          </p:nvCxnSpPr>
          <p:spPr>
            <a:xfrm rot="5400000">
              <a:off x="4517836" y="2577027"/>
              <a:ext cx="835443" cy="147626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2"/>
              <a:endCxn id="6" idx="0"/>
            </p:cNvCxnSpPr>
            <p:nvPr/>
          </p:nvCxnSpPr>
          <p:spPr>
            <a:xfrm rot="16200000" flipH="1">
              <a:off x="6075803" y="2495319"/>
              <a:ext cx="835444" cy="163967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061637" y="3636335"/>
              <a:ext cx="135789" cy="96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197426" y="3636335"/>
              <a:ext cx="115185" cy="96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588210" y="2984205"/>
              <a:ext cx="160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220243" y="3636335"/>
              <a:ext cx="160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666781"/>
            <a:ext cx="10515600" cy="1510182"/>
          </a:xfrm>
        </p:spPr>
        <p:txBody>
          <a:bodyPr>
            <a:normAutofit/>
          </a:bodyPr>
          <a:lstStyle/>
          <a:p>
            <a:r>
              <a:rPr lang="en-US" dirty="0" smtClean="0"/>
              <a:t>A “Household” has one or more “Person”</a:t>
            </a:r>
          </a:p>
          <a:p>
            <a:r>
              <a:rPr lang="en-US" dirty="0" smtClean="0"/>
              <a:t>A “Household” has exactly 1 ”Address”</a:t>
            </a:r>
          </a:p>
          <a:p>
            <a:r>
              <a:rPr lang="en-US" dirty="0" smtClean="0"/>
              <a:t>An “Address” belongs to exactly 1 “Household”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9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sqlite3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2335575"/>
            <a:ext cx="10515600" cy="185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query = """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CREATE TABLE test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(a VARCHAR(20), b VARCHAR(20),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     c REAL, d INTEGER );"""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362" y="4043189"/>
            <a:ext cx="10515600" cy="242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con = sqlite3.connect(':memory:')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con.execute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(query)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con.commit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 to a database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1690688"/>
            <a:ext cx="10515600" cy="185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data = [('Atlanta', 'Georgia', 1.25, 6), ('Tallahassee', 'Florida', 2.6, 3), ('Sacramento', 'California', 1.7, 5)]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362" y="3016251"/>
            <a:ext cx="10515600" cy="242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"INSERT INTO test VALUES(?, ?, ?, ?)" 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con.executemany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data)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con.commit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4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in a database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1690688"/>
            <a:ext cx="10515600" cy="63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cursor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con.execute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('select * from test')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362" y="2316164"/>
            <a:ext cx="10515600" cy="3398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rows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cursor.fetchall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nl-NL" dirty="0" smtClean="0"/>
              <a:t>In [580]: </a:t>
            </a:r>
            <a:r>
              <a:rPr lang="nl-NL" dirty="0" err="1" smtClean="0"/>
              <a:t>rows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Out[580]:</a:t>
            </a:r>
            <a:br>
              <a:rPr lang="nl-NL" dirty="0" smtClean="0"/>
            </a:br>
            <a:r>
              <a:rPr lang="nl-NL" dirty="0" smtClean="0"/>
              <a:t>[(</a:t>
            </a:r>
            <a:r>
              <a:rPr lang="nl-NL" dirty="0" err="1" smtClean="0"/>
              <a:t>u'Atlanta</a:t>
            </a:r>
            <a:r>
              <a:rPr lang="nl-NL" dirty="0" smtClean="0"/>
              <a:t>', </a:t>
            </a:r>
            <a:r>
              <a:rPr lang="nl-NL" dirty="0" err="1" smtClean="0"/>
              <a:t>u'Georgia</a:t>
            </a:r>
            <a:r>
              <a:rPr lang="nl-NL" dirty="0" smtClean="0"/>
              <a:t>', 1.25, 6),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nl-NL" dirty="0" smtClean="0"/>
              <a:t>(</a:t>
            </a:r>
            <a:r>
              <a:rPr lang="nl-NL" dirty="0" err="1" smtClean="0"/>
              <a:t>u'Tallahassee</a:t>
            </a:r>
            <a:r>
              <a:rPr lang="nl-NL" dirty="0" smtClean="0"/>
              <a:t>', </a:t>
            </a:r>
            <a:r>
              <a:rPr lang="nl-NL" dirty="0" err="1" smtClean="0"/>
              <a:t>u'Florida</a:t>
            </a:r>
            <a:r>
              <a:rPr lang="nl-NL" dirty="0" smtClean="0"/>
              <a:t>', 2.6, 3), (</a:t>
            </a:r>
            <a:r>
              <a:rPr lang="nl-NL" dirty="0" err="1" smtClean="0"/>
              <a:t>u'Sacramento</a:t>
            </a:r>
            <a:r>
              <a:rPr lang="nl-NL" dirty="0" smtClean="0"/>
              <a:t>', </a:t>
            </a:r>
            <a:r>
              <a:rPr lang="nl-NL" dirty="0" err="1" smtClean="0"/>
              <a:t>u'California</a:t>
            </a:r>
            <a:r>
              <a:rPr lang="nl-NL" dirty="0" smtClean="0"/>
              <a:t>', 1.7, 5)]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1690688"/>
            <a:ext cx="10515600" cy="63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362" y="2316164"/>
            <a:ext cx="10515600" cy="3398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rows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cursor.fetchall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nl-NL" dirty="0" smtClean="0"/>
              <a:t>In [580]: </a:t>
            </a:r>
            <a:r>
              <a:rPr lang="nl-NL" dirty="0" err="1" smtClean="0"/>
              <a:t>rows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Out[580]:</a:t>
            </a:r>
            <a:br>
              <a:rPr lang="nl-NL" dirty="0" smtClean="0"/>
            </a:br>
            <a:r>
              <a:rPr lang="nl-NL" dirty="0" smtClean="0"/>
              <a:t>[(</a:t>
            </a:r>
            <a:r>
              <a:rPr lang="nl-NL" dirty="0" err="1" smtClean="0"/>
              <a:t>u'Atlanta</a:t>
            </a:r>
            <a:r>
              <a:rPr lang="nl-NL" dirty="0" smtClean="0"/>
              <a:t>', </a:t>
            </a:r>
            <a:r>
              <a:rPr lang="nl-NL" dirty="0" err="1" smtClean="0"/>
              <a:t>u'Georgia</a:t>
            </a:r>
            <a:r>
              <a:rPr lang="nl-NL" dirty="0" smtClean="0"/>
              <a:t>', 1.25, 6),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nl-NL" dirty="0" smtClean="0"/>
              <a:t>(</a:t>
            </a:r>
            <a:r>
              <a:rPr lang="nl-NL" dirty="0" err="1" smtClean="0"/>
              <a:t>u'Tallahassee</a:t>
            </a:r>
            <a:r>
              <a:rPr lang="nl-NL" dirty="0" smtClean="0"/>
              <a:t>', </a:t>
            </a:r>
            <a:r>
              <a:rPr lang="nl-NL" dirty="0" err="1" smtClean="0"/>
              <a:t>u'Florida</a:t>
            </a:r>
            <a:r>
              <a:rPr lang="nl-NL" dirty="0" smtClean="0"/>
              <a:t>', 2.6, 3), (</a:t>
            </a:r>
            <a:r>
              <a:rPr lang="nl-NL" dirty="0" err="1" smtClean="0"/>
              <a:t>u'Sacramento</a:t>
            </a:r>
            <a:r>
              <a:rPr lang="nl-NL" dirty="0" smtClean="0"/>
              <a:t>', </a:t>
            </a:r>
            <a:r>
              <a:rPr lang="nl-NL" dirty="0" err="1" smtClean="0"/>
              <a:t>u'California</a:t>
            </a:r>
            <a:r>
              <a:rPr lang="nl-NL" dirty="0" smtClean="0"/>
              <a:t>', 1.7, 5)]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5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in a database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1690688"/>
            <a:ext cx="10515600" cy="638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DataFrame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(rows, columns=zip(*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cursor.description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)[0]) </a:t>
            </a: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2" y="2587624"/>
            <a:ext cx="9419892" cy="222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1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</a:p>
          <a:p>
            <a:r>
              <a:rPr lang="en-US" b="1" dirty="0" smtClean="0"/>
              <a:t>Midterm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6934</TotalTime>
  <Words>307</Words>
  <Application>Microsoft Macintosh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Courier New</vt:lpstr>
      <vt:lpstr>新細明體</vt:lpstr>
      <vt:lpstr>Arial</vt:lpstr>
      <vt:lpstr>Office Theme</vt:lpstr>
      <vt:lpstr>Database &amp; Data Visualization</vt:lpstr>
      <vt:lpstr>Agenda</vt:lpstr>
      <vt:lpstr>A Model: Entity Relations</vt:lpstr>
      <vt:lpstr>Creating a database</vt:lpstr>
      <vt:lpstr>Inserting data to a database</vt:lpstr>
      <vt:lpstr>Finding data in a database</vt:lpstr>
      <vt:lpstr>Creating a DataFrame</vt:lpstr>
      <vt:lpstr>Finding data in a database</vt:lpstr>
      <vt:lpstr>Agenda</vt:lpstr>
      <vt:lpstr>Midterm – 2 parts</vt:lpstr>
      <vt:lpstr>Agenda</vt:lpstr>
      <vt:lpstr>Matplotlib </vt:lpstr>
      <vt:lpstr>Subplot</vt:lpstr>
      <vt:lpstr>Subplot grid 2X1</vt:lpstr>
      <vt:lpstr>Subplot grid 2x2</vt:lpstr>
      <vt:lpstr>Matplotlib Gallery</vt:lpstr>
      <vt:lpstr>Agenda</vt:lpstr>
      <vt:lpstr>PowerPoint Presentation</vt:lpstr>
      <vt:lpstr>1 Year Tableau License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Data Visualization</dc:title>
  <dc:creator>Microsoft Office User</dc:creator>
  <cp:lastModifiedBy>Microsoft Office User</cp:lastModifiedBy>
  <cp:revision>6</cp:revision>
  <cp:lastPrinted>2016-08-06T16:24:26Z</cp:lastPrinted>
  <dcterms:created xsi:type="dcterms:W3CDTF">2016-08-01T23:29:21Z</dcterms:created>
  <dcterms:modified xsi:type="dcterms:W3CDTF">2016-08-06T19:04:18Z</dcterms:modified>
</cp:coreProperties>
</file>