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24"/>
  </p:notesMasterIdLst>
  <p:sldIdLst>
    <p:sldId id="281" r:id="rId2"/>
    <p:sldId id="260" r:id="rId3"/>
    <p:sldId id="267" r:id="rId4"/>
    <p:sldId id="261" r:id="rId5"/>
    <p:sldId id="262" r:id="rId6"/>
    <p:sldId id="279" r:id="rId7"/>
    <p:sldId id="263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8" r:id="rId16"/>
    <p:sldId id="264" r:id="rId17"/>
    <p:sldId id="280" r:id="rId18"/>
    <p:sldId id="265" r:id="rId19"/>
    <p:sldId id="274" r:id="rId20"/>
    <p:sldId id="275" r:id="rId21"/>
    <p:sldId id="277" r:id="rId22"/>
    <p:sldId id="25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要功能需求" id="{8757A135-95E4-4DE9-9767-EB57813BD954}">
          <p14:sldIdLst>
            <p14:sldId id="281"/>
          </p14:sldIdLst>
        </p14:section>
        <p14:section name="人事室填報者端" id="{60180E3A-4B00-400E-A54C-DF964B3B2A61}">
          <p14:sldIdLst>
            <p14:sldId id="260"/>
            <p14:sldId id="267"/>
            <p14:sldId id="261"/>
            <p14:sldId id="262"/>
            <p14:sldId id="279"/>
            <p14:sldId id="263"/>
            <p14:sldId id="266"/>
          </p14:sldIdLst>
        </p14:section>
        <p14:section name="教務處填報者端" id="{49A9090B-767B-48E2-9703-0C6FADCBF92B}">
          <p14:sldIdLst>
            <p14:sldId id="268"/>
            <p14:sldId id="269"/>
            <p14:sldId id="270"/>
            <p14:sldId id="271"/>
            <p14:sldId id="272"/>
            <p14:sldId id="273"/>
            <p14:sldId id="278"/>
          </p14:sldIdLst>
        </p14:section>
        <p14:section name="人事室審核者端" id="{012E06B0-0D70-476B-B232-DB265A27C6EB}">
          <p14:sldIdLst>
            <p14:sldId id="264"/>
            <p14:sldId id="280"/>
            <p14:sldId id="265"/>
          </p14:sldIdLst>
        </p14:section>
        <p14:section name="教務處審核者端" id="{8B556CF7-2D22-4428-8CC7-5E780C4FC7A6}">
          <p14:sldIdLst>
            <p14:sldId id="274"/>
            <p14:sldId id="275"/>
            <p14:sldId id="277"/>
          </p14:sldIdLst>
        </p14:section>
        <p14:section name="主管機關端" id="{8CDADD3E-C8AB-4541-ADA0-5E9BFD9D341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A7808-CB70-4B08-88A1-5E9C4A10F1CE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6B3C3-BE9C-4716-B722-176554565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0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652E-C93C-4593-BAA7-FE3A5344A405}" type="datetime1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450-2F25-474E-8574-B3E542C8F1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59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B782-0599-4826-A183-72D8D153B48F}" type="datetime1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450-2F25-474E-8574-B3E542C8F1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91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921E-8230-4A9E-B2D1-6DA91D8BDCD5}" type="datetime1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450-2F25-474E-8574-B3E542C8F1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081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016A-0677-433E-9086-6C8030E88069}" type="datetime1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450-2F25-474E-8574-B3E542C8F1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154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795F-E46B-459C-AA79-F30C4551646F}" type="datetime1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450-2F25-474E-8574-B3E542C8F1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662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BC0D-FA04-4FE0-A468-C408B99EEC1F}" type="datetime1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450-2F25-474E-8574-B3E542C8F1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447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73AF-9466-4DCA-B36F-7E16E4E6AB26}" type="datetime1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450-2F25-474E-8574-B3E542C8F1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314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F4DC-F8F6-4B23-9C13-07AD1C97BFC4}" type="datetime1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450-2F25-474E-8574-B3E542C8F1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037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D541-5120-4077-ADEE-A67F33F58135}" type="datetime1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450-2F25-474E-8574-B3E542C8F1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662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BFCD-EEFE-4FDC-A26D-9175FC7AFF70}" type="datetime1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7785" y="6496118"/>
            <a:ext cx="764215" cy="365125"/>
          </a:xfrm>
        </p:spPr>
        <p:txBody>
          <a:bodyPr/>
          <a:lstStyle>
            <a:lvl1pPr>
              <a:defRPr sz="1800"/>
            </a:lvl1pPr>
          </a:lstStyle>
          <a:p>
            <a:fld id="{11574789-A716-4673-8652-C9E5DCBA063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234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5F51-019C-4BEC-9981-00D87C104177}" type="datetime1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450-2F25-474E-8574-B3E542C8F1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82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4410-052D-4168-A25F-4793DC1E7DE6}" type="datetime1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450-2F25-474E-8574-B3E542C8F1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22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2E2F-0AE3-478E-BE07-5813AD50A929}" type="datetime1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450-2F25-474E-8574-B3E542C8F1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46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502F-7827-4877-894A-5CF59E4980D7}" type="datetime1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450-2F25-474E-8574-B3E542C8F1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26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16A9-5195-4DD0-AFB5-A3AB9726ED83}" type="datetime1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450-2F25-474E-8574-B3E542C8F1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5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A48-C6ED-4466-92C1-FCEFD6607925}" type="datetime1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450-2F25-474E-8574-B3E542C8F1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41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B71C-7F0B-4E12-A63F-25C740547C26}" type="datetime1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450-2F25-474E-8574-B3E542C8F1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26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0DA3-E115-4A2B-93A5-3FD075AB2B6D}" type="datetime1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450-2F25-474E-8574-B3E542C8F1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2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278173-5798-442C-8932-9E39735E9011}" type="datetime1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985F450-2F25-474E-8574-B3E542C8F1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64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  <p:sldLayoutId id="2147483919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F9685-E36E-41AD-A8D4-487F642D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302753"/>
            <a:ext cx="10364451" cy="644539"/>
          </a:xfrm>
        </p:spPr>
        <p:txBody>
          <a:bodyPr/>
          <a:lstStyle/>
          <a:p>
            <a:r>
              <a:rPr lang="zh-TW" altLang="en-US" dirty="0"/>
              <a:t>主要功能需求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02D655-D4EE-4B0C-AC87-AB19F888D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143508"/>
            <a:ext cx="10364452" cy="525729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後臺端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填報者上傳資料且「第一階段檢查結果正確」後，由後臺即時產出統計圖或表</a:t>
            </a:r>
            <a:endParaRPr lang="en-US" altLang="zh-TW" dirty="0"/>
          </a:p>
          <a:p>
            <a:r>
              <a:rPr lang="zh-TW" altLang="en-US" dirty="0"/>
              <a:t>使用端</a:t>
            </a:r>
            <a:endParaRPr lang="en-US" altLang="zh-TW" dirty="0"/>
          </a:p>
          <a:p>
            <a:pPr marL="809625" indent="-457200">
              <a:buFont typeface="+mj-lt"/>
              <a:buAutoNum type="arabicPeriod"/>
            </a:pP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人事室填報者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chemeClr val="accent3">
                    <a:lumMod val="75000"/>
                  </a:schemeClr>
                </a:solidFill>
              </a:rPr>
              <a:t>教務處填報</a:t>
            </a:r>
            <a:r>
              <a:rPr lang="zh-TW" altLang="en-US" sz="2100" b="1" dirty="0">
                <a:solidFill>
                  <a:schemeClr val="accent3">
                    <a:lumMod val="75000"/>
                  </a:schemeClr>
                </a:solidFill>
              </a:rPr>
              <a:t>者</a:t>
            </a:r>
            <a:r>
              <a:rPr lang="zh-TW" altLang="en-US" dirty="0"/>
              <a:t>，在以下階段之頁面增加顯示</a:t>
            </a:r>
            <a:r>
              <a:rPr lang="zh-TW" altLang="en-US" b="1" u="sng" dirty="0"/>
              <a:t>簡易統計結果</a:t>
            </a:r>
            <a:r>
              <a:rPr lang="zh-TW" altLang="en-US" dirty="0"/>
              <a:t>：</a:t>
            </a:r>
            <a:endParaRPr lang="en-US" altLang="zh-TW" dirty="0"/>
          </a:p>
          <a:p>
            <a:pPr marL="1341438" lvl="1" indent="-457200">
              <a:buFont typeface="+mj-lt"/>
              <a:buAutoNum type="arabicParenR"/>
            </a:pPr>
            <a:r>
              <a:rPr lang="zh-TW" altLang="en-US" dirty="0"/>
              <a:t>第一階段檢查結果正確</a:t>
            </a:r>
            <a:endParaRPr lang="en-US" altLang="zh-TW" dirty="0"/>
          </a:p>
          <a:p>
            <a:pPr marL="1341438" lvl="1" indent="-457200">
              <a:buFont typeface="+mj-lt"/>
              <a:buAutoNum type="arabicParenR"/>
            </a:pPr>
            <a:r>
              <a:rPr lang="zh-TW" altLang="en-US" dirty="0"/>
              <a:t>第二階段檢查結果不正確或另一處室尚未傳送資料</a:t>
            </a:r>
            <a:endParaRPr lang="en-US" altLang="zh-TW" dirty="0"/>
          </a:p>
          <a:p>
            <a:pPr marL="1341438" lvl="1" indent="-457200">
              <a:buFont typeface="+mj-lt"/>
              <a:buAutoNum type="arabicParenR"/>
            </a:pPr>
            <a:r>
              <a:rPr lang="zh-TW" altLang="en-US" dirty="0"/>
              <a:t>送出至「主任審核階段」</a:t>
            </a:r>
            <a:endParaRPr lang="en-US" altLang="zh-TW" dirty="0"/>
          </a:p>
          <a:p>
            <a:pPr marL="1341438" lvl="1" indent="-457200">
              <a:buFont typeface="+mj-lt"/>
              <a:buAutoNum type="arabicParenR"/>
            </a:pPr>
            <a:r>
              <a:rPr lang="zh-TW" altLang="en-US" dirty="0"/>
              <a:t>主任審核通過</a:t>
            </a:r>
            <a:endParaRPr lang="en-US" altLang="zh-TW" dirty="0"/>
          </a:p>
          <a:p>
            <a:pPr marL="809625" lvl="1" indent="-457200">
              <a:spcBef>
                <a:spcPts val="1000"/>
              </a:spcBef>
              <a:buFont typeface="+mj-lt"/>
              <a:buAutoNum type="arabicPeriod" startAt="2"/>
            </a:pP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</a:rPr>
              <a:t>人事室審核者</a:t>
            </a:r>
            <a:r>
              <a:rPr lang="zh-TW" altLang="en-US" sz="2000" dirty="0"/>
              <a:t>、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教務處審核</a:t>
            </a: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</a:rPr>
              <a:t>者</a:t>
            </a:r>
            <a:r>
              <a:rPr lang="zh-TW" altLang="en-US" sz="2000" dirty="0"/>
              <a:t>，在以下階段之頁面增加顯示</a:t>
            </a:r>
            <a:r>
              <a:rPr lang="zh-TW" altLang="en-US" sz="2000" b="1" u="sng" dirty="0"/>
              <a:t>簡易統計結果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 marL="1341438" lvl="2" indent="-457200">
              <a:spcBef>
                <a:spcPts val="1000"/>
              </a:spcBef>
              <a:buFont typeface="+mj-lt"/>
              <a:buAutoNum type="arabicParenR"/>
            </a:pPr>
            <a:r>
              <a:rPr lang="zh-TW" altLang="en-US" sz="1800" dirty="0"/>
              <a:t>主任尚未審核</a:t>
            </a:r>
            <a:endParaRPr lang="en-US" altLang="zh-TW" sz="1800" dirty="0"/>
          </a:p>
          <a:p>
            <a:pPr marL="1341438" lvl="2" indent="-457200">
              <a:spcBef>
                <a:spcPts val="1000"/>
              </a:spcBef>
              <a:buFont typeface="+mj-lt"/>
              <a:buAutoNum type="arabicParenR"/>
            </a:pPr>
            <a:r>
              <a:rPr lang="zh-TW" altLang="en-US" sz="1800" dirty="0"/>
              <a:t>主任審核通過，另外一間處室尚未審核</a:t>
            </a:r>
            <a:endParaRPr lang="en-US" altLang="zh-TW" sz="1800" dirty="0"/>
          </a:p>
          <a:p>
            <a:pPr marL="1341438" lvl="2" indent="-457200">
              <a:spcBef>
                <a:spcPts val="1000"/>
              </a:spcBef>
              <a:buFont typeface="+mj-lt"/>
              <a:buAutoNum type="arabicParenR"/>
            </a:pPr>
            <a:r>
              <a:rPr lang="zh-TW" altLang="en-US" sz="1800" dirty="0"/>
              <a:t>兩處室皆審核通過</a:t>
            </a:r>
            <a:endParaRPr lang="en-US" altLang="zh-TW" sz="1800" dirty="0"/>
          </a:p>
          <a:p>
            <a:pPr marL="809625" lvl="1" indent="-457200">
              <a:spcBef>
                <a:spcPts val="1000"/>
              </a:spcBef>
              <a:buFont typeface="+mj-lt"/>
              <a:buAutoNum type="arabicPeriod" startAt="2"/>
            </a:pPr>
            <a:r>
              <a:rPr lang="zh-TW" altLang="en-US" sz="2100" b="1" dirty="0">
                <a:solidFill>
                  <a:srgbClr val="FF0000"/>
                </a:solidFill>
              </a:rPr>
              <a:t>主管機關</a:t>
            </a:r>
            <a:r>
              <a:rPr lang="zh-TW" altLang="en-US" sz="2100" dirty="0"/>
              <a:t>可選擇所轄學校，切換各校</a:t>
            </a:r>
            <a:r>
              <a:rPr lang="zh-TW" altLang="en-US" sz="2100" b="1" u="sng" dirty="0"/>
              <a:t>簡易統計結果</a:t>
            </a:r>
            <a:endParaRPr lang="en-US" altLang="zh-TW" sz="2100" b="1" u="sng" dirty="0"/>
          </a:p>
          <a:p>
            <a:pPr marL="685800" lvl="2">
              <a:spcBef>
                <a:spcPts val="1000"/>
              </a:spcBef>
            </a:pPr>
            <a:endParaRPr lang="en-US" altLang="zh-TW" sz="1800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2DB9F9-13C7-4BF0-8823-43FBB6D9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16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76837A3-B1B6-447E-82CF-1271D85C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932"/>
            <a:ext cx="7764484" cy="1000200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9DC26334-2FEC-487E-8EE1-E7EEB752957E}"/>
              </a:ext>
            </a:extLst>
          </p:cNvPr>
          <p:cNvGrpSpPr/>
          <p:nvPr/>
        </p:nvGrpSpPr>
        <p:grpSpPr>
          <a:xfrm>
            <a:off x="-72119" y="0"/>
            <a:ext cx="7836603" cy="4683563"/>
            <a:chOff x="-50837" y="1086475"/>
            <a:chExt cx="6684056" cy="3946063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0097EBF5-41A1-4C71-BEDD-615F30BAFC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b="20762"/>
            <a:stretch/>
          </p:blipFill>
          <p:spPr>
            <a:xfrm>
              <a:off x="-50837" y="1086475"/>
              <a:ext cx="6684056" cy="2189689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89F63A6-0833-4C67-BBF4-EF3AC09AB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74" y="4439675"/>
              <a:ext cx="6622543" cy="592863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F070781D-CB27-4BFD-A09F-763AF43F5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75" r="9892" b="66772"/>
          <a:stretch/>
        </p:blipFill>
        <p:spPr>
          <a:xfrm>
            <a:off x="0" y="2594654"/>
            <a:ext cx="1184115" cy="33274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10E4833-C8AA-45DD-8F73-92D621ECEB1B}"/>
              </a:ext>
            </a:extLst>
          </p:cNvPr>
          <p:cNvSpPr/>
          <p:nvPr/>
        </p:nvSpPr>
        <p:spPr>
          <a:xfrm>
            <a:off x="1161482" y="2594653"/>
            <a:ext cx="871249" cy="23786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59648A-CDE1-4456-BB53-3667B883BFD4}"/>
              </a:ext>
            </a:extLst>
          </p:cNvPr>
          <p:cNvSpPr/>
          <p:nvPr/>
        </p:nvSpPr>
        <p:spPr>
          <a:xfrm>
            <a:off x="0" y="2884822"/>
            <a:ext cx="7764484" cy="7143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B1F5809-3D8A-40A9-A088-E2B672DDD016}"/>
              </a:ext>
            </a:extLst>
          </p:cNvPr>
          <p:cNvSpPr txBox="1"/>
          <p:nvPr/>
        </p:nvSpPr>
        <p:spPr>
          <a:xfrm>
            <a:off x="-553449" y="3651432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(2-1)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0D56DD4-3731-4217-861D-369E5A641C7F}"/>
              </a:ext>
            </a:extLst>
          </p:cNvPr>
          <p:cNvSpPr txBox="1"/>
          <p:nvPr/>
        </p:nvSpPr>
        <p:spPr>
          <a:xfrm>
            <a:off x="7764484" y="730204"/>
            <a:ext cx="4142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/>
              <a:t>(2-1) </a:t>
            </a:r>
            <a:r>
              <a:rPr lang="zh-TW" altLang="en-US" dirty="0"/>
              <a:t>簡易統計結果 </a:t>
            </a:r>
            <a:r>
              <a:rPr lang="en-US" altLang="zh-TW" dirty="0"/>
              <a:t>–</a:t>
            </a:r>
            <a:r>
              <a:rPr lang="zh-TW" altLang="en-US" dirty="0"/>
              <a:t> 授課超過規定時數教師名單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6307F80-301B-4060-95FC-875BDCC8CAC8}"/>
              </a:ext>
            </a:extLst>
          </p:cNvPr>
          <p:cNvCxnSpPr/>
          <p:nvPr/>
        </p:nvCxnSpPr>
        <p:spPr>
          <a:xfrm flipH="1">
            <a:off x="7950694" y="3140237"/>
            <a:ext cx="1393372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9E615AA-B02D-429C-98D4-438E713EF144}"/>
              </a:ext>
            </a:extLst>
          </p:cNvPr>
          <p:cNvSpPr txBox="1"/>
          <p:nvPr/>
        </p:nvSpPr>
        <p:spPr>
          <a:xfrm>
            <a:off x="8028383" y="3559778"/>
            <a:ext cx="3878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TW" altLang="en-US" dirty="0"/>
              <a:t>「授課超過規定時數教師名單」統計表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使用教學資料表之欄位，其中「超時授課節數」使用「基本教學節數」、「減授節數」、「校內實際授課節數」等欄位計算而來。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FF0000"/>
                </a:solidFill>
              </a:rPr>
              <a:t>此統計表可討論是否適合呈現。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774616E-0FD8-4301-9365-E3DD3F99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99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145F2BB8-1B58-4029-92D8-732FAC69FC67}"/>
              </a:ext>
            </a:extLst>
          </p:cNvPr>
          <p:cNvGrpSpPr/>
          <p:nvPr/>
        </p:nvGrpSpPr>
        <p:grpSpPr>
          <a:xfrm>
            <a:off x="-72118" y="0"/>
            <a:ext cx="7630720" cy="6867847"/>
            <a:chOff x="-72119" y="0"/>
            <a:chExt cx="7836603" cy="7095876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9C085ECD-30DE-411A-857E-C57146749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615739"/>
              <a:ext cx="7710842" cy="3776092"/>
            </a:xfrm>
            <a:prstGeom prst="rect">
              <a:avLst/>
            </a:prstGeom>
          </p:spPr>
        </p:pic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9DC26334-2FEC-487E-8EE1-E7EEB752957E}"/>
                </a:ext>
              </a:extLst>
            </p:cNvPr>
            <p:cNvGrpSpPr/>
            <p:nvPr/>
          </p:nvGrpSpPr>
          <p:grpSpPr>
            <a:xfrm>
              <a:off x="-72119" y="0"/>
              <a:ext cx="7836603" cy="7095876"/>
              <a:chOff x="-50837" y="1086475"/>
              <a:chExt cx="6684056" cy="5978523"/>
            </a:xfrm>
          </p:grpSpPr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0097EBF5-41A1-4C71-BEDD-615F30BAFC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-1" b="20762"/>
              <a:stretch/>
            </p:blipFill>
            <p:spPr>
              <a:xfrm>
                <a:off x="-50837" y="1086475"/>
                <a:ext cx="6684056" cy="2189689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D89F63A6-0833-4C67-BBF4-EF3AC09AB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6" y="6476231"/>
                <a:ext cx="6576791" cy="588767"/>
              </a:xfrm>
              <a:prstGeom prst="rect">
                <a:avLst/>
              </a:prstGeom>
            </p:spPr>
          </p:pic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10E4833-C8AA-45DD-8F73-92D621ECEB1B}"/>
                </a:ext>
              </a:extLst>
            </p:cNvPr>
            <p:cNvSpPr/>
            <p:nvPr/>
          </p:nvSpPr>
          <p:spPr>
            <a:xfrm>
              <a:off x="1303354" y="2608265"/>
              <a:ext cx="1103693" cy="33476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59648A-CDE1-4456-BB53-3667B883BFD4}"/>
                </a:ext>
              </a:extLst>
            </p:cNvPr>
            <p:cNvSpPr/>
            <p:nvPr/>
          </p:nvSpPr>
          <p:spPr>
            <a:xfrm>
              <a:off x="2494874" y="3041549"/>
              <a:ext cx="3567120" cy="245028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B1F5809-3D8A-40A9-A088-E2B672DDD016}"/>
              </a:ext>
            </a:extLst>
          </p:cNvPr>
          <p:cNvSpPr txBox="1"/>
          <p:nvPr/>
        </p:nvSpPr>
        <p:spPr>
          <a:xfrm>
            <a:off x="436542" y="2848455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(2-2)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0D56DD4-3731-4217-861D-369E5A641C7F}"/>
              </a:ext>
            </a:extLst>
          </p:cNvPr>
          <p:cNvSpPr txBox="1"/>
          <p:nvPr/>
        </p:nvSpPr>
        <p:spPr>
          <a:xfrm>
            <a:off x="7764484" y="730204"/>
            <a:ext cx="4142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/>
              <a:t>(2-2) </a:t>
            </a:r>
            <a:r>
              <a:rPr lang="zh-TW" altLang="en-US" dirty="0"/>
              <a:t>簡易統計結果 </a:t>
            </a:r>
            <a:r>
              <a:rPr lang="en-US" altLang="zh-TW" dirty="0"/>
              <a:t>–</a:t>
            </a:r>
            <a:r>
              <a:rPr lang="zh-TW" altLang="en-US" dirty="0"/>
              <a:t> 兼任教學相關職務比例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39547A-DC4A-4347-9766-AF8DA1BBBDB9}"/>
              </a:ext>
            </a:extLst>
          </p:cNvPr>
          <p:cNvSpPr/>
          <p:nvPr/>
        </p:nvSpPr>
        <p:spPr>
          <a:xfrm>
            <a:off x="2436431" y="5374567"/>
            <a:ext cx="3049970" cy="8118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BF6478C-70C6-4284-B8FE-CE1E3CD07713}"/>
              </a:ext>
            </a:extLst>
          </p:cNvPr>
          <p:cNvCxnSpPr/>
          <p:nvPr/>
        </p:nvCxnSpPr>
        <p:spPr>
          <a:xfrm flipH="1">
            <a:off x="6077921" y="3729989"/>
            <a:ext cx="1393372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88CD8A4-A5D4-4BE7-95C4-34058F8059C2}"/>
              </a:ext>
            </a:extLst>
          </p:cNvPr>
          <p:cNvCxnSpPr/>
          <p:nvPr/>
        </p:nvCxnSpPr>
        <p:spPr>
          <a:xfrm flipH="1">
            <a:off x="6077920" y="4858020"/>
            <a:ext cx="1393372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47B934D-D0C2-4E1F-A376-D1373E4AF9B3}"/>
              </a:ext>
            </a:extLst>
          </p:cNvPr>
          <p:cNvSpPr txBox="1"/>
          <p:nvPr/>
        </p:nvSpPr>
        <p:spPr>
          <a:xfrm>
            <a:off x="6152917" y="392293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統計圖</a:t>
            </a:r>
            <a:r>
              <a:rPr lang="en-US" altLang="zh-TW" dirty="0"/>
              <a:t>(</a:t>
            </a:r>
            <a:r>
              <a:rPr lang="zh-TW" altLang="en-US" dirty="0"/>
              <a:t>圓餅圖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7E874D9-3887-44E6-B678-960DDD3B11DE}"/>
              </a:ext>
            </a:extLst>
          </p:cNvPr>
          <p:cNvSpPr txBox="1"/>
          <p:nvPr/>
        </p:nvSpPr>
        <p:spPr>
          <a:xfrm>
            <a:off x="6152916" y="4927467"/>
            <a:ext cx="58263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統計表</a:t>
            </a:r>
            <a:r>
              <a:rPr lang="en-US" altLang="zh-TW" dirty="0"/>
              <a:t>(</a:t>
            </a:r>
            <a:r>
              <a:rPr lang="zh-TW" altLang="en-US" dirty="0"/>
              <a:t>人數</a:t>
            </a:r>
            <a:r>
              <a:rPr lang="en-US" altLang="zh-TW" dirty="0"/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為教學資料表「是否兼任導師」、「擔任學科教學研究委員會召集人」 、「擔任科學班主任或各類藝能才能及學術性向資賦優異班別召集人」 、「是否擔任課程諮詢教師」 、「是否擔任協助行政教師」 、「擔任其他教學相關職務名稱」  </a:t>
            </a:r>
            <a:r>
              <a:rPr lang="en-US" altLang="zh-TW" sz="1400" dirty="0"/>
              <a:t>…</a:t>
            </a:r>
            <a:r>
              <a:rPr lang="zh-TW" altLang="en-US" sz="1400" dirty="0"/>
              <a:t>等欄位之計算結果。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F267D6-813B-4AFE-B0AD-7CFE377E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055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22C509A-7430-4569-A29E-06755579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9074"/>
            <a:ext cx="7507029" cy="3716042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145F2BB8-1B58-4029-92D8-732FAC69FC67}"/>
              </a:ext>
            </a:extLst>
          </p:cNvPr>
          <p:cNvGrpSpPr/>
          <p:nvPr/>
        </p:nvGrpSpPr>
        <p:grpSpPr>
          <a:xfrm>
            <a:off x="-72118" y="0"/>
            <a:ext cx="7630720" cy="6867847"/>
            <a:chOff x="-72119" y="0"/>
            <a:chExt cx="7836603" cy="7095876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9DC26334-2FEC-487E-8EE1-E7EEB752957E}"/>
                </a:ext>
              </a:extLst>
            </p:cNvPr>
            <p:cNvGrpSpPr/>
            <p:nvPr/>
          </p:nvGrpSpPr>
          <p:grpSpPr>
            <a:xfrm>
              <a:off x="-72119" y="0"/>
              <a:ext cx="7836603" cy="7095876"/>
              <a:chOff x="-50837" y="1086475"/>
              <a:chExt cx="6684056" cy="5978523"/>
            </a:xfrm>
          </p:grpSpPr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0097EBF5-41A1-4C71-BEDD-615F30BAFC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-1" b="20762"/>
              <a:stretch/>
            </p:blipFill>
            <p:spPr>
              <a:xfrm>
                <a:off x="-50837" y="1086475"/>
                <a:ext cx="6684056" cy="2189689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D89F63A6-0833-4C67-BBF4-EF3AC09AB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6" y="6476231"/>
                <a:ext cx="6576791" cy="588767"/>
              </a:xfrm>
              <a:prstGeom prst="rect">
                <a:avLst/>
              </a:prstGeom>
            </p:spPr>
          </p:pic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10E4833-C8AA-45DD-8F73-92D621ECEB1B}"/>
                </a:ext>
              </a:extLst>
            </p:cNvPr>
            <p:cNvSpPr/>
            <p:nvPr/>
          </p:nvSpPr>
          <p:spPr>
            <a:xfrm>
              <a:off x="2309986" y="2582049"/>
              <a:ext cx="819946" cy="33476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59648A-CDE1-4456-BB53-3667B883BFD4}"/>
                </a:ext>
              </a:extLst>
            </p:cNvPr>
            <p:cNvSpPr/>
            <p:nvPr/>
          </p:nvSpPr>
          <p:spPr>
            <a:xfrm>
              <a:off x="2494874" y="3041549"/>
              <a:ext cx="3567120" cy="245028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B1F5809-3D8A-40A9-A088-E2B672DDD016}"/>
              </a:ext>
            </a:extLst>
          </p:cNvPr>
          <p:cNvSpPr txBox="1"/>
          <p:nvPr/>
        </p:nvSpPr>
        <p:spPr>
          <a:xfrm>
            <a:off x="436542" y="2848455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(2-3)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0D56DD4-3731-4217-861D-369E5A641C7F}"/>
              </a:ext>
            </a:extLst>
          </p:cNvPr>
          <p:cNvSpPr txBox="1"/>
          <p:nvPr/>
        </p:nvSpPr>
        <p:spPr>
          <a:xfrm>
            <a:off x="7764484" y="730204"/>
            <a:ext cx="4142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/>
              <a:t>(2-3) </a:t>
            </a:r>
            <a:r>
              <a:rPr lang="zh-TW" altLang="en-US" dirty="0"/>
              <a:t>簡易統計結果 </a:t>
            </a:r>
            <a:r>
              <a:rPr lang="en-US" altLang="zh-TW" dirty="0"/>
              <a:t>–</a:t>
            </a:r>
            <a:r>
              <a:rPr lang="zh-TW" altLang="en-US" dirty="0"/>
              <a:t> 兼任導師比例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39547A-DC4A-4347-9766-AF8DA1BBBDB9}"/>
              </a:ext>
            </a:extLst>
          </p:cNvPr>
          <p:cNvSpPr/>
          <p:nvPr/>
        </p:nvSpPr>
        <p:spPr>
          <a:xfrm>
            <a:off x="2436431" y="5374567"/>
            <a:ext cx="3049970" cy="8118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BF6478C-70C6-4284-B8FE-CE1E3CD07713}"/>
              </a:ext>
            </a:extLst>
          </p:cNvPr>
          <p:cNvCxnSpPr/>
          <p:nvPr/>
        </p:nvCxnSpPr>
        <p:spPr>
          <a:xfrm flipH="1">
            <a:off x="6077921" y="3729989"/>
            <a:ext cx="1393372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88CD8A4-A5D4-4BE7-95C4-34058F8059C2}"/>
              </a:ext>
            </a:extLst>
          </p:cNvPr>
          <p:cNvCxnSpPr/>
          <p:nvPr/>
        </p:nvCxnSpPr>
        <p:spPr>
          <a:xfrm flipH="1">
            <a:off x="6077920" y="4858020"/>
            <a:ext cx="1393372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47B934D-D0C2-4E1F-A376-D1373E4AF9B3}"/>
              </a:ext>
            </a:extLst>
          </p:cNvPr>
          <p:cNvSpPr txBox="1"/>
          <p:nvPr/>
        </p:nvSpPr>
        <p:spPr>
          <a:xfrm>
            <a:off x="6152917" y="392293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統計圖</a:t>
            </a:r>
            <a:r>
              <a:rPr lang="en-US" altLang="zh-TW" dirty="0"/>
              <a:t>(</a:t>
            </a:r>
            <a:r>
              <a:rPr lang="zh-TW" altLang="en-US" dirty="0"/>
              <a:t>圓餅圖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7E874D9-3887-44E6-B678-960DDD3B11DE}"/>
              </a:ext>
            </a:extLst>
          </p:cNvPr>
          <p:cNvSpPr txBox="1"/>
          <p:nvPr/>
        </p:nvSpPr>
        <p:spPr>
          <a:xfrm>
            <a:off x="6152916" y="4927467"/>
            <a:ext cx="582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統計表</a:t>
            </a:r>
            <a:r>
              <a:rPr lang="en-US" altLang="zh-TW" dirty="0"/>
              <a:t>(</a:t>
            </a:r>
            <a:r>
              <a:rPr lang="zh-TW" altLang="en-US" dirty="0"/>
              <a:t>人數</a:t>
            </a:r>
            <a:r>
              <a:rPr lang="en-US" altLang="zh-TW" dirty="0"/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為教學資料表「是否兼任導師」之計算結果。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3040F5BD-908D-402F-8A06-177677D8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734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76837A3-B1B6-447E-82CF-1271D85C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8527"/>
            <a:ext cx="7764484" cy="1000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89F63A6-0833-4C67-BBF4-EF3AC09AB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48666"/>
            <a:ext cx="7710842" cy="69880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70781D-CB27-4BFD-A09F-763AF43F5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75" r="9892" b="66772"/>
          <a:stretch/>
        </p:blipFill>
        <p:spPr>
          <a:xfrm>
            <a:off x="0" y="4364249"/>
            <a:ext cx="1184115" cy="33274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10E4833-C8AA-45DD-8F73-92D621ECEB1B}"/>
              </a:ext>
            </a:extLst>
          </p:cNvPr>
          <p:cNvSpPr/>
          <p:nvPr/>
        </p:nvSpPr>
        <p:spPr>
          <a:xfrm>
            <a:off x="1161482" y="4364248"/>
            <a:ext cx="2279030" cy="2340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59648A-CDE1-4456-BB53-3667B883BFD4}"/>
              </a:ext>
            </a:extLst>
          </p:cNvPr>
          <p:cNvSpPr/>
          <p:nvPr/>
        </p:nvSpPr>
        <p:spPr>
          <a:xfrm>
            <a:off x="0" y="4654417"/>
            <a:ext cx="7764484" cy="7143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B1F5809-3D8A-40A9-A088-E2B672DDD016}"/>
              </a:ext>
            </a:extLst>
          </p:cNvPr>
          <p:cNvSpPr txBox="1"/>
          <p:nvPr/>
        </p:nvSpPr>
        <p:spPr>
          <a:xfrm>
            <a:off x="-577394" y="4450780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(2)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38E262-1C4A-4341-956A-20DAA49E8990}"/>
              </a:ext>
            </a:extLst>
          </p:cNvPr>
          <p:cNvSpPr txBox="1"/>
          <p:nvPr/>
        </p:nvSpPr>
        <p:spPr>
          <a:xfrm>
            <a:off x="7900680" y="1000119"/>
            <a:ext cx="416413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chemeClr val="accent3">
                    <a:lumMod val="75000"/>
                  </a:schemeClr>
                </a:solidFill>
              </a:rPr>
              <a:t>教務處填報者端</a:t>
            </a:r>
            <a:r>
              <a:rPr lang="zh-TW" altLang="en-US" dirty="0"/>
              <a:t>功能需求：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情況：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第二階段檢查結果不正確或另一處室尚未傳送資料</a:t>
            </a:r>
            <a:endParaRPr lang="en-US" altLang="zh-TW" dirty="0"/>
          </a:p>
          <a:p>
            <a:pPr lvl="1"/>
            <a:r>
              <a:rPr lang="zh-TW" altLang="en-US" dirty="0"/>
              <a:t>在頁面即時呈現簡易統計結果。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(1)</a:t>
            </a:r>
            <a:r>
              <a:rPr lang="zh-TW" altLang="en-US" dirty="0"/>
              <a:t>切換統計結果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(2)</a:t>
            </a:r>
            <a:r>
              <a:rPr lang="zh-TW" altLang="en-US" dirty="0"/>
              <a:t>顯示簡易統計結果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B271E16-8D1A-4F02-ACCC-E6DED2D02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39" y="26311"/>
            <a:ext cx="7788729" cy="254663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5EF5B62-80BF-42CC-851E-4D1535246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239" y="2524371"/>
            <a:ext cx="7773252" cy="1830503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C49530DC-E73E-44A9-ABF7-C53CFFC62284}"/>
              </a:ext>
            </a:extLst>
          </p:cNvPr>
          <p:cNvSpPr txBox="1"/>
          <p:nvPr/>
        </p:nvSpPr>
        <p:spPr>
          <a:xfrm>
            <a:off x="820819" y="402534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(1)</a:t>
            </a:r>
            <a:endParaRPr lang="zh-TW" altLang="en-US" b="1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EC4761-8C4E-4AF6-88BF-F5278BA9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958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E241224-B7E5-43B6-843E-F187659CE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0076"/>
            <a:ext cx="7806399" cy="236860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4D8C112-27CD-4970-A178-FBCFE5E72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6560"/>
            <a:ext cx="7806399" cy="319051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76837A3-B1B6-447E-82CF-1271D85C7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97576"/>
            <a:ext cx="7764484" cy="1000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70781D-CB27-4BFD-A09F-763AF43F5E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875" r="9892" b="66772"/>
          <a:stretch/>
        </p:blipFill>
        <p:spPr>
          <a:xfrm>
            <a:off x="0" y="3193298"/>
            <a:ext cx="1184115" cy="33274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10E4833-C8AA-45DD-8F73-92D621ECEB1B}"/>
              </a:ext>
            </a:extLst>
          </p:cNvPr>
          <p:cNvSpPr/>
          <p:nvPr/>
        </p:nvSpPr>
        <p:spPr>
          <a:xfrm>
            <a:off x="1161482" y="3193297"/>
            <a:ext cx="2279030" cy="2340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59648A-CDE1-4456-BB53-3667B883BFD4}"/>
              </a:ext>
            </a:extLst>
          </p:cNvPr>
          <p:cNvSpPr/>
          <p:nvPr/>
        </p:nvSpPr>
        <p:spPr>
          <a:xfrm>
            <a:off x="0" y="3483466"/>
            <a:ext cx="7764484" cy="7143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49530DC-E73E-44A9-ABF7-C53CFFC62284}"/>
              </a:ext>
            </a:extLst>
          </p:cNvPr>
          <p:cNvSpPr txBox="1"/>
          <p:nvPr/>
        </p:nvSpPr>
        <p:spPr>
          <a:xfrm>
            <a:off x="1551024" y="2795913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(1)</a:t>
            </a:r>
            <a:endParaRPr lang="zh-TW" altLang="en-US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B1F5809-3D8A-40A9-A088-E2B672DDD016}"/>
              </a:ext>
            </a:extLst>
          </p:cNvPr>
          <p:cNvSpPr txBox="1"/>
          <p:nvPr/>
        </p:nvSpPr>
        <p:spPr>
          <a:xfrm>
            <a:off x="-566605" y="3270748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(2)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3B7E44-92C1-4260-B209-54C7AF36B77B}"/>
              </a:ext>
            </a:extLst>
          </p:cNvPr>
          <p:cNvSpPr txBox="1"/>
          <p:nvPr/>
        </p:nvSpPr>
        <p:spPr>
          <a:xfrm>
            <a:off x="8019090" y="840326"/>
            <a:ext cx="51114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chemeClr val="accent3">
                    <a:lumMod val="75000"/>
                  </a:schemeClr>
                </a:solidFill>
              </a:rPr>
              <a:t>教務處填報者端</a:t>
            </a:r>
            <a:r>
              <a:rPr lang="zh-TW" altLang="en-US" dirty="0"/>
              <a:t>功能需求：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情況：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送出至「主任審核階段」</a:t>
            </a:r>
            <a:endParaRPr lang="en-US" altLang="zh-TW" dirty="0"/>
          </a:p>
          <a:p>
            <a:pPr lvl="1"/>
            <a:r>
              <a:rPr lang="zh-TW" altLang="en-US" dirty="0"/>
              <a:t>在頁面即時呈現簡易統計結果。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(1)</a:t>
            </a:r>
            <a:r>
              <a:rPr lang="zh-TW" altLang="en-US" dirty="0"/>
              <a:t>切換統計結果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(2)</a:t>
            </a:r>
            <a:r>
              <a:rPr lang="zh-TW" altLang="en-US" dirty="0"/>
              <a:t>顯示簡易統計結果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6010FE-DBDF-4B7D-89B8-33E1A987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830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3B7E44-92C1-4260-B209-54C7AF36B77B}"/>
              </a:ext>
            </a:extLst>
          </p:cNvPr>
          <p:cNvSpPr txBox="1"/>
          <p:nvPr/>
        </p:nvSpPr>
        <p:spPr>
          <a:xfrm>
            <a:off x="8019090" y="840326"/>
            <a:ext cx="51114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chemeClr val="accent3">
                    <a:lumMod val="75000"/>
                  </a:schemeClr>
                </a:solidFill>
              </a:rPr>
              <a:t>教務處填報者端</a:t>
            </a:r>
            <a:r>
              <a:rPr lang="zh-TW" altLang="en-US" dirty="0"/>
              <a:t>功能需求：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情況：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主任審核通過</a:t>
            </a:r>
            <a:endParaRPr lang="en-US" altLang="zh-TW" dirty="0"/>
          </a:p>
          <a:p>
            <a:pPr lvl="1"/>
            <a:r>
              <a:rPr lang="zh-TW" altLang="en-US" dirty="0"/>
              <a:t>在頁面即時呈現簡易統計結果。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(1)</a:t>
            </a:r>
            <a:r>
              <a:rPr lang="zh-TW" altLang="en-US" dirty="0"/>
              <a:t>切換統計結果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(2)</a:t>
            </a:r>
            <a:r>
              <a:rPr lang="zh-TW" altLang="en-US" dirty="0"/>
              <a:t>顯示簡易統計結果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4A62216-9813-48E7-81F4-9D5C1C6E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06399" cy="139685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E241224-B7E5-43B6-843E-F187659CE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" y="2473904"/>
            <a:ext cx="7806399" cy="236860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76837A3-B1B6-447E-82CF-1271D85C7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5" y="1421404"/>
            <a:ext cx="7764484" cy="1000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70781D-CB27-4BFD-A09F-763AF43F5E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875" r="9892" b="66772"/>
          <a:stretch/>
        </p:blipFill>
        <p:spPr>
          <a:xfrm>
            <a:off x="65785" y="1417126"/>
            <a:ext cx="1184115" cy="33274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10E4833-C8AA-45DD-8F73-92D621ECEB1B}"/>
              </a:ext>
            </a:extLst>
          </p:cNvPr>
          <p:cNvSpPr/>
          <p:nvPr/>
        </p:nvSpPr>
        <p:spPr>
          <a:xfrm>
            <a:off x="1227267" y="1417125"/>
            <a:ext cx="2279030" cy="2340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59648A-CDE1-4456-BB53-3667B883BFD4}"/>
              </a:ext>
            </a:extLst>
          </p:cNvPr>
          <p:cNvSpPr/>
          <p:nvPr/>
        </p:nvSpPr>
        <p:spPr>
          <a:xfrm>
            <a:off x="65785" y="1707294"/>
            <a:ext cx="7764484" cy="7143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49530DC-E73E-44A9-ABF7-C53CFFC62284}"/>
              </a:ext>
            </a:extLst>
          </p:cNvPr>
          <p:cNvSpPr txBox="1"/>
          <p:nvPr/>
        </p:nvSpPr>
        <p:spPr>
          <a:xfrm>
            <a:off x="1616809" y="1059209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(1)</a:t>
            </a:r>
            <a:endParaRPr lang="zh-TW" altLang="en-US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B1F5809-3D8A-40A9-A088-E2B672DDD016}"/>
              </a:ext>
            </a:extLst>
          </p:cNvPr>
          <p:cNvSpPr txBox="1"/>
          <p:nvPr/>
        </p:nvSpPr>
        <p:spPr>
          <a:xfrm>
            <a:off x="-500820" y="1494576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(2)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2CE19-9A86-43B8-88C8-561366E8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069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25AC3F9-9482-40E7-95BF-FCB7044635D4}"/>
              </a:ext>
            </a:extLst>
          </p:cNvPr>
          <p:cNvGrpSpPr/>
          <p:nvPr/>
        </p:nvGrpSpPr>
        <p:grpSpPr>
          <a:xfrm>
            <a:off x="0" y="0"/>
            <a:ext cx="6440006" cy="6508063"/>
            <a:chOff x="2875997" y="1"/>
            <a:chExt cx="6440006" cy="6508063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3B6285B8-9957-48B1-B2FA-E58F41E7B0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6212"/>
            <a:stretch/>
          </p:blipFill>
          <p:spPr>
            <a:xfrm>
              <a:off x="2875997" y="3058780"/>
              <a:ext cx="6423856" cy="3449284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8FC00F1E-AC64-4A4B-96DA-29655DE72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7713"/>
            <a:stretch/>
          </p:blipFill>
          <p:spPr>
            <a:xfrm>
              <a:off x="2892147" y="1"/>
              <a:ext cx="6423856" cy="66442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6BCC60-3176-42B5-A79C-8FAF3F4AA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5162" b="64376"/>
            <a:stretch/>
          </p:blipFill>
          <p:spPr>
            <a:xfrm>
              <a:off x="2892147" y="664421"/>
              <a:ext cx="6423856" cy="565744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8E87228-895C-4C8C-BE12-4DE4294E1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2147" y="1230165"/>
              <a:ext cx="6407706" cy="1828615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17C4895-1E4A-471F-A03A-00CF79DB3242}"/>
              </a:ext>
            </a:extLst>
          </p:cNvPr>
          <p:cNvSpPr txBox="1"/>
          <p:nvPr/>
        </p:nvSpPr>
        <p:spPr>
          <a:xfrm>
            <a:off x="6795505" y="730204"/>
            <a:ext cx="51114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chemeClr val="accent5">
                    <a:lumMod val="75000"/>
                  </a:schemeClr>
                </a:solidFill>
              </a:rPr>
              <a:t>人事室審核者端</a:t>
            </a:r>
            <a:r>
              <a:rPr lang="zh-TW" altLang="en-US" dirty="0"/>
              <a:t>功能需求：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情況：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主任尚未審核</a:t>
            </a:r>
            <a:endParaRPr lang="en-US" altLang="zh-TW" dirty="0"/>
          </a:p>
          <a:p>
            <a:pPr lvl="1"/>
            <a:r>
              <a:rPr lang="zh-TW" altLang="en-US" dirty="0"/>
              <a:t>在頁面即時呈現簡易統計結果。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(1)</a:t>
            </a:r>
            <a:r>
              <a:rPr lang="zh-TW" altLang="en-US" dirty="0"/>
              <a:t>切換統計結果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(2)</a:t>
            </a:r>
            <a:r>
              <a:rPr lang="zh-TW" altLang="en-US" dirty="0"/>
              <a:t>顯示簡易統計結果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C983A4-8004-40A2-992B-5F40E96294A9}"/>
              </a:ext>
            </a:extLst>
          </p:cNvPr>
          <p:cNvSpPr/>
          <p:nvPr/>
        </p:nvSpPr>
        <p:spPr>
          <a:xfrm>
            <a:off x="-46049" y="1207251"/>
            <a:ext cx="6625636" cy="29263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56031B-964E-40CC-8275-95CA7DEA3E1A}"/>
              </a:ext>
            </a:extLst>
          </p:cNvPr>
          <p:cNvSpPr/>
          <p:nvPr/>
        </p:nvSpPr>
        <p:spPr>
          <a:xfrm>
            <a:off x="-50426" y="1614265"/>
            <a:ext cx="6625636" cy="13657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37ECB7-24F4-4D54-8CDB-C7DE101557E8}"/>
              </a:ext>
            </a:extLst>
          </p:cNvPr>
          <p:cNvSpPr txBox="1"/>
          <p:nvPr/>
        </p:nvSpPr>
        <p:spPr>
          <a:xfrm>
            <a:off x="-100173" y="86361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(1)</a:t>
            </a:r>
            <a:endParaRPr lang="zh-TW" altLang="en-US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2E91BD1-9D50-4AD3-8B43-CFAB87DE7610}"/>
              </a:ext>
            </a:extLst>
          </p:cNvPr>
          <p:cNvSpPr txBox="1"/>
          <p:nvPr/>
        </p:nvSpPr>
        <p:spPr>
          <a:xfrm>
            <a:off x="-558069" y="1545852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(2)</a:t>
            </a:r>
            <a:endParaRPr lang="zh-TW" altLang="en-US" b="1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D6BFCB-FD1E-494B-B61D-D972496C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416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25AC3F9-9482-40E7-95BF-FCB7044635D4}"/>
              </a:ext>
            </a:extLst>
          </p:cNvPr>
          <p:cNvGrpSpPr/>
          <p:nvPr/>
        </p:nvGrpSpPr>
        <p:grpSpPr>
          <a:xfrm>
            <a:off x="16150" y="0"/>
            <a:ext cx="6423856" cy="3058779"/>
            <a:chOff x="2892147" y="1"/>
            <a:chExt cx="6423856" cy="3058779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8FC00F1E-AC64-4A4B-96DA-29655DE72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7713"/>
            <a:stretch/>
          </p:blipFill>
          <p:spPr>
            <a:xfrm>
              <a:off x="2892147" y="1"/>
              <a:ext cx="6423856" cy="66442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6BCC60-3176-42B5-A79C-8FAF3F4AA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5162" b="64376"/>
            <a:stretch/>
          </p:blipFill>
          <p:spPr>
            <a:xfrm>
              <a:off x="2892147" y="664421"/>
              <a:ext cx="6423856" cy="565744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8E87228-895C-4C8C-BE12-4DE4294E1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2147" y="1230165"/>
              <a:ext cx="6407706" cy="1828615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17C4895-1E4A-471F-A03A-00CF79DB3242}"/>
              </a:ext>
            </a:extLst>
          </p:cNvPr>
          <p:cNvSpPr txBox="1"/>
          <p:nvPr/>
        </p:nvSpPr>
        <p:spPr>
          <a:xfrm>
            <a:off x="6795505" y="730204"/>
            <a:ext cx="51114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chemeClr val="accent5">
                    <a:lumMod val="75000"/>
                  </a:schemeClr>
                </a:solidFill>
              </a:rPr>
              <a:t>人事室審核者端</a:t>
            </a:r>
            <a:r>
              <a:rPr lang="zh-TW" altLang="en-US" dirty="0"/>
              <a:t>功能需求：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情況：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主任審核通過，另外一間處室尚未審核</a:t>
            </a:r>
            <a:endParaRPr lang="en-US" altLang="zh-TW" dirty="0"/>
          </a:p>
          <a:p>
            <a:pPr lvl="1"/>
            <a:r>
              <a:rPr lang="zh-TW" altLang="en-US" dirty="0"/>
              <a:t>在頁面即時呈現簡易統計結果。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(1)</a:t>
            </a:r>
            <a:r>
              <a:rPr lang="zh-TW" altLang="en-US" dirty="0"/>
              <a:t>切換統計結果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(2)</a:t>
            </a:r>
            <a:r>
              <a:rPr lang="zh-TW" altLang="en-US" dirty="0"/>
              <a:t>顯示簡易統計結果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56031B-964E-40CC-8275-95CA7DEA3E1A}"/>
              </a:ext>
            </a:extLst>
          </p:cNvPr>
          <p:cNvSpPr/>
          <p:nvPr/>
        </p:nvSpPr>
        <p:spPr>
          <a:xfrm>
            <a:off x="-50426" y="1614265"/>
            <a:ext cx="6625636" cy="13657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2E91BD1-9D50-4AD3-8B43-CFAB87DE7610}"/>
              </a:ext>
            </a:extLst>
          </p:cNvPr>
          <p:cNvSpPr txBox="1"/>
          <p:nvPr/>
        </p:nvSpPr>
        <p:spPr>
          <a:xfrm>
            <a:off x="-558069" y="1545852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(2)</a:t>
            </a:r>
            <a:endParaRPr lang="zh-TW" altLang="en-US" b="1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8D90779-847A-4C62-B6C9-9768E9138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0" y="648776"/>
            <a:ext cx="6266238" cy="59041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0C983A4-8004-40A2-992B-5F40E96294A9}"/>
              </a:ext>
            </a:extLst>
          </p:cNvPr>
          <p:cNvSpPr/>
          <p:nvPr/>
        </p:nvSpPr>
        <p:spPr>
          <a:xfrm>
            <a:off x="-46049" y="1207251"/>
            <a:ext cx="6625636" cy="29263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37ECB7-24F4-4D54-8CDB-C7DE101557E8}"/>
              </a:ext>
            </a:extLst>
          </p:cNvPr>
          <p:cNvSpPr txBox="1"/>
          <p:nvPr/>
        </p:nvSpPr>
        <p:spPr>
          <a:xfrm>
            <a:off x="-100173" y="86361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(1)</a:t>
            </a:r>
            <a:endParaRPr lang="zh-TW" altLang="en-US" b="1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D7CBFDE-46B2-433C-AECF-E9FD549C0C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378"/>
          <a:stretch/>
        </p:blipFill>
        <p:spPr>
          <a:xfrm>
            <a:off x="0" y="3048434"/>
            <a:ext cx="6537552" cy="2589269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905461-A64C-48D6-B825-4B0A9834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276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953B4341-D9EF-4041-8AE6-264AD9077419}"/>
              </a:ext>
            </a:extLst>
          </p:cNvPr>
          <p:cNvGrpSpPr/>
          <p:nvPr/>
        </p:nvGrpSpPr>
        <p:grpSpPr>
          <a:xfrm>
            <a:off x="0" y="659579"/>
            <a:ext cx="6438723" cy="5538842"/>
            <a:chOff x="2987063" y="486804"/>
            <a:chExt cx="6438723" cy="5538842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366C355-553F-40E5-A03E-F95DBB617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1378"/>
            <a:stretch/>
          </p:blipFill>
          <p:spPr>
            <a:xfrm>
              <a:off x="2987063" y="3479614"/>
              <a:ext cx="6428384" cy="2546032"/>
            </a:xfrm>
            <a:prstGeom prst="rect">
              <a:avLst/>
            </a:prstGeom>
          </p:spPr>
        </p:pic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48EF81CB-880B-4C79-97A4-68D4AF73BD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8617"/>
            <a:stretch/>
          </p:blipFill>
          <p:spPr>
            <a:xfrm>
              <a:off x="2997402" y="486804"/>
              <a:ext cx="6428384" cy="116438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8E87228-895C-4C8C-BE12-4DE4294E1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8080" y="1650999"/>
              <a:ext cx="6407706" cy="1828615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71B037D-A7D9-450F-8D24-9CB2FAF318EA}"/>
              </a:ext>
            </a:extLst>
          </p:cNvPr>
          <p:cNvSpPr txBox="1"/>
          <p:nvPr/>
        </p:nvSpPr>
        <p:spPr>
          <a:xfrm>
            <a:off x="6795505" y="730204"/>
            <a:ext cx="51114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chemeClr val="accent5">
                    <a:lumMod val="75000"/>
                  </a:schemeClr>
                </a:solidFill>
              </a:rPr>
              <a:t>人事室審核者端</a:t>
            </a:r>
            <a:r>
              <a:rPr lang="zh-TW" altLang="en-US" dirty="0"/>
              <a:t>功能需求：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情況：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兩處室皆審核通過</a:t>
            </a:r>
            <a:endParaRPr lang="en-US" altLang="zh-TW" dirty="0"/>
          </a:p>
          <a:p>
            <a:pPr lvl="1"/>
            <a:r>
              <a:rPr lang="zh-TW" altLang="en-US" dirty="0"/>
              <a:t>在頁面即時呈現簡易統計結果。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(1)</a:t>
            </a:r>
            <a:r>
              <a:rPr lang="zh-TW" altLang="en-US" dirty="0"/>
              <a:t>切換統計結果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(2)</a:t>
            </a:r>
            <a:r>
              <a:rPr lang="zh-TW" altLang="en-US" dirty="0"/>
              <a:t>顯示簡易統計結果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6B0821-73A2-45DB-9239-86E4BCFA200C}"/>
              </a:ext>
            </a:extLst>
          </p:cNvPr>
          <p:cNvSpPr/>
          <p:nvPr/>
        </p:nvSpPr>
        <p:spPr>
          <a:xfrm>
            <a:off x="-46049" y="1799316"/>
            <a:ext cx="6625636" cy="29263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D3B5AD-8C78-4796-93AB-D5E4F259992B}"/>
              </a:ext>
            </a:extLst>
          </p:cNvPr>
          <p:cNvSpPr/>
          <p:nvPr/>
        </p:nvSpPr>
        <p:spPr>
          <a:xfrm>
            <a:off x="-50426" y="2206330"/>
            <a:ext cx="6625636" cy="139206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54B9E62-B335-4AFF-9950-96CA4089F359}"/>
              </a:ext>
            </a:extLst>
          </p:cNvPr>
          <p:cNvSpPr txBox="1"/>
          <p:nvPr/>
        </p:nvSpPr>
        <p:spPr>
          <a:xfrm>
            <a:off x="-100173" y="145568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(1)</a:t>
            </a:r>
            <a:endParaRPr lang="zh-TW" altLang="en-US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F724827-E2A0-4E5B-9760-16D73E4973E4}"/>
              </a:ext>
            </a:extLst>
          </p:cNvPr>
          <p:cNvSpPr txBox="1"/>
          <p:nvPr/>
        </p:nvSpPr>
        <p:spPr>
          <a:xfrm>
            <a:off x="-558069" y="2137917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(2)</a:t>
            </a:r>
            <a:endParaRPr lang="zh-TW" altLang="en-US" b="1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9B0825-0B43-4DEE-AEF8-DEFBDDD5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0882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25AC3F9-9482-40E7-95BF-FCB7044635D4}"/>
              </a:ext>
            </a:extLst>
          </p:cNvPr>
          <p:cNvGrpSpPr/>
          <p:nvPr/>
        </p:nvGrpSpPr>
        <p:grpSpPr>
          <a:xfrm>
            <a:off x="16149" y="0"/>
            <a:ext cx="7748333" cy="1429042"/>
            <a:chOff x="2892147" y="1"/>
            <a:chExt cx="6423856" cy="1230164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8FC00F1E-AC64-4A4B-96DA-29655DE72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7713"/>
            <a:stretch/>
          </p:blipFill>
          <p:spPr>
            <a:xfrm>
              <a:off x="2892147" y="1"/>
              <a:ext cx="6423856" cy="66442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6BCC60-3176-42B5-A79C-8FAF3F4AA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5162" b="64376"/>
            <a:stretch/>
          </p:blipFill>
          <p:spPr>
            <a:xfrm>
              <a:off x="2892147" y="664421"/>
              <a:ext cx="6423856" cy="565744"/>
            </a:xfrm>
            <a:prstGeom prst="rect">
              <a:avLst/>
            </a:prstGeom>
          </p:spPr>
        </p:pic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8A46B611-507A-493F-90E8-76FD727C5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3494"/>
            <a:ext cx="7764483" cy="408874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17C4895-1E4A-471F-A03A-00CF79DB3242}"/>
              </a:ext>
            </a:extLst>
          </p:cNvPr>
          <p:cNvSpPr txBox="1"/>
          <p:nvPr/>
        </p:nvSpPr>
        <p:spPr>
          <a:xfrm>
            <a:off x="8012512" y="685425"/>
            <a:ext cx="51114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chemeClr val="accent1">
                    <a:lumMod val="75000"/>
                  </a:schemeClr>
                </a:solidFill>
              </a:rPr>
              <a:t>教務處審核者端</a:t>
            </a:r>
            <a:r>
              <a:rPr lang="zh-TW" altLang="en-US" dirty="0"/>
              <a:t>功能需求：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情況：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主任尚未審核</a:t>
            </a:r>
            <a:endParaRPr lang="en-US" altLang="zh-TW" dirty="0"/>
          </a:p>
          <a:p>
            <a:pPr lvl="1"/>
            <a:r>
              <a:rPr lang="zh-TW" altLang="en-US" dirty="0"/>
              <a:t>在頁面即時呈現簡易統計結果。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(1)</a:t>
            </a:r>
            <a:r>
              <a:rPr lang="zh-TW" altLang="en-US" dirty="0"/>
              <a:t>切換統計結果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(2)</a:t>
            </a:r>
            <a:r>
              <a:rPr lang="zh-TW" altLang="en-US" dirty="0"/>
              <a:t>顯示簡易統計結果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D5D6798-B0F5-41A0-86A6-D166FF309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7719"/>
            <a:ext cx="7764484" cy="10002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C3D6347-39F0-4AEA-88ED-512BD867AA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875" r="9892" b="66772"/>
          <a:stretch/>
        </p:blipFill>
        <p:spPr>
          <a:xfrm>
            <a:off x="0" y="1443441"/>
            <a:ext cx="1184115" cy="33274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51B1C9A-BC4C-46E4-90B6-256256693D0E}"/>
              </a:ext>
            </a:extLst>
          </p:cNvPr>
          <p:cNvSpPr/>
          <p:nvPr/>
        </p:nvSpPr>
        <p:spPr>
          <a:xfrm>
            <a:off x="0" y="1733609"/>
            <a:ext cx="7764484" cy="7143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DB68A25-EA62-4867-9DE3-6DF9BD2CC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65125"/>
            <a:ext cx="7630964" cy="679334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6B5173B0-1AAA-4F3A-8D2F-7DF169F8B914}"/>
              </a:ext>
            </a:extLst>
          </p:cNvPr>
          <p:cNvSpPr txBox="1"/>
          <p:nvPr/>
        </p:nvSpPr>
        <p:spPr>
          <a:xfrm>
            <a:off x="1432143" y="1139236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(1)</a:t>
            </a:r>
            <a:endParaRPr lang="zh-TW" altLang="en-US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672038C-039D-4933-9170-086FA700935E}"/>
              </a:ext>
            </a:extLst>
          </p:cNvPr>
          <p:cNvSpPr txBox="1"/>
          <p:nvPr/>
        </p:nvSpPr>
        <p:spPr>
          <a:xfrm>
            <a:off x="-566605" y="1520891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(2)</a:t>
            </a:r>
            <a:endParaRPr lang="zh-TW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3D41865-2F6D-4B5C-9DED-6262BFB398E1}"/>
              </a:ext>
            </a:extLst>
          </p:cNvPr>
          <p:cNvSpPr/>
          <p:nvPr/>
        </p:nvSpPr>
        <p:spPr>
          <a:xfrm>
            <a:off x="1161482" y="1443440"/>
            <a:ext cx="2279030" cy="2340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109ED42-0EC7-4556-A8FC-3CECBC40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851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13FD7682-6D5C-4486-B7D2-A35A15D24DB4}"/>
              </a:ext>
            </a:extLst>
          </p:cNvPr>
          <p:cNvGrpSpPr/>
          <p:nvPr/>
        </p:nvGrpSpPr>
        <p:grpSpPr>
          <a:xfrm>
            <a:off x="0" y="0"/>
            <a:ext cx="6580885" cy="6864577"/>
            <a:chOff x="2806206" y="0"/>
            <a:chExt cx="6580885" cy="686457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4950D7C-CA9B-49E7-81A4-167491994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5580" y="0"/>
              <a:ext cx="6560840" cy="68580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89F63A6-0833-4C67-BBF4-EF3AC09AB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9002" y="6275810"/>
              <a:ext cx="6576791" cy="588767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EEE53A2-DD4C-4DFF-B403-E7A2CD3B9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5580" y="3504885"/>
              <a:ext cx="6506037" cy="858299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86124C4B-EB5C-4D8C-A6E5-6964A1C88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6206" y="3299178"/>
              <a:ext cx="6580885" cy="1878036"/>
            </a:xfrm>
            <a:prstGeom prst="rect">
              <a:avLst/>
            </a:prstGeom>
          </p:spPr>
        </p:pic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A3ECF06-386D-4912-976A-C2BE8CF27C11}"/>
              </a:ext>
            </a:extLst>
          </p:cNvPr>
          <p:cNvSpPr txBox="1"/>
          <p:nvPr/>
        </p:nvSpPr>
        <p:spPr>
          <a:xfrm>
            <a:off x="6795505" y="730204"/>
            <a:ext cx="51114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chemeClr val="accent6">
                    <a:lumMod val="75000"/>
                  </a:schemeClr>
                </a:solidFill>
              </a:rPr>
              <a:t>人事室填報者端</a:t>
            </a:r>
            <a:r>
              <a:rPr lang="zh-TW" altLang="en-US" dirty="0"/>
              <a:t>功能需求：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情況：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第一階段檢查結果正確</a:t>
            </a:r>
            <a:endParaRPr lang="en-US" altLang="zh-TW" dirty="0"/>
          </a:p>
          <a:p>
            <a:pPr lvl="1"/>
            <a:r>
              <a:rPr lang="zh-TW" altLang="en-US" dirty="0"/>
              <a:t>在頁面即時呈現簡易統計結果。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(1)</a:t>
            </a:r>
            <a:r>
              <a:rPr lang="zh-TW" altLang="en-US" dirty="0"/>
              <a:t>切換統計結果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(2)</a:t>
            </a:r>
            <a:r>
              <a:rPr lang="zh-TW" altLang="en-US" dirty="0"/>
              <a:t>顯示簡易統計結果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479A2A-AC57-43E2-8F32-ABA4CD40EFBA}"/>
              </a:ext>
            </a:extLst>
          </p:cNvPr>
          <p:cNvSpPr/>
          <p:nvPr/>
        </p:nvSpPr>
        <p:spPr>
          <a:xfrm>
            <a:off x="-46049" y="3299178"/>
            <a:ext cx="6625636" cy="29263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DB6900-FC70-4D26-9242-A9D57CDC5DEF}"/>
              </a:ext>
            </a:extLst>
          </p:cNvPr>
          <p:cNvSpPr/>
          <p:nvPr/>
        </p:nvSpPr>
        <p:spPr>
          <a:xfrm>
            <a:off x="-50426" y="3706193"/>
            <a:ext cx="6625636" cy="139951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E6B3F40-E6C9-4E08-8190-FC8A17F48B35}"/>
              </a:ext>
            </a:extLst>
          </p:cNvPr>
          <p:cNvSpPr txBox="1"/>
          <p:nvPr/>
        </p:nvSpPr>
        <p:spPr>
          <a:xfrm>
            <a:off x="-100173" y="29555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(1)</a:t>
            </a:r>
            <a:endParaRPr lang="zh-TW" altLang="en-US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0A7B2D2-B8BD-4FD3-9E04-37EE3F221152}"/>
              </a:ext>
            </a:extLst>
          </p:cNvPr>
          <p:cNvSpPr txBox="1"/>
          <p:nvPr/>
        </p:nvSpPr>
        <p:spPr>
          <a:xfrm>
            <a:off x="-558069" y="3637779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(2)</a:t>
            </a:r>
            <a:endParaRPr lang="zh-TW" altLang="en-US" b="1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0E881F13-21A8-461F-B669-169517C8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192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25AC3F9-9482-40E7-95BF-FCB7044635D4}"/>
              </a:ext>
            </a:extLst>
          </p:cNvPr>
          <p:cNvGrpSpPr/>
          <p:nvPr/>
        </p:nvGrpSpPr>
        <p:grpSpPr>
          <a:xfrm>
            <a:off x="16149" y="0"/>
            <a:ext cx="7748333" cy="1429042"/>
            <a:chOff x="2892147" y="1"/>
            <a:chExt cx="6423856" cy="1230164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8FC00F1E-AC64-4A4B-96DA-29655DE72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7713"/>
            <a:stretch/>
          </p:blipFill>
          <p:spPr>
            <a:xfrm>
              <a:off x="2892147" y="1"/>
              <a:ext cx="6423856" cy="66442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6BCC60-3176-42B5-A79C-8FAF3F4AA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5162" b="64376"/>
            <a:stretch/>
          </p:blipFill>
          <p:spPr>
            <a:xfrm>
              <a:off x="2892147" y="664421"/>
              <a:ext cx="6423856" cy="565744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17C4895-1E4A-471F-A03A-00CF79DB3242}"/>
              </a:ext>
            </a:extLst>
          </p:cNvPr>
          <p:cNvSpPr txBox="1"/>
          <p:nvPr/>
        </p:nvSpPr>
        <p:spPr>
          <a:xfrm>
            <a:off x="8012513" y="685425"/>
            <a:ext cx="39931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chemeClr val="accent1">
                    <a:lumMod val="75000"/>
                  </a:schemeClr>
                </a:solidFill>
              </a:rPr>
              <a:t>教務處審核者端</a:t>
            </a:r>
            <a:r>
              <a:rPr lang="zh-TW" altLang="en-US" dirty="0"/>
              <a:t>功能需求：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情況：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主任審核通過，另外一間處室尚未審核</a:t>
            </a:r>
            <a:endParaRPr lang="en-US" altLang="zh-TW" dirty="0"/>
          </a:p>
          <a:p>
            <a:pPr lvl="1"/>
            <a:r>
              <a:rPr lang="zh-TW" altLang="en-US" dirty="0"/>
              <a:t>在頁面即時呈現簡易統計結果。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(1)</a:t>
            </a:r>
            <a:r>
              <a:rPr lang="zh-TW" altLang="en-US" dirty="0"/>
              <a:t>切換統計結果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(2)</a:t>
            </a:r>
            <a:r>
              <a:rPr lang="zh-TW" altLang="en-US" dirty="0"/>
              <a:t>顯示簡易統計結果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D5D6798-B0F5-41A0-86A6-D166FF309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719"/>
            <a:ext cx="7764484" cy="10002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C3D6347-39F0-4AEA-88ED-512BD867AA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875" r="9892" b="66772"/>
          <a:stretch/>
        </p:blipFill>
        <p:spPr>
          <a:xfrm>
            <a:off x="0" y="1443441"/>
            <a:ext cx="1184115" cy="33274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51B1C9A-BC4C-46E4-90B6-256256693D0E}"/>
              </a:ext>
            </a:extLst>
          </p:cNvPr>
          <p:cNvSpPr/>
          <p:nvPr/>
        </p:nvSpPr>
        <p:spPr>
          <a:xfrm>
            <a:off x="0" y="1733609"/>
            <a:ext cx="7764484" cy="7143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DB68A25-EA62-4867-9DE3-6DF9BD2CC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65125"/>
            <a:ext cx="7630964" cy="679334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6B5173B0-1AAA-4F3A-8D2F-7DF169F8B914}"/>
              </a:ext>
            </a:extLst>
          </p:cNvPr>
          <p:cNvSpPr txBox="1"/>
          <p:nvPr/>
        </p:nvSpPr>
        <p:spPr>
          <a:xfrm>
            <a:off x="1432143" y="1139236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(1)</a:t>
            </a:r>
            <a:endParaRPr lang="zh-TW" altLang="en-US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672038C-039D-4933-9170-086FA700935E}"/>
              </a:ext>
            </a:extLst>
          </p:cNvPr>
          <p:cNvSpPr txBox="1"/>
          <p:nvPr/>
        </p:nvSpPr>
        <p:spPr>
          <a:xfrm>
            <a:off x="-566605" y="1520891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(2)</a:t>
            </a:r>
            <a:endParaRPr lang="zh-TW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3D41865-2F6D-4B5C-9DED-6262BFB398E1}"/>
              </a:ext>
            </a:extLst>
          </p:cNvPr>
          <p:cNvSpPr/>
          <p:nvPr/>
        </p:nvSpPr>
        <p:spPr>
          <a:xfrm>
            <a:off x="1161482" y="1443440"/>
            <a:ext cx="2279030" cy="2340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538A3DC-59B3-415D-8BFF-10A0A2F53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9" y="752316"/>
            <a:ext cx="7630964" cy="672738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B56D6A3F-19E2-477B-B7E0-ABDAF6E3258F}"/>
              </a:ext>
            </a:extLst>
          </p:cNvPr>
          <p:cNvSpPr txBox="1"/>
          <p:nvPr/>
        </p:nvSpPr>
        <p:spPr>
          <a:xfrm>
            <a:off x="1498902" y="1124440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(1)</a:t>
            </a:r>
            <a:endParaRPr lang="zh-TW" altLang="en-US" b="1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3C254511-26BF-4FC2-A946-C61339DBE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22" y="2466596"/>
            <a:ext cx="7764485" cy="2487293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37B6350-F090-424A-AAB5-6831BECD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3281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25AC3F9-9482-40E7-95BF-FCB7044635D4}"/>
              </a:ext>
            </a:extLst>
          </p:cNvPr>
          <p:cNvGrpSpPr/>
          <p:nvPr/>
        </p:nvGrpSpPr>
        <p:grpSpPr>
          <a:xfrm>
            <a:off x="16149" y="0"/>
            <a:ext cx="7748333" cy="1429042"/>
            <a:chOff x="2892147" y="1"/>
            <a:chExt cx="6423856" cy="1230164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8FC00F1E-AC64-4A4B-96DA-29655DE72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7713"/>
            <a:stretch/>
          </p:blipFill>
          <p:spPr>
            <a:xfrm>
              <a:off x="2892147" y="1"/>
              <a:ext cx="6423856" cy="66442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6BCC60-3176-42B5-A79C-8FAF3F4AA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5162" b="64376"/>
            <a:stretch/>
          </p:blipFill>
          <p:spPr>
            <a:xfrm>
              <a:off x="2892147" y="664421"/>
              <a:ext cx="6423856" cy="565744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17C4895-1E4A-471F-A03A-00CF79DB3242}"/>
              </a:ext>
            </a:extLst>
          </p:cNvPr>
          <p:cNvSpPr txBox="1"/>
          <p:nvPr/>
        </p:nvSpPr>
        <p:spPr>
          <a:xfrm>
            <a:off x="8012513" y="685425"/>
            <a:ext cx="3993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chemeClr val="accent1">
                    <a:lumMod val="75000"/>
                  </a:schemeClr>
                </a:solidFill>
              </a:rPr>
              <a:t>教務處審核者端</a:t>
            </a:r>
            <a:r>
              <a:rPr lang="zh-TW" altLang="en-US" dirty="0"/>
              <a:t>功能需求：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情況：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兩處室皆審核通過。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(1)</a:t>
            </a:r>
            <a:r>
              <a:rPr lang="zh-TW" altLang="en-US" dirty="0"/>
              <a:t>切換統計結果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(2)</a:t>
            </a:r>
            <a:r>
              <a:rPr lang="zh-TW" altLang="en-US" dirty="0"/>
              <a:t>顯示簡易統計結果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D5D6798-B0F5-41A0-86A6-D166FF309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719"/>
            <a:ext cx="7764484" cy="10002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C3D6347-39F0-4AEA-88ED-512BD867AA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875" r="9892" b="66772"/>
          <a:stretch/>
        </p:blipFill>
        <p:spPr>
          <a:xfrm>
            <a:off x="0" y="1443441"/>
            <a:ext cx="1184115" cy="33274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51B1C9A-BC4C-46E4-90B6-256256693D0E}"/>
              </a:ext>
            </a:extLst>
          </p:cNvPr>
          <p:cNvSpPr/>
          <p:nvPr/>
        </p:nvSpPr>
        <p:spPr>
          <a:xfrm>
            <a:off x="0" y="1733609"/>
            <a:ext cx="7764484" cy="7143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672038C-039D-4933-9170-086FA700935E}"/>
              </a:ext>
            </a:extLst>
          </p:cNvPr>
          <p:cNvSpPr txBox="1"/>
          <p:nvPr/>
        </p:nvSpPr>
        <p:spPr>
          <a:xfrm>
            <a:off x="-566605" y="1520891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(2)</a:t>
            </a:r>
            <a:endParaRPr lang="zh-TW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3D41865-2F6D-4B5C-9DED-6262BFB398E1}"/>
              </a:ext>
            </a:extLst>
          </p:cNvPr>
          <p:cNvSpPr/>
          <p:nvPr/>
        </p:nvSpPr>
        <p:spPr>
          <a:xfrm>
            <a:off x="1161482" y="1443440"/>
            <a:ext cx="2279030" cy="2340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2085C3D-524F-4E51-9CDB-791B8BF655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31"/>
          <a:stretch/>
        </p:blipFill>
        <p:spPr>
          <a:xfrm>
            <a:off x="-25513" y="774868"/>
            <a:ext cx="7789996" cy="66299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13C3FB8-6110-4819-8D36-A5B6511A1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22" y="2466596"/>
            <a:ext cx="8016935" cy="2568163"/>
          </a:xfrm>
          <a:prstGeom prst="rect">
            <a:avLst/>
          </a:prstGeom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2C00D50F-E23A-468C-BAA9-E2556676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0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61937533-80FB-4BF2-B08C-F60C2D573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9024" r="64337" b="54218"/>
          <a:stretch/>
        </p:blipFill>
        <p:spPr>
          <a:xfrm>
            <a:off x="0" y="1427516"/>
            <a:ext cx="7882171" cy="261127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4F3471-005A-4F90-ABD2-4C1FB113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F3B929-1A5A-468C-832E-342489FE7CF0}"/>
              </a:ext>
            </a:extLst>
          </p:cNvPr>
          <p:cNvSpPr txBox="1"/>
          <p:nvPr/>
        </p:nvSpPr>
        <p:spPr>
          <a:xfrm>
            <a:off x="8012513" y="685425"/>
            <a:ext cx="39931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rgbClr val="FF0000"/>
                </a:solidFill>
              </a:rPr>
              <a:t>主管機關端</a:t>
            </a:r>
            <a:r>
              <a:rPr lang="zh-TW" altLang="en-US" dirty="0"/>
              <a:t>功能需求：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(1)</a:t>
            </a:r>
            <a:r>
              <a:rPr lang="zh-TW" altLang="en-US" dirty="0"/>
              <a:t>切換統計結果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(2)</a:t>
            </a:r>
            <a:r>
              <a:rPr lang="zh-TW" altLang="en-US" dirty="0"/>
              <a:t>顯示簡易統計結果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(3)</a:t>
            </a:r>
            <a:r>
              <a:rPr lang="zh-TW" altLang="en-US" dirty="0"/>
              <a:t>主管機關可選擇所轄學校，切換各校統計結果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A921CD-DDBF-4E6B-A107-FADD012D14C9}"/>
              </a:ext>
            </a:extLst>
          </p:cNvPr>
          <p:cNvSpPr/>
          <p:nvPr/>
        </p:nvSpPr>
        <p:spPr>
          <a:xfrm>
            <a:off x="1776173" y="1886094"/>
            <a:ext cx="6047154" cy="164651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1FDB7B-173F-4001-8EB3-3B9F63142DCE}"/>
              </a:ext>
            </a:extLst>
          </p:cNvPr>
          <p:cNvSpPr txBox="1"/>
          <p:nvPr/>
        </p:nvSpPr>
        <p:spPr>
          <a:xfrm>
            <a:off x="1670682" y="1098765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(1)</a:t>
            </a:r>
            <a:endParaRPr lang="zh-TW" altLang="en-US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ACF7654-BF98-4267-95AA-EE7CC058702F}"/>
              </a:ext>
            </a:extLst>
          </p:cNvPr>
          <p:cNvSpPr txBox="1"/>
          <p:nvPr/>
        </p:nvSpPr>
        <p:spPr>
          <a:xfrm>
            <a:off x="1314823" y="1871455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(2)</a:t>
            </a:r>
            <a:endParaRPr lang="zh-TW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7AC64D-BE13-499E-999F-6254C1F5B9E3}"/>
              </a:ext>
            </a:extLst>
          </p:cNvPr>
          <p:cNvSpPr/>
          <p:nvPr/>
        </p:nvSpPr>
        <p:spPr>
          <a:xfrm>
            <a:off x="1657525" y="1436212"/>
            <a:ext cx="2279030" cy="2340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9B86CAD-FE9C-43BD-9FE0-06E8D2F4199E}"/>
              </a:ext>
            </a:extLst>
          </p:cNvPr>
          <p:cNvSpPr txBox="1"/>
          <p:nvPr/>
        </p:nvSpPr>
        <p:spPr>
          <a:xfrm>
            <a:off x="-453675" y="2833000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(3)</a:t>
            </a:r>
            <a:endParaRPr lang="zh-TW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431447-E2CE-490D-A2D6-76AED80BFAD9}"/>
              </a:ext>
            </a:extLst>
          </p:cNvPr>
          <p:cNvSpPr/>
          <p:nvPr/>
        </p:nvSpPr>
        <p:spPr>
          <a:xfrm>
            <a:off x="0" y="1436212"/>
            <a:ext cx="1611838" cy="139678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880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13FD7682-6D5C-4486-B7D2-A35A15D24DB4}"/>
              </a:ext>
            </a:extLst>
          </p:cNvPr>
          <p:cNvGrpSpPr/>
          <p:nvPr/>
        </p:nvGrpSpPr>
        <p:grpSpPr>
          <a:xfrm>
            <a:off x="0" y="0"/>
            <a:ext cx="6580885" cy="6864577"/>
            <a:chOff x="2806206" y="0"/>
            <a:chExt cx="6580885" cy="686457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4950D7C-CA9B-49E7-81A4-167491994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5580" y="0"/>
              <a:ext cx="6560840" cy="68580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89F63A6-0833-4C67-BBF4-EF3AC09AB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9002" y="6275810"/>
              <a:ext cx="6576791" cy="588767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EEE53A2-DD4C-4DFF-B403-E7A2CD3B9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5580" y="3504885"/>
              <a:ext cx="6506037" cy="858299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86124C4B-EB5C-4D8C-A6E5-6964A1C88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6206" y="3299178"/>
              <a:ext cx="6580885" cy="1878036"/>
            </a:xfrm>
            <a:prstGeom prst="rect">
              <a:avLst/>
            </a:prstGeom>
          </p:spPr>
        </p:pic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A3ECF06-386D-4912-976A-C2BE8CF27C11}"/>
              </a:ext>
            </a:extLst>
          </p:cNvPr>
          <p:cNvSpPr txBox="1"/>
          <p:nvPr/>
        </p:nvSpPr>
        <p:spPr>
          <a:xfrm>
            <a:off x="6795505" y="730204"/>
            <a:ext cx="5111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/>
              <a:t>(2-1) </a:t>
            </a:r>
            <a:r>
              <a:rPr lang="zh-TW" altLang="en-US" dirty="0"/>
              <a:t>簡易統計結果 </a:t>
            </a:r>
            <a:r>
              <a:rPr lang="en-US" altLang="zh-TW" dirty="0"/>
              <a:t>-</a:t>
            </a:r>
            <a:r>
              <a:rPr lang="zh-TW" altLang="en-US" dirty="0"/>
              <a:t> 本校預算員額與在職人數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479A2A-AC57-43E2-8F32-ABA4CD40EFBA}"/>
              </a:ext>
            </a:extLst>
          </p:cNvPr>
          <p:cNvSpPr/>
          <p:nvPr/>
        </p:nvSpPr>
        <p:spPr>
          <a:xfrm>
            <a:off x="-46049" y="3299178"/>
            <a:ext cx="1045968" cy="29263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DB6900-FC70-4D26-9242-A9D57CDC5DEF}"/>
              </a:ext>
            </a:extLst>
          </p:cNvPr>
          <p:cNvSpPr/>
          <p:nvPr/>
        </p:nvSpPr>
        <p:spPr>
          <a:xfrm>
            <a:off x="-50426" y="3706193"/>
            <a:ext cx="6625636" cy="69533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2657BC4-0999-4A8F-AC90-500424F7068C}"/>
              </a:ext>
            </a:extLst>
          </p:cNvPr>
          <p:cNvSpPr/>
          <p:nvPr/>
        </p:nvSpPr>
        <p:spPr>
          <a:xfrm>
            <a:off x="-55422" y="4452673"/>
            <a:ext cx="6625636" cy="69533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0A7B2D2-B8BD-4FD3-9E04-37EE3F221152}"/>
              </a:ext>
            </a:extLst>
          </p:cNvPr>
          <p:cNvSpPr txBox="1"/>
          <p:nvPr/>
        </p:nvSpPr>
        <p:spPr>
          <a:xfrm>
            <a:off x="-558069" y="3637779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(2-1)</a:t>
            </a:r>
            <a:endParaRPr lang="zh-TW" altLang="en-US" b="1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4B4EFD8-AAA7-4B44-9388-E1679E9FBBE9}"/>
              </a:ext>
            </a:extLst>
          </p:cNvPr>
          <p:cNvCxnSpPr/>
          <p:nvPr/>
        </p:nvCxnSpPr>
        <p:spPr>
          <a:xfrm flipH="1">
            <a:off x="6635011" y="3778350"/>
            <a:ext cx="1393372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2F03F4C-F21C-4BCE-89B1-D9718A07ED2A}"/>
              </a:ext>
            </a:extLst>
          </p:cNvPr>
          <p:cNvCxnSpPr/>
          <p:nvPr/>
        </p:nvCxnSpPr>
        <p:spPr>
          <a:xfrm flipH="1">
            <a:off x="6635011" y="5010028"/>
            <a:ext cx="1393372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DEB8D34-6EA6-4B68-9220-9091849AAE89}"/>
              </a:ext>
            </a:extLst>
          </p:cNvPr>
          <p:cNvSpPr txBox="1"/>
          <p:nvPr/>
        </p:nvSpPr>
        <p:spPr>
          <a:xfrm>
            <a:off x="6710007" y="3971293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TW" altLang="en-US" dirty="0"/>
              <a:t>「預算員額」統計表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為人事室上傳的資料表。</a:t>
            </a:r>
            <a:endParaRPr lang="en-US" altLang="zh-TW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7E4E351-F08B-48D0-9922-566A22A81572}"/>
              </a:ext>
            </a:extLst>
          </p:cNvPr>
          <p:cNvSpPr txBox="1"/>
          <p:nvPr/>
        </p:nvSpPr>
        <p:spPr>
          <a:xfrm>
            <a:off x="6710007" y="5079475"/>
            <a:ext cx="4914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TW" altLang="en-US" dirty="0"/>
              <a:t>「在職人數」統計表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為教員資料表「服務身分別」、「聘任類別」、「兼任行政職稱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)~(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r>
              <a:rPr lang="zh-TW" altLang="en-US" dirty="0"/>
              <a:t>」</a:t>
            </a:r>
            <a:r>
              <a:rPr lang="en-US" altLang="zh-TW" dirty="0"/>
              <a:t>…</a:t>
            </a:r>
            <a:r>
              <a:rPr lang="zh-TW" altLang="en-US" dirty="0"/>
              <a:t>等欄位之計算結果。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22452E-7F4B-4EFF-AEB9-8B7ACF20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155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EB6156B8-FC11-4A59-A8F3-6E5433A92454}"/>
              </a:ext>
            </a:extLst>
          </p:cNvPr>
          <p:cNvGrpSpPr/>
          <p:nvPr/>
        </p:nvGrpSpPr>
        <p:grpSpPr>
          <a:xfrm>
            <a:off x="0" y="0"/>
            <a:ext cx="6560840" cy="6858000"/>
            <a:chOff x="2815580" y="0"/>
            <a:chExt cx="6560840" cy="685800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4950D7C-CA9B-49E7-81A4-167491994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5580" y="0"/>
              <a:ext cx="6560840" cy="685800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EEE53A2-DD4C-4DFF-B403-E7A2CD3B9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5580" y="3504885"/>
              <a:ext cx="6506037" cy="858299"/>
            </a:xfrm>
            <a:prstGeom prst="rect">
              <a:avLst/>
            </a:prstGeom>
          </p:spPr>
        </p:pic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AE5CBCBC-3F01-422F-A219-07F1E5196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5581" y="3300487"/>
              <a:ext cx="6560839" cy="3073594"/>
            </a:xfrm>
            <a:prstGeom prst="rect">
              <a:avLst/>
            </a:prstGeom>
          </p:spPr>
        </p:pic>
      </p:grp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60D21AF-EA82-4D23-9F3A-BCF6973DCF13}"/>
              </a:ext>
            </a:extLst>
          </p:cNvPr>
          <p:cNvCxnSpPr/>
          <p:nvPr/>
        </p:nvCxnSpPr>
        <p:spPr>
          <a:xfrm flipH="1">
            <a:off x="6630508" y="4482234"/>
            <a:ext cx="1393372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EF675D1-5676-44BA-97DC-F9572FA82B23}"/>
              </a:ext>
            </a:extLst>
          </p:cNvPr>
          <p:cNvCxnSpPr/>
          <p:nvPr/>
        </p:nvCxnSpPr>
        <p:spPr>
          <a:xfrm flipH="1">
            <a:off x="6630507" y="5610265"/>
            <a:ext cx="1393372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A62381-AD24-449A-8858-2222DD5AA67D}"/>
              </a:ext>
            </a:extLst>
          </p:cNvPr>
          <p:cNvSpPr txBox="1"/>
          <p:nvPr/>
        </p:nvSpPr>
        <p:spPr>
          <a:xfrm>
            <a:off x="6705504" y="467517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統計圖</a:t>
            </a:r>
            <a:r>
              <a:rPr lang="en-US" altLang="zh-TW" dirty="0"/>
              <a:t>(</a:t>
            </a:r>
            <a:r>
              <a:rPr lang="zh-TW" altLang="en-US" dirty="0"/>
              <a:t>圓餅圖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46B696-EA62-47DE-A255-69B357A4D25C}"/>
              </a:ext>
            </a:extLst>
          </p:cNvPr>
          <p:cNvSpPr txBox="1"/>
          <p:nvPr/>
        </p:nvSpPr>
        <p:spPr>
          <a:xfrm>
            <a:off x="6705504" y="5679712"/>
            <a:ext cx="5260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統計表</a:t>
            </a:r>
            <a:r>
              <a:rPr lang="en-US" altLang="zh-TW" dirty="0"/>
              <a:t>(</a:t>
            </a:r>
            <a:r>
              <a:rPr lang="zh-TW" altLang="en-US" dirty="0"/>
              <a:t>人數</a:t>
            </a:r>
            <a:r>
              <a:rPr lang="en-US" altLang="zh-TW" dirty="0"/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為教員資料表及職員</a:t>
            </a:r>
            <a:r>
              <a:rPr lang="en-US" altLang="zh-TW" dirty="0"/>
              <a:t>(</a:t>
            </a:r>
            <a:r>
              <a:rPr lang="zh-TW" altLang="en-US" dirty="0"/>
              <a:t>工</a:t>
            </a:r>
            <a:r>
              <a:rPr lang="en-US" altLang="zh-TW" dirty="0"/>
              <a:t>)</a:t>
            </a:r>
            <a:r>
              <a:rPr lang="zh-TW" altLang="en-US" dirty="0"/>
              <a:t>資料表「性別」、「服務身分別」、「兼任行政職稱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)~(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r>
              <a:rPr lang="zh-TW" altLang="en-US" dirty="0"/>
              <a:t>」</a:t>
            </a:r>
            <a:r>
              <a:rPr lang="en-US" altLang="zh-TW" dirty="0"/>
              <a:t>…</a:t>
            </a:r>
            <a:r>
              <a:rPr lang="zh-TW" altLang="en-US" dirty="0"/>
              <a:t>等欄位之計算結果。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D2594EF-5373-45DB-8485-B895048B2094}"/>
              </a:ext>
            </a:extLst>
          </p:cNvPr>
          <p:cNvSpPr txBox="1"/>
          <p:nvPr/>
        </p:nvSpPr>
        <p:spPr>
          <a:xfrm>
            <a:off x="6795505" y="730204"/>
            <a:ext cx="5111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/>
              <a:t>(2-2) </a:t>
            </a:r>
            <a:r>
              <a:rPr lang="zh-TW" altLang="en-US" dirty="0"/>
              <a:t>簡易統計結果 </a:t>
            </a:r>
            <a:r>
              <a:rPr lang="en-US" altLang="zh-TW" dirty="0"/>
              <a:t>-</a:t>
            </a:r>
            <a:r>
              <a:rPr lang="zh-TW" altLang="en-US" dirty="0"/>
              <a:t> 二級主管以上人數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943B55-4ACC-463C-BE04-4274598F0673}"/>
              </a:ext>
            </a:extLst>
          </p:cNvPr>
          <p:cNvSpPr/>
          <p:nvPr/>
        </p:nvSpPr>
        <p:spPr>
          <a:xfrm>
            <a:off x="2085358" y="3586364"/>
            <a:ext cx="2940553" cy="201186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AD110A-C47B-42DA-AD44-7A059B150638}"/>
              </a:ext>
            </a:extLst>
          </p:cNvPr>
          <p:cNvSpPr/>
          <p:nvPr/>
        </p:nvSpPr>
        <p:spPr>
          <a:xfrm>
            <a:off x="2085357" y="5679712"/>
            <a:ext cx="2203771" cy="81439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383D6B6-7CC1-4CED-BBBB-14FBECAB17A7}"/>
              </a:ext>
            </a:extLst>
          </p:cNvPr>
          <p:cNvSpPr txBox="1"/>
          <p:nvPr/>
        </p:nvSpPr>
        <p:spPr>
          <a:xfrm>
            <a:off x="-558069" y="3637779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(2-2)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79BA9A-7959-4A03-A20F-2F0F8354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963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976D01A-FA8E-4663-AA0C-CB0FFF31BDEE}"/>
              </a:ext>
            </a:extLst>
          </p:cNvPr>
          <p:cNvGrpSpPr/>
          <p:nvPr/>
        </p:nvGrpSpPr>
        <p:grpSpPr>
          <a:xfrm>
            <a:off x="0" y="0"/>
            <a:ext cx="6560840" cy="6927072"/>
            <a:chOff x="2815580" y="0"/>
            <a:chExt cx="6560840" cy="6927072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4950D7C-CA9B-49E7-81A4-167491994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5580" y="0"/>
              <a:ext cx="6560840" cy="685800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EEE53A2-DD4C-4DFF-B403-E7A2CD3B9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5580" y="3504885"/>
              <a:ext cx="6506037" cy="858299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A8509417-C94A-4535-ABA4-1FD9575BD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5580" y="3299159"/>
              <a:ext cx="6532283" cy="3627913"/>
            </a:xfrm>
            <a:prstGeom prst="rect">
              <a:avLst/>
            </a:prstGeom>
          </p:spPr>
        </p:pic>
      </p:grp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BAB7B42-686E-4496-A84E-6C75F5267394}"/>
              </a:ext>
            </a:extLst>
          </p:cNvPr>
          <p:cNvCxnSpPr/>
          <p:nvPr/>
        </p:nvCxnSpPr>
        <p:spPr>
          <a:xfrm flipH="1">
            <a:off x="6630508" y="4482234"/>
            <a:ext cx="1393372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0452FE5-47FD-4C66-AB1E-E8B8864D8EF0}"/>
              </a:ext>
            </a:extLst>
          </p:cNvPr>
          <p:cNvCxnSpPr/>
          <p:nvPr/>
        </p:nvCxnSpPr>
        <p:spPr>
          <a:xfrm flipH="1">
            <a:off x="6630508" y="5398158"/>
            <a:ext cx="1393372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709CE412-2A9F-4E6B-9E55-E36D70146CE0}"/>
              </a:ext>
            </a:extLst>
          </p:cNvPr>
          <p:cNvSpPr txBox="1"/>
          <p:nvPr/>
        </p:nvSpPr>
        <p:spPr>
          <a:xfrm>
            <a:off x="6705504" y="467517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統計圖</a:t>
            </a:r>
            <a:r>
              <a:rPr lang="en-US" altLang="zh-TW" dirty="0"/>
              <a:t>(</a:t>
            </a:r>
            <a:r>
              <a:rPr lang="zh-TW" altLang="en-US" dirty="0"/>
              <a:t>直方圖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EA95850-360E-43CA-A410-229409A64CB1}"/>
              </a:ext>
            </a:extLst>
          </p:cNvPr>
          <p:cNvSpPr txBox="1"/>
          <p:nvPr/>
        </p:nvSpPr>
        <p:spPr>
          <a:xfrm>
            <a:off x="6705504" y="5467605"/>
            <a:ext cx="5437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統計表</a:t>
            </a:r>
            <a:r>
              <a:rPr lang="en-US" altLang="zh-TW" dirty="0"/>
              <a:t>(</a:t>
            </a:r>
            <a:r>
              <a:rPr lang="zh-TW" altLang="en-US" dirty="0"/>
              <a:t>人數</a:t>
            </a:r>
            <a:r>
              <a:rPr lang="en-US" altLang="zh-TW" dirty="0"/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為教員資料表及職員</a:t>
            </a:r>
            <a:r>
              <a:rPr lang="en-US" altLang="zh-TW" dirty="0"/>
              <a:t>(</a:t>
            </a:r>
            <a:r>
              <a:rPr lang="zh-TW" altLang="en-US" dirty="0"/>
              <a:t>工</a:t>
            </a:r>
            <a:r>
              <a:rPr lang="en-US" altLang="zh-TW" dirty="0"/>
              <a:t>)</a:t>
            </a:r>
            <a:r>
              <a:rPr lang="zh-TW" altLang="en-US" dirty="0"/>
              <a:t>資料表「性別」、「出生年月日」、「服務身分別」、「聘任類別」、「兼任行政職稱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)~(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r>
              <a:rPr lang="zh-TW" altLang="en-US" dirty="0"/>
              <a:t>」、「職務名稱」</a:t>
            </a:r>
            <a:r>
              <a:rPr lang="en-US" altLang="zh-TW" dirty="0"/>
              <a:t>…</a:t>
            </a:r>
            <a:r>
              <a:rPr lang="zh-TW" altLang="en-US" dirty="0"/>
              <a:t>等欄位之計算結果。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9B6325D-A0EB-47E3-8314-D5621C875E1E}"/>
              </a:ext>
            </a:extLst>
          </p:cNvPr>
          <p:cNvSpPr txBox="1"/>
          <p:nvPr/>
        </p:nvSpPr>
        <p:spPr>
          <a:xfrm>
            <a:off x="6795505" y="730204"/>
            <a:ext cx="5111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/>
              <a:t>(2-3) </a:t>
            </a:r>
            <a:r>
              <a:rPr lang="zh-TW" altLang="en-US" dirty="0"/>
              <a:t>教職員工年齡分組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A992D4-B480-4D80-9C3F-D7A6100C1402}"/>
              </a:ext>
            </a:extLst>
          </p:cNvPr>
          <p:cNvSpPr txBox="1"/>
          <p:nvPr/>
        </p:nvSpPr>
        <p:spPr>
          <a:xfrm>
            <a:off x="-558069" y="3637779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(2-3)</a:t>
            </a:r>
            <a:endParaRPr lang="zh-TW" altLang="en-US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0F76C5-DA0B-4E32-A2EB-71B124E6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53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A0F7668-FA44-4054-8F88-BBAF419BC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256155" cy="3330198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6865B275-62A6-455B-A99B-B7E24972D847}"/>
              </a:ext>
            </a:extLst>
          </p:cNvPr>
          <p:cNvGrpSpPr/>
          <p:nvPr/>
        </p:nvGrpSpPr>
        <p:grpSpPr>
          <a:xfrm>
            <a:off x="-25213" y="3330199"/>
            <a:ext cx="5281368" cy="3518650"/>
            <a:chOff x="2892146" y="2683994"/>
            <a:chExt cx="6407706" cy="417400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B0E314F-A928-498E-B80A-DD39B4EA5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228"/>
            <a:stretch/>
          </p:blipFill>
          <p:spPr>
            <a:xfrm>
              <a:off x="2892146" y="4578578"/>
              <a:ext cx="6407706" cy="2279422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3D17C89-7A12-4077-A345-C247E529C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2146" y="2683994"/>
              <a:ext cx="6407706" cy="1828615"/>
            </a:xfrm>
            <a:prstGeom prst="rect">
              <a:avLst/>
            </a:prstGeom>
          </p:spPr>
        </p:pic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2C0088-BD0E-4F6B-9E83-3FA0A4C9B4F0}"/>
              </a:ext>
            </a:extLst>
          </p:cNvPr>
          <p:cNvSpPr txBox="1"/>
          <p:nvPr/>
        </p:nvSpPr>
        <p:spPr>
          <a:xfrm>
            <a:off x="6795505" y="730204"/>
            <a:ext cx="51114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chemeClr val="accent6">
                    <a:lumMod val="75000"/>
                  </a:schemeClr>
                </a:solidFill>
              </a:rPr>
              <a:t>人事室填報者端</a:t>
            </a:r>
            <a:r>
              <a:rPr lang="zh-TW" altLang="en-US" dirty="0"/>
              <a:t>功能需求：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情況：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第二階段檢查結果不正確或另一處室尚未傳送資料</a:t>
            </a:r>
            <a:endParaRPr lang="en-US" altLang="zh-TW" dirty="0"/>
          </a:p>
          <a:p>
            <a:pPr lvl="1"/>
            <a:r>
              <a:rPr lang="zh-TW" altLang="en-US" dirty="0"/>
              <a:t>在頁面即時呈現簡易統計結果。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(1)</a:t>
            </a:r>
            <a:r>
              <a:rPr lang="zh-TW" altLang="en-US" dirty="0"/>
              <a:t>切換統計結果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(2)</a:t>
            </a:r>
            <a:r>
              <a:rPr lang="zh-TW" altLang="en-US" dirty="0"/>
              <a:t>顯示簡易統計結果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07B5B9-B821-4AF9-8EA7-0B4B6ED72797}"/>
              </a:ext>
            </a:extLst>
          </p:cNvPr>
          <p:cNvSpPr/>
          <p:nvPr/>
        </p:nvSpPr>
        <p:spPr>
          <a:xfrm>
            <a:off x="-25213" y="3325906"/>
            <a:ext cx="5281368" cy="20189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1B28EA-4295-427F-9B3E-4DF01AF39D96}"/>
              </a:ext>
            </a:extLst>
          </p:cNvPr>
          <p:cNvSpPr/>
          <p:nvPr/>
        </p:nvSpPr>
        <p:spPr>
          <a:xfrm>
            <a:off x="25213" y="3659189"/>
            <a:ext cx="5138845" cy="113647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F9CEA4A-61C0-4B3F-9DFD-3A1CA8B04025}"/>
              </a:ext>
            </a:extLst>
          </p:cNvPr>
          <p:cNvSpPr txBox="1"/>
          <p:nvPr/>
        </p:nvSpPr>
        <p:spPr>
          <a:xfrm>
            <a:off x="-108756" y="2917838"/>
            <a:ext cx="3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(1)</a:t>
            </a:r>
            <a:endParaRPr lang="zh-TW" altLang="en-US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94AE9F4-8428-4242-AC0C-621126274BBB}"/>
              </a:ext>
            </a:extLst>
          </p:cNvPr>
          <p:cNvSpPr txBox="1"/>
          <p:nvPr/>
        </p:nvSpPr>
        <p:spPr>
          <a:xfrm>
            <a:off x="-527414" y="3566538"/>
            <a:ext cx="1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(2)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35A575-6CB9-4D04-9410-62C5CEDE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294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A2DB9E5B-525B-4892-AEA2-F8ECDFFA8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5848212" cy="2809968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6865B275-62A6-455B-A99B-B7E24972D847}"/>
              </a:ext>
            </a:extLst>
          </p:cNvPr>
          <p:cNvGrpSpPr/>
          <p:nvPr/>
        </p:nvGrpSpPr>
        <p:grpSpPr>
          <a:xfrm>
            <a:off x="1" y="2807390"/>
            <a:ext cx="5848212" cy="3970075"/>
            <a:chOff x="2892146" y="2683994"/>
            <a:chExt cx="6407706" cy="417400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B0E314F-A928-498E-B80A-DD39B4EA5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228"/>
            <a:stretch/>
          </p:blipFill>
          <p:spPr>
            <a:xfrm>
              <a:off x="2892146" y="4578578"/>
              <a:ext cx="6407706" cy="2279422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3D17C89-7A12-4077-A345-C247E529C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2146" y="2683994"/>
              <a:ext cx="6407706" cy="1828615"/>
            </a:xfrm>
            <a:prstGeom prst="rect">
              <a:avLst/>
            </a:prstGeom>
          </p:spPr>
        </p:pic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2C0088-BD0E-4F6B-9E83-3FA0A4C9B4F0}"/>
              </a:ext>
            </a:extLst>
          </p:cNvPr>
          <p:cNvSpPr txBox="1"/>
          <p:nvPr/>
        </p:nvSpPr>
        <p:spPr>
          <a:xfrm>
            <a:off x="6795505" y="730204"/>
            <a:ext cx="51114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chemeClr val="accent6">
                    <a:lumMod val="75000"/>
                  </a:schemeClr>
                </a:solidFill>
              </a:rPr>
              <a:t>人事室填報者端</a:t>
            </a:r>
            <a:r>
              <a:rPr lang="zh-TW" altLang="en-US" dirty="0"/>
              <a:t>功能需求：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情況：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送出至「主任審核階段」</a:t>
            </a:r>
            <a:endParaRPr lang="en-US" altLang="zh-TW" dirty="0"/>
          </a:p>
          <a:p>
            <a:pPr lvl="1"/>
            <a:r>
              <a:rPr lang="zh-TW" altLang="en-US" dirty="0"/>
              <a:t>在頁面即時呈現簡易統計結果。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(1)</a:t>
            </a:r>
            <a:r>
              <a:rPr lang="zh-TW" altLang="en-US" dirty="0"/>
              <a:t>切換統計結果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(2)</a:t>
            </a:r>
            <a:r>
              <a:rPr lang="zh-TW" altLang="en-US" dirty="0"/>
              <a:t>顯示簡易統計結果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07B5B9-B821-4AF9-8EA7-0B4B6ED72797}"/>
              </a:ext>
            </a:extLst>
          </p:cNvPr>
          <p:cNvSpPr/>
          <p:nvPr/>
        </p:nvSpPr>
        <p:spPr>
          <a:xfrm>
            <a:off x="-50426" y="2775448"/>
            <a:ext cx="5898639" cy="29263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1B28EA-4295-427F-9B3E-4DF01AF39D96}"/>
              </a:ext>
            </a:extLst>
          </p:cNvPr>
          <p:cNvSpPr/>
          <p:nvPr/>
        </p:nvSpPr>
        <p:spPr>
          <a:xfrm>
            <a:off x="36830" y="3233961"/>
            <a:ext cx="5719285" cy="12196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F9CEA4A-61C0-4B3F-9DFD-3A1CA8B04025}"/>
              </a:ext>
            </a:extLst>
          </p:cNvPr>
          <p:cNvSpPr txBox="1"/>
          <p:nvPr/>
        </p:nvSpPr>
        <p:spPr>
          <a:xfrm>
            <a:off x="-78875" y="247146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(1)</a:t>
            </a:r>
            <a:endParaRPr lang="zh-TW" altLang="en-US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94AE9F4-8428-4242-AC0C-621126274BBB}"/>
              </a:ext>
            </a:extLst>
          </p:cNvPr>
          <p:cNvSpPr txBox="1"/>
          <p:nvPr/>
        </p:nvSpPr>
        <p:spPr>
          <a:xfrm>
            <a:off x="-465971" y="3135267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(2)</a:t>
            </a:r>
            <a:endParaRPr lang="zh-TW" altLang="en-US" b="1" dirty="0"/>
          </a:p>
        </p:txBody>
      </p:sp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CC2AAD3E-19E9-4602-A960-11E37968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81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6EB66EB3-8D2F-4333-97DD-EA186293900D}"/>
              </a:ext>
            </a:extLst>
          </p:cNvPr>
          <p:cNvGrpSpPr/>
          <p:nvPr/>
        </p:nvGrpSpPr>
        <p:grpSpPr>
          <a:xfrm>
            <a:off x="8186" y="783846"/>
            <a:ext cx="6407706" cy="4568479"/>
            <a:chOff x="2892147" y="0"/>
            <a:chExt cx="6407706" cy="4568479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3D17C89-7A12-4077-A345-C247E529C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2147" y="1113899"/>
              <a:ext cx="6407706" cy="182861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11737CD-52F6-42BE-AA6A-FF13678CE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0774"/>
            <a:stretch/>
          </p:blipFill>
          <p:spPr>
            <a:xfrm>
              <a:off x="2892147" y="2942514"/>
              <a:ext cx="6407706" cy="1625965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3C5EA28-BC64-4F8D-9C07-BA6E14B80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9426"/>
            <a:stretch/>
          </p:blipFill>
          <p:spPr>
            <a:xfrm>
              <a:off x="2892147" y="0"/>
              <a:ext cx="6407706" cy="1113899"/>
            </a:xfrm>
            <a:prstGeom prst="rect">
              <a:avLst/>
            </a:prstGeom>
          </p:spPr>
        </p:pic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EE55F31-484D-47FE-9389-1A3425719DCA}"/>
              </a:ext>
            </a:extLst>
          </p:cNvPr>
          <p:cNvSpPr txBox="1"/>
          <p:nvPr/>
        </p:nvSpPr>
        <p:spPr>
          <a:xfrm>
            <a:off x="6795505" y="730204"/>
            <a:ext cx="51114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chemeClr val="accent6">
                    <a:lumMod val="75000"/>
                  </a:schemeClr>
                </a:solidFill>
              </a:rPr>
              <a:t>人事室填報者端</a:t>
            </a:r>
            <a:r>
              <a:rPr lang="zh-TW" altLang="en-US" dirty="0"/>
              <a:t>功能需求：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情況：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主任審核通過</a:t>
            </a:r>
            <a:endParaRPr lang="en-US" altLang="zh-TW" dirty="0"/>
          </a:p>
          <a:p>
            <a:pPr lvl="1"/>
            <a:r>
              <a:rPr lang="zh-TW" altLang="en-US" dirty="0"/>
              <a:t>在頁面即時呈現簡易統計結果。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(1)</a:t>
            </a:r>
            <a:r>
              <a:rPr lang="zh-TW" altLang="en-US" dirty="0"/>
              <a:t>切換統計結果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(2)</a:t>
            </a:r>
            <a:r>
              <a:rPr lang="zh-TW" altLang="en-US" dirty="0"/>
              <a:t>顯示簡易統計結果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6F487A-2DE5-4B5F-B7DA-C51F080C1F41}"/>
              </a:ext>
            </a:extLst>
          </p:cNvPr>
          <p:cNvSpPr/>
          <p:nvPr/>
        </p:nvSpPr>
        <p:spPr>
          <a:xfrm>
            <a:off x="-46049" y="1871670"/>
            <a:ext cx="6625636" cy="29263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EEA374-F86E-4A68-861E-C4A1AAE5480B}"/>
              </a:ext>
            </a:extLst>
          </p:cNvPr>
          <p:cNvSpPr/>
          <p:nvPr/>
        </p:nvSpPr>
        <p:spPr>
          <a:xfrm>
            <a:off x="-50426" y="2278684"/>
            <a:ext cx="6625636" cy="144767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B2E06E6-10A6-490A-939D-CEDEA6C99E50}"/>
              </a:ext>
            </a:extLst>
          </p:cNvPr>
          <p:cNvSpPr txBox="1"/>
          <p:nvPr/>
        </p:nvSpPr>
        <p:spPr>
          <a:xfrm>
            <a:off x="-100173" y="152803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(1)</a:t>
            </a:r>
            <a:endParaRPr lang="zh-TW" alt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EA0D338-F2E0-4662-A4D7-70764CED4FC9}"/>
              </a:ext>
            </a:extLst>
          </p:cNvPr>
          <p:cNvSpPr txBox="1"/>
          <p:nvPr/>
        </p:nvSpPr>
        <p:spPr>
          <a:xfrm>
            <a:off x="-558069" y="2210271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(2)</a:t>
            </a:r>
            <a:endParaRPr lang="zh-TW" altLang="en-US" b="1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F5641F-1C2F-4E47-9EFB-0C88FD27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791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76837A3-B1B6-447E-82CF-1271D85C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932"/>
            <a:ext cx="7764484" cy="100020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EA3ECF06-386D-4912-976A-C2BE8CF27C11}"/>
              </a:ext>
            </a:extLst>
          </p:cNvPr>
          <p:cNvSpPr txBox="1"/>
          <p:nvPr/>
        </p:nvSpPr>
        <p:spPr>
          <a:xfrm>
            <a:off x="7959885" y="730204"/>
            <a:ext cx="39470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chemeClr val="accent3">
                    <a:lumMod val="75000"/>
                  </a:schemeClr>
                </a:solidFill>
              </a:rPr>
              <a:t>教務處填報者端</a:t>
            </a:r>
            <a:r>
              <a:rPr lang="zh-TW" altLang="en-US" dirty="0"/>
              <a:t>功能需求：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情況：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第一階段檢查結果正確</a:t>
            </a:r>
            <a:endParaRPr lang="en-US" altLang="zh-TW" dirty="0"/>
          </a:p>
          <a:p>
            <a:pPr lvl="1"/>
            <a:r>
              <a:rPr lang="zh-TW" altLang="en-US" dirty="0"/>
              <a:t>在頁面即時呈現簡易統計結果。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(1)</a:t>
            </a:r>
            <a:r>
              <a:rPr lang="zh-TW" altLang="en-US" dirty="0"/>
              <a:t>切換統計結果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(2)</a:t>
            </a:r>
            <a:r>
              <a:rPr lang="zh-TW" altLang="en-US" dirty="0"/>
              <a:t>顯示簡易統計結果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DC26334-2FEC-487E-8EE1-E7EEB752957E}"/>
              </a:ext>
            </a:extLst>
          </p:cNvPr>
          <p:cNvGrpSpPr/>
          <p:nvPr/>
        </p:nvGrpSpPr>
        <p:grpSpPr>
          <a:xfrm>
            <a:off x="-72119" y="0"/>
            <a:ext cx="7836603" cy="6858000"/>
            <a:chOff x="-50837" y="1086475"/>
            <a:chExt cx="6684056" cy="5778102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0097EBF5-41A1-4C71-BEDD-615F30BAFC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b="20762"/>
            <a:stretch/>
          </p:blipFill>
          <p:spPr>
            <a:xfrm>
              <a:off x="-50837" y="1086475"/>
              <a:ext cx="6684056" cy="2189689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89F63A6-0833-4C67-BBF4-EF3AC09AB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6" y="6275810"/>
              <a:ext cx="6576791" cy="588767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F070781D-CB27-4BFD-A09F-763AF43F5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75" r="9892" b="66772"/>
          <a:stretch/>
        </p:blipFill>
        <p:spPr>
          <a:xfrm>
            <a:off x="0" y="2594654"/>
            <a:ext cx="1184115" cy="33274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10E4833-C8AA-45DD-8F73-92D621ECEB1B}"/>
              </a:ext>
            </a:extLst>
          </p:cNvPr>
          <p:cNvSpPr/>
          <p:nvPr/>
        </p:nvSpPr>
        <p:spPr>
          <a:xfrm>
            <a:off x="1161482" y="2594653"/>
            <a:ext cx="2279030" cy="2340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59648A-CDE1-4456-BB53-3667B883BFD4}"/>
              </a:ext>
            </a:extLst>
          </p:cNvPr>
          <p:cNvSpPr/>
          <p:nvPr/>
        </p:nvSpPr>
        <p:spPr>
          <a:xfrm>
            <a:off x="0" y="2884822"/>
            <a:ext cx="7764484" cy="7143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49530DC-E73E-44A9-ABF7-C53CFFC62284}"/>
              </a:ext>
            </a:extLst>
          </p:cNvPr>
          <p:cNvSpPr txBox="1"/>
          <p:nvPr/>
        </p:nvSpPr>
        <p:spPr>
          <a:xfrm>
            <a:off x="820819" y="225574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(1)</a:t>
            </a:r>
            <a:endParaRPr lang="zh-TW" altLang="en-US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B1F5809-3D8A-40A9-A088-E2B672DDD016}"/>
              </a:ext>
            </a:extLst>
          </p:cNvPr>
          <p:cNvSpPr txBox="1"/>
          <p:nvPr/>
        </p:nvSpPr>
        <p:spPr>
          <a:xfrm>
            <a:off x="-553449" y="3651432"/>
            <a:ext cx="14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b="1" dirty="0"/>
              <a:t>(2)</a:t>
            </a:r>
            <a:endParaRPr lang="zh-TW" altLang="en-US" b="1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956B7B48-D16A-4D8D-9385-8C7A2620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4789-A716-4673-8652-C9E5DCBA063D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0871309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15925</TotalTime>
  <Words>1191</Words>
  <Application>Microsoft Office PowerPoint</Application>
  <PresentationFormat>寬螢幕</PresentationFormat>
  <Paragraphs>220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Tw Cen MT</vt:lpstr>
      <vt:lpstr>小水滴</vt:lpstr>
      <vt:lpstr>主要功能需求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學校端介面 – 二級主管以上人數</dc:title>
  <dc:creator>tted高修恒</dc:creator>
  <cp:lastModifiedBy>tted高修恒</cp:lastModifiedBy>
  <cp:revision>56</cp:revision>
  <dcterms:created xsi:type="dcterms:W3CDTF">2023-02-14T07:39:10Z</dcterms:created>
  <dcterms:modified xsi:type="dcterms:W3CDTF">2023-03-27T01:40:59Z</dcterms:modified>
</cp:coreProperties>
</file>