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8" r:id="rId5"/>
    <p:sldId id="260" r:id="rId6"/>
    <p:sldId id="257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9F6"/>
    <a:srgbClr val="FCEEE4"/>
    <a:srgbClr val="ECF5E7"/>
    <a:srgbClr val="FDFEFC"/>
    <a:srgbClr val="2C89D9"/>
    <a:srgbClr val="1AAE9E"/>
    <a:srgbClr val="F8C325"/>
    <a:srgbClr val="BAFBFF"/>
    <a:srgbClr val="ECECEC"/>
    <a:srgbClr val="8FF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15" autoAdjust="0"/>
    <p:restoredTop sz="94660"/>
  </p:normalViewPr>
  <p:slideViewPr>
    <p:cSldViewPr snapToGrid="0">
      <p:cViewPr varScale="1">
        <p:scale>
          <a:sx n="97" d="100"/>
          <a:sy n="97" d="100"/>
        </p:scale>
        <p:origin x="31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B7515-EE53-420C-7D6E-AB912E446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250474-C614-2A43-E5AF-0946BE2F4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02DF2-2C1A-2073-1EDF-29409E90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44446-5725-248E-E30D-899BDF34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AEC9C-CB1D-9D94-7A1F-B62B6647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81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3F04D-09EA-C8B2-C0DD-2F2D23D4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395587-DD7B-9B7D-DFF4-ABA50D933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2F300-00E1-6ABC-4B6E-89DFD9BE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1C9E8-3676-2869-1FC1-C4D5F829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95876-5685-D5AA-F73C-ADBE038A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F1B86B-89C0-B222-E506-E5AF1E02C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FD0F2D-1724-972C-1921-79D45A5BD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2CB6E-72BD-5BFC-FFFC-04552A73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BF6DC-EF39-401E-72B4-076FA446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F1AA8-2CF0-2C1B-DE79-633D2048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F0D35-B2FE-580E-0144-10531DFB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2915C-203A-07A0-2261-4E4E0735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73662-D25D-BB56-9C3F-177E415F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EFB24-1CC8-E783-C3E3-73233881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16355-C8F3-660B-D6A6-10B797FB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41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381C4-7423-6E40-ED0D-F3DB03FD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B7FA7B-A4A0-1DB8-82C9-0A742BE2E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93FD8-E6D3-3E88-922A-56BEF764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93D38-D450-35CB-6611-8C650C24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E51EB-362A-4133-93EA-D49B9E9D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2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77E31-8DFC-D4BF-7623-7EF8FA06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6642C3-9732-B14B-FBFD-62AC7DAE3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96C33F-C44F-C1FA-23BC-43DC43717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1FA6F7-45FB-5FC3-1C38-89B231AC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7DCBC0-F587-19F1-875C-0BC2A303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7DB97F-4800-E669-804F-0CA306B4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79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22E0D-EAC3-6042-5FA3-B33C59B0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C544D-0F71-A79A-CDF8-E54596DC4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A45FB7-A79D-9F40-790A-CC9559A6B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3B8D91-26A6-C562-2C45-34E25B3BC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B994FD-CE12-5528-A66D-7A3BA11C3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EFE133-9925-B865-D5B8-093E162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59C2F2-B8A1-64A9-F451-DCC5C8BD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4DB212-7446-CBF1-C2CB-4047B7B0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08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82A6F-83AC-1F57-93C7-19F65186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C84909-D24A-CF7A-61CA-F6F173D1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F01083-6EC2-1350-D7D4-3A585D70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4CE8B5-006A-A8CF-54B0-FCD53BE4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2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2876A9-7E1E-8906-E89F-33D13DD2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2EE38A-7488-5624-8584-173A6DC1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01BCFC-4D05-F592-2248-C388B46C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52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E2211-85C5-836A-82C0-D56134E5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7ED04-9A8A-DF7F-0B3B-34EBD14B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0417B2-43CD-367A-C4FA-C108334D2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A854EF-02C3-1482-6906-6C4B4E5E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3EF6B5-EBC6-2A53-291C-37D3A6CB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79A36-8E03-BCD5-B99F-DE50516E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77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DE2A8-24D0-F9D7-161B-21A75FEED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7BAFBD-8FC3-6B26-0905-08EADFFD0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6C4D23-A691-6C2C-8A53-CB1554B24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9F8A0C-D606-6C27-890D-3A811C31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FF41C1-9E8D-D4CE-5BF5-1F342410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C40A7A-28C5-9A78-3173-631A90C2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09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CFF629-1EE0-03D5-B7EC-E01B65D0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BE61F-E1D0-DDB2-0418-C6EE6E9A2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39F38-ADE5-9E97-1C82-D5A1FA566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184CB-0BE5-43F6-BF8C-D618442184FC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0A4F6-0F6C-D11A-856B-44CC98A5B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94DD9-4382-B902-73ED-CE4959595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hko" TargetMode="External"/><Relationship Id="rId2" Type="http://schemas.openxmlformats.org/officeDocument/2006/relationships/hyperlink" Target="mailto:hyungho.ko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FAB6D1-BEB2-5C73-20C1-74A41EF90CEB}"/>
              </a:ext>
            </a:extLst>
          </p:cNvPr>
          <p:cNvSpPr txBox="1"/>
          <p:nvPr/>
        </p:nvSpPr>
        <p:spPr>
          <a:xfrm>
            <a:off x="1842272" y="1666568"/>
            <a:ext cx="85074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도메인 주도 설계 </a:t>
            </a:r>
            <a:r>
              <a:rPr lang="en-GB" altLang="ko-KR" sz="4000" b="1" dirty="0"/>
              <a:t>with </a:t>
            </a:r>
            <a:r>
              <a:rPr lang="ko-KR" altLang="en-US" sz="4000" b="1" dirty="0" err="1"/>
              <a:t>클린</a:t>
            </a:r>
            <a:r>
              <a:rPr lang="ko-KR" altLang="en-US" sz="4000" b="1" dirty="0"/>
              <a:t> 아키텍처 </a:t>
            </a:r>
            <a:endParaRPr lang="en-GB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9E18B-2362-7EF1-82C7-DF035D001B07}"/>
              </a:ext>
            </a:extLst>
          </p:cNvPr>
          <p:cNvSpPr txBox="1"/>
          <p:nvPr/>
        </p:nvSpPr>
        <p:spPr>
          <a:xfrm>
            <a:off x="5096207" y="3531996"/>
            <a:ext cx="1999586" cy="15362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고형호</a:t>
            </a:r>
            <a:endParaRPr lang="en-GB" altLang="ko-KR" dirty="0"/>
          </a:p>
          <a:p>
            <a:pPr algn="ctr">
              <a:lnSpc>
                <a:spcPct val="150000"/>
              </a:lnSpc>
            </a:pPr>
            <a:endParaRPr lang="en-GB" altLang="ko-KR" dirty="0"/>
          </a:p>
          <a:p>
            <a:pPr algn="ctr">
              <a:lnSpc>
                <a:spcPct val="150000"/>
              </a:lnSpc>
            </a:pPr>
            <a:r>
              <a:rPr lang="en-GB" sz="1400" dirty="0">
                <a:hlinkClick r:id="rId2"/>
              </a:rPr>
              <a:t>hyungho.ko@gmail.com</a:t>
            </a:r>
            <a:endParaRPr lang="en-GB" sz="1400" dirty="0"/>
          </a:p>
          <a:p>
            <a:pPr algn="ctr">
              <a:lnSpc>
                <a:spcPct val="150000"/>
              </a:lnSpc>
            </a:pPr>
            <a:r>
              <a:rPr lang="en-GB" sz="1400" dirty="0">
                <a:hlinkClick r:id="rId3"/>
              </a:rPr>
              <a:t>https://github.com/hhko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633335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1A5733A-A7BE-FF82-08DD-F9ABCB2C6D03}"/>
              </a:ext>
            </a:extLst>
          </p:cNvPr>
          <p:cNvSpPr/>
          <p:nvPr/>
        </p:nvSpPr>
        <p:spPr>
          <a:xfrm>
            <a:off x="9336963" y="3758087"/>
            <a:ext cx="2751992" cy="622800"/>
          </a:xfrm>
          <a:prstGeom prst="rect">
            <a:avLst/>
          </a:prstGeom>
          <a:solidFill>
            <a:srgbClr val="ECF5E7"/>
          </a:solidFill>
          <a:ln>
            <a:solidFill>
              <a:srgbClr val="ECF5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2B8895-8B4C-4D2C-CFBD-FD5E5B708A0B}"/>
              </a:ext>
            </a:extLst>
          </p:cNvPr>
          <p:cNvSpPr/>
          <p:nvPr/>
        </p:nvSpPr>
        <p:spPr>
          <a:xfrm>
            <a:off x="4920357" y="1890151"/>
            <a:ext cx="1768975" cy="6218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16FA10-1102-82E1-5E2A-78B1CDBB3C0F}"/>
              </a:ext>
            </a:extLst>
          </p:cNvPr>
          <p:cNvSpPr/>
          <p:nvPr/>
        </p:nvSpPr>
        <p:spPr>
          <a:xfrm>
            <a:off x="6274307" y="3758087"/>
            <a:ext cx="2919352" cy="622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6DF417-239A-ED74-2AE0-32271666CF8E}"/>
              </a:ext>
            </a:extLst>
          </p:cNvPr>
          <p:cNvSpPr/>
          <p:nvPr/>
        </p:nvSpPr>
        <p:spPr>
          <a:xfrm>
            <a:off x="10321702" y="1890151"/>
            <a:ext cx="1591409" cy="6218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A7BA9C-1448-022E-DE1E-7E104646CD49}"/>
              </a:ext>
            </a:extLst>
          </p:cNvPr>
          <p:cNvSpPr/>
          <p:nvPr/>
        </p:nvSpPr>
        <p:spPr>
          <a:xfrm>
            <a:off x="7918201" y="1890151"/>
            <a:ext cx="1591409" cy="6218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4FF0BF-9900-0FB4-B088-D03BF6A12BCD}"/>
              </a:ext>
            </a:extLst>
          </p:cNvPr>
          <p:cNvSpPr/>
          <p:nvPr/>
        </p:nvSpPr>
        <p:spPr>
          <a:xfrm>
            <a:off x="893417" y="3742864"/>
            <a:ext cx="2825262" cy="552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1" dirty="0" err="1"/>
              <a:t>Extreme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Programming</a:t>
            </a:r>
            <a:r>
              <a:rPr lang="ko-KR" altLang="en-US" sz="1050" b="1" dirty="0"/>
              <a:t>(XP) </a:t>
            </a:r>
            <a:r>
              <a:rPr lang="ko-KR" altLang="en-US" sz="1050" b="1" dirty="0" err="1"/>
              <a:t>book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published</a:t>
            </a:r>
            <a:endParaRPr lang="ko-KR" altLang="en-US" sz="1050" b="1" dirty="0"/>
          </a:p>
          <a:p>
            <a:pPr>
              <a:lnSpc>
                <a:spcPct val="150000"/>
              </a:lnSpc>
            </a:pPr>
            <a:r>
              <a:rPr lang="ko-KR" altLang="en-US" sz="1050" dirty="0" err="1"/>
              <a:t>by</a:t>
            </a:r>
            <a:r>
              <a:rPr lang="ko-KR" altLang="en-US" sz="1050" dirty="0"/>
              <a:t> </a:t>
            </a:r>
            <a:r>
              <a:rPr lang="ko-KR" altLang="en-US" sz="1050" dirty="0" err="1"/>
              <a:t>Kent</a:t>
            </a:r>
            <a:r>
              <a:rPr lang="ko-KR" altLang="en-US" sz="1050" dirty="0"/>
              <a:t> </a:t>
            </a:r>
            <a:r>
              <a:rPr lang="ko-KR" altLang="en-US" sz="1050" dirty="0" err="1"/>
              <a:t>Beck</a:t>
            </a:r>
            <a:endParaRPr lang="ko-KR" altLang="en-US" sz="105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BA07C9-8EB5-ADCF-4475-9B6DFEA31A50}"/>
              </a:ext>
            </a:extLst>
          </p:cNvPr>
          <p:cNvSpPr/>
          <p:nvPr/>
        </p:nvSpPr>
        <p:spPr>
          <a:xfrm>
            <a:off x="3006735" y="2290051"/>
            <a:ext cx="106792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b="1" dirty="0" err="1"/>
              <a:t>Agile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Manifesto</a:t>
            </a:r>
            <a:endParaRPr lang="ko-KR" altLang="en-US" sz="105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54F276-8A83-0252-1D18-39ABE31D0E8C}"/>
              </a:ext>
            </a:extLst>
          </p:cNvPr>
          <p:cNvSpPr/>
          <p:nvPr/>
        </p:nvSpPr>
        <p:spPr>
          <a:xfrm>
            <a:off x="3803973" y="3742864"/>
            <a:ext cx="2455985" cy="552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1"/>
              <a:t>Test</a:t>
            </a:r>
            <a:r>
              <a:rPr lang="en-US" altLang="ko-KR" sz="1050" b="1"/>
              <a:t>-</a:t>
            </a:r>
            <a:r>
              <a:rPr lang="ko-KR" altLang="en-US" sz="1050" b="1"/>
              <a:t>Driven</a:t>
            </a:r>
            <a:r>
              <a:rPr lang="en-US" altLang="ko-KR" sz="1050" b="1"/>
              <a:t> </a:t>
            </a:r>
            <a:r>
              <a:rPr lang="ko-KR" altLang="en-US" sz="1050" b="1"/>
              <a:t>Development by Example</a:t>
            </a:r>
          </a:p>
          <a:p>
            <a:pPr>
              <a:lnSpc>
                <a:spcPct val="150000"/>
              </a:lnSpc>
            </a:pPr>
            <a:r>
              <a:rPr lang="ko-KR" altLang="en-US" sz="1050"/>
              <a:t>by Kent Beck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781544-D910-D73C-496D-4328CBF55767}"/>
              </a:ext>
            </a:extLst>
          </p:cNvPr>
          <p:cNvSpPr/>
          <p:nvPr/>
        </p:nvSpPr>
        <p:spPr>
          <a:xfrm>
            <a:off x="5007675" y="1980992"/>
            <a:ext cx="1594338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>
                <a:solidFill>
                  <a:srgbClr val="0070C0"/>
                </a:solidFill>
              </a:rPr>
              <a:t>Domain-Driven</a:t>
            </a:r>
            <a:r>
              <a:rPr lang="ko-KR" altLang="en-US" sz="1050" b="1" dirty="0">
                <a:solidFill>
                  <a:srgbClr val="0070C0"/>
                </a:solidFill>
              </a:rPr>
              <a:t> </a:t>
            </a:r>
            <a:r>
              <a:rPr lang="ko-KR" altLang="en-US" sz="1050" b="1" dirty="0" err="1">
                <a:solidFill>
                  <a:srgbClr val="0070C0"/>
                </a:solidFill>
              </a:rPr>
              <a:t>Design</a:t>
            </a:r>
            <a:endParaRPr lang="ko-KR" altLang="en-US" sz="9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rgbClr val="0070C0"/>
                </a:solidFill>
              </a:rPr>
              <a:t>by</a:t>
            </a:r>
            <a:r>
              <a:rPr lang="ko-KR" altLang="en-US" sz="900" dirty="0">
                <a:solidFill>
                  <a:srgbClr val="0070C0"/>
                </a:solidFill>
              </a:rPr>
              <a:t> </a:t>
            </a:r>
            <a:r>
              <a:rPr lang="ko-KR" altLang="en-US" sz="900" dirty="0" err="1">
                <a:solidFill>
                  <a:srgbClr val="0070C0"/>
                </a:solidFill>
              </a:rPr>
              <a:t>Eric</a:t>
            </a:r>
            <a:r>
              <a:rPr lang="ko-KR" altLang="en-US" sz="900" dirty="0">
                <a:solidFill>
                  <a:srgbClr val="0070C0"/>
                </a:solidFill>
              </a:rPr>
              <a:t> </a:t>
            </a:r>
            <a:r>
              <a:rPr lang="ko-KR" altLang="en-US" sz="900" dirty="0" err="1">
                <a:solidFill>
                  <a:srgbClr val="0070C0"/>
                </a:solidFill>
              </a:rPr>
              <a:t>Evans</a:t>
            </a:r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3C52DD-C6CE-1DE3-933B-66B8C1824713}"/>
              </a:ext>
            </a:extLst>
          </p:cNvPr>
          <p:cNvSpPr/>
          <p:nvPr/>
        </p:nvSpPr>
        <p:spPr>
          <a:xfrm>
            <a:off x="6331458" y="3849395"/>
            <a:ext cx="2805050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/>
              <a:t>Hexagonal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Architecture</a:t>
            </a:r>
            <a:r>
              <a:rPr lang="ko-KR" altLang="en-US" sz="1050" b="1" dirty="0"/>
              <a:t> / </a:t>
            </a:r>
            <a:r>
              <a:rPr lang="ko-KR" altLang="en-US" sz="1050" b="1" dirty="0" err="1"/>
              <a:t>Ports</a:t>
            </a:r>
            <a:r>
              <a:rPr lang="ko-KR" altLang="en-US" sz="1050" b="1" dirty="0"/>
              <a:t> &amp; </a:t>
            </a:r>
            <a:r>
              <a:rPr lang="ko-KR" altLang="en-US" sz="1050" b="1" dirty="0" err="1"/>
              <a:t>Adapters</a:t>
            </a:r>
            <a:endParaRPr lang="ko-KR" altLang="en-US" sz="105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Alistair</a:t>
            </a:r>
            <a:r>
              <a:rPr lang="ko-KR" altLang="en-US" sz="900" dirty="0"/>
              <a:t> </a:t>
            </a:r>
            <a:r>
              <a:rPr lang="ko-KR" altLang="en-US" sz="900" dirty="0" err="1"/>
              <a:t>Cockburn</a:t>
            </a:r>
            <a:r>
              <a:rPr lang="ko-KR" altLang="en-US" sz="900" dirty="0"/>
              <a:t>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894C1A-354D-43FF-8348-90E0A992AEFB}"/>
              </a:ext>
            </a:extLst>
          </p:cNvPr>
          <p:cNvSpPr/>
          <p:nvPr/>
        </p:nvSpPr>
        <p:spPr>
          <a:xfrm>
            <a:off x="8022244" y="1980992"/>
            <a:ext cx="1383323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/>
              <a:t>Onion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Architecture</a:t>
            </a:r>
            <a:endParaRPr lang="ko-KR" altLang="en-US" sz="105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Jeffrey</a:t>
            </a:r>
            <a:r>
              <a:rPr lang="ko-KR" altLang="en-US" sz="900" dirty="0"/>
              <a:t> </a:t>
            </a:r>
            <a:r>
              <a:rPr lang="ko-KR" altLang="en-US" sz="900" dirty="0" err="1"/>
              <a:t>Palermo</a:t>
            </a:r>
            <a:endParaRPr lang="ko-KR" altLang="en-US" sz="9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83ECC8-5DA1-1EDA-897D-151670EE38AF}"/>
              </a:ext>
            </a:extLst>
          </p:cNvPr>
          <p:cNvSpPr/>
          <p:nvPr/>
        </p:nvSpPr>
        <p:spPr>
          <a:xfrm>
            <a:off x="9416341" y="3849395"/>
            <a:ext cx="2593236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>
                <a:solidFill>
                  <a:srgbClr val="00B050"/>
                </a:solidFill>
              </a:rPr>
              <a:t>Test</a:t>
            </a:r>
            <a:r>
              <a:rPr lang="ko-KR" altLang="en-US" sz="1050" b="1" dirty="0">
                <a:solidFill>
                  <a:srgbClr val="00B050"/>
                </a:solidFill>
              </a:rPr>
              <a:t> </a:t>
            </a:r>
            <a:r>
              <a:rPr lang="ko-KR" altLang="en-US" sz="1050" b="1" dirty="0" err="1">
                <a:solidFill>
                  <a:srgbClr val="00B050"/>
                </a:solidFill>
              </a:rPr>
              <a:t>Pyramid</a:t>
            </a:r>
            <a:endParaRPr lang="ko-KR" altLang="en-US" sz="1050" b="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rgbClr val="00B050"/>
                </a:solidFill>
              </a:rPr>
              <a:t>by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M</a:t>
            </a:r>
            <a:r>
              <a:rPr lang="en-US" altLang="ko-KR" sz="900" dirty="0" err="1">
                <a:solidFill>
                  <a:srgbClr val="00B050"/>
                </a:solidFill>
              </a:rPr>
              <a:t>i</a:t>
            </a:r>
            <a:r>
              <a:rPr lang="ko-KR" altLang="en-US" sz="900" dirty="0" err="1">
                <a:solidFill>
                  <a:srgbClr val="00B050"/>
                </a:solidFill>
              </a:rPr>
              <a:t>ke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Cohn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at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Succeeding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with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Agile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Book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721813-7663-F1E7-0E79-A5791836619D}"/>
              </a:ext>
            </a:extLst>
          </p:cNvPr>
          <p:cNvSpPr/>
          <p:nvPr/>
        </p:nvSpPr>
        <p:spPr>
          <a:xfrm>
            <a:off x="10400909" y="1980992"/>
            <a:ext cx="1432994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/>
              <a:t>Clean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Architecture</a:t>
            </a:r>
            <a:endParaRPr lang="ko-KR" altLang="en-US" sz="105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Robert</a:t>
            </a:r>
            <a:r>
              <a:rPr lang="ko-KR" altLang="en-US" sz="900" dirty="0"/>
              <a:t> C. Martin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653B4C7-ACF2-F41F-23F2-BCED261F8007}"/>
              </a:ext>
            </a:extLst>
          </p:cNvPr>
          <p:cNvCxnSpPr/>
          <p:nvPr/>
        </p:nvCxnSpPr>
        <p:spPr>
          <a:xfrm>
            <a:off x="102109" y="3130855"/>
            <a:ext cx="11793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D626D93-F5ED-6F11-87D4-6DC79665E6B0}"/>
              </a:ext>
            </a:extLst>
          </p:cNvPr>
          <p:cNvGrpSpPr/>
          <p:nvPr/>
        </p:nvGrpSpPr>
        <p:grpSpPr>
          <a:xfrm>
            <a:off x="893417" y="2999127"/>
            <a:ext cx="601447" cy="745772"/>
            <a:chOff x="946639" y="2937937"/>
            <a:chExt cx="601447" cy="745772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A936A5C-E129-0547-4347-3F435EB6C212}"/>
                </a:ext>
              </a:extLst>
            </p:cNvPr>
            <p:cNvSpPr/>
            <p:nvPr/>
          </p:nvSpPr>
          <p:spPr>
            <a:xfrm>
              <a:off x="946639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1999</a:t>
              </a: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8ED99DFD-3CF6-2E3D-EECA-AD3EDA175717}"/>
                </a:ext>
              </a:extLst>
            </p:cNvPr>
            <p:cNvCxnSpPr/>
            <p:nvPr/>
          </p:nvCxnSpPr>
          <p:spPr>
            <a:xfrm>
              <a:off x="1247362" y="2937937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48BC09-9EC2-8834-7D3C-14D510360075}"/>
              </a:ext>
            </a:extLst>
          </p:cNvPr>
          <p:cNvGrpSpPr/>
          <p:nvPr/>
        </p:nvGrpSpPr>
        <p:grpSpPr>
          <a:xfrm>
            <a:off x="3803973" y="2999127"/>
            <a:ext cx="601447" cy="745772"/>
            <a:chOff x="3857195" y="2937937"/>
            <a:chExt cx="601447" cy="74577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F55BA78-8589-C33B-0BFF-218BA1131767}"/>
                </a:ext>
              </a:extLst>
            </p:cNvPr>
            <p:cNvSpPr/>
            <p:nvPr/>
          </p:nvSpPr>
          <p:spPr>
            <a:xfrm>
              <a:off x="3857195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2002</a:t>
              </a: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7F0CBB92-820A-7A02-C990-A226561A4FB9}"/>
                </a:ext>
              </a:extLst>
            </p:cNvPr>
            <p:cNvCxnSpPr/>
            <p:nvPr/>
          </p:nvCxnSpPr>
          <p:spPr>
            <a:xfrm>
              <a:off x="4157918" y="2937937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2C69A84-8923-8037-8E46-03DABD375C9F}"/>
              </a:ext>
            </a:extLst>
          </p:cNvPr>
          <p:cNvGrpSpPr/>
          <p:nvPr/>
        </p:nvGrpSpPr>
        <p:grpSpPr>
          <a:xfrm>
            <a:off x="6388609" y="2981224"/>
            <a:ext cx="601447" cy="763675"/>
            <a:chOff x="6600093" y="2920034"/>
            <a:chExt cx="601447" cy="763675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620C845-5B8D-219A-4968-7C0EB591828A}"/>
                </a:ext>
              </a:extLst>
            </p:cNvPr>
            <p:cNvSpPr/>
            <p:nvPr/>
          </p:nvSpPr>
          <p:spPr>
            <a:xfrm>
              <a:off x="6600093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2005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CDD474A-4D83-C3AC-0DD1-8E919669E4A7}"/>
                </a:ext>
              </a:extLst>
            </p:cNvPr>
            <p:cNvCxnSpPr/>
            <p:nvPr/>
          </p:nvCxnSpPr>
          <p:spPr>
            <a:xfrm>
              <a:off x="6900816" y="2920034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E51C5B4-A5C4-2D2A-C27B-A049C4E5C728}"/>
              </a:ext>
            </a:extLst>
          </p:cNvPr>
          <p:cNvGrpSpPr/>
          <p:nvPr/>
        </p:nvGrpSpPr>
        <p:grpSpPr>
          <a:xfrm>
            <a:off x="9434174" y="2999127"/>
            <a:ext cx="601447" cy="745772"/>
            <a:chOff x="9487396" y="2937937"/>
            <a:chExt cx="601447" cy="74577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7B03657-4871-B36B-B1E6-9914126489FD}"/>
                </a:ext>
              </a:extLst>
            </p:cNvPr>
            <p:cNvSpPr/>
            <p:nvPr/>
          </p:nvSpPr>
          <p:spPr>
            <a:xfrm>
              <a:off x="9487396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>
                  <a:solidFill>
                    <a:srgbClr val="0070C0"/>
                  </a:solidFill>
                </a:rPr>
                <a:t>2009</a:t>
              </a: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3E8A7E45-29AC-1FFC-89C7-DBFD70718787}"/>
                </a:ext>
              </a:extLst>
            </p:cNvPr>
            <p:cNvCxnSpPr/>
            <p:nvPr/>
          </p:nvCxnSpPr>
          <p:spPr>
            <a:xfrm>
              <a:off x="9788119" y="2937937"/>
              <a:ext cx="0" cy="4572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C3A84D9-7786-B7C3-44FD-1AD390641282}"/>
              </a:ext>
            </a:extLst>
          </p:cNvPr>
          <p:cNvGrpSpPr/>
          <p:nvPr/>
        </p:nvGrpSpPr>
        <p:grpSpPr>
          <a:xfrm>
            <a:off x="102109" y="2516812"/>
            <a:ext cx="601447" cy="754724"/>
            <a:chOff x="155331" y="2455622"/>
            <a:chExt cx="601447" cy="754724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3B8E1BC-8380-C398-2DB0-41541E4B584D}"/>
                </a:ext>
              </a:extLst>
            </p:cNvPr>
            <p:cNvSpPr/>
            <p:nvPr/>
          </p:nvSpPr>
          <p:spPr>
            <a:xfrm>
              <a:off x="155331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1992</a:t>
              </a: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F61EC135-6731-A09A-3F5A-D5B6A24CD625}"/>
                </a:ext>
              </a:extLst>
            </p:cNvPr>
            <p:cNvCxnSpPr/>
            <p:nvPr/>
          </p:nvCxnSpPr>
          <p:spPr>
            <a:xfrm>
              <a:off x="456054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38FDDB6-0602-9E96-141B-1AE90000A873}"/>
              </a:ext>
            </a:extLst>
          </p:cNvPr>
          <p:cNvGrpSpPr/>
          <p:nvPr/>
        </p:nvGrpSpPr>
        <p:grpSpPr>
          <a:xfrm>
            <a:off x="3006735" y="2516812"/>
            <a:ext cx="601447" cy="754724"/>
            <a:chOff x="3191842" y="2455622"/>
            <a:chExt cx="601447" cy="754724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A0F8413-B4C1-35CB-AFCE-8F80894E9D1A}"/>
                </a:ext>
              </a:extLst>
            </p:cNvPr>
            <p:cNvSpPr/>
            <p:nvPr/>
          </p:nvSpPr>
          <p:spPr>
            <a:xfrm>
              <a:off x="3191842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2001</a:t>
              </a: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99712234-7961-6B7E-4F96-EF06BBF483B7}"/>
                </a:ext>
              </a:extLst>
            </p:cNvPr>
            <p:cNvCxnSpPr/>
            <p:nvPr/>
          </p:nvCxnSpPr>
          <p:spPr>
            <a:xfrm>
              <a:off x="3492565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C144E5E-A04D-0597-B6D6-D8E94FF7BD09}"/>
              </a:ext>
            </a:extLst>
          </p:cNvPr>
          <p:cNvGrpSpPr/>
          <p:nvPr/>
        </p:nvGrpSpPr>
        <p:grpSpPr>
          <a:xfrm>
            <a:off x="5031965" y="2516812"/>
            <a:ext cx="601447" cy="754724"/>
            <a:chOff x="5085187" y="2455622"/>
            <a:chExt cx="601447" cy="75472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48D38A9-1011-26FD-EB7C-27066EA69F3A}"/>
                </a:ext>
              </a:extLst>
            </p:cNvPr>
            <p:cNvSpPr/>
            <p:nvPr/>
          </p:nvSpPr>
          <p:spPr>
            <a:xfrm>
              <a:off x="5085187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>
                  <a:solidFill>
                    <a:srgbClr val="0070C0"/>
                  </a:solidFill>
                </a:rPr>
                <a:t>2003</a:t>
              </a: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78158DD-CE49-BE27-F828-00AF8A88153C}"/>
                </a:ext>
              </a:extLst>
            </p:cNvPr>
            <p:cNvCxnSpPr/>
            <p:nvPr/>
          </p:nvCxnSpPr>
          <p:spPr>
            <a:xfrm>
              <a:off x="5385910" y="2753146"/>
              <a:ext cx="0" cy="4572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CC9B961-21AC-C75E-26E4-653BC80CF409}"/>
              </a:ext>
            </a:extLst>
          </p:cNvPr>
          <p:cNvGrpSpPr/>
          <p:nvPr/>
        </p:nvGrpSpPr>
        <p:grpSpPr>
          <a:xfrm>
            <a:off x="8076733" y="2516812"/>
            <a:ext cx="601447" cy="754724"/>
            <a:chOff x="8129955" y="2455622"/>
            <a:chExt cx="601447" cy="754724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04E28C6-18DF-C3E4-2883-F72DAA3A3AF6}"/>
                </a:ext>
              </a:extLst>
            </p:cNvPr>
            <p:cNvSpPr/>
            <p:nvPr/>
          </p:nvSpPr>
          <p:spPr>
            <a:xfrm>
              <a:off x="8129955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2008</a:t>
              </a: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EFE3A582-7533-B65E-0CA8-B71D3737D514}"/>
                </a:ext>
              </a:extLst>
            </p:cNvPr>
            <p:cNvCxnSpPr/>
            <p:nvPr/>
          </p:nvCxnSpPr>
          <p:spPr>
            <a:xfrm>
              <a:off x="8430678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8F7ED91-B94F-52F7-C38C-42D2DF6E48C2}"/>
              </a:ext>
            </a:extLst>
          </p:cNvPr>
          <p:cNvGrpSpPr/>
          <p:nvPr/>
        </p:nvGrpSpPr>
        <p:grpSpPr>
          <a:xfrm>
            <a:off x="10462531" y="2516812"/>
            <a:ext cx="601447" cy="754724"/>
            <a:chOff x="10515753" y="2455622"/>
            <a:chExt cx="601447" cy="754724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649DFA3-03BA-C990-6B92-C7E84CF00A67}"/>
                </a:ext>
              </a:extLst>
            </p:cNvPr>
            <p:cNvSpPr/>
            <p:nvPr/>
          </p:nvSpPr>
          <p:spPr>
            <a:xfrm>
              <a:off x="10515753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2012</a:t>
              </a: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248776FA-D272-2852-9F4F-38002AA2DD53}"/>
                </a:ext>
              </a:extLst>
            </p:cNvPr>
            <p:cNvCxnSpPr/>
            <p:nvPr/>
          </p:nvCxnSpPr>
          <p:spPr>
            <a:xfrm>
              <a:off x="10816476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A3339488-085D-4438-B71B-2E6966A9117D}"/>
              </a:ext>
            </a:extLst>
          </p:cNvPr>
          <p:cNvSpPr txBox="1"/>
          <p:nvPr/>
        </p:nvSpPr>
        <p:spPr>
          <a:xfrm>
            <a:off x="8268559" y="1450480"/>
            <a:ext cx="89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altLang="ko-KR" b="1" dirty="0">
                <a:solidFill>
                  <a:srgbClr val="FFC000"/>
                </a:solidFill>
              </a:rPr>
              <a:t>Pattern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431F961-973B-4B64-7381-248BB9A5E6AA}"/>
              </a:ext>
            </a:extLst>
          </p:cNvPr>
          <p:cNvSpPr txBox="1"/>
          <p:nvPr/>
        </p:nvSpPr>
        <p:spPr>
          <a:xfrm>
            <a:off x="5467604" y="1450480"/>
            <a:ext cx="674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 dirty="0">
                <a:solidFill>
                  <a:srgbClr val="0070C0"/>
                </a:solidFill>
              </a:rPr>
              <a:t>Tech.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37C36C-1ABB-1DDC-05AE-E2F3BFD549AE}"/>
              </a:ext>
            </a:extLst>
          </p:cNvPr>
          <p:cNvSpPr txBox="1"/>
          <p:nvPr/>
        </p:nvSpPr>
        <p:spPr>
          <a:xfrm>
            <a:off x="10431504" y="4387354"/>
            <a:ext cx="56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 dirty="0">
                <a:solidFill>
                  <a:srgbClr val="00B050"/>
                </a:solidFill>
              </a:rPr>
              <a:t>Test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pic>
        <p:nvPicPr>
          <p:cNvPr id="51" name="Picture 4" descr="Clean Coder Blog">
            <a:extLst>
              <a:ext uri="{FF2B5EF4-FFF2-40B4-BE49-F238E27FC236}">
                <a16:creationId xmlns:a16="http://schemas.microsoft.com/office/drawing/2014/main" id="{E72C3703-868B-FDD7-9AFC-C933C0F08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7891" y="325918"/>
            <a:ext cx="1979029" cy="145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https://semaphoreci.com/wp-content/uploads/2022/03/pyramid-progression.jpg">
            <a:extLst>
              <a:ext uri="{FF2B5EF4-FFF2-40B4-BE49-F238E27FC236}">
                <a16:creationId xmlns:a16="http://schemas.microsoft.com/office/drawing/2014/main" id="{4B98FB0D-F354-4B34-F4BF-631FF7709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690" y="4816529"/>
            <a:ext cx="3162202" cy="166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https://tech.osci.kr/wp-content/uploads/2023/03/hexagonal-architecture.png">
            <a:extLst>
              <a:ext uri="{FF2B5EF4-FFF2-40B4-BE49-F238E27FC236}">
                <a16:creationId xmlns:a16="http://schemas.microsoft.com/office/drawing/2014/main" id="{B12EADA3-52E0-E8BF-7A3F-11EAB62EA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090" y="4596796"/>
            <a:ext cx="2769444" cy="136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1197C5E-E27E-5DE5-90E7-D6149843292D}"/>
              </a:ext>
            </a:extLst>
          </p:cNvPr>
          <p:cNvSpPr/>
          <p:nvPr/>
        </p:nvSpPr>
        <p:spPr>
          <a:xfrm>
            <a:off x="144751" y="1945175"/>
            <a:ext cx="447648" cy="360000"/>
          </a:xfrm>
          <a:prstGeom prst="rect">
            <a:avLst/>
          </a:prstGeom>
          <a:solidFill>
            <a:srgbClr val="FCEEE4"/>
          </a:solidFill>
          <a:ln>
            <a:solidFill>
              <a:srgbClr val="FCEE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854BD6-6CB8-F340-2384-70CAF098A86B}"/>
              </a:ext>
            </a:extLst>
          </p:cNvPr>
          <p:cNvSpPr/>
          <p:nvPr/>
        </p:nvSpPr>
        <p:spPr>
          <a:xfrm>
            <a:off x="509332" y="1357103"/>
            <a:ext cx="299190" cy="360000"/>
          </a:xfrm>
          <a:prstGeom prst="rect">
            <a:avLst/>
          </a:prstGeom>
          <a:solidFill>
            <a:srgbClr val="FCEEE4"/>
          </a:solidFill>
          <a:ln>
            <a:solidFill>
              <a:srgbClr val="FCEE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2F44D7-A4E3-5CE0-5C3D-C637D3593E03}"/>
              </a:ext>
            </a:extLst>
          </p:cNvPr>
          <p:cNvSpPr/>
          <p:nvPr/>
        </p:nvSpPr>
        <p:spPr>
          <a:xfrm>
            <a:off x="2001466" y="1357103"/>
            <a:ext cx="505916" cy="360000"/>
          </a:xfrm>
          <a:prstGeom prst="rect">
            <a:avLst/>
          </a:prstGeom>
          <a:solidFill>
            <a:srgbClr val="FCEEE4"/>
          </a:solidFill>
          <a:ln>
            <a:solidFill>
              <a:srgbClr val="FCEE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04E307-A244-5052-9D91-0F18242906A8}"/>
              </a:ext>
            </a:extLst>
          </p:cNvPr>
          <p:cNvSpPr/>
          <p:nvPr/>
        </p:nvSpPr>
        <p:spPr>
          <a:xfrm>
            <a:off x="102109" y="1348557"/>
            <a:ext cx="3405554" cy="1163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/>
              <a:t>Three-</a:t>
            </a:r>
            <a:r>
              <a:rPr lang="en-US" altLang="ko-KR" sz="1100" b="1" dirty="0">
                <a:solidFill>
                  <a:srgbClr val="C00000"/>
                </a:solidFill>
              </a:rPr>
              <a:t>tier</a:t>
            </a:r>
            <a:r>
              <a:rPr lang="en-US" altLang="ko-KR" sz="1100" b="1" dirty="0"/>
              <a:t> Architecture &gt; </a:t>
            </a:r>
            <a:r>
              <a:rPr lang="ko-KR" altLang="en-US" sz="1100" b="1" dirty="0" err="1"/>
              <a:t>Three-</a:t>
            </a:r>
            <a:r>
              <a:rPr lang="ko-KR" altLang="en-US" sz="1100" b="1" dirty="0" err="1">
                <a:solidFill>
                  <a:srgbClr val="C00000"/>
                </a:solidFill>
              </a:rPr>
              <a:t>layered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A</a:t>
            </a:r>
            <a:r>
              <a:rPr lang="ko-KR" altLang="en-US" sz="1100" b="1" dirty="0" err="1"/>
              <a:t>rchitecture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John</a:t>
            </a:r>
            <a:r>
              <a:rPr lang="ko-KR" altLang="en-US" sz="900" dirty="0"/>
              <a:t> </a:t>
            </a:r>
            <a:r>
              <a:rPr lang="ko-KR" altLang="en-US" sz="900" dirty="0" err="1"/>
              <a:t>J</a:t>
            </a:r>
            <a:r>
              <a:rPr lang="ko-KR" altLang="en-US" sz="900" dirty="0"/>
              <a:t>. </a:t>
            </a:r>
            <a:r>
              <a:rPr lang="ko-KR" altLang="en-US" sz="900" dirty="0" err="1"/>
              <a:t>Donovan</a:t>
            </a:r>
            <a:endParaRPr lang="ko-KR" altLang="en-US" sz="900" dirty="0"/>
          </a:p>
          <a:p>
            <a:pPr>
              <a:lnSpc>
                <a:spcPct val="250000"/>
              </a:lnSpc>
            </a:pPr>
            <a:r>
              <a:rPr lang="ko-KR" altLang="en-US" sz="1100" b="1" dirty="0" err="1">
                <a:solidFill>
                  <a:srgbClr val="C00000"/>
                </a:solidFill>
              </a:rPr>
              <a:t>Entity</a:t>
            </a:r>
            <a:r>
              <a:rPr lang="ko-KR" altLang="en-US" sz="1100" b="1" dirty="0"/>
              <a:t>-</a:t>
            </a:r>
            <a:r>
              <a:rPr lang="en-US" altLang="ko-KR" sz="1100" b="1" dirty="0"/>
              <a:t>C</a:t>
            </a:r>
            <a:r>
              <a:rPr lang="ko-KR" altLang="en-US" sz="1100" b="1" dirty="0" err="1"/>
              <a:t>ontrol</a:t>
            </a:r>
            <a:r>
              <a:rPr lang="ko-KR" altLang="en-US" sz="1100" b="1" dirty="0"/>
              <a:t>-</a:t>
            </a:r>
            <a:r>
              <a:rPr lang="en-US" altLang="ko-KR" sz="1100" b="1" dirty="0"/>
              <a:t>B</a:t>
            </a:r>
            <a:r>
              <a:rPr lang="ko-KR" altLang="en-US" sz="1100" b="1" dirty="0" err="1"/>
              <a:t>oundary</a:t>
            </a:r>
            <a:r>
              <a:rPr lang="ko-KR" altLang="en-US" sz="1100" b="1" dirty="0"/>
              <a:t>(ECB)</a:t>
            </a:r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lvar</a:t>
            </a:r>
            <a:r>
              <a:rPr lang="ko-KR" altLang="en-US" sz="900" dirty="0"/>
              <a:t> </a:t>
            </a:r>
            <a:r>
              <a:rPr lang="ko-KR" altLang="en-US" sz="900" dirty="0" err="1"/>
              <a:t>Jacobson</a:t>
            </a:r>
            <a:endParaRPr lang="ko-KR" altLang="en-US" sz="9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8DD5DA-56DD-289D-2D8A-F34ADD73C615}"/>
              </a:ext>
            </a:extLst>
          </p:cNvPr>
          <p:cNvSpPr txBox="1"/>
          <p:nvPr/>
        </p:nvSpPr>
        <p:spPr>
          <a:xfrm>
            <a:off x="296042" y="784356"/>
            <a:ext cx="239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Separation of Concerns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A910316-ECB4-C3A7-62FD-17E0A319E321}"/>
              </a:ext>
            </a:extLst>
          </p:cNvPr>
          <p:cNvSpPr txBox="1"/>
          <p:nvPr/>
        </p:nvSpPr>
        <p:spPr>
          <a:xfrm>
            <a:off x="919225" y="1087414"/>
            <a:ext cx="11512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C00000"/>
                </a:solidFill>
              </a:rPr>
              <a:t>Layer(Tier), Entity</a:t>
            </a:r>
          </a:p>
        </p:txBody>
      </p:sp>
    </p:spTree>
    <p:extLst>
      <p:ext uri="{BB962C8B-B14F-4D97-AF65-F5344CB8AC3E}">
        <p14:creationId xmlns:p14="http://schemas.microsoft.com/office/powerpoint/2010/main" val="144296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D2F44D7-A4E3-5CE0-5C3D-C637D3593E03}"/>
              </a:ext>
            </a:extLst>
          </p:cNvPr>
          <p:cNvSpPr/>
          <p:nvPr/>
        </p:nvSpPr>
        <p:spPr>
          <a:xfrm>
            <a:off x="1835894" y="552790"/>
            <a:ext cx="447648" cy="13513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A5733A-A7BE-FF82-08DD-F9ABCB2C6D03}"/>
              </a:ext>
            </a:extLst>
          </p:cNvPr>
          <p:cNvSpPr/>
          <p:nvPr/>
        </p:nvSpPr>
        <p:spPr>
          <a:xfrm>
            <a:off x="9336963" y="3773311"/>
            <a:ext cx="2751992" cy="503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2B8895-8B4C-4D2C-CFBD-FD5E5B708A0B}"/>
              </a:ext>
            </a:extLst>
          </p:cNvPr>
          <p:cNvSpPr/>
          <p:nvPr/>
        </p:nvSpPr>
        <p:spPr>
          <a:xfrm>
            <a:off x="4920357" y="2013052"/>
            <a:ext cx="1768975" cy="503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16FA10-1102-82E1-5E2A-78B1CDBB3C0F}"/>
              </a:ext>
            </a:extLst>
          </p:cNvPr>
          <p:cNvSpPr/>
          <p:nvPr/>
        </p:nvSpPr>
        <p:spPr>
          <a:xfrm>
            <a:off x="6274307" y="3773311"/>
            <a:ext cx="2919352" cy="503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6DF417-239A-ED74-2AE0-32271666CF8E}"/>
              </a:ext>
            </a:extLst>
          </p:cNvPr>
          <p:cNvSpPr/>
          <p:nvPr/>
        </p:nvSpPr>
        <p:spPr>
          <a:xfrm>
            <a:off x="10321702" y="2013052"/>
            <a:ext cx="1591409" cy="503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A7BA9C-1448-022E-DE1E-7E104646CD49}"/>
              </a:ext>
            </a:extLst>
          </p:cNvPr>
          <p:cNvSpPr/>
          <p:nvPr/>
        </p:nvSpPr>
        <p:spPr>
          <a:xfrm>
            <a:off x="7918201" y="2013052"/>
            <a:ext cx="1591409" cy="503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04E307-A244-5052-9D91-0F18242906A8}"/>
              </a:ext>
            </a:extLst>
          </p:cNvPr>
          <p:cNvSpPr/>
          <p:nvPr/>
        </p:nvSpPr>
        <p:spPr>
          <a:xfrm>
            <a:off x="102109" y="1495922"/>
            <a:ext cx="3405554" cy="1024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/>
              <a:t>Three-tier Architecture &gt; </a:t>
            </a:r>
            <a:r>
              <a:rPr lang="ko-KR" altLang="en-US" sz="1000" b="1" dirty="0" err="1"/>
              <a:t>Three-</a:t>
            </a:r>
            <a:r>
              <a:rPr lang="ko-KR" altLang="en-US" sz="1000" b="1" dirty="0" err="1">
                <a:solidFill>
                  <a:srgbClr val="C00000"/>
                </a:solidFill>
              </a:rPr>
              <a:t>layered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A</a:t>
            </a:r>
            <a:r>
              <a:rPr lang="ko-KR" altLang="en-US" sz="1000" b="1" dirty="0" err="1"/>
              <a:t>rchitecture</a:t>
            </a:r>
            <a:endParaRPr lang="ko-KR" altLang="en-US" sz="9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John</a:t>
            </a:r>
            <a:r>
              <a:rPr lang="ko-KR" altLang="en-US" sz="900" dirty="0"/>
              <a:t> </a:t>
            </a:r>
            <a:r>
              <a:rPr lang="ko-KR" altLang="en-US" sz="900" dirty="0" err="1"/>
              <a:t>J</a:t>
            </a:r>
            <a:r>
              <a:rPr lang="ko-KR" altLang="en-US" sz="900" dirty="0"/>
              <a:t>. </a:t>
            </a:r>
            <a:r>
              <a:rPr lang="ko-KR" altLang="en-US" sz="900" dirty="0" err="1"/>
              <a:t>Donovan</a:t>
            </a:r>
            <a:endParaRPr lang="ko-KR" altLang="en-US" sz="900" dirty="0"/>
          </a:p>
          <a:p>
            <a:pPr>
              <a:lnSpc>
                <a:spcPct val="200000"/>
              </a:lnSpc>
            </a:pPr>
            <a:r>
              <a:rPr lang="ko-KR" altLang="en-US" sz="1000" b="1" dirty="0" err="1"/>
              <a:t>Entity</a:t>
            </a:r>
            <a:r>
              <a:rPr lang="ko-KR" altLang="en-US" sz="1000" b="1" dirty="0"/>
              <a:t>-</a:t>
            </a:r>
            <a:r>
              <a:rPr lang="en-US" altLang="ko-KR" sz="1000" b="1" dirty="0"/>
              <a:t>C</a:t>
            </a:r>
            <a:r>
              <a:rPr lang="ko-KR" altLang="en-US" sz="1000" b="1" dirty="0" err="1"/>
              <a:t>ontrol</a:t>
            </a:r>
            <a:r>
              <a:rPr lang="ko-KR" altLang="en-US" sz="1000" b="1" dirty="0"/>
              <a:t>-</a:t>
            </a:r>
            <a:r>
              <a:rPr lang="en-US" altLang="ko-KR" sz="1000" b="1" dirty="0"/>
              <a:t>B</a:t>
            </a:r>
            <a:r>
              <a:rPr lang="ko-KR" altLang="en-US" sz="1000" b="1" dirty="0" err="1"/>
              <a:t>oundary</a:t>
            </a:r>
            <a:r>
              <a:rPr lang="ko-KR" altLang="en-US" sz="1000" b="1" dirty="0"/>
              <a:t>(ECB)</a:t>
            </a:r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lvar</a:t>
            </a:r>
            <a:r>
              <a:rPr lang="ko-KR" altLang="en-US" sz="900" dirty="0"/>
              <a:t> </a:t>
            </a:r>
            <a:r>
              <a:rPr lang="ko-KR" altLang="en-US" sz="900" dirty="0" err="1"/>
              <a:t>Jacobson</a:t>
            </a:r>
            <a:endParaRPr lang="ko-KR" altLang="en-US" sz="9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4FF0BF-9900-0FB4-B088-D03BF6A12BCD}"/>
              </a:ext>
            </a:extLst>
          </p:cNvPr>
          <p:cNvSpPr/>
          <p:nvPr/>
        </p:nvSpPr>
        <p:spPr>
          <a:xfrm>
            <a:off x="893417" y="3742864"/>
            <a:ext cx="282526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Extreme Programming(XP) book published</a:t>
            </a:r>
          </a:p>
          <a:p>
            <a:pPr>
              <a:lnSpc>
                <a:spcPct val="150000"/>
              </a:lnSpc>
            </a:pPr>
            <a:r>
              <a:rPr lang="ko-KR" altLang="en-US" sz="900"/>
              <a:t>by Kent Beck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BA07C9-8EB5-ADCF-4475-9B6DFEA31A50}"/>
              </a:ext>
            </a:extLst>
          </p:cNvPr>
          <p:cNvSpPr/>
          <p:nvPr/>
        </p:nvSpPr>
        <p:spPr>
          <a:xfrm>
            <a:off x="3006735" y="2290051"/>
            <a:ext cx="10599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Agile Manifesto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54F276-8A83-0252-1D18-39ABE31D0E8C}"/>
              </a:ext>
            </a:extLst>
          </p:cNvPr>
          <p:cNvSpPr/>
          <p:nvPr/>
        </p:nvSpPr>
        <p:spPr>
          <a:xfrm>
            <a:off x="3803973" y="3742864"/>
            <a:ext cx="245598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Test</a:t>
            </a:r>
            <a:r>
              <a:rPr lang="en-US" altLang="ko-KR" sz="900" b="1"/>
              <a:t>-</a:t>
            </a:r>
            <a:r>
              <a:rPr lang="ko-KR" altLang="en-US" sz="900" b="1"/>
              <a:t>Driven</a:t>
            </a:r>
            <a:r>
              <a:rPr lang="en-US" altLang="ko-KR" sz="900" b="1"/>
              <a:t> </a:t>
            </a:r>
            <a:r>
              <a:rPr lang="ko-KR" altLang="en-US" sz="900" b="1"/>
              <a:t>Development by Example</a:t>
            </a:r>
          </a:p>
          <a:p>
            <a:pPr>
              <a:lnSpc>
                <a:spcPct val="150000"/>
              </a:lnSpc>
            </a:pPr>
            <a:r>
              <a:rPr lang="ko-KR" altLang="en-US" sz="900"/>
              <a:t>by Kent Beck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781544-D910-D73C-496D-4328CBF55767}"/>
              </a:ext>
            </a:extLst>
          </p:cNvPr>
          <p:cNvSpPr/>
          <p:nvPr/>
        </p:nvSpPr>
        <p:spPr>
          <a:xfrm>
            <a:off x="5031965" y="2013052"/>
            <a:ext cx="159433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rgbClr val="0070C0"/>
                </a:solidFill>
              </a:rPr>
              <a:t>Domain-Driven Design</a:t>
            </a:r>
          </a:p>
          <a:p>
            <a:pPr>
              <a:lnSpc>
                <a:spcPct val="150000"/>
              </a:lnSpc>
            </a:pPr>
            <a:r>
              <a:rPr lang="ko-KR" altLang="en-US" sz="900">
                <a:solidFill>
                  <a:srgbClr val="0070C0"/>
                </a:solidFill>
              </a:rPr>
              <a:t>by Eric Evans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3C52DD-C6CE-1DE3-933B-66B8C1824713}"/>
              </a:ext>
            </a:extLst>
          </p:cNvPr>
          <p:cNvSpPr/>
          <p:nvPr/>
        </p:nvSpPr>
        <p:spPr>
          <a:xfrm>
            <a:off x="6388609" y="3742864"/>
            <a:ext cx="280505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Hexagonal Architecture / Ports &amp; Adapters</a:t>
            </a:r>
          </a:p>
          <a:p>
            <a:pPr>
              <a:lnSpc>
                <a:spcPct val="150000"/>
              </a:lnSpc>
            </a:pPr>
            <a:r>
              <a:rPr lang="ko-KR" altLang="en-US" sz="900"/>
              <a:t>by Alistair Cockburn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894C1A-354D-43FF-8348-90E0A992AEFB}"/>
              </a:ext>
            </a:extLst>
          </p:cNvPr>
          <p:cNvSpPr/>
          <p:nvPr/>
        </p:nvSpPr>
        <p:spPr>
          <a:xfrm>
            <a:off x="8076733" y="2013052"/>
            <a:ext cx="138332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Onion Architecture</a:t>
            </a:r>
          </a:p>
          <a:p>
            <a:pPr>
              <a:lnSpc>
                <a:spcPct val="150000"/>
              </a:lnSpc>
            </a:pPr>
            <a:r>
              <a:rPr lang="ko-KR" altLang="en-US" sz="900"/>
              <a:t>by Jeffrey Palermo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83ECC8-5DA1-1EDA-897D-151670EE38AF}"/>
              </a:ext>
            </a:extLst>
          </p:cNvPr>
          <p:cNvSpPr/>
          <p:nvPr/>
        </p:nvSpPr>
        <p:spPr>
          <a:xfrm>
            <a:off x="9434174" y="3742864"/>
            <a:ext cx="259323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>
                <a:solidFill>
                  <a:srgbClr val="00B050"/>
                </a:solidFill>
              </a:rPr>
              <a:t>Test Pyramid</a:t>
            </a:r>
          </a:p>
          <a:p>
            <a:pPr>
              <a:lnSpc>
                <a:spcPct val="150000"/>
              </a:lnSpc>
            </a:pPr>
            <a:r>
              <a:rPr lang="ko-KR" altLang="en-US" sz="900">
                <a:solidFill>
                  <a:srgbClr val="00B050"/>
                </a:solidFill>
              </a:rPr>
              <a:t>by M</a:t>
            </a:r>
            <a:r>
              <a:rPr lang="en-US" altLang="ko-KR" sz="900">
                <a:solidFill>
                  <a:srgbClr val="00B050"/>
                </a:solidFill>
              </a:rPr>
              <a:t>i</a:t>
            </a:r>
            <a:r>
              <a:rPr lang="ko-KR" altLang="en-US" sz="900">
                <a:solidFill>
                  <a:srgbClr val="00B050"/>
                </a:solidFill>
              </a:rPr>
              <a:t>ke Cohn at Succeeding with Agile Book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721813-7663-F1E7-0E79-A5791836619D}"/>
              </a:ext>
            </a:extLst>
          </p:cNvPr>
          <p:cNvSpPr/>
          <p:nvPr/>
        </p:nvSpPr>
        <p:spPr>
          <a:xfrm>
            <a:off x="10462531" y="2013052"/>
            <a:ext cx="143299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Clean Architecture</a:t>
            </a:r>
          </a:p>
          <a:p>
            <a:pPr>
              <a:lnSpc>
                <a:spcPct val="150000"/>
              </a:lnSpc>
            </a:pPr>
            <a:r>
              <a:rPr lang="ko-KR" altLang="en-US" sz="900"/>
              <a:t>by Robert C. Martin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653B4C7-ACF2-F41F-23F2-BCED261F8007}"/>
              </a:ext>
            </a:extLst>
          </p:cNvPr>
          <p:cNvCxnSpPr/>
          <p:nvPr/>
        </p:nvCxnSpPr>
        <p:spPr>
          <a:xfrm>
            <a:off x="102109" y="3130855"/>
            <a:ext cx="11793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D626D93-F5ED-6F11-87D4-6DC79665E6B0}"/>
              </a:ext>
            </a:extLst>
          </p:cNvPr>
          <p:cNvGrpSpPr/>
          <p:nvPr/>
        </p:nvGrpSpPr>
        <p:grpSpPr>
          <a:xfrm>
            <a:off x="893417" y="2999127"/>
            <a:ext cx="601447" cy="745772"/>
            <a:chOff x="946639" y="2937937"/>
            <a:chExt cx="601447" cy="745772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A936A5C-E129-0547-4347-3F435EB6C212}"/>
                </a:ext>
              </a:extLst>
            </p:cNvPr>
            <p:cNvSpPr/>
            <p:nvPr/>
          </p:nvSpPr>
          <p:spPr>
            <a:xfrm>
              <a:off x="946639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1999</a:t>
              </a: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8ED99DFD-3CF6-2E3D-EECA-AD3EDA175717}"/>
                </a:ext>
              </a:extLst>
            </p:cNvPr>
            <p:cNvCxnSpPr/>
            <p:nvPr/>
          </p:nvCxnSpPr>
          <p:spPr>
            <a:xfrm>
              <a:off x="1247362" y="2937937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48BC09-9EC2-8834-7D3C-14D510360075}"/>
              </a:ext>
            </a:extLst>
          </p:cNvPr>
          <p:cNvGrpSpPr/>
          <p:nvPr/>
        </p:nvGrpSpPr>
        <p:grpSpPr>
          <a:xfrm>
            <a:off x="3803973" y="2999127"/>
            <a:ext cx="601447" cy="745772"/>
            <a:chOff x="3857195" y="2937937"/>
            <a:chExt cx="601447" cy="74577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F55BA78-8589-C33B-0BFF-218BA1131767}"/>
                </a:ext>
              </a:extLst>
            </p:cNvPr>
            <p:cNvSpPr/>
            <p:nvPr/>
          </p:nvSpPr>
          <p:spPr>
            <a:xfrm>
              <a:off x="3857195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2002</a:t>
              </a: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7F0CBB92-820A-7A02-C990-A226561A4FB9}"/>
                </a:ext>
              </a:extLst>
            </p:cNvPr>
            <p:cNvCxnSpPr/>
            <p:nvPr/>
          </p:nvCxnSpPr>
          <p:spPr>
            <a:xfrm>
              <a:off x="4157918" y="2937937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2C69A84-8923-8037-8E46-03DABD375C9F}"/>
              </a:ext>
            </a:extLst>
          </p:cNvPr>
          <p:cNvGrpSpPr/>
          <p:nvPr/>
        </p:nvGrpSpPr>
        <p:grpSpPr>
          <a:xfrm>
            <a:off x="6388609" y="2981224"/>
            <a:ext cx="601447" cy="763675"/>
            <a:chOff x="6600093" y="2920034"/>
            <a:chExt cx="601447" cy="763675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620C845-5B8D-219A-4968-7C0EB591828A}"/>
                </a:ext>
              </a:extLst>
            </p:cNvPr>
            <p:cNvSpPr/>
            <p:nvPr/>
          </p:nvSpPr>
          <p:spPr>
            <a:xfrm>
              <a:off x="6600093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2005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CDD474A-4D83-C3AC-0DD1-8E919669E4A7}"/>
                </a:ext>
              </a:extLst>
            </p:cNvPr>
            <p:cNvCxnSpPr/>
            <p:nvPr/>
          </p:nvCxnSpPr>
          <p:spPr>
            <a:xfrm>
              <a:off x="6900816" y="2920034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E51C5B4-A5C4-2D2A-C27B-A049C4E5C728}"/>
              </a:ext>
            </a:extLst>
          </p:cNvPr>
          <p:cNvGrpSpPr/>
          <p:nvPr/>
        </p:nvGrpSpPr>
        <p:grpSpPr>
          <a:xfrm>
            <a:off x="9434174" y="2999127"/>
            <a:ext cx="601447" cy="745772"/>
            <a:chOff x="9487396" y="2937937"/>
            <a:chExt cx="601447" cy="74577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7B03657-4871-B36B-B1E6-9914126489FD}"/>
                </a:ext>
              </a:extLst>
            </p:cNvPr>
            <p:cNvSpPr/>
            <p:nvPr/>
          </p:nvSpPr>
          <p:spPr>
            <a:xfrm>
              <a:off x="9487396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>
                  <a:solidFill>
                    <a:srgbClr val="0070C0"/>
                  </a:solidFill>
                </a:rPr>
                <a:t>2009</a:t>
              </a: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3E8A7E45-29AC-1FFC-89C7-DBFD70718787}"/>
                </a:ext>
              </a:extLst>
            </p:cNvPr>
            <p:cNvCxnSpPr/>
            <p:nvPr/>
          </p:nvCxnSpPr>
          <p:spPr>
            <a:xfrm>
              <a:off x="9788119" y="2937937"/>
              <a:ext cx="0" cy="4572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C3A84D9-7786-B7C3-44FD-1AD390641282}"/>
              </a:ext>
            </a:extLst>
          </p:cNvPr>
          <p:cNvGrpSpPr/>
          <p:nvPr/>
        </p:nvGrpSpPr>
        <p:grpSpPr>
          <a:xfrm>
            <a:off x="102109" y="2516812"/>
            <a:ext cx="601447" cy="754724"/>
            <a:chOff x="155331" y="2455622"/>
            <a:chExt cx="601447" cy="754724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3B8E1BC-8380-C398-2DB0-41541E4B584D}"/>
                </a:ext>
              </a:extLst>
            </p:cNvPr>
            <p:cNvSpPr/>
            <p:nvPr/>
          </p:nvSpPr>
          <p:spPr>
            <a:xfrm>
              <a:off x="155331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1992</a:t>
              </a: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F61EC135-6731-A09A-3F5A-D5B6A24CD625}"/>
                </a:ext>
              </a:extLst>
            </p:cNvPr>
            <p:cNvCxnSpPr/>
            <p:nvPr/>
          </p:nvCxnSpPr>
          <p:spPr>
            <a:xfrm>
              <a:off x="456054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38FDDB6-0602-9E96-141B-1AE90000A873}"/>
              </a:ext>
            </a:extLst>
          </p:cNvPr>
          <p:cNvGrpSpPr/>
          <p:nvPr/>
        </p:nvGrpSpPr>
        <p:grpSpPr>
          <a:xfrm>
            <a:off x="3006735" y="2516812"/>
            <a:ext cx="601447" cy="754724"/>
            <a:chOff x="3191842" y="2455622"/>
            <a:chExt cx="601447" cy="754724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A0F8413-B4C1-35CB-AFCE-8F80894E9D1A}"/>
                </a:ext>
              </a:extLst>
            </p:cNvPr>
            <p:cNvSpPr/>
            <p:nvPr/>
          </p:nvSpPr>
          <p:spPr>
            <a:xfrm>
              <a:off x="3191842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2001</a:t>
              </a: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99712234-7961-6B7E-4F96-EF06BBF483B7}"/>
                </a:ext>
              </a:extLst>
            </p:cNvPr>
            <p:cNvCxnSpPr/>
            <p:nvPr/>
          </p:nvCxnSpPr>
          <p:spPr>
            <a:xfrm>
              <a:off x="3492565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C144E5E-A04D-0597-B6D6-D8E94FF7BD09}"/>
              </a:ext>
            </a:extLst>
          </p:cNvPr>
          <p:cNvGrpSpPr/>
          <p:nvPr/>
        </p:nvGrpSpPr>
        <p:grpSpPr>
          <a:xfrm>
            <a:off x="5031965" y="2516812"/>
            <a:ext cx="601447" cy="754724"/>
            <a:chOff x="5085187" y="2455622"/>
            <a:chExt cx="601447" cy="75472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48D38A9-1011-26FD-EB7C-27066EA69F3A}"/>
                </a:ext>
              </a:extLst>
            </p:cNvPr>
            <p:cNvSpPr/>
            <p:nvPr/>
          </p:nvSpPr>
          <p:spPr>
            <a:xfrm>
              <a:off x="5085187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>
                  <a:solidFill>
                    <a:srgbClr val="0070C0"/>
                  </a:solidFill>
                </a:rPr>
                <a:t>2003</a:t>
              </a: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78158DD-CE49-BE27-F828-00AF8A88153C}"/>
                </a:ext>
              </a:extLst>
            </p:cNvPr>
            <p:cNvCxnSpPr/>
            <p:nvPr/>
          </p:nvCxnSpPr>
          <p:spPr>
            <a:xfrm>
              <a:off x="5385910" y="2753146"/>
              <a:ext cx="0" cy="4572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CC9B961-21AC-C75E-26E4-653BC80CF409}"/>
              </a:ext>
            </a:extLst>
          </p:cNvPr>
          <p:cNvGrpSpPr/>
          <p:nvPr/>
        </p:nvGrpSpPr>
        <p:grpSpPr>
          <a:xfrm>
            <a:off x="8076733" y="2516812"/>
            <a:ext cx="601447" cy="754724"/>
            <a:chOff x="8129955" y="2455622"/>
            <a:chExt cx="601447" cy="754724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04E28C6-18DF-C3E4-2883-F72DAA3A3AF6}"/>
                </a:ext>
              </a:extLst>
            </p:cNvPr>
            <p:cNvSpPr/>
            <p:nvPr/>
          </p:nvSpPr>
          <p:spPr>
            <a:xfrm>
              <a:off x="8129955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2008</a:t>
              </a: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EFE3A582-7533-B65E-0CA8-B71D3737D514}"/>
                </a:ext>
              </a:extLst>
            </p:cNvPr>
            <p:cNvCxnSpPr/>
            <p:nvPr/>
          </p:nvCxnSpPr>
          <p:spPr>
            <a:xfrm>
              <a:off x="8430678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8F7ED91-B94F-52F7-C38C-42D2DF6E48C2}"/>
              </a:ext>
            </a:extLst>
          </p:cNvPr>
          <p:cNvGrpSpPr/>
          <p:nvPr/>
        </p:nvGrpSpPr>
        <p:grpSpPr>
          <a:xfrm>
            <a:off x="10462531" y="2516812"/>
            <a:ext cx="601447" cy="754724"/>
            <a:chOff x="10515753" y="2455622"/>
            <a:chExt cx="601447" cy="754724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649DFA3-03BA-C990-6B92-C7E84CF00A67}"/>
                </a:ext>
              </a:extLst>
            </p:cNvPr>
            <p:cNvSpPr/>
            <p:nvPr/>
          </p:nvSpPr>
          <p:spPr>
            <a:xfrm>
              <a:off x="10515753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2012</a:t>
              </a: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248776FA-D272-2852-9F4F-38002AA2DD53}"/>
                </a:ext>
              </a:extLst>
            </p:cNvPr>
            <p:cNvCxnSpPr/>
            <p:nvPr/>
          </p:nvCxnSpPr>
          <p:spPr>
            <a:xfrm>
              <a:off x="10816476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A3339488-085D-4438-B71B-2E6966A9117D}"/>
              </a:ext>
            </a:extLst>
          </p:cNvPr>
          <p:cNvSpPr txBox="1"/>
          <p:nvPr/>
        </p:nvSpPr>
        <p:spPr>
          <a:xfrm>
            <a:off x="8119031" y="157338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C000"/>
                </a:solidFill>
              </a:rPr>
              <a:t>설계 패턴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431F961-973B-4B64-7381-248BB9A5E6AA}"/>
              </a:ext>
            </a:extLst>
          </p:cNvPr>
          <p:cNvSpPr txBox="1"/>
          <p:nvPr/>
        </p:nvSpPr>
        <p:spPr>
          <a:xfrm>
            <a:off x="5195947" y="157338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70C0"/>
                </a:solidFill>
              </a:rPr>
              <a:t>설계 기술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37C36C-1ABB-1DDC-05AE-E2F3BFD549AE}"/>
              </a:ext>
            </a:extLst>
          </p:cNvPr>
          <p:cNvSpPr txBox="1"/>
          <p:nvPr/>
        </p:nvSpPr>
        <p:spPr>
          <a:xfrm>
            <a:off x="10017095" y="4387354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</a:rPr>
              <a:t>설계 테스트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8DD5DA-56DD-289D-2D8A-F34ADD73C615}"/>
              </a:ext>
            </a:extLst>
          </p:cNvPr>
          <p:cNvSpPr txBox="1"/>
          <p:nvPr/>
        </p:nvSpPr>
        <p:spPr>
          <a:xfrm>
            <a:off x="1176304" y="667087"/>
            <a:ext cx="1766829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C00000"/>
                </a:solidFill>
              </a:rPr>
              <a:t>관심사의 분리</a:t>
            </a:r>
            <a:endParaRPr lang="en-US" altLang="ko-KR" sz="14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rgbClr val="C00000"/>
                </a:solidFill>
              </a:rPr>
              <a:t>Separation of Concerns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pic>
        <p:nvPicPr>
          <p:cNvPr id="51" name="Picture 4" descr="Clean Coder Blog">
            <a:extLst>
              <a:ext uri="{FF2B5EF4-FFF2-40B4-BE49-F238E27FC236}">
                <a16:creationId xmlns:a16="http://schemas.microsoft.com/office/drawing/2014/main" id="{E72C3703-868B-FDD7-9AFC-C933C0F08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7891" y="458652"/>
            <a:ext cx="1979029" cy="145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https://semaphoreci.com/wp-content/uploads/2022/03/pyramid-progression.jpg">
            <a:extLst>
              <a:ext uri="{FF2B5EF4-FFF2-40B4-BE49-F238E27FC236}">
                <a16:creationId xmlns:a16="http://schemas.microsoft.com/office/drawing/2014/main" id="{4B98FB0D-F354-4B34-F4BF-631FF7709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778" y="4816530"/>
            <a:ext cx="2999114" cy="158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https://tech.osci.kr/wp-content/uploads/2023/03/hexagonal-architecture.png">
            <a:extLst>
              <a:ext uri="{FF2B5EF4-FFF2-40B4-BE49-F238E27FC236}">
                <a16:creationId xmlns:a16="http://schemas.microsoft.com/office/drawing/2014/main" id="{B12EADA3-52E0-E8BF-7A3F-11EAB62EA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432" y="4498477"/>
            <a:ext cx="2603102" cy="127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0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D08DFE67-2622-76E6-E7F2-2E56AF6D1306}"/>
              </a:ext>
            </a:extLst>
          </p:cNvPr>
          <p:cNvSpPr/>
          <p:nvPr/>
        </p:nvSpPr>
        <p:spPr>
          <a:xfrm>
            <a:off x="9315206" y="3782113"/>
            <a:ext cx="870106" cy="21376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ttps://blog.cleancoder.com/uncle-bob/images/2012-08-13-the-clean-architecture/CleanArchite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40" y="728663"/>
            <a:ext cx="735330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B1571B-1864-431C-7FF7-05D98A3971EE}"/>
              </a:ext>
            </a:extLst>
          </p:cNvPr>
          <p:cNvSpPr txBox="1"/>
          <p:nvPr/>
        </p:nvSpPr>
        <p:spPr>
          <a:xfrm>
            <a:off x="8299506" y="3662062"/>
            <a:ext cx="448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src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188DC-21B1-A30F-0490-306BB4969A53}"/>
              </a:ext>
            </a:extLst>
          </p:cNvPr>
          <p:cNvSpPr txBox="1"/>
          <p:nvPr/>
        </p:nvSpPr>
        <p:spPr>
          <a:xfrm>
            <a:off x="8623404" y="4043183"/>
            <a:ext cx="1329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CleanDdd.</a:t>
            </a:r>
            <a:r>
              <a:rPr lang="en-GB" sz="1200" b="1" dirty="0" err="1">
                <a:solidFill>
                  <a:srgbClr val="0070C0"/>
                </a:solidFill>
              </a:rPr>
              <a:t>Domain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0B6D3B-FE55-D2AA-AE75-CACFB21259D8}"/>
              </a:ext>
            </a:extLst>
          </p:cNvPr>
          <p:cNvSpPr txBox="1"/>
          <p:nvPr/>
        </p:nvSpPr>
        <p:spPr>
          <a:xfrm>
            <a:off x="8623404" y="4343760"/>
            <a:ext cx="1557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CleanDdd.</a:t>
            </a:r>
            <a:r>
              <a:rPr lang="en-GB" sz="1200" b="1" dirty="0" err="1">
                <a:solidFill>
                  <a:srgbClr val="0070C0"/>
                </a:solidFill>
              </a:rPr>
              <a:t>Application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94932A-D9CA-0370-1D9F-9E8F7C1075E7}"/>
              </a:ext>
            </a:extLst>
          </p:cNvPr>
          <p:cNvSpPr txBox="1"/>
          <p:nvPr/>
        </p:nvSpPr>
        <p:spPr>
          <a:xfrm>
            <a:off x="8623404" y="4644337"/>
            <a:ext cx="2282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CleanDdd.</a:t>
            </a:r>
            <a:r>
              <a:rPr lang="en-GB" sz="1200" b="1" dirty="0" err="1">
                <a:solidFill>
                  <a:srgbClr val="0070C0"/>
                </a:solidFill>
              </a:rPr>
              <a:t>Adapters</a:t>
            </a:r>
            <a:r>
              <a:rPr lang="en-GB" sz="1200" dirty="0" err="1"/>
              <a:t>.Infrastructure</a:t>
            </a:r>
            <a:endParaRPr lang="en-GB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E039FA-997D-3F76-ACC3-C2186D66CFA5}"/>
              </a:ext>
            </a:extLst>
          </p:cNvPr>
          <p:cNvSpPr txBox="1"/>
          <p:nvPr/>
        </p:nvSpPr>
        <p:spPr>
          <a:xfrm>
            <a:off x="8623404" y="4933125"/>
            <a:ext cx="2135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CleanDdd.</a:t>
            </a:r>
            <a:r>
              <a:rPr lang="en-GB" sz="1200" b="1" dirty="0" err="1">
                <a:solidFill>
                  <a:srgbClr val="0070C0"/>
                </a:solidFill>
              </a:rPr>
              <a:t>Adapters</a:t>
            </a:r>
            <a:r>
              <a:rPr lang="en-GB" sz="1200" dirty="0" err="1"/>
              <a:t>.Persistence</a:t>
            </a:r>
            <a:endParaRPr lang="en-GB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0693AD-293D-9CC7-8F9D-D70FE855ECC5}"/>
              </a:ext>
            </a:extLst>
          </p:cNvPr>
          <p:cNvSpPr txBox="1"/>
          <p:nvPr/>
        </p:nvSpPr>
        <p:spPr>
          <a:xfrm>
            <a:off x="8623404" y="5221913"/>
            <a:ext cx="2220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CleanDdd.</a:t>
            </a:r>
            <a:r>
              <a:rPr lang="en-GB" sz="1200" b="1" dirty="0" err="1">
                <a:solidFill>
                  <a:srgbClr val="0070C0"/>
                </a:solidFill>
              </a:rPr>
              <a:t>Adapters</a:t>
            </a:r>
            <a:r>
              <a:rPr lang="en-GB" sz="1200" dirty="0" err="1"/>
              <a:t>.Presentation</a:t>
            </a:r>
            <a:endParaRPr lang="en-GB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B297B1-1F07-4896-052A-235CE79807B9}"/>
              </a:ext>
            </a:extLst>
          </p:cNvPr>
          <p:cNvSpPr txBox="1"/>
          <p:nvPr/>
        </p:nvSpPr>
        <p:spPr>
          <a:xfrm>
            <a:off x="8623404" y="5522494"/>
            <a:ext cx="1114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CleanDdd.</a:t>
            </a:r>
            <a:r>
              <a:rPr lang="en-GB" sz="1200" b="1" dirty="0" err="1">
                <a:solidFill>
                  <a:srgbClr val="0070C0"/>
                </a:solidFill>
              </a:rPr>
              <a:t>Host</a:t>
            </a:r>
            <a:endParaRPr lang="en-GB" sz="1200" b="1" dirty="0">
              <a:solidFill>
                <a:srgbClr val="0070C0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41DF9C-F0A4-346C-C854-1F4377D1C6A2}"/>
              </a:ext>
            </a:extLst>
          </p:cNvPr>
          <p:cNvCxnSpPr>
            <a:cxnSpLocks/>
          </p:cNvCxnSpPr>
          <p:nvPr/>
        </p:nvCxnSpPr>
        <p:spPr>
          <a:xfrm>
            <a:off x="8256640" y="4331971"/>
            <a:ext cx="303202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1763325-2FAF-5205-6358-82B5FD1AB40D}"/>
              </a:ext>
            </a:extLst>
          </p:cNvPr>
          <p:cNvCxnSpPr>
            <a:cxnSpLocks/>
          </p:cNvCxnSpPr>
          <p:nvPr/>
        </p:nvCxnSpPr>
        <p:spPr>
          <a:xfrm>
            <a:off x="8256640" y="4632548"/>
            <a:ext cx="303202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CE0282E-5083-6037-8234-F9C70C9F510D}"/>
              </a:ext>
            </a:extLst>
          </p:cNvPr>
          <p:cNvCxnSpPr>
            <a:cxnSpLocks/>
          </p:cNvCxnSpPr>
          <p:nvPr/>
        </p:nvCxnSpPr>
        <p:spPr>
          <a:xfrm>
            <a:off x="8256640" y="5510701"/>
            <a:ext cx="303202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1C0CBAB-4443-7559-6225-A27E7124114E}"/>
              </a:ext>
            </a:extLst>
          </p:cNvPr>
          <p:cNvSpPr/>
          <p:nvPr/>
        </p:nvSpPr>
        <p:spPr>
          <a:xfrm>
            <a:off x="8432312" y="4096394"/>
            <a:ext cx="183357" cy="164008"/>
          </a:xfrm>
          <a:prstGeom prst="rect">
            <a:avLst/>
          </a:prstGeom>
          <a:solidFill>
            <a:srgbClr val="FCFDB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A5A1B07-C592-77E2-9C89-C994F28BEAAF}"/>
              </a:ext>
            </a:extLst>
          </p:cNvPr>
          <p:cNvSpPr/>
          <p:nvPr/>
        </p:nvSpPr>
        <p:spPr>
          <a:xfrm>
            <a:off x="8432312" y="4406928"/>
            <a:ext cx="183357" cy="164008"/>
          </a:xfrm>
          <a:prstGeom prst="rect">
            <a:avLst/>
          </a:prstGeom>
          <a:solidFill>
            <a:srgbClr val="FFA6B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5E9EEFA-318F-E7AE-A547-30F14BD74649}"/>
              </a:ext>
            </a:extLst>
          </p:cNvPr>
          <p:cNvSpPr/>
          <p:nvPr/>
        </p:nvSpPr>
        <p:spPr>
          <a:xfrm>
            <a:off x="8432312" y="4991678"/>
            <a:ext cx="183357" cy="164008"/>
          </a:xfrm>
          <a:prstGeom prst="rect">
            <a:avLst/>
          </a:prstGeom>
          <a:solidFill>
            <a:srgbClr val="8FFF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8834F78-80A3-9627-F342-345B3F4306F6}"/>
              </a:ext>
            </a:extLst>
          </p:cNvPr>
          <p:cNvSpPr/>
          <p:nvPr/>
        </p:nvSpPr>
        <p:spPr>
          <a:xfrm>
            <a:off x="8432312" y="5580967"/>
            <a:ext cx="183357" cy="164008"/>
          </a:xfrm>
          <a:prstGeom prst="rect">
            <a:avLst/>
          </a:prstGeom>
          <a:solidFill>
            <a:srgbClr val="BAFB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평행 사변형 2">
            <a:extLst>
              <a:ext uri="{FF2B5EF4-FFF2-40B4-BE49-F238E27FC236}">
                <a16:creationId xmlns:a16="http://schemas.microsoft.com/office/drawing/2014/main" id="{40D94431-966B-E643-F3AC-F39B394E6945}"/>
              </a:ext>
            </a:extLst>
          </p:cNvPr>
          <p:cNvSpPr/>
          <p:nvPr/>
        </p:nvSpPr>
        <p:spPr>
          <a:xfrm flipH="1">
            <a:off x="8741978" y="3591595"/>
            <a:ext cx="1439160" cy="190517"/>
          </a:xfrm>
          <a:prstGeom prst="parallelogram">
            <a:avLst>
              <a:gd name="adj" fmla="val 309641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27AD5D2-4BDB-0E1F-60EE-3A312D50F798}"/>
              </a:ext>
            </a:extLst>
          </p:cNvPr>
          <p:cNvSpPr/>
          <p:nvPr/>
        </p:nvSpPr>
        <p:spPr>
          <a:xfrm>
            <a:off x="8711317" y="1336637"/>
            <a:ext cx="870106" cy="22504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8754243" y="1389912"/>
            <a:ext cx="78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Layers</a:t>
            </a:r>
            <a:endParaRPr lang="ko-KR" alt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704230" y="1759308"/>
            <a:ext cx="884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T1.</a:t>
            </a:r>
            <a:r>
              <a:rPr lang="en-US" altLang="ko-KR" sz="1600" b="1" dirty="0">
                <a:solidFill>
                  <a:srgbClr val="0070C0"/>
                </a:solidFill>
              </a:rPr>
              <a:t>T2</a:t>
            </a:r>
            <a:r>
              <a:rPr lang="en-US" altLang="ko-KR" sz="1600" dirty="0"/>
              <a:t>.T3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8695563" y="2961472"/>
            <a:ext cx="701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Adapter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95563" y="2685245"/>
            <a:ext cx="916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0070C0"/>
                </a:solidFill>
              </a:rPr>
              <a:t>Application</a:t>
            </a:r>
            <a:endParaRPr lang="ko-KR" altLang="en-US" sz="1200" b="1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695563" y="2412736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Domain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491BFA-AB0A-6B75-FD74-3324CFEC7FCD}"/>
              </a:ext>
            </a:extLst>
          </p:cNvPr>
          <p:cNvSpPr txBox="1"/>
          <p:nvPr/>
        </p:nvSpPr>
        <p:spPr>
          <a:xfrm>
            <a:off x="8695563" y="3233980"/>
            <a:ext cx="477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Host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4BFD0D5-E4DB-DF72-F263-2B91AFA2A441}"/>
              </a:ext>
            </a:extLst>
          </p:cNvPr>
          <p:cNvSpPr/>
          <p:nvPr/>
        </p:nvSpPr>
        <p:spPr>
          <a:xfrm>
            <a:off x="8432312" y="2471477"/>
            <a:ext cx="183357" cy="164008"/>
          </a:xfrm>
          <a:prstGeom prst="rect">
            <a:avLst/>
          </a:prstGeom>
          <a:solidFill>
            <a:srgbClr val="FCFDB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1E9527-4D0E-47F1-DDC5-B302B10F4048}"/>
              </a:ext>
            </a:extLst>
          </p:cNvPr>
          <p:cNvSpPr/>
          <p:nvPr/>
        </p:nvSpPr>
        <p:spPr>
          <a:xfrm>
            <a:off x="8432312" y="2742545"/>
            <a:ext cx="183357" cy="164008"/>
          </a:xfrm>
          <a:prstGeom prst="rect">
            <a:avLst/>
          </a:prstGeom>
          <a:solidFill>
            <a:srgbClr val="FFA6B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5C02FDF-809E-D3AC-32E4-F432FEB014D8}"/>
              </a:ext>
            </a:extLst>
          </p:cNvPr>
          <p:cNvSpPr/>
          <p:nvPr/>
        </p:nvSpPr>
        <p:spPr>
          <a:xfrm>
            <a:off x="8432312" y="3013613"/>
            <a:ext cx="183357" cy="164008"/>
          </a:xfrm>
          <a:prstGeom prst="rect">
            <a:avLst/>
          </a:prstGeom>
          <a:solidFill>
            <a:srgbClr val="8FFF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39B754-1F1C-165D-2D6B-1CA3815110F1}"/>
              </a:ext>
            </a:extLst>
          </p:cNvPr>
          <p:cNvSpPr/>
          <p:nvPr/>
        </p:nvSpPr>
        <p:spPr>
          <a:xfrm>
            <a:off x="8432312" y="3284681"/>
            <a:ext cx="183357" cy="164008"/>
          </a:xfrm>
          <a:prstGeom prst="rect">
            <a:avLst/>
          </a:prstGeom>
          <a:solidFill>
            <a:srgbClr val="BAFB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직선 연결선 23"/>
          <p:cNvCxnSpPr/>
          <p:nvPr/>
        </p:nvCxnSpPr>
        <p:spPr>
          <a:xfrm>
            <a:off x="6071752" y="2689735"/>
            <a:ext cx="521690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071752" y="2962244"/>
            <a:ext cx="521690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071752" y="3238471"/>
            <a:ext cx="521690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136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semaphoreci.com/wp-content/uploads/2022/03/pyramid1.jpg">
            <a:extLst>
              <a:ext uri="{FF2B5EF4-FFF2-40B4-BE49-F238E27FC236}">
                <a16:creationId xmlns:a16="http://schemas.microsoft.com/office/drawing/2014/main" id="{E2EE2791-FB52-5D00-FB85-59D7591D9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312" y="1751989"/>
            <a:ext cx="3089230" cy="335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A27837-C729-CBC5-0154-423DF875A3CB}"/>
              </a:ext>
            </a:extLst>
          </p:cNvPr>
          <p:cNvSpPr/>
          <p:nvPr/>
        </p:nvSpPr>
        <p:spPr>
          <a:xfrm>
            <a:off x="7907109" y="3940150"/>
            <a:ext cx="870106" cy="11658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57051A-FC72-7851-3E58-1EA721984C8B}"/>
              </a:ext>
            </a:extLst>
          </p:cNvPr>
          <p:cNvSpPr txBox="1"/>
          <p:nvPr/>
        </p:nvSpPr>
        <p:spPr>
          <a:xfrm>
            <a:off x="6443532" y="3751430"/>
            <a:ext cx="628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22406-DCB6-FF74-497E-2D558203995C}"/>
              </a:ext>
            </a:extLst>
          </p:cNvPr>
          <p:cNvSpPr txBox="1"/>
          <p:nvPr/>
        </p:nvSpPr>
        <p:spPr>
          <a:xfrm>
            <a:off x="6857167" y="4123802"/>
            <a:ext cx="1410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CleanDdd.</a:t>
            </a:r>
            <a:r>
              <a:rPr lang="en-GB" sz="1200" b="1" dirty="0">
                <a:solidFill>
                  <a:srgbClr val="C00000"/>
                </a:solidFill>
              </a:rPr>
              <a:t>Tests</a:t>
            </a:r>
            <a:r>
              <a:rPr lang="en-GB" sz="1200" b="1" dirty="0"/>
              <a:t>.</a:t>
            </a:r>
            <a:r>
              <a:rPr lang="en-GB" sz="1200" b="1" dirty="0">
                <a:solidFill>
                  <a:srgbClr val="0070C0"/>
                </a:solidFill>
              </a:rPr>
              <a:t>E2E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CDC861-8345-7E45-7BAF-1F09CF7205D6}"/>
              </a:ext>
            </a:extLst>
          </p:cNvPr>
          <p:cNvSpPr txBox="1"/>
          <p:nvPr/>
        </p:nvSpPr>
        <p:spPr>
          <a:xfrm>
            <a:off x="6857167" y="4424379"/>
            <a:ext cx="1886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CleanDdd.</a:t>
            </a:r>
            <a:r>
              <a:rPr lang="en-GB" sz="1200" b="1" dirty="0" err="1">
                <a:solidFill>
                  <a:srgbClr val="C00000"/>
                </a:solidFill>
              </a:rPr>
              <a:t>Tests</a:t>
            </a:r>
            <a:r>
              <a:rPr lang="en-GB" sz="1200" dirty="0" err="1"/>
              <a:t>.</a:t>
            </a:r>
            <a:r>
              <a:rPr lang="en-GB" sz="1200" b="1" dirty="0" err="1">
                <a:solidFill>
                  <a:srgbClr val="0070C0"/>
                </a:solidFill>
              </a:rPr>
              <a:t>Integration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211E49-4203-1783-30F7-FC80A008F20D}"/>
              </a:ext>
            </a:extLst>
          </p:cNvPr>
          <p:cNvSpPr txBox="1"/>
          <p:nvPr/>
        </p:nvSpPr>
        <p:spPr>
          <a:xfrm>
            <a:off x="6857167" y="4724956"/>
            <a:ext cx="1453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CleanDdd.</a:t>
            </a:r>
            <a:r>
              <a:rPr lang="en-GB" sz="1200" b="1" dirty="0" err="1">
                <a:solidFill>
                  <a:srgbClr val="C00000"/>
                </a:solidFill>
              </a:rPr>
              <a:t>Tests</a:t>
            </a:r>
            <a:r>
              <a:rPr lang="en-GB" sz="1200" dirty="0" err="1"/>
              <a:t>.</a:t>
            </a:r>
            <a:r>
              <a:rPr lang="en-GB" sz="1200" b="1" dirty="0" err="1">
                <a:solidFill>
                  <a:srgbClr val="0070C0"/>
                </a:solidFill>
              </a:rPr>
              <a:t>Unit</a:t>
            </a:r>
            <a:endParaRPr lang="en-GB" sz="12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8B0D06A-31B1-F049-8AA4-46CCD9907447}"/>
              </a:ext>
            </a:extLst>
          </p:cNvPr>
          <p:cNvSpPr/>
          <p:nvPr/>
        </p:nvSpPr>
        <p:spPr>
          <a:xfrm>
            <a:off x="6666075" y="4177013"/>
            <a:ext cx="183357" cy="164008"/>
          </a:xfrm>
          <a:prstGeom prst="rect">
            <a:avLst/>
          </a:prstGeom>
          <a:solidFill>
            <a:srgbClr val="F8C32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57C7D5E-10AC-5A3F-DFD9-3D594C248C95}"/>
              </a:ext>
            </a:extLst>
          </p:cNvPr>
          <p:cNvSpPr/>
          <p:nvPr/>
        </p:nvSpPr>
        <p:spPr>
          <a:xfrm>
            <a:off x="6666075" y="4487547"/>
            <a:ext cx="183357" cy="164008"/>
          </a:xfrm>
          <a:prstGeom prst="rect">
            <a:avLst/>
          </a:prstGeom>
          <a:solidFill>
            <a:srgbClr val="1AAE9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BD4DB2-7A4E-8D70-9E43-8BFA1AB86C4B}"/>
              </a:ext>
            </a:extLst>
          </p:cNvPr>
          <p:cNvSpPr/>
          <p:nvPr/>
        </p:nvSpPr>
        <p:spPr>
          <a:xfrm>
            <a:off x="6666075" y="4786651"/>
            <a:ext cx="183357" cy="164008"/>
          </a:xfrm>
          <a:prstGeom prst="rect">
            <a:avLst/>
          </a:prstGeom>
          <a:solidFill>
            <a:srgbClr val="2C89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평행 사변형 31">
            <a:extLst>
              <a:ext uri="{FF2B5EF4-FFF2-40B4-BE49-F238E27FC236}">
                <a16:creationId xmlns:a16="http://schemas.microsoft.com/office/drawing/2014/main" id="{C4EF1105-FF1B-05F6-9E88-D169FBCD0C3F}"/>
              </a:ext>
            </a:extLst>
          </p:cNvPr>
          <p:cNvSpPr/>
          <p:nvPr/>
        </p:nvSpPr>
        <p:spPr>
          <a:xfrm flipH="1">
            <a:off x="6937993" y="3691650"/>
            <a:ext cx="1839222" cy="248500"/>
          </a:xfrm>
          <a:prstGeom prst="parallelogram">
            <a:avLst>
              <a:gd name="adj" fmla="val 38007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409046D-68FD-2497-549B-269961F10627}"/>
              </a:ext>
            </a:extLst>
          </p:cNvPr>
          <p:cNvSpPr/>
          <p:nvPr/>
        </p:nvSpPr>
        <p:spPr>
          <a:xfrm>
            <a:off x="6945080" y="1695387"/>
            <a:ext cx="870106" cy="1984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C698B1-383D-28AB-4928-D67E0A777208}"/>
              </a:ext>
            </a:extLst>
          </p:cNvPr>
          <p:cNvSpPr txBox="1"/>
          <p:nvPr/>
        </p:nvSpPr>
        <p:spPr>
          <a:xfrm>
            <a:off x="6874023" y="1748724"/>
            <a:ext cx="100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Features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1EBDDC-7D50-3B2F-9FFB-46655435A951}"/>
              </a:ext>
            </a:extLst>
          </p:cNvPr>
          <p:cNvSpPr txBox="1"/>
          <p:nvPr/>
        </p:nvSpPr>
        <p:spPr>
          <a:xfrm>
            <a:off x="6937993" y="2118057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T1.</a:t>
            </a:r>
            <a:r>
              <a:rPr lang="en-US" altLang="ko-KR" sz="1600" b="1" dirty="0">
                <a:solidFill>
                  <a:srgbClr val="C00000"/>
                </a:solidFill>
              </a:rPr>
              <a:t>T2</a:t>
            </a:r>
            <a:r>
              <a:rPr lang="en-US" altLang="ko-KR" sz="1600" dirty="0"/>
              <a:t>.</a:t>
            </a:r>
            <a:r>
              <a:rPr lang="en-US" altLang="ko-KR" sz="1600" b="1" dirty="0">
                <a:solidFill>
                  <a:srgbClr val="0070C0"/>
                </a:solidFill>
              </a:rPr>
              <a:t>T3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72A8046-0F67-1490-3BB7-4FDB91F9BD46}"/>
              </a:ext>
            </a:extLst>
          </p:cNvPr>
          <p:cNvSpPr txBox="1"/>
          <p:nvPr/>
        </p:nvSpPr>
        <p:spPr>
          <a:xfrm>
            <a:off x="6929326" y="3320221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Unit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85DD96-F4A3-793B-85BD-94013A886E0D}"/>
              </a:ext>
            </a:extLst>
          </p:cNvPr>
          <p:cNvSpPr txBox="1"/>
          <p:nvPr/>
        </p:nvSpPr>
        <p:spPr>
          <a:xfrm>
            <a:off x="6929326" y="3043994"/>
            <a:ext cx="893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Integration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957D4A-89D7-865B-37A1-0DE0E1BAC398}"/>
              </a:ext>
            </a:extLst>
          </p:cNvPr>
          <p:cNvSpPr txBox="1"/>
          <p:nvPr/>
        </p:nvSpPr>
        <p:spPr>
          <a:xfrm>
            <a:off x="6929326" y="2771485"/>
            <a:ext cx="413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E2E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05095E2-86EB-2650-92A6-9057F2FE481B}"/>
              </a:ext>
            </a:extLst>
          </p:cNvPr>
          <p:cNvSpPr/>
          <p:nvPr/>
        </p:nvSpPr>
        <p:spPr>
          <a:xfrm>
            <a:off x="6666075" y="2830226"/>
            <a:ext cx="183357" cy="164008"/>
          </a:xfrm>
          <a:prstGeom prst="rect">
            <a:avLst/>
          </a:prstGeom>
          <a:solidFill>
            <a:srgbClr val="F8C32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1625F1-8DFA-B55F-1DCF-D298CEAF9918}"/>
              </a:ext>
            </a:extLst>
          </p:cNvPr>
          <p:cNvSpPr/>
          <p:nvPr/>
        </p:nvSpPr>
        <p:spPr>
          <a:xfrm>
            <a:off x="6666075" y="3101294"/>
            <a:ext cx="183357" cy="164008"/>
          </a:xfrm>
          <a:prstGeom prst="rect">
            <a:avLst/>
          </a:prstGeom>
          <a:solidFill>
            <a:srgbClr val="1AAE9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7A1A19A-60B1-D186-E7DD-ACE1DDDC0479}"/>
              </a:ext>
            </a:extLst>
          </p:cNvPr>
          <p:cNvSpPr/>
          <p:nvPr/>
        </p:nvSpPr>
        <p:spPr>
          <a:xfrm>
            <a:off x="6666075" y="3372362"/>
            <a:ext cx="183357" cy="164008"/>
          </a:xfrm>
          <a:prstGeom prst="rect">
            <a:avLst/>
          </a:prstGeom>
          <a:solidFill>
            <a:srgbClr val="2C89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CD2D0C5-6728-150C-B3BD-7B459682BBFF}"/>
              </a:ext>
            </a:extLst>
          </p:cNvPr>
          <p:cNvGrpSpPr/>
          <p:nvPr/>
        </p:nvGrpSpPr>
        <p:grpSpPr>
          <a:xfrm>
            <a:off x="6364303" y="3048484"/>
            <a:ext cx="2927181" cy="1664683"/>
            <a:chOff x="5211128" y="3048484"/>
            <a:chExt cx="3158121" cy="1664683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1452FFF1-8EF9-D700-EAC6-6E656CED74D7}"/>
                </a:ext>
              </a:extLst>
            </p:cNvPr>
            <p:cNvCxnSpPr>
              <a:cxnSpLocks/>
            </p:cNvCxnSpPr>
            <p:nvPr/>
          </p:nvCxnSpPr>
          <p:spPr>
            <a:xfrm>
              <a:off x="5337228" y="4412590"/>
              <a:ext cx="30320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7D241362-1763-C310-7BA8-C794DFA39FEF}"/>
                </a:ext>
              </a:extLst>
            </p:cNvPr>
            <p:cNvCxnSpPr>
              <a:cxnSpLocks/>
            </p:cNvCxnSpPr>
            <p:nvPr/>
          </p:nvCxnSpPr>
          <p:spPr>
            <a:xfrm>
              <a:off x="5337228" y="4713167"/>
              <a:ext cx="30320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5E3657CE-AC50-86B8-8F74-3E7A6B434D98}"/>
                </a:ext>
              </a:extLst>
            </p:cNvPr>
            <p:cNvCxnSpPr/>
            <p:nvPr/>
          </p:nvCxnSpPr>
          <p:spPr>
            <a:xfrm>
              <a:off x="5211128" y="3048484"/>
              <a:ext cx="31581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FDE52124-723B-88B5-DD1F-698E483C310C}"/>
                </a:ext>
              </a:extLst>
            </p:cNvPr>
            <p:cNvCxnSpPr/>
            <p:nvPr/>
          </p:nvCxnSpPr>
          <p:spPr>
            <a:xfrm>
              <a:off x="5211128" y="3320993"/>
              <a:ext cx="31581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35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66CF9E4-7429-2045-31AD-C3C0AAEBA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84" y="0"/>
            <a:ext cx="9386516" cy="56661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FEFACE2-EAE9-A8B4-10F7-7B0568691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883" y="5551460"/>
            <a:ext cx="10844373" cy="122993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8B54AAB-E66D-108F-9A8E-390CB8AEC364}"/>
              </a:ext>
            </a:extLst>
          </p:cNvPr>
          <p:cNvSpPr/>
          <p:nvPr/>
        </p:nvSpPr>
        <p:spPr>
          <a:xfrm>
            <a:off x="523982" y="1315092"/>
            <a:ext cx="1125020" cy="272265"/>
          </a:xfrm>
          <a:prstGeom prst="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C33E20D-351D-B391-80EF-AB36B522A123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1649002" y="1451225"/>
            <a:ext cx="2769405" cy="2581375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392B027-5A74-988A-6375-B8E6C6582439}"/>
              </a:ext>
            </a:extLst>
          </p:cNvPr>
          <p:cNvSpPr txBox="1"/>
          <p:nvPr/>
        </p:nvSpPr>
        <p:spPr>
          <a:xfrm>
            <a:off x="1022833" y="3107743"/>
            <a:ext cx="2504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템플릿 대상에서 제외 시킨다</a:t>
            </a:r>
            <a:r>
              <a:rPr lang="en-GB" altLang="ko-KR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  <a:endParaRPr lang="en-GB" sz="1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65C9D1C-1B1D-89DF-80A2-5F3E6C2C5C36}"/>
              </a:ext>
            </a:extLst>
          </p:cNvPr>
          <p:cNvSpPr/>
          <p:nvPr/>
        </p:nvSpPr>
        <p:spPr>
          <a:xfrm>
            <a:off x="4086546" y="2450387"/>
            <a:ext cx="3963256" cy="385280"/>
          </a:xfrm>
          <a:prstGeom prst="rect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23EA57F-8830-43C9-70E8-0C715487F934}"/>
              </a:ext>
            </a:extLst>
          </p:cNvPr>
          <p:cNvCxnSpPr>
            <a:cxnSpLocks/>
          </p:cNvCxnSpPr>
          <p:nvPr/>
        </p:nvCxnSpPr>
        <p:spPr>
          <a:xfrm flipH="1">
            <a:off x="3184989" y="2835667"/>
            <a:ext cx="3529173" cy="3642189"/>
          </a:xfrm>
          <a:prstGeom prst="straightConnector1">
            <a:avLst/>
          </a:prstGeom>
          <a:ln w="127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8105D9B-03A6-B055-7B43-110D9548121C}"/>
              </a:ext>
            </a:extLst>
          </p:cNvPr>
          <p:cNvCxnSpPr>
            <a:cxnSpLocks/>
          </p:cNvCxnSpPr>
          <p:nvPr/>
        </p:nvCxnSpPr>
        <p:spPr>
          <a:xfrm flipH="1">
            <a:off x="5573730" y="2835667"/>
            <a:ext cx="1140432" cy="3642189"/>
          </a:xfrm>
          <a:prstGeom prst="straightConnector1">
            <a:avLst/>
          </a:prstGeom>
          <a:ln w="127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E85E229-68EE-A531-B7CF-B59EA374055A}"/>
              </a:ext>
            </a:extLst>
          </p:cNvPr>
          <p:cNvSpPr/>
          <p:nvPr/>
        </p:nvSpPr>
        <p:spPr>
          <a:xfrm>
            <a:off x="4086546" y="693506"/>
            <a:ext cx="3963256" cy="159592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2673D90-A477-9860-407C-ABAC1BB77202}"/>
              </a:ext>
            </a:extLst>
          </p:cNvPr>
          <p:cNvCxnSpPr>
            <a:cxnSpLocks/>
          </p:cNvCxnSpPr>
          <p:nvPr/>
        </p:nvCxnSpPr>
        <p:spPr>
          <a:xfrm>
            <a:off x="6542069" y="1407108"/>
            <a:ext cx="1235468" cy="4952596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4B95310-76E0-A6FF-F9E9-E1F4AF9ADE9B}"/>
              </a:ext>
            </a:extLst>
          </p:cNvPr>
          <p:cNvCxnSpPr>
            <a:cxnSpLocks/>
          </p:cNvCxnSpPr>
          <p:nvPr/>
        </p:nvCxnSpPr>
        <p:spPr>
          <a:xfrm>
            <a:off x="6542069" y="1407108"/>
            <a:ext cx="2565971" cy="5003966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18D025D-43A4-994F-8E24-9BDAF01EC5E4}"/>
              </a:ext>
            </a:extLst>
          </p:cNvPr>
          <p:cNvSpPr/>
          <p:nvPr/>
        </p:nvSpPr>
        <p:spPr>
          <a:xfrm>
            <a:off x="4086546" y="2933272"/>
            <a:ext cx="2009454" cy="2294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61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212E66C-B56D-0E2C-35B4-A20AEA89F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7" y="649109"/>
            <a:ext cx="7934325" cy="512445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D7AA8D2-76BE-3743-F892-06FCAA1EEF56}"/>
              </a:ext>
            </a:extLst>
          </p:cNvPr>
          <p:cNvCxnSpPr>
            <a:cxnSpLocks/>
          </p:cNvCxnSpPr>
          <p:nvPr/>
        </p:nvCxnSpPr>
        <p:spPr>
          <a:xfrm>
            <a:off x="3847672" y="5530725"/>
            <a:ext cx="71405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0648BC0-FD71-FA01-4BD3-54BC1CF350C6}"/>
              </a:ext>
            </a:extLst>
          </p:cNvPr>
          <p:cNvCxnSpPr>
            <a:cxnSpLocks/>
          </p:cNvCxnSpPr>
          <p:nvPr/>
        </p:nvCxnSpPr>
        <p:spPr>
          <a:xfrm>
            <a:off x="4626796" y="5530725"/>
            <a:ext cx="89042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B9D8538-B8F4-95B1-7728-E0C03386B1A0}"/>
              </a:ext>
            </a:extLst>
          </p:cNvPr>
          <p:cNvCxnSpPr>
            <a:cxnSpLocks/>
          </p:cNvCxnSpPr>
          <p:nvPr/>
        </p:nvCxnSpPr>
        <p:spPr>
          <a:xfrm>
            <a:off x="5560032" y="5530725"/>
            <a:ext cx="1729483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4">
            <a:extLst>
              <a:ext uri="{FF2B5EF4-FFF2-40B4-BE49-F238E27FC236}">
                <a16:creationId xmlns:a16="http://schemas.microsoft.com/office/drawing/2014/main" id="{2869E163-2FD5-FDD2-256D-8A5E8FE0A4CE}"/>
              </a:ext>
            </a:extLst>
          </p:cNvPr>
          <p:cNvSpPr txBox="1"/>
          <p:nvPr/>
        </p:nvSpPr>
        <p:spPr>
          <a:xfrm>
            <a:off x="3847672" y="5683824"/>
            <a:ext cx="3441843" cy="5250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b="1" dirty="0">
                <a:solidFill>
                  <a:srgbClr val="F9267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runs-on</a:t>
            </a:r>
            <a:r>
              <a:rPr lang="en-GB" b="1" dirty="0">
                <a:solidFill>
                  <a:srgbClr val="F8F8F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GB" b="1" dirty="0"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${{ </a:t>
            </a:r>
            <a:r>
              <a:rPr lang="en-GB" b="1" dirty="0" err="1"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matrix.os</a:t>
            </a:r>
            <a:r>
              <a:rPr lang="en-GB" b="1" dirty="0"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}}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6552FC7-50FD-F1BA-CAB0-C33B1B959C5F}"/>
              </a:ext>
            </a:extLst>
          </p:cNvPr>
          <p:cNvCxnSpPr>
            <a:cxnSpLocks/>
          </p:cNvCxnSpPr>
          <p:nvPr/>
        </p:nvCxnSpPr>
        <p:spPr>
          <a:xfrm flipV="1">
            <a:off x="2786385" y="5530725"/>
            <a:ext cx="480797" cy="32258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7">
            <a:extLst>
              <a:ext uri="{FF2B5EF4-FFF2-40B4-BE49-F238E27FC236}">
                <a16:creationId xmlns:a16="http://schemas.microsoft.com/office/drawing/2014/main" id="{39F596D7-9B4B-22AC-EE90-200D501754E7}"/>
              </a:ext>
            </a:extLst>
          </p:cNvPr>
          <p:cNvSpPr txBox="1"/>
          <p:nvPr/>
        </p:nvSpPr>
        <p:spPr>
          <a:xfrm>
            <a:off x="2224355" y="5806559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C00000"/>
                </a:solidFill>
              </a:rPr>
              <a:t>name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4860BFF-5EA9-A696-6AFC-7AE1978E2D52}"/>
              </a:ext>
            </a:extLst>
          </p:cNvPr>
          <p:cNvSpPr/>
          <p:nvPr/>
        </p:nvSpPr>
        <p:spPr>
          <a:xfrm>
            <a:off x="2593061" y="4348839"/>
            <a:ext cx="751178" cy="714411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ln>
                <a:solidFill>
                  <a:schemeClr val="tx1"/>
                </a:solidFill>
                <a:prstDash val="lgDash"/>
              </a:ln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B5578C-46A9-02D8-E009-9DA5AB9D6B23}"/>
              </a:ext>
            </a:extLst>
          </p:cNvPr>
          <p:cNvSpPr/>
          <p:nvPr/>
        </p:nvSpPr>
        <p:spPr>
          <a:xfrm>
            <a:off x="5306603" y="5065158"/>
            <a:ext cx="313361" cy="297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7F52F581-695A-5843-3E88-DD975E55FC42}"/>
              </a:ext>
            </a:extLst>
          </p:cNvPr>
          <p:cNvCxnSpPr>
            <a:stCxn id="11" idx="6"/>
            <a:endCxn id="12" idx="0"/>
          </p:cNvCxnSpPr>
          <p:nvPr/>
        </p:nvCxnSpPr>
        <p:spPr>
          <a:xfrm>
            <a:off x="3344239" y="4706045"/>
            <a:ext cx="2119045" cy="359113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4">
            <a:extLst>
              <a:ext uri="{FF2B5EF4-FFF2-40B4-BE49-F238E27FC236}">
                <a16:creationId xmlns:a16="http://schemas.microsoft.com/office/drawing/2014/main" id="{96EF72DA-2405-2DDE-942B-E8BD832864A9}"/>
              </a:ext>
            </a:extLst>
          </p:cNvPr>
          <p:cNvSpPr txBox="1"/>
          <p:nvPr/>
        </p:nvSpPr>
        <p:spPr>
          <a:xfrm>
            <a:off x="3503488" y="4365268"/>
            <a:ext cx="356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ko-KR" sz="1400" dirty="0">
                <a:solidFill>
                  <a:srgbClr val="C00000"/>
                </a:solidFill>
              </a:rPr>
              <a:t>Matrix</a:t>
            </a:r>
            <a:r>
              <a:rPr lang="ko-KR" altLang="en-US" sz="1400" dirty="0">
                <a:solidFill>
                  <a:srgbClr val="C00000"/>
                </a:solidFill>
              </a:rPr>
              <a:t>에서 조합되는 </a:t>
            </a:r>
            <a:r>
              <a:rPr lang="en-GB" sz="1400" dirty="0">
                <a:solidFill>
                  <a:srgbClr val="C00000"/>
                </a:solidFill>
              </a:rPr>
              <a:t>N</a:t>
            </a:r>
            <a:r>
              <a:rPr lang="ko-KR" altLang="en-US" sz="1400" dirty="0">
                <a:solidFill>
                  <a:srgbClr val="C00000"/>
                </a:solidFill>
              </a:rPr>
              <a:t>개 </a:t>
            </a:r>
            <a:r>
              <a:rPr lang="en-GB" altLang="ko-KR" sz="1400" dirty="0">
                <a:solidFill>
                  <a:srgbClr val="C00000"/>
                </a:solidFill>
              </a:rPr>
              <a:t>Job</a:t>
            </a:r>
            <a:r>
              <a:rPr lang="ko-KR" altLang="en-US" sz="1400" dirty="0">
                <a:solidFill>
                  <a:srgbClr val="C00000"/>
                </a:solidFill>
              </a:rPr>
              <a:t>을 실행합니다</a:t>
            </a:r>
            <a:r>
              <a:rPr lang="en-GB" altLang="ko-KR" sz="1400" dirty="0">
                <a:solidFill>
                  <a:srgbClr val="C00000"/>
                </a:solidFill>
              </a:rPr>
              <a:t>.</a:t>
            </a:r>
            <a:endParaRPr lang="en-GB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014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6FDEE5-5390-F489-F5CE-9886B0B0A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8" y="585481"/>
            <a:ext cx="3994202" cy="19619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F7F6CD-58F4-9D07-E7B9-7E12DB518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833" y="2241755"/>
            <a:ext cx="6297343" cy="1187245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27AA586-4B8D-AC82-E21D-4680725F5390}"/>
              </a:ext>
            </a:extLst>
          </p:cNvPr>
          <p:cNvCxnSpPr>
            <a:cxnSpLocks/>
          </p:cNvCxnSpPr>
          <p:nvPr/>
        </p:nvCxnSpPr>
        <p:spPr>
          <a:xfrm>
            <a:off x="4557251" y="3106994"/>
            <a:ext cx="1725562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660F73E-612D-8B9B-E938-2BE538ACF3C6}"/>
              </a:ext>
            </a:extLst>
          </p:cNvPr>
          <p:cNvCxnSpPr>
            <a:cxnSpLocks/>
          </p:cNvCxnSpPr>
          <p:nvPr/>
        </p:nvCxnSpPr>
        <p:spPr>
          <a:xfrm>
            <a:off x="7113638" y="3106994"/>
            <a:ext cx="234499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86C3AE4-B9F0-6BD2-B66E-15C7BFE62B83}"/>
              </a:ext>
            </a:extLst>
          </p:cNvPr>
          <p:cNvCxnSpPr>
            <a:cxnSpLocks/>
          </p:cNvCxnSpPr>
          <p:nvPr/>
        </p:nvCxnSpPr>
        <p:spPr>
          <a:xfrm flipH="1" flipV="1">
            <a:off x="4508090" y="1661652"/>
            <a:ext cx="3303639" cy="117372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60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>
            <a:extLst>
              <a:ext uri="{FF2B5EF4-FFF2-40B4-BE49-F238E27FC236}">
                <a16:creationId xmlns:a16="http://schemas.microsoft.com/office/drawing/2014/main" id="{F0A38C33-4D26-62BE-187D-A80301241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826" y="4070642"/>
            <a:ext cx="9237785" cy="237785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968B28F-90F1-B1D0-12C3-C328DA24D0E2}"/>
              </a:ext>
            </a:extLst>
          </p:cNvPr>
          <p:cNvSpPr/>
          <p:nvPr/>
        </p:nvSpPr>
        <p:spPr>
          <a:xfrm>
            <a:off x="5269386" y="1469633"/>
            <a:ext cx="3516924" cy="310124"/>
          </a:xfrm>
          <a:prstGeom prst="rect">
            <a:avLst/>
          </a:prstGeom>
          <a:solidFill>
            <a:srgbClr val="E2E9F6"/>
          </a:solidFill>
          <a:ln>
            <a:solidFill>
              <a:srgbClr val="E2E9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D653B9-AB20-CC3D-1667-D9E12538146D}"/>
              </a:ext>
            </a:extLst>
          </p:cNvPr>
          <p:cNvSpPr/>
          <p:nvPr/>
        </p:nvSpPr>
        <p:spPr>
          <a:xfrm>
            <a:off x="5269386" y="2392406"/>
            <a:ext cx="3516924" cy="3101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D8CD968-C8C5-61F8-F8EB-BC5A9143B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20" y="568124"/>
            <a:ext cx="4101253" cy="26918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00BE2D-1FCE-68BE-2ED2-27CEE722DDA7}"/>
              </a:ext>
            </a:extLst>
          </p:cNvPr>
          <p:cNvSpPr txBox="1"/>
          <p:nvPr/>
        </p:nvSpPr>
        <p:spPr>
          <a:xfrm>
            <a:off x="4954214" y="1044390"/>
            <a:ext cx="6186309" cy="2716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"profiles"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{</a:t>
            </a:r>
          </a:p>
          <a:p>
            <a:pPr>
              <a:lnSpc>
                <a:spcPct val="200000"/>
              </a:lnSpc>
            </a:pPr>
            <a:r>
              <a:rPr lang="ko-KR" alt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"</a:t>
            </a:r>
            <a:r>
              <a:rPr lang="ko-KR" altLang="en-US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고형호</a:t>
            </a:r>
            <a:r>
              <a:rPr lang="en-US" altLang="ko-KR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.</a:t>
            </a:r>
            <a:r>
              <a:rPr lang="en-GB" sz="1100" b="1" dirty="0" err="1">
                <a:solidFill>
                  <a:srgbClr val="0070C0"/>
                </a:solidFill>
                <a:latin typeface="Cascadia Mono" panose="020B0609020000020004" pitchFamily="49" charset="0"/>
              </a:rPr>
              <a:t>ArchDdd.Host</a:t>
            </a:r>
            <a:r>
              <a:rPr lang="en-GB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{</a:t>
            </a:r>
          </a:p>
          <a:p>
            <a:pPr>
              <a:lnSpc>
                <a:spcPct val="150000"/>
              </a:lnSpc>
            </a:pP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commandName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GB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"Project"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launchBrowser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GB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environmentVariables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{</a:t>
            </a:r>
          </a:p>
          <a:p>
            <a:pPr>
              <a:lnSpc>
                <a:spcPct val="200000"/>
              </a:lnSpc>
            </a:pP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"ASPNETCORE_ENVIRONMENT"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GB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"</a:t>
            </a:r>
            <a:r>
              <a:rPr lang="ko-KR" altLang="en-US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고형호</a:t>
            </a:r>
            <a:r>
              <a:rPr lang="en-US" altLang="ko-KR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"</a:t>
            </a:r>
            <a:endParaRPr lang="ko-KR" altLang="en-US" sz="1100" b="1" dirty="0">
              <a:solidFill>
                <a:srgbClr val="0070C0"/>
              </a:solidFill>
              <a:latin typeface="Cascadia Mono" panose="020B0609020000020004" pitchFamily="49" charset="0"/>
            </a:endParaRPr>
          </a:p>
          <a:p>
            <a:pPr>
              <a:lnSpc>
                <a:spcPct val="200000"/>
              </a:lnSpc>
            </a:pP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},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applicationUrl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GB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"https://localhost:50803;http://localhost:50804"</a:t>
            </a:r>
            <a:endParaRPr lang="en-GB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GB" sz="11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EC3F09F-F1D7-8D7F-ADC2-DD60084C1A26}"/>
              </a:ext>
            </a:extLst>
          </p:cNvPr>
          <p:cNvCxnSpPr/>
          <p:nvPr/>
        </p:nvCxnSpPr>
        <p:spPr>
          <a:xfrm>
            <a:off x="3048702" y="6029463"/>
            <a:ext cx="226757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0370A44-0AA0-5024-099D-7072AA2155D8}"/>
              </a:ext>
            </a:extLst>
          </p:cNvPr>
          <p:cNvSpPr txBox="1"/>
          <p:nvPr/>
        </p:nvSpPr>
        <p:spPr>
          <a:xfrm>
            <a:off x="4954214" y="701643"/>
            <a:ext cx="1635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err="1"/>
              <a:t>launchSettings.json</a:t>
            </a:r>
            <a:endParaRPr lang="en-GB" sz="1400" b="1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2CFF228-DA82-E2F7-3733-A910B0625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5207" y="477690"/>
            <a:ext cx="3965174" cy="716930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1C94F2C-C056-58CD-1555-959F50F8972C}"/>
              </a:ext>
            </a:extLst>
          </p:cNvPr>
          <p:cNvCxnSpPr/>
          <p:nvPr/>
        </p:nvCxnSpPr>
        <p:spPr>
          <a:xfrm>
            <a:off x="10178008" y="1105774"/>
            <a:ext cx="14322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E07C868-D673-9181-0D60-795755AB07B6}"/>
              </a:ext>
            </a:extLst>
          </p:cNvPr>
          <p:cNvCxnSpPr>
            <a:cxnSpLocks/>
            <a:stCxn id="12" idx="3"/>
            <a:endCxn id="27" idx="2"/>
          </p:cNvCxnSpPr>
          <p:nvPr/>
        </p:nvCxnSpPr>
        <p:spPr>
          <a:xfrm flipV="1">
            <a:off x="8786310" y="1107866"/>
            <a:ext cx="2055212" cy="51682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FC8857F-4F0C-B5FD-16A0-563D5E68CF15}"/>
              </a:ext>
            </a:extLst>
          </p:cNvPr>
          <p:cNvSpPr/>
          <p:nvPr/>
        </p:nvSpPr>
        <p:spPr>
          <a:xfrm>
            <a:off x="10700845" y="766571"/>
            <a:ext cx="281354" cy="341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FF6E1422-772D-F3AE-ADBD-07772B593514}"/>
              </a:ext>
            </a:extLst>
          </p:cNvPr>
          <p:cNvCxnSpPr>
            <a:cxnSpLocks/>
            <a:stCxn id="11" idx="2"/>
            <a:endCxn id="32" idx="3"/>
          </p:cNvCxnSpPr>
          <p:nvPr/>
        </p:nvCxnSpPr>
        <p:spPr>
          <a:xfrm rot="5400000">
            <a:off x="4504461" y="3414225"/>
            <a:ext cx="3235083" cy="1811692"/>
          </a:xfrm>
          <a:prstGeom prst="curvedConnector2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7142259-D214-E080-E206-EFFCFA4CFA68}"/>
              </a:ext>
            </a:extLst>
          </p:cNvPr>
          <p:cNvSpPr/>
          <p:nvPr/>
        </p:nvSpPr>
        <p:spPr>
          <a:xfrm>
            <a:off x="4928103" y="5834619"/>
            <a:ext cx="288053" cy="205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CD119D1-39CC-5F89-2B03-810EA6ECD441}"/>
              </a:ext>
            </a:extLst>
          </p:cNvPr>
          <p:cNvCxnSpPr>
            <a:cxnSpLocks/>
          </p:cNvCxnSpPr>
          <p:nvPr/>
        </p:nvCxnSpPr>
        <p:spPr>
          <a:xfrm flipH="1">
            <a:off x="3642527" y="2547468"/>
            <a:ext cx="16268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3903784-391C-5DBF-156B-06D00DEC4C92}"/>
              </a:ext>
            </a:extLst>
          </p:cNvPr>
          <p:cNvSpPr/>
          <p:nvPr/>
        </p:nvSpPr>
        <p:spPr>
          <a:xfrm>
            <a:off x="3069772" y="1669911"/>
            <a:ext cx="306475" cy="155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2" name="연결선: 구부러짐 51">
            <a:extLst>
              <a:ext uri="{FF2B5EF4-FFF2-40B4-BE49-F238E27FC236}">
                <a16:creationId xmlns:a16="http://schemas.microsoft.com/office/drawing/2014/main" id="{0BB966EF-63F3-CF65-A91B-B40FBB471EEF}"/>
              </a:ext>
            </a:extLst>
          </p:cNvPr>
          <p:cNvCxnSpPr>
            <a:stCxn id="45" idx="3"/>
            <a:endCxn id="16" idx="1"/>
          </p:cNvCxnSpPr>
          <p:nvPr/>
        </p:nvCxnSpPr>
        <p:spPr>
          <a:xfrm flipV="1">
            <a:off x="3376247" y="855532"/>
            <a:ext cx="1577967" cy="891910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id="{B39364C7-B39C-6022-7F07-86E1A7C70B08}"/>
              </a:ext>
            </a:extLst>
          </p:cNvPr>
          <p:cNvSpPr/>
          <p:nvPr/>
        </p:nvSpPr>
        <p:spPr>
          <a:xfrm>
            <a:off x="4013091" y="961415"/>
            <a:ext cx="432079" cy="428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93F96B8-0297-36B7-B0F6-DF9DE0A8D81E}"/>
              </a:ext>
            </a:extLst>
          </p:cNvPr>
          <p:cNvSpPr/>
          <p:nvPr/>
        </p:nvSpPr>
        <p:spPr>
          <a:xfrm>
            <a:off x="9571527" y="1410239"/>
            <a:ext cx="432079" cy="428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3589AC8-026E-8431-974E-302CAFABB519}"/>
              </a:ext>
            </a:extLst>
          </p:cNvPr>
          <p:cNvSpPr/>
          <p:nvPr/>
        </p:nvSpPr>
        <p:spPr>
          <a:xfrm>
            <a:off x="4368133" y="2326313"/>
            <a:ext cx="432079" cy="428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916EE464-0823-D4A5-2511-BF1A32D6DD55}"/>
              </a:ext>
            </a:extLst>
          </p:cNvPr>
          <p:cNvSpPr/>
          <p:nvPr/>
        </p:nvSpPr>
        <p:spPr>
          <a:xfrm>
            <a:off x="5962476" y="5151584"/>
            <a:ext cx="432079" cy="428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22859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13142</TotalTime>
  <Words>379</Words>
  <Application>Microsoft Office PowerPoint</Application>
  <PresentationFormat>와이드스크린</PresentationFormat>
  <Paragraphs>114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</vt:lpstr>
      <vt:lpstr>Cascadia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형호 고</dc:creator>
  <cp:lastModifiedBy>형호 고</cp:lastModifiedBy>
  <cp:revision>15</cp:revision>
  <dcterms:created xsi:type="dcterms:W3CDTF">2024-03-03T08:08:09Z</dcterms:created>
  <dcterms:modified xsi:type="dcterms:W3CDTF">2024-04-07T09:03:05Z</dcterms:modified>
</cp:coreProperties>
</file>