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8" r:id="rId5"/>
    <p:sldId id="260" r:id="rId6"/>
    <p:sldId id="257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89D9"/>
    <a:srgbClr val="1AAE9E"/>
    <a:srgbClr val="F8C325"/>
    <a:srgbClr val="BAFBFF"/>
    <a:srgbClr val="ECECEC"/>
    <a:srgbClr val="8FFFAB"/>
    <a:srgbClr val="FFA6BC"/>
    <a:srgbClr val="FCFD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15" autoAdjust="0"/>
    <p:restoredTop sz="94660"/>
  </p:normalViewPr>
  <p:slideViewPr>
    <p:cSldViewPr snapToGrid="0">
      <p:cViewPr varScale="1">
        <p:scale>
          <a:sx n="97" d="100"/>
          <a:sy n="97" d="100"/>
        </p:scale>
        <p:origin x="31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184CB-0BE5-43F6-BF8C-D618442184FC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1842272" y="1666568"/>
            <a:ext cx="85074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도메인 주도 설계 </a:t>
            </a:r>
            <a:r>
              <a:rPr lang="en-GB" altLang="ko-KR" sz="4000" b="1" dirty="0"/>
              <a:t>with </a:t>
            </a:r>
            <a:r>
              <a:rPr lang="ko-KR" altLang="en-US" sz="4000" b="1" dirty="0" err="1"/>
              <a:t>클린</a:t>
            </a:r>
            <a:r>
              <a:rPr lang="ko-KR" altLang="en-US" sz="4000" b="1" dirty="0"/>
              <a:t> 아키텍처 </a:t>
            </a:r>
            <a:endParaRPr lang="en-GB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096207" y="3531996"/>
            <a:ext cx="1999586" cy="15362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고형호</a:t>
            </a:r>
            <a:endParaRPr lang="en-GB" altLang="ko-KR" dirty="0"/>
          </a:p>
          <a:p>
            <a:pPr algn="ctr">
              <a:lnSpc>
                <a:spcPct val="150000"/>
              </a:lnSpc>
            </a:pPr>
            <a:endParaRPr lang="en-GB" altLang="ko-KR" dirty="0"/>
          </a:p>
          <a:p>
            <a:pPr algn="ctr">
              <a:lnSpc>
                <a:spcPct val="150000"/>
              </a:lnSpc>
            </a:pPr>
            <a:r>
              <a:rPr lang="en-GB" sz="1400" dirty="0">
                <a:hlinkClick r:id="rId2"/>
              </a:rPr>
              <a:t>hyungho.ko@gmail.com</a:t>
            </a:r>
            <a:endParaRPr lang="en-GB" sz="1400" dirty="0"/>
          </a:p>
          <a:p>
            <a:pPr algn="ctr">
              <a:lnSpc>
                <a:spcPct val="150000"/>
              </a:lnSpc>
            </a:pPr>
            <a:r>
              <a:rPr lang="en-GB" sz="1400" dirty="0">
                <a:hlinkClick r:id="rId3"/>
              </a:rPr>
              <a:t>https://github.com/hhko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1197C5E-E27E-5DE5-90E7-D6149843292D}"/>
              </a:ext>
            </a:extLst>
          </p:cNvPr>
          <p:cNvSpPr/>
          <p:nvPr/>
        </p:nvSpPr>
        <p:spPr>
          <a:xfrm>
            <a:off x="144751" y="1370780"/>
            <a:ext cx="447648" cy="9316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66C0925F-151B-ADC6-7A7D-966AF3F4B54C}"/>
              </a:ext>
            </a:extLst>
          </p:cNvPr>
          <p:cNvGrpSpPr/>
          <p:nvPr/>
        </p:nvGrpSpPr>
        <p:grpSpPr>
          <a:xfrm>
            <a:off x="506926" y="198102"/>
            <a:ext cx="1975874" cy="1118602"/>
            <a:chOff x="504312" y="325918"/>
            <a:chExt cx="1975874" cy="111860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6854BD6-6CB8-F340-2384-70CAF098A86B}"/>
                </a:ext>
              </a:extLst>
            </p:cNvPr>
            <p:cNvSpPr/>
            <p:nvPr/>
          </p:nvSpPr>
          <p:spPr>
            <a:xfrm>
              <a:off x="504312" y="325918"/>
              <a:ext cx="360926" cy="111860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D2F44D7-A4E3-5CE0-5C3D-C637D3593E03}"/>
                </a:ext>
              </a:extLst>
            </p:cNvPr>
            <p:cNvSpPr/>
            <p:nvPr/>
          </p:nvSpPr>
          <p:spPr>
            <a:xfrm>
              <a:off x="2032538" y="325918"/>
              <a:ext cx="447648" cy="111860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5733A-A7BE-FF82-08DD-F9ABCB2C6D03}"/>
              </a:ext>
            </a:extLst>
          </p:cNvPr>
          <p:cNvSpPr/>
          <p:nvPr/>
        </p:nvSpPr>
        <p:spPr>
          <a:xfrm>
            <a:off x="9336963" y="3758087"/>
            <a:ext cx="2751992" cy="62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2B8895-8B4C-4D2C-CFBD-FD5E5B708A0B}"/>
              </a:ext>
            </a:extLst>
          </p:cNvPr>
          <p:cNvSpPr/>
          <p:nvPr/>
        </p:nvSpPr>
        <p:spPr>
          <a:xfrm>
            <a:off x="4920357" y="1890151"/>
            <a:ext cx="1768975" cy="6218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16FA10-1102-82E1-5E2A-78B1CDBB3C0F}"/>
              </a:ext>
            </a:extLst>
          </p:cNvPr>
          <p:cNvSpPr/>
          <p:nvPr/>
        </p:nvSpPr>
        <p:spPr>
          <a:xfrm>
            <a:off x="6274307" y="3758087"/>
            <a:ext cx="2919352" cy="622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6DF417-239A-ED74-2AE0-32271666CF8E}"/>
              </a:ext>
            </a:extLst>
          </p:cNvPr>
          <p:cNvSpPr/>
          <p:nvPr/>
        </p:nvSpPr>
        <p:spPr>
          <a:xfrm>
            <a:off x="10321702" y="1890151"/>
            <a:ext cx="1591409" cy="62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A7BA9C-1448-022E-DE1E-7E104646CD49}"/>
              </a:ext>
            </a:extLst>
          </p:cNvPr>
          <p:cNvSpPr/>
          <p:nvPr/>
        </p:nvSpPr>
        <p:spPr>
          <a:xfrm>
            <a:off x="7918201" y="1890151"/>
            <a:ext cx="1591409" cy="62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04E307-A244-5052-9D91-0F18242906A8}"/>
              </a:ext>
            </a:extLst>
          </p:cNvPr>
          <p:cNvSpPr/>
          <p:nvPr/>
        </p:nvSpPr>
        <p:spPr>
          <a:xfrm>
            <a:off x="102109" y="762256"/>
            <a:ext cx="3405554" cy="1163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Three-</a:t>
            </a:r>
            <a:r>
              <a:rPr lang="en-US" altLang="ko-KR" sz="1100" b="1" dirty="0">
                <a:solidFill>
                  <a:srgbClr val="C00000"/>
                </a:solidFill>
              </a:rPr>
              <a:t>tier</a:t>
            </a:r>
            <a:r>
              <a:rPr lang="en-US" altLang="ko-KR" sz="1100" b="1" dirty="0"/>
              <a:t> Architecture &gt; </a:t>
            </a:r>
            <a:r>
              <a:rPr lang="ko-KR" altLang="en-US" sz="1100" b="1" dirty="0" err="1"/>
              <a:t>Three-</a:t>
            </a:r>
            <a:r>
              <a:rPr lang="ko-KR" altLang="en-US" sz="1100" b="1" dirty="0" err="1">
                <a:solidFill>
                  <a:srgbClr val="C00000"/>
                </a:solidFill>
              </a:rPr>
              <a:t>layered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A</a:t>
            </a:r>
            <a:r>
              <a:rPr lang="ko-KR" altLang="en-US" sz="1100" b="1" dirty="0" err="1"/>
              <a:t>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John</a:t>
            </a:r>
            <a:r>
              <a:rPr lang="ko-KR" altLang="en-US" sz="900" dirty="0"/>
              <a:t> </a:t>
            </a:r>
            <a:r>
              <a:rPr lang="ko-KR" altLang="en-US" sz="900" dirty="0" err="1"/>
              <a:t>J</a:t>
            </a:r>
            <a:r>
              <a:rPr lang="ko-KR" altLang="en-US" sz="900" dirty="0"/>
              <a:t>. </a:t>
            </a:r>
            <a:r>
              <a:rPr lang="ko-KR" altLang="en-US" sz="900" dirty="0" err="1"/>
              <a:t>Donovan</a:t>
            </a:r>
            <a:endParaRPr lang="ko-KR" altLang="en-US" sz="900" dirty="0"/>
          </a:p>
          <a:p>
            <a:pPr>
              <a:lnSpc>
                <a:spcPct val="250000"/>
              </a:lnSpc>
            </a:pPr>
            <a:r>
              <a:rPr lang="ko-KR" altLang="en-US" sz="1100" b="1" dirty="0" err="1">
                <a:solidFill>
                  <a:srgbClr val="C00000"/>
                </a:solidFill>
              </a:rPr>
              <a:t>Entity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C</a:t>
            </a:r>
            <a:r>
              <a:rPr lang="ko-KR" altLang="en-US" sz="1100" b="1" dirty="0" err="1"/>
              <a:t>ontrol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B</a:t>
            </a:r>
            <a:r>
              <a:rPr lang="ko-KR" altLang="en-US" sz="1100" b="1" dirty="0" err="1"/>
              <a:t>oundary</a:t>
            </a:r>
            <a:r>
              <a:rPr lang="ko-KR" altLang="en-US" sz="1100" b="1" dirty="0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lvar</a:t>
            </a:r>
            <a:r>
              <a:rPr lang="ko-KR" altLang="en-US" sz="900" dirty="0"/>
              <a:t> </a:t>
            </a:r>
            <a:r>
              <a:rPr lang="ko-KR" altLang="en-US" sz="900" dirty="0" err="1"/>
              <a:t>Jacobson</a:t>
            </a:r>
            <a:endParaRPr lang="ko-KR" altLang="en-US" sz="9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4FF0BF-9900-0FB4-B088-D03BF6A12BCD}"/>
              </a:ext>
            </a:extLst>
          </p:cNvPr>
          <p:cNvSpPr/>
          <p:nvPr/>
        </p:nvSpPr>
        <p:spPr>
          <a:xfrm>
            <a:off x="893417" y="3742864"/>
            <a:ext cx="282526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Extreme Programming(XP) book published</a:t>
            </a:r>
          </a:p>
          <a:p>
            <a:pPr>
              <a:lnSpc>
                <a:spcPct val="150000"/>
              </a:lnSpc>
            </a:pPr>
            <a:r>
              <a:rPr lang="ko-KR" altLang="en-US" sz="900"/>
              <a:t>by Kent Beck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BA07C9-8EB5-ADCF-4475-9B6DFEA31A50}"/>
              </a:ext>
            </a:extLst>
          </p:cNvPr>
          <p:cNvSpPr/>
          <p:nvPr/>
        </p:nvSpPr>
        <p:spPr>
          <a:xfrm>
            <a:off x="3006735" y="2290051"/>
            <a:ext cx="10599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Agile Manifesto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54F276-8A83-0252-1D18-39ABE31D0E8C}"/>
              </a:ext>
            </a:extLst>
          </p:cNvPr>
          <p:cNvSpPr/>
          <p:nvPr/>
        </p:nvSpPr>
        <p:spPr>
          <a:xfrm>
            <a:off x="3803973" y="3742864"/>
            <a:ext cx="245598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Test</a:t>
            </a:r>
            <a:r>
              <a:rPr lang="en-US" altLang="ko-KR" sz="900" b="1"/>
              <a:t>-</a:t>
            </a:r>
            <a:r>
              <a:rPr lang="ko-KR" altLang="en-US" sz="900" b="1"/>
              <a:t>Driven</a:t>
            </a:r>
            <a:r>
              <a:rPr lang="en-US" altLang="ko-KR" sz="900" b="1"/>
              <a:t> </a:t>
            </a:r>
            <a:r>
              <a:rPr lang="ko-KR" altLang="en-US" sz="900" b="1"/>
              <a:t>Development by Example</a:t>
            </a:r>
          </a:p>
          <a:p>
            <a:pPr>
              <a:lnSpc>
                <a:spcPct val="150000"/>
              </a:lnSpc>
            </a:pPr>
            <a:r>
              <a:rPr lang="ko-KR" altLang="en-US" sz="900"/>
              <a:t>by Kent Beck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781544-D910-D73C-496D-4328CBF55767}"/>
              </a:ext>
            </a:extLst>
          </p:cNvPr>
          <p:cNvSpPr/>
          <p:nvPr/>
        </p:nvSpPr>
        <p:spPr>
          <a:xfrm>
            <a:off x="5007675" y="1980992"/>
            <a:ext cx="1594338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>
                <a:solidFill>
                  <a:srgbClr val="0070C0"/>
                </a:solidFill>
              </a:rPr>
              <a:t>Domain-Driven</a:t>
            </a:r>
            <a:r>
              <a:rPr lang="ko-KR" altLang="en-US" sz="1050" b="1" dirty="0">
                <a:solidFill>
                  <a:srgbClr val="0070C0"/>
                </a:solidFill>
              </a:rPr>
              <a:t> </a:t>
            </a:r>
            <a:r>
              <a:rPr lang="ko-KR" altLang="en-US" sz="1050" b="1" dirty="0" err="1">
                <a:solidFill>
                  <a:srgbClr val="0070C0"/>
                </a:solidFill>
              </a:rPr>
              <a:t>Design</a:t>
            </a:r>
            <a:endParaRPr lang="ko-KR" altLang="en-US" sz="9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70C0"/>
                </a:solidFill>
              </a:rPr>
              <a:t>by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Eric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Evans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3C52DD-C6CE-1DE3-933B-66B8C1824713}"/>
              </a:ext>
            </a:extLst>
          </p:cNvPr>
          <p:cNvSpPr/>
          <p:nvPr/>
        </p:nvSpPr>
        <p:spPr>
          <a:xfrm>
            <a:off x="6331458" y="3849395"/>
            <a:ext cx="2805050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Hexagonal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r>
              <a:rPr lang="ko-KR" altLang="en-US" sz="1050" b="1" dirty="0"/>
              <a:t> / </a:t>
            </a:r>
            <a:r>
              <a:rPr lang="ko-KR" altLang="en-US" sz="1050" b="1" dirty="0" err="1"/>
              <a:t>Ports</a:t>
            </a:r>
            <a:r>
              <a:rPr lang="ko-KR" altLang="en-US" sz="1050" b="1" dirty="0"/>
              <a:t> &amp; </a:t>
            </a:r>
            <a:r>
              <a:rPr lang="ko-KR" altLang="en-US" sz="1050" b="1" dirty="0" err="1"/>
              <a:t>Adapters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Alistair</a:t>
            </a:r>
            <a:r>
              <a:rPr lang="ko-KR" altLang="en-US" sz="900" dirty="0"/>
              <a:t> </a:t>
            </a:r>
            <a:r>
              <a:rPr lang="ko-KR" altLang="en-US" sz="900" dirty="0" err="1"/>
              <a:t>Cockburn</a:t>
            </a:r>
            <a:r>
              <a:rPr lang="ko-KR" altLang="en-US" sz="900" dirty="0"/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894C1A-354D-43FF-8348-90E0A992AEFB}"/>
              </a:ext>
            </a:extLst>
          </p:cNvPr>
          <p:cNvSpPr/>
          <p:nvPr/>
        </p:nvSpPr>
        <p:spPr>
          <a:xfrm>
            <a:off x="8022244" y="1980992"/>
            <a:ext cx="1383323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Onion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Jeffrey</a:t>
            </a:r>
            <a:r>
              <a:rPr lang="ko-KR" altLang="en-US" sz="900" dirty="0"/>
              <a:t> </a:t>
            </a:r>
            <a:r>
              <a:rPr lang="ko-KR" altLang="en-US" sz="900" dirty="0" err="1"/>
              <a:t>Palermo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83ECC8-5DA1-1EDA-897D-151670EE38AF}"/>
              </a:ext>
            </a:extLst>
          </p:cNvPr>
          <p:cNvSpPr/>
          <p:nvPr/>
        </p:nvSpPr>
        <p:spPr>
          <a:xfrm>
            <a:off x="9416341" y="3849395"/>
            <a:ext cx="2593236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>
                <a:solidFill>
                  <a:srgbClr val="00B050"/>
                </a:solidFill>
              </a:rPr>
              <a:t>Test</a:t>
            </a:r>
            <a:r>
              <a:rPr lang="ko-KR" altLang="en-US" sz="1050" b="1" dirty="0">
                <a:solidFill>
                  <a:srgbClr val="00B050"/>
                </a:solidFill>
              </a:rPr>
              <a:t> </a:t>
            </a:r>
            <a:r>
              <a:rPr lang="ko-KR" altLang="en-US" sz="1050" b="1" dirty="0" err="1">
                <a:solidFill>
                  <a:srgbClr val="00B050"/>
                </a:solidFill>
              </a:rPr>
              <a:t>Pyramid</a:t>
            </a:r>
            <a:endParaRPr lang="ko-KR" altLang="en-US" sz="105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B050"/>
                </a:solidFill>
              </a:rPr>
              <a:t>by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M</a:t>
            </a:r>
            <a:r>
              <a:rPr lang="en-US" altLang="ko-KR" sz="900" dirty="0" err="1">
                <a:solidFill>
                  <a:srgbClr val="00B050"/>
                </a:solidFill>
              </a:rPr>
              <a:t>i</a:t>
            </a:r>
            <a:r>
              <a:rPr lang="ko-KR" altLang="en-US" sz="900" dirty="0" err="1">
                <a:solidFill>
                  <a:srgbClr val="00B050"/>
                </a:solidFill>
              </a:rPr>
              <a:t>ke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Cohn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at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Succeeding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with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Agile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Book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721813-7663-F1E7-0E79-A5791836619D}"/>
              </a:ext>
            </a:extLst>
          </p:cNvPr>
          <p:cNvSpPr/>
          <p:nvPr/>
        </p:nvSpPr>
        <p:spPr>
          <a:xfrm>
            <a:off x="10400909" y="1980992"/>
            <a:ext cx="1432994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Clean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Robert</a:t>
            </a:r>
            <a:r>
              <a:rPr lang="ko-KR" altLang="en-US" sz="900" dirty="0"/>
              <a:t> C. Martin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53B4C7-ACF2-F41F-23F2-BCED261F8007}"/>
              </a:ext>
            </a:extLst>
          </p:cNvPr>
          <p:cNvCxnSpPr/>
          <p:nvPr/>
        </p:nvCxnSpPr>
        <p:spPr>
          <a:xfrm>
            <a:off x="102109" y="3130855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D626D93-F5ED-6F11-87D4-6DC79665E6B0}"/>
              </a:ext>
            </a:extLst>
          </p:cNvPr>
          <p:cNvGrpSpPr/>
          <p:nvPr/>
        </p:nvGrpSpPr>
        <p:grpSpPr>
          <a:xfrm>
            <a:off x="893417" y="2999127"/>
            <a:ext cx="601447" cy="745772"/>
            <a:chOff x="946639" y="2937937"/>
            <a:chExt cx="601447" cy="74577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A936A5C-E129-0547-4347-3F435EB6C212}"/>
                </a:ext>
              </a:extLst>
            </p:cNvPr>
            <p:cNvSpPr/>
            <p:nvPr/>
          </p:nvSpPr>
          <p:spPr>
            <a:xfrm>
              <a:off x="946639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1999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ED99DFD-3CF6-2E3D-EECA-AD3EDA175717}"/>
                </a:ext>
              </a:extLst>
            </p:cNvPr>
            <p:cNvCxnSpPr/>
            <p:nvPr/>
          </p:nvCxnSpPr>
          <p:spPr>
            <a:xfrm>
              <a:off x="1247362" y="2937937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48BC09-9EC2-8834-7D3C-14D510360075}"/>
              </a:ext>
            </a:extLst>
          </p:cNvPr>
          <p:cNvGrpSpPr/>
          <p:nvPr/>
        </p:nvGrpSpPr>
        <p:grpSpPr>
          <a:xfrm>
            <a:off x="3803973" y="2999127"/>
            <a:ext cx="601447" cy="745772"/>
            <a:chOff x="3857195" y="2937937"/>
            <a:chExt cx="601447" cy="74577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F55BA78-8589-C33B-0BFF-218BA1131767}"/>
                </a:ext>
              </a:extLst>
            </p:cNvPr>
            <p:cNvSpPr/>
            <p:nvPr/>
          </p:nvSpPr>
          <p:spPr>
            <a:xfrm>
              <a:off x="3857195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2002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F0CBB92-820A-7A02-C990-A226561A4FB9}"/>
                </a:ext>
              </a:extLst>
            </p:cNvPr>
            <p:cNvCxnSpPr/>
            <p:nvPr/>
          </p:nvCxnSpPr>
          <p:spPr>
            <a:xfrm>
              <a:off x="4157918" y="2937937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2C69A84-8923-8037-8E46-03DABD375C9F}"/>
              </a:ext>
            </a:extLst>
          </p:cNvPr>
          <p:cNvGrpSpPr/>
          <p:nvPr/>
        </p:nvGrpSpPr>
        <p:grpSpPr>
          <a:xfrm>
            <a:off x="6388609" y="2981224"/>
            <a:ext cx="601447" cy="763675"/>
            <a:chOff x="6600093" y="2920034"/>
            <a:chExt cx="601447" cy="76367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620C845-5B8D-219A-4968-7C0EB591828A}"/>
                </a:ext>
              </a:extLst>
            </p:cNvPr>
            <p:cNvSpPr/>
            <p:nvPr/>
          </p:nvSpPr>
          <p:spPr>
            <a:xfrm>
              <a:off x="6600093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2005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CDD474A-4D83-C3AC-0DD1-8E919669E4A7}"/>
                </a:ext>
              </a:extLst>
            </p:cNvPr>
            <p:cNvCxnSpPr/>
            <p:nvPr/>
          </p:nvCxnSpPr>
          <p:spPr>
            <a:xfrm>
              <a:off x="6900816" y="2920034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E51C5B4-A5C4-2D2A-C27B-A049C4E5C728}"/>
              </a:ext>
            </a:extLst>
          </p:cNvPr>
          <p:cNvGrpSpPr/>
          <p:nvPr/>
        </p:nvGrpSpPr>
        <p:grpSpPr>
          <a:xfrm>
            <a:off x="9434174" y="2999127"/>
            <a:ext cx="601447" cy="745772"/>
            <a:chOff x="9487396" y="2937937"/>
            <a:chExt cx="601447" cy="74577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7B03657-4871-B36B-B1E6-9914126489FD}"/>
                </a:ext>
              </a:extLst>
            </p:cNvPr>
            <p:cNvSpPr/>
            <p:nvPr/>
          </p:nvSpPr>
          <p:spPr>
            <a:xfrm>
              <a:off x="9487396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70C0"/>
                  </a:solidFill>
                </a:rPr>
                <a:t>2009</a:t>
              </a: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E8A7E45-29AC-1FFC-89C7-DBFD70718787}"/>
                </a:ext>
              </a:extLst>
            </p:cNvPr>
            <p:cNvCxnSpPr/>
            <p:nvPr/>
          </p:nvCxnSpPr>
          <p:spPr>
            <a:xfrm>
              <a:off x="9788119" y="2937937"/>
              <a:ext cx="0" cy="457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C3A84D9-7786-B7C3-44FD-1AD390641282}"/>
              </a:ext>
            </a:extLst>
          </p:cNvPr>
          <p:cNvGrpSpPr/>
          <p:nvPr/>
        </p:nvGrpSpPr>
        <p:grpSpPr>
          <a:xfrm>
            <a:off x="102109" y="2516812"/>
            <a:ext cx="601447" cy="754724"/>
            <a:chOff x="155331" y="2455622"/>
            <a:chExt cx="601447" cy="75472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3B8E1BC-8380-C398-2DB0-41541E4B584D}"/>
                </a:ext>
              </a:extLst>
            </p:cNvPr>
            <p:cNvSpPr/>
            <p:nvPr/>
          </p:nvSpPr>
          <p:spPr>
            <a:xfrm>
              <a:off x="155331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1992</a:t>
              </a: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61EC135-6731-A09A-3F5A-D5B6A24CD625}"/>
                </a:ext>
              </a:extLst>
            </p:cNvPr>
            <p:cNvCxnSpPr/>
            <p:nvPr/>
          </p:nvCxnSpPr>
          <p:spPr>
            <a:xfrm>
              <a:off x="456054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38FDDB6-0602-9E96-141B-1AE90000A873}"/>
              </a:ext>
            </a:extLst>
          </p:cNvPr>
          <p:cNvGrpSpPr/>
          <p:nvPr/>
        </p:nvGrpSpPr>
        <p:grpSpPr>
          <a:xfrm>
            <a:off x="3006735" y="2516812"/>
            <a:ext cx="601447" cy="754724"/>
            <a:chOff x="3191842" y="2455622"/>
            <a:chExt cx="601447" cy="75472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A0F8413-B4C1-35CB-AFCE-8F80894E9D1A}"/>
                </a:ext>
              </a:extLst>
            </p:cNvPr>
            <p:cNvSpPr/>
            <p:nvPr/>
          </p:nvSpPr>
          <p:spPr>
            <a:xfrm>
              <a:off x="3191842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2001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9712234-7961-6B7E-4F96-EF06BBF483B7}"/>
                </a:ext>
              </a:extLst>
            </p:cNvPr>
            <p:cNvCxnSpPr/>
            <p:nvPr/>
          </p:nvCxnSpPr>
          <p:spPr>
            <a:xfrm>
              <a:off x="3492565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C144E5E-A04D-0597-B6D6-D8E94FF7BD09}"/>
              </a:ext>
            </a:extLst>
          </p:cNvPr>
          <p:cNvGrpSpPr/>
          <p:nvPr/>
        </p:nvGrpSpPr>
        <p:grpSpPr>
          <a:xfrm>
            <a:off x="5031965" y="2516812"/>
            <a:ext cx="601447" cy="754724"/>
            <a:chOff x="5085187" y="2455622"/>
            <a:chExt cx="601447" cy="75472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48D38A9-1011-26FD-EB7C-27066EA69F3A}"/>
                </a:ext>
              </a:extLst>
            </p:cNvPr>
            <p:cNvSpPr/>
            <p:nvPr/>
          </p:nvSpPr>
          <p:spPr>
            <a:xfrm>
              <a:off x="5085187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70C0"/>
                  </a:solidFill>
                </a:rPr>
                <a:t>2003</a:t>
              </a: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78158DD-CE49-BE27-F828-00AF8A88153C}"/>
                </a:ext>
              </a:extLst>
            </p:cNvPr>
            <p:cNvCxnSpPr/>
            <p:nvPr/>
          </p:nvCxnSpPr>
          <p:spPr>
            <a:xfrm>
              <a:off x="5385910" y="2753146"/>
              <a:ext cx="0" cy="457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CC9B961-21AC-C75E-26E4-653BC80CF409}"/>
              </a:ext>
            </a:extLst>
          </p:cNvPr>
          <p:cNvGrpSpPr/>
          <p:nvPr/>
        </p:nvGrpSpPr>
        <p:grpSpPr>
          <a:xfrm>
            <a:off x="8076733" y="2516812"/>
            <a:ext cx="601447" cy="754724"/>
            <a:chOff x="8129955" y="2455622"/>
            <a:chExt cx="601447" cy="75472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04E28C6-18DF-C3E4-2883-F72DAA3A3AF6}"/>
                </a:ext>
              </a:extLst>
            </p:cNvPr>
            <p:cNvSpPr/>
            <p:nvPr/>
          </p:nvSpPr>
          <p:spPr>
            <a:xfrm>
              <a:off x="8129955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2008</a:t>
              </a: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FE3A582-7533-B65E-0CA8-B71D3737D514}"/>
                </a:ext>
              </a:extLst>
            </p:cNvPr>
            <p:cNvCxnSpPr/>
            <p:nvPr/>
          </p:nvCxnSpPr>
          <p:spPr>
            <a:xfrm>
              <a:off x="8430678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8F7ED91-B94F-52F7-C38C-42D2DF6E48C2}"/>
              </a:ext>
            </a:extLst>
          </p:cNvPr>
          <p:cNvGrpSpPr/>
          <p:nvPr/>
        </p:nvGrpSpPr>
        <p:grpSpPr>
          <a:xfrm>
            <a:off x="10462531" y="2516812"/>
            <a:ext cx="601447" cy="754724"/>
            <a:chOff x="10515753" y="2455622"/>
            <a:chExt cx="601447" cy="75472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649DFA3-03BA-C990-6B92-C7E84CF00A67}"/>
                </a:ext>
              </a:extLst>
            </p:cNvPr>
            <p:cNvSpPr/>
            <p:nvPr/>
          </p:nvSpPr>
          <p:spPr>
            <a:xfrm>
              <a:off x="10515753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2012</a:t>
              </a: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48776FA-D272-2852-9F4F-38002AA2DD53}"/>
                </a:ext>
              </a:extLst>
            </p:cNvPr>
            <p:cNvCxnSpPr/>
            <p:nvPr/>
          </p:nvCxnSpPr>
          <p:spPr>
            <a:xfrm>
              <a:off x="10816476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3339488-085D-4438-B71B-2E6966A9117D}"/>
              </a:ext>
            </a:extLst>
          </p:cNvPr>
          <p:cNvSpPr txBox="1"/>
          <p:nvPr/>
        </p:nvSpPr>
        <p:spPr>
          <a:xfrm>
            <a:off x="8268559" y="1450480"/>
            <a:ext cx="89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altLang="ko-KR" b="1" dirty="0">
                <a:solidFill>
                  <a:srgbClr val="FFC000"/>
                </a:solidFill>
              </a:rPr>
              <a:t>Pattern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31F961-973B-4B64-7381-248BB9A5E6AA}"/>
              </a:ext>
            </a:extLst>
          </p:cNvPr>
          <p:cNvSpPr txBox="1"/>
          <p:nvPr/>
        </p:nvSpPr>
        <p:spPr>
          <a:xfrm>
            <a:off x="5467604" y="1450480"/>
            <a:ext cx="674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 dirty="0">
                <a:solidFill>
                  <a:srgbClr val="0070C0"/>
                </a:solidFill>
              </a:rPr>
              <a:t>Tech.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37C36C-1ABB-1DDC-05AE-E2F3BFD549AE}"/>
              </a:ext>
            </a:extLst>
          </p:cNvPr>
          <p:cNvSpPr txBox="1"/>
          <p:nvPr/>
        </p:nvSpPr>
        <p:spPr>
          <a:xfrm>
            <a:off x="10431504" y="4387354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 dirty="0">
                <a:solidFill>
                  <a:srgbClr val="00B050"/>
                </a:solidFill>
              </a:rPr>
              <a:t>Test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8DD5DA-56DD-289D-2D8A-F34ADD73C615}"/>
              </a:ext>
            </a:extLst>
          </p:cNvPr>
          <p:cNvSpPr txBox="1"/>
          <p:nvPr/>
        </p:nvSpPr>
        <p:spPr>
          <a:xfrm>
            <a:off x="296042" y="282919"/>
            <a:ext cx="239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Separation of Concerns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51" name="Picture 4" descr="Clean Coder Blog">
            <a:extLst>
              <a:ext uri="{FF2B5EF4-FFF2-40B4-BE49-F238E27FC236}">
                <a16:creationId xmlns:a16="http://schemas.microsoft.com/office/drawing/2014/main" id="{E72C3703-868B-FDD7-9AFC-C933C0F0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891" y="325918"/>
            <a:ext cx="1979029" cy="145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B98FB0D-F354-4B34-F4BF-631FF770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690" y="4816529"/>
            <a:ext cx="3162202" cy="166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B12EADA3-52E0-E8BF-7A3F-11EAB62EA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090" y="4596796"/>
            <a:ext cx="2769444" cy="136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96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2F44D7-A4E3-5CE0-5C3D-C637D3593E03}"/>
              </a:ext>
            </a:extLst>
          </p:cNvPr>
          <p:cNvSpPr/>
          <p:nvPr/>
        </p:nvSpPr>
        <p:spPr>
          <a:xfrm>
            <a:off x="1835894" y="552790"/>
            <a:ext cx="447648" cy="13513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5733A-A7BE-FF82-08DD-F9ABCB2C6D03}"/>
              </a:ext>
            </a:extLst>
          </p:cNvPr>
          <p:cNvSpPr/>
          <p:nvPr/>
        </p:nvSpPr>
        <p:spPr>
          <a:xfrm>
            <a:off x="9336963" y="3773311"/>
            <a:ext cx="2751992" cy="503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2B8895-8B4C-4D2C-CFBD-FD5E5B708A0B}"/>
              </a:ext>
            </a:extLst>
          </p:cNvPr>
          <p:cNvSpPr/>
          <p:nvPr/>
        </p:nvSpPr>
        <p:spPr>
          <a:xfrm>
            <a:off x="4920357" y="2013052"/>
            <a:ext cx="1768975" cy="503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16FA10-1102-82E1-5E2A-78B1CDBB3C0F}"/>
              </a:ext>
            </a:extLst>
          </p:cNvPr>
          <p:cNvSpPr/>
          <p:nvPr/>
        </p:nvSpPr>
        <p:spPr>
          <a:xfrm>
            <a:off x="6274307" y="3773311"/>
            <a:ext cx="2919352" cy="503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6DF417-239A-ED74-2AE0-32271666CF8E}"/>
              </a:ext>
            </a:extLst>
          </p:cNvPr>
          <p:cNvSpPr/>
          <p:nvPr/>
        </p:nvSpPr>
        <p:spPr>
          <a:xfrm>
            <a:off x="10321702" y="2013052"/>
            <a:ext cx="1591409" cy="503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A7BA9C-1448-022E-DE1E-7E104646CD49}"/>
              </a:ext>
            </a:extLst>
          </p:cNvPr>
          <p:cNvSpPr/>
          <p:nvPr/>
        </p:nvSpPr>
        <p:spPr>
          <a:xfrm>
            <a:off x="7918201" y="2013052"/>
            <a:ext cx="1591409" cy="503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04E307-A244-5052-9D91-0F18242906A8}"/>
              </a:ext>
            </a:extLst>
          </p:cNvPr>
          <p:cNvSpPr/>
          <p:nvPr/>
        </p:nvSpPr>
        <p:spPr>
          <a:xfrm>
            <a:off x="102109" y="1495922"/>
            <a:ext cx="3405554" cy="1024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/>
              <a:t>Three-tier Architecture &gt; </a:t>
            </a:r>
            <a:r>
              <a:rPr lang="ko-KR" altLang="en-US" sz="1000" b="1" dirty="0" err="1"/>
              <a:t>Three-</a:t>
            </a:r>
            <a:r>
              <a:rPr lang="ko-KR" altLang="en-US" sz="1000" b="1" dirty="0" err="1">
                <a:solidFill>
                  <a:srgbClr val="C00000"/>
                </a:solidFill>
              </a:rPr>
              <a:t>layered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A</a:t>
            </a:r>
            <a:r>
              <a:rPr lang="ko-KR" altLang="en-US" sz="1000" b="1" dirty="0" err="1"/>
              <a:t>rchitecture</a:t>
            </a:r>
            <a:endParaRPr lang="ko-KR" altLang="en-US" sz="9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John</a:t>
            </a:r>
            <a:r>
              <a:rPr lang="ko-KR" altLang="en-US" sz="900" dirty="0"/>
              <a:t> </a:t>
            </a:r>
            <a:r>
              <a:rPr lang="ko-KR" altLang="en-US" sz="900" dirty="0" err="1"/>
              <a:t>J</a:t>
            </a:r>
            <a:r>
              <a:rPr lang="ko-KR" altLang="en-US" sz="900" dirty="0"/>
              <a:t>. </a:t>
            </a:r>
            <a:r>
              <a:rPr lang="ko-KR" altLang="en-US" sz="900" dirty="0" err="1"/>
              <a:t>Donovan</a:t>
            </a:r>
            <a:endParaRPr lang="ko-KR" altLang="en-US" sz="900" dirty="0"/>
          </a:p>
          <a:p>
            <a:pPr>
              <a:lnSpc>
                <a:spcPct val="200000"/>
              </a:lnSpc>
            </a:pPr>
            <a:r>
              <a:rPr lang="ko-KR" altLang="en-US" sz="1000" b="1" dirty="0" err="1"/>
              <a:t>Entity</a:t>
            </a:r>
            <a:r>
              <a:rPr lang="ko-KR" altLang="en-US" sz="1000" b="1" dirty="0"/>
              <a:t>-</a:t>
            </a:r>
            <a:r>
              <a:rPr lang="en-US" altLang="ko-KR" sz="1000" b="1" dirty="0"/>
              <a:t>C</a:t>
            </a:r>
            <a:r>
              <a:rPr lang="ko-KR" altLang="en-US" sz="1000" b="1" dirty="0" err="1"/>
              <a:t>ontrol</a:t>
            </a:r>
            <a:r>
              <a:rPr lang="ko-KR" altLang="en-US" sz="1000" b="1" dirty="0"/>
              <a:t>-</a:t>
            </a:r>
            <a:r>
              <a:rPr lang="en-US" altLang="ko-KR" sz="1000" b="1" dirty="0"/>
              <a:t>B</a:t>
            </a:r>
            <a:r>
              <a:rPr lang="ko-KR" altLang="en-US" sz="1000" b="1" dirty="0" err="1"/>
              <a:t>oundary</a:t>
            </a:r>
            <a:r>
              <a:rPr lang="ko-KR" altLang="en-US" sz="1000" b="1" dirty="0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lvar</a:t>
            </a:r>
            <a:r>
              <a:rPr lang="ko-KR" altLang="en-US" sz="900" dirty="0"/>
              <a:t> </a:t>
            </a:r>
            <a:r>
              <a:rPr lang="ko-KR" altLang="en-US" sz="900" dirty="0" err="1"/>
              <a:t>Jacobson</a:t>
            </a:r>
            <a:endParaRPr lang="ko-KR" altLang="en-US" sz="9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4FF0BF-9900-0FB4-B088-D03BF6A12BCD}"/>
              </a:ext>
            </a:extLst>
          </p:cNvPr>
          <p:cNvSpPr/>
          <p:nvPr/>
        </p:nvSpPr>
        <p:spPr>
          <a:xfrm>
            <a:off x="893417" y="3742864"/>
            <a:ext cx="282526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Extreme Programming(XP) book published</a:t>
            </a:r>
          </a:p>
          <a:p>
            <a:pPr>
              <a:lnSpc>
                <a:spcPct val="150000"/>
              </a:lnSpc>
            </a:pPr>
            <a:r>
              <a:rPr lang="ko-KR" altLang="en-US" sz="900"/>
              <a:t>by Kent Beck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BA07C9-8EB5-ADCF-4475-9B6DFEA31A50}"/>
              </a:ext>
            </a:extLst>
          </p:cNvPr>
          <p:cNvSpPr/>
          <p:nvPr/>
        </p:nvSpPr>
        <p:spPr>
          <a:xfrm>
            <a:off x="3006735" y="2290051"/>
            <a:ext cx="10599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Agile Manifesto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54F276-8A83-0252-1D18-39ABE31D0E8C}"/>
              </a:ext>
            </a:extLst>
          </p:cNvPr>
          <p:cNvSpPr/>
          <p:nvPr/>
        </p:nvSpPr>
        <p:spPr>
          <a:xfrm>
            <a:off x="3803973" y="3742864"/>
            <a:ext cx="245598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Test</a:t>
            </a:r>
            <a:r>
              <a:rPr lang="en-US" altLang="ko-KR" sz="900" b="1"/>
              <a:t>-</a:t>
            </a:r>
            <a:r>
              <a:rPr lang="ko-KR" altLang="en-US" sz="900" b="1"/>
              <a:t>Driven</a:t>
            </a:r>
            <a:r>
              <a:rPr lang="en-US" altLang="ko-KR" sz="900" b="1"/>
              <a:t> </a:t>
            </a:r>
            <a:r>
              <a:rPr lang="ko-KR" altLang="en-US" sz="900" b="1"/>
              <a:t>Development by Example</a:t>
            </a:r>
          </a:p>
          <a:p>
            <a:pPr>
              <a:lnSpc>
                <a:spcPct val="150000"/>
              </a:lnSpc>
            </a:pPr>
            <a:r>
              <a:rPr lang="ko-KR" altLang="en-US" sz="900"/>
              <a:t>by Kent Beck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781544-D910-D73C-496D-4328CBF55767}"/>
              </a:ext>
            </a:extLst>
          </p:cNvPr>
          <p:cNvSpPr/>
          <p:nvPr/>
        </p:nvSpPr>
        <p:spPr>
          <a:xfrm>
            <a:off x="5031965" y="2013052"/>
            <a:ext cx="159433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rgbClr val="0070C0"/>
                </a:solidFill>
              </a:rPr>
              <a:t>Domain-Driven Design</a:t>
            </a:r>
          </a:p>
          <a:p>
            <a:pPr>
              <a:lnSpc>
                <a:spcPct val="150000"/>
              </a:lnSpc>
            </a:pPr>
            <a:r>
              <a:rPr lang="ko-KR" altLang="en-US" sz="900">
                <a:solidFill>
                  <a:srgbClr val="0070C0"/>
                </a:solidFill>
              </a:rPr>
              <a:t>by Eric Evans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3C52DD-C6CE-1DE3-933B-66B8C1824713}"/>
              </a:ext>
            </a:extLst>
          </p:cNvPr>
          <p:cNvSpPr/>
          <p:nvPr/>
        </p:nvSpPr>
        <p:spPr>
          <a:xfrm>
            <a:off x="6388609" y="3742864"/>
            <a:ext cx="28050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Hexagonal Architecture / Ports &amp; Adapters</a:t>
            </a:r>
          </a:p>
          <a:p>
            <a:pPr>
              <a:lnSpc>
                <a:spcPct val="150000"/>
              </a:lnSpc>
            </a:pPr>
            <a:r>
              <a:rPr lang="ko-KR" altLang="en-US" sz="900"/>
              <a:t>by Alistair Cockburn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894C1A-354D-43FF-8348-90E0A992AEFB}"/>
              </a:ext>
            </a:extLst>
          </p:cNvPr>
          <p:cNvSpPr/>
          <p:nvPr/>
        </p:nvSpPr>
        <p:spPr>
          <a:xfrm>
            <a:off x="8076733" y="2013052"/>
            <a:ext cx="138332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Onion Architecture</a:t>
            </a:r>
          </a:p>
          <a:p>
            <a:pPr>
              <a:lnSpc>
                <a:spcPct val="150000"/>
              </a:lnSpc>
            </a:pPr>
            <a:r>
              <a:rPr lang="ko-KR" altLang="en-US" sz="900"/>
              <a:t>by Jeffrey Palermo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83ECC8-5DA1-1EDA-897D-151670EE38AF}"/>
              </a:ext>
            </a:extLst>
          </p:cNvPr>
          <p:cNvSpPr/>
          <p:nvPr/>
        </p:nvSpPr>
        <p:spPr>
          <a:xfrm>
            <a:off x="9434174" y="3742864"/>
            <a:ext cx="25932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rgbClr val="00B050"/>
                </a:solidFill>
              </a:rPr>
              <a:t>Test Pyramid</a:t>
            </a:r>
          </a:p>
          <a:p>
            <a:pPr>
              <a:lnSpc>
                <a:spcPct val="150000"/>
              </a:lnSpc>
            </a:pPr>
            <a:r>
              <a:rPr lang="ko-KR" altLang="en-US" sz="900">
                <a:solidFill>
                  <a:srgbClr val="00B050"/>
                </a:solidFill>
              </a:rPr>
              <a:t>by M</a:t>
            </a:r>
            <a:r>
              <a:rPr lang="en-US" altLang="ko-KR" sz="900">
                <a:solidFill>
                  <a:srgbClr val="00B050"/>
                </a:solidFill>
              </a:rPr>
              <a:t>i</a:t>
            </a:r>
            <a:r>
              <a:rPr lang="ko-KR" altLang="en-US" sz="900">
                <a:solidFill>
                  <a:srgbClr val="00B050"/>
                </a:solidFill>
              </a:rPr>
              <a:t>ke Cohn at Succeeding with Agile Book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721813-7663-F1E7-0E79-A5791836619D}"/>
              </a:ext>
            </a:extLst>
          </p:cNvPr>
          <p:cNvSpPr/>
          <p:nvPr/>
        </p:nvSpPr>
        <p:spPr>
          <a:xfrm>
            <a:off x="10462531" y="2013052"/>
            <a:ext cx="143299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Clean Architecture</a:t>
            </a:r>
          </a:p>
          <a:p>
            <a:pPr>
              <a:lnSpc>
                <a:spcPct val="150000"/>
              </a:lnSpc>
            </a:pPr>
            <a:r>
              <a:rPr lang="ko-KR" altLang="en-US" sz="900"/>
              <a:t>by Robert C. Martin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53B4C7-ACF2-F41F-23F2-BCED261F8007}"/>
              </a:ext>
            </a:extLst>
          </p:cNvPr>
          <p:cNvCxnSpPr/>
          <p:nvPr/>
        </p:nvCxnSpPr>
        <p:spPr>
          <a:xfrm>
            <a:off x="102109" y="3130855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D626D93-F5ED-6F11-87D4-6DC79665E6B0}"/>
              </a:ext>
            </a:extLst>
          </p:cNvPr>
          <p:cNvGrpSpPr/>
          <p:nvPr/>
        </p:nvGrpSpPr>
        <p:grpSpPr>
          <a:xfrm>
            <a:off x="893417" y="2999127"/>
            <a:ext cx="601447" cy="745772"/>
            <a:chOff x="946639" y="2937937"/>
            <a:chExt cx="601447" cy="74577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A936A5C-E129-0547-4347-3F435EB6C212}"/>
                </a:ext>
              </a:extLst>
            </p:cNvPr>
            <p:cNvSpPr/>
            <p:nvPr/>
          </p:nvSpPr>
          <p:spPr>
            <a:xfrm>
              <a:off x="946639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1999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ED99DFD-3CF6-2E3D-EECA-AD3EDA175717}"/>
                </a:ext>
              </a:extLst>
            </p:cNvPr>
            <p:cNvCxnSpPr/>
            <p:nvPr/>
          </p:nvCxnSpPr>
          <p:spPr>
            <a:xfrm>
              <a:off x="1247362" y="2937937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48BC09-9EC2-8834-7D3C-14D510360075}"/>
              </a:ext>
            </a:extLst>
          </p:cNvPr>
          <p:cNvGrpSpPr/>
          <p:nvPr/>
        </p:nvGrpSpPr>
        <p:grpSpPr>
          <a:xfrm>
            <a:off x="3803973" y="2999127"/>
            <a:ext cx="601447" cy="745772"/>
            <a:chOff x="3857195" y="2937937"/>
            <a:chExt cx="601447" cy="74577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F55BA78-8589-C33B-0BFF-218BA1131767}"/>
                </a:ext>
              </a:extLst>
            </p:cNvPr>
            <p:cNvSpPr/>
            <p:nvPr/>
          </p:nvSpPr>
          <p:spPr>
            <a:xfrm>
              <a:off x="3857195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2002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F0CBB92-820A-7A02-C990-A226561A4FB9}"/>
                </a:ext>
              </a:extLst>
            </p:cNvPr>
            <p:cNvCxnSpPr/>
            <p:nvPr/>
          </p:nvCxnSpPr>
          <p:spPr>
            <a:xfrm>
              <a:off x="4157918" y="2937937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2C69A84-8923-8037-8E46-03DABD375C9F}"/>
              </a:ext>
            </a:extLst>
          </p:cNvPr>
          <p:cNvGrpSpPr/>
          <p:nvPr/>
        </p:nvGrpSpPr>
        <p:grpSpPr>
          <a:xfrm>
            <a:off x="6388609" y="2981224"/>
            <a:ext cx="601447" cy="763675"/>
            <a:chOff x="6600093" y="2920034"/>
            <a:chExt cx="601447" cy="76367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620C845-5B8D-219A-4968-7C0EB591828A}"/>
                </a:ext>
              </a:extLst>
            </p:cNvPr>
            <p:cNvSpPr/>
            <p:nvPr/>
          </p:nvSpPr>
          <p:spPr>
            <a:xfrm>
              <a:off x="6600093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2005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CDD474A-4D83-C3AC-0DD1-8E919669E4A7}"/>
                </a:ext>
              </a:extLst>
            </p:cNvPr>
            <p:cNvCxnSpPr/>
            <p:nvPr/>
          </p:nvCxnSpPr>
          <p:spPr>
            <a:xfrm>
              <a:off x="6900816" y="2920034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E51C5B4-A5C4-2D2A-C27B-A049C4E5C728}"/>
              </a:ext>
            </a:extLst>
          </p:cNvPr>
          <p:cNvGrpSpPr/>
          <p:nvPr/>
        </p:nvGrpSpPr>
        <p:grpSpPr>
          <a:xfrm>
            <a:off x="9434174" y="2999127"/>
            <a:ext cx="601447" cy="745772"/>
            <a:chOff x="9487396" y="2937937"/>
            <a:chExt cx="601447" cy="74577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7B03657-4871-B36B-B1E6-9914126489FD}"/>
                </a:ext>
              </a:extLst>
            </p:cNvPr>
            <p:cNvSpPr/>
            <p:nvPr/>
          </p:nvSpPr>
          <p:spPr>
            <a:xfrm>
              <a:off x="9487396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70C0"/>
                  </a:solidFill>
                </a:rPr>
                <a:t>2009</a:t>
              </a: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E8A7E45-29AC-1FFC-89C7-DBFD70718787}"/>
                </a:ext>
              </a:extLst>
            </p:cNvPr>
            <p:cNvCxnSpPr/>
            <p:nvPr/>
          </p:nvCxnSpPr>
          <p:spPr>
            <a:xfrm>
              <a:off x="9788119" y="2937937"/>
              <a:ext cx="0" cy="457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C3A84D9-7786-B7C3-44FD-1AD390641282}"/>
              </a:ext>
            </a:extLst>
          </p:cNvPr>
          <p:cNvGrpSpPr/>
          <p:nvPr/>
        </p:nvGrpSpPr>
        <p:grpSpPr>
          <a:xfrm>
            <a:off x="102109" y="2516812"/>
            <a:ext cx="601447" cy="754724"/>
            <a:chOff x="155331" y="2455622"/>
            <a:chExt cx="601447" cy="75472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3B8E1BC-8380-C398-2DB0-41541E4B584D}"/>
                </a:ext>
              </a:extLst>
            </p:cNvPr>
            <p:cNvSpPr/>
            <p:nvPr/>
          </p:nvSpPr>
          <p:spPr>
            <a:xfrm>
              <a:off x="155331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1992</a:t>
              </a: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61EC135-6731-A09A-3F5A-D5B6A24CD625}"/>
                </a:ext>
              </a:extLst>
            </p:cNvPr>
            <p:cNvCxnSpPr/>
            <p:nvPr/>
          </p:nvCxnSpPr>
          <p:spPr>
            <a:xfrm>
              <a:off x="456054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38FDDB6-0602-9E96-141B-1AE90000A873}"/>
              </a:ext>
            </a:extLst>
          </p:cNvPr>
          <p:cNvGrpSpPr/>
          <p:nvPr/>
        </p:nvGrpSpPr>
        <p:grpSpPr>
          <a:xfrm>
            <a:off x="3006735" y="2516812"/>
            <a:ext cx="601447" cy="754724"/>
            <a:chOff x="3191842" y="2455622"/>
            <a:chExt cx="601447" cy="75472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A0F8413-B4C1-35CB-AFCE-8F80894E9D1A}"/>
                </a:ext>
              </a:extLst>
            </p:cNvPr>
            <p:cNvSpPr/>
            <p:nvPr/>
          </p:nvSpPr>
          <p:spPr>
            <a:xfrm>
              <a:off x="3191842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2001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9712234-7961-6B7E-4F96-EF06BBF483B7}"/>
                </a:ext>
              </a:extLst>
            </p:cNvPr>
            <p:cNvCxnSpPr/>
            <p:nvPr/>
          </p:nvCxnSpPr>
          <p:spPr>
            <a:xfrm>
              <a:off x="3492565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C144E5E-A04D-0597-B6D6-D8E94FF7BD09}"/>
              </a:ext>
            </a:extLst>
          </p:cNvPr>
          <p:cNvGrpSpPr/>
          <p:nvPr/>
        </p:nvGrpSpPr>
        <p:grpSpPr>
          <a:xfrm>
            <a:off x="5031965" y="2516812"/>
            <a:ext cx="601447" cy="754724"/>
            <a:chOff x="5085187" y="2455622"/>
            <a:chExt cx="601447" cy="75472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48D38A9-1011-26FD-EB7C-27066EA69F3A}"/>
                </a:ext>
              </a:extLst>
            </p:cNvPr>
            <p:cNvSpPr/>
            <p:nvPr/>
          </p:nvSpPr>
          <p:spPr>
            <a:xfrm>
              <a:off x="5085187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70C0"/>
                  </a:solidFill>
                </a:rPr>
                <a:t>2003</a:t>
              </a: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78158DD-CE49-BE27-F828-00AF8A88153C}"/>
                </a:ext>
              </a:extLst>
            </p:cNvPr>
            <p:cNvCxnSpPr/>
            <p:nvPr/>
          </p:nvCxnSpPr>
          <p:spPr>
            <a:xfrm>
              <a:off x="5385910" y="2753146"/>
              <a:ext cx="0" cy="457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CC9B961-21AC-C75E-26E4-653BC80CF409}"/>
              </a:ext>
            </a:extLst>
          </p:cNvPr>
          <p:cNvGrpSpPr/>
          <p:nvPr/>
        </p:nvGrpSpPr>
        <p:grpSpPr>
          <a:xfrm>
            <a:off x="8076733" y="2516812"/>
            <a:ext cx="601447" cy="754724"/>
            <a:chOff x="8129955" y="2455622"/>
            <a:chExt cx="601447" cy="75472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04E28C6-18DF-C3E4-2883-F72DAA3A3AF6}"/>
                </a:ext>
              </a:extLst>
            </p:cNvPr>
            <p:cNvSpPr/>
            <p:nvPr/>
          </p:nvSpPr>
          <p:spPr>
            <a:xfrm>
              <a:off x="8129955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2008</a:t>
              </a: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FE3A582-7533-B65E-0CA8-B71D3737D514}"/>
                </a:ext>
              </a:extLst>
            </p:cNvPr>
            <p:cNvCxnSpPr/>
            <p:nvPr/>
          </p:nvCxnSpPr>
          <p:spPr>
            <a:xfrm>
              <a:off x="8430678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8F7ED91-B94F-52F7-C38C-42D2DF6E48C2}"/>
              </a:ext>
            </a:extLst>
          </p:cNvPr>
          <p:cNvGrpSpPr/>
          <p:nvPr/>
        </p:nvGrpSpPr>
        <p:grpSpPr>
          <a:xfrm>
            <a:off x="10462531" y="2516812"/>
            <a:ext cx="601447" cy="754724"/>
            <a:chOff x="10515753" y="2455622"/>
            <a:chExt cx="601447" cy="75472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649DFA3-03BA-C990-6B92-C7E84CF00A67}"/>
                </a:ext>
              </a:extLst>
            </p:cNvPr>
            <p:cNvSpPr/>
            <p:nvPr/>
          </p:nvSpPr>
          <p:spPr>
            <a:xfrm>
              <a:off x="10515753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2012</a:t>
              </a: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48776FA-D272-2852-9F4F-38002AA2DD53}"/>
                </a:ext>
              </a:extLst>
            </p:cNvPr>
            <p:cNvCxnSpPr/>
            <p:nvPr/>
          </p:nvCxnSpPr>
          <p:spPr>
            <a:xfrm>
              <a:off x="10816476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3339488-085D-4438-B71B-2E6966A9117D}"/>
              </a:ext>
            </a:extLst>
          </p:cNvPr>
          <p:cNvSpPr txBox="1"/>
          <p:nvPr/>
        </p:nvSpPr>
        <p:spPr>
          <a:xfrm>
            <a:off x="8119031" y="157338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설계 패턴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31F961-973B-4B64-7381-248BB9A5E6AA}"/>
              </a:ext>
            </a:extLst>
          </p:cNvPr>
          <p:cNvSpPr txBox="1"/>
          <p:nvPr/>
        </p:nvSpPr>
        <p:spPr>
          <a:xfrm>
            <a:off x="5195947" y="157338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37C36C-1ABB-1DDC-05AE-E2F3BFD549AE}"/>
              </a:ext>
            </a:extLst>
          </p:cNvPr>
          <p:cNvSpPr txBox="1"/>
          <p:nvPr/>
        </p:nvSpPr>
        <p:spPr>
          <a:xfrm>
            <a:off x="10017095" y="4387354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설계 테스트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8DD5DA-56DD-289D-2D8A-F34ADD73C615}"/>
              </a:ext>
            </a:extLst>
          </p:cNvPr>
          <p:cNvSpPr txBox="1"/>
          <p:nvPr/>
        </p:nvSpPr>
        <p:spPr>
          <a:xfrm>
            <a:off x="1176304" y="667087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C00000"/>
                </a:solidFill>
              </a:rPr>
              <a:t>관심사의 분리</a:t>
            </a:r>
            <a:endParaRPr lang="en-US" altLang="ko-KR" sz="14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C00000"/>
                </a:solidFill>
              </a:rPr>
              <a:t>Separation of Concerns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pic>
        <p:nvPicPr>
          <p:cNvPr id="51" name="Picture 4" descr="Clean Coder Blog">
            <a:extLst>
              <a:ext uri="{FF2B5EF4-FFF2-40B4-BE49-F238E27FC236}">
                <a16:creationId xmlns:a16="http://schemas.microsoft.com/office/drawing/2014/main" id="{E72C3703-868B-FDD7-9AFC-C933C0F0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891" y="458652"/>
            <a:ext cx="1979029" cy="145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B98FB0D-F354-4B34-F4BF-631FF770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778" y="4816530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B12EADA3-52E0-E8BF-7A3F-11EAB62EA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432" y="4498477"/>
            <a:ext cx="2603102" cy="127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0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D08DFE67-2622-76E6-E7F2-2E56AF6D1306}"/>
              </a:ext>
            </a:extLst>
          </p:cNvPr>
          <p:cNvSpPr/>
          <p:nvPr/>
        </p:nvSpPr>
        <p:spPr>
          <a:xfrm>
            <a:off x="9315206" y="3782113"/>
            <a:ext cx="870106" cy="21376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ttps://blog.cleancoder.com/uncle-bob/images/2012-08-13-the-clean-architecture/Clean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40" y="728663"/>
            <a:ext cx="73533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B1571B-1864-431C-7FF7-05D98A3971EE}"/>
              </a:ext>
            </a:extLst>
          </p:cNvPr>
          <p:cNvSpPr txBox="1"/>
          <p:nvPr/>
        </p:nvSpPr>
        <p:spPr>
          <a:xfrm>
            <a:off x="8299506" y="3662062"/>
            <a:ext cx="44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src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188DC-21B1-A30F-0490-306BB4969A53}"/>
              </a:ext>
            </a:extLst>
          </p:cNvPr>
          <p:cNvSpPr txBox="1"/>
          <p:nvPr/>
        </p:nvSpPr>
        <p:spPr>
          <a:xfrm>
            <a:off x="8623404" y="4043183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0070C0"/>
                </a:solidFill>
              </a:rPr>
              <a:t>Domain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B6D3B-FE55-D2AA-AE75-CACFB21259D8}"/>
              </a:ext>
            </a:extLst>
          </p:cNvPr>
          <p:cNvSpPr txBox="1"/>
          <p:nvPr/>
        </p:nvSpPr>
        <p:spPr>
          <a:xfrm>
            <a:off x="8623404" y="4343760"/>
            <a:ext cx="1557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0070C0"/>
                </a:solidFill>
              </a:rPr>
              <a:t>Application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94932A-D9CA-0370-1D9F-9E8F7C1075E7}"/>
              </a:ext>
            </a:extLst>
          </p:cNvPr>
          <p:cNvSpPr txBox="1"/>
          <p:nvPr/>
        </p:nvSpPr>
        <p:spPr>
          <a:xfrm>
            <a:off x="8623404" y="4644337"/>
            <a:ext cx="2282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.Infrastructure</a:t>
            </a:r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E039FA-997D-3F76-ACC3-C2186D66CFA5}"/>
              </a:ext>
            </a:extLst>
          </p:cNvPr>
          <p:cNvSpPr txBox="1"/>
          <p:nvPr/>
        </p:nvSpPr>
        <p:spPr>
          <a:xfrm>
            <a:off x="8623404" y="4933125"/>
            <a:ext cx="2135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.Persistence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0693AD-293D-9CC7-8F9D-D70FE855ECC5}"/>
              </a:ext>
            </a:extLst>
          </p:cNvPr>
          <p:cNvSpPr txBox="1"/>
          <p:nvPr/>
        </p:nvSpPr>
        <p:spPr>
          <a:xfrm>
            <a:off x="8623404" y="5221913"/>
            <a:ext cx="2220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.Presentation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B297B1-1F07-4896-052A-235CE79807B9}"/>
              </a:ext>
            </a:extLst>
          </p:cNvPr>
          <p:cNvSpPr txBox="1"/>
          <p:nvPr/>
        </p:nvSpPr>
        <p:spPr>
          <a:xfrm>
            <a:off x="8623404" y="5522494"/>
            <a:ext cx="1114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0070C0"/>
                </a:solidFill>
              </a:rPr>
              <a:t>Host</a:t>
            </a:r>
            <a:endParaRPr lang="en-GB" sz="1200" b="1" dirty="0">
              <a:solidFill>
                <a:srgbClr val="0070C0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41DF9C-F0A4-346C-C854-1F4377D1C6A2}"/>
              </a:ext>
            </a:extLst>
          </p:cNvPr>
          <p:cNvCxnSpPr>
            <a:cxnSpLocks/>
          </p:cNvCxnSpPr>
          <p:nvPr/>
        </p:nvCxnSpPr>
        <p:spPr>
          <a:xfrm>
            <a:off x="8256640" y="4331971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1763325-2FAF-5205-6358-82B5FD1AB40D}"/>
              </a:ext>
            </a:extLst>
          </p:cNvPr>
          <p:cNvCxnSpPr>
            <a:cxnSpLocks/>
          </p:cNvCxnSpPr>
          <p:nvPr/>
        </p:nvCxnSpPr>
        <p:spPr>
          <a:xfrm>
            <a:off x="8256640" y="4632548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CE0282E-5083-6037-8234-F9C70C9F510D}"/>
              </a:ext>
            </a:extLst>
          </p:cNvPr>
          <p:cNvCxnSpPr>
            <a:cxnSpLocks/>
          </p:cNvCxnSpPr>
          <p:nvPr/>
        </p:nvCxnSpPr>
        <p:spPr>
          <a:xfrm>
            <a:off x="8256640" y="5510701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C0CBAB-4443-7559-6225-A27E7124114E}"/>
              </a:ext>
            </a:extLst>
          </p:cNvPr>
          <p:cNvSpPr/>
          <p:nvPr/>
        </p:nvSpPr>
        <p:spPr>
          <a:xfrm>
            <a:off x="8432312" y="4096394"/>
            <a:ext cx="183357" cy="164008"/>
          </a:xfrm>
          <a:prstGeom prst="rect">
            <a:avLst/>
          </a:prstGeom>
          <a:solidFill>
            <a:srgbClr val="FCFD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A5A1B07-C592-77E2-9C89-C994F28BEAAF}"/>
              </a:ext>
            </a:extLst>
          </p:cNvPr>
          <p:cNvSpPr/>
          <p:nvPr/>
        </p:nvSpPr>
        <p:spPr>
          <a:xfrm>
            <a:off x="8432312" y="4406928"/>
            <a:ext cx="183357" cy="164008"/>
          </a:xfrm>
          <a:prstGeom prst="rect">
            <a:avLst/>
          </a:prstGeom>
          <a:solidFill>
            <a:srgbClr val="FFA6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5E9EEFA-318F-E7AE-A547-30F14BD74649}"/>
              </a:ext>
            </a:extLst>
          </p:cNvPr>
          <p:cNvSpPr/>
          <p:nvPr/>
        </p:nvSpPr>
        <p:spPr>
          <a:xfrm>
            <a:off x="8432312" y="4991678"/>
            <a:ext cx="183357" cy="164008"/>
          </a:xfrm>
          <a:prstGeom prst="rect">
            <a:avLst/>
          </a:prstGeom>
          <a:solidFill>
            <a:srgbClr val="8FFF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834F78-80A3-9627-F342-345B3F4306F6}"/>
              </a:ext>
            </a:extLst>
          </p:cNvPr>
          <p:cNvSpPr/>
          <p:nvPr/>
        </p:nvSpPr>
        <p:spPr>
          <a:xfrm>
            <a:off x="8432312" y="5580967"/>
            <a:ext cx="183357" cy="164008"/>
          </a:xfrm>
          <a:prstGeom prst="rect">
            <a:avLst/>
          </a:prstGeom>
          <a:solidFill>
            <a:srgbClr val="BAF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40D94431-966B-E643-F3AC-F39B394E6945}"/>
              </a:ext>
            </a:extLst>
          </p:cNvPr>
          <p:cNvSpPr/>
          <p:nvPr/>
        </p:nvSpPr>
        <p:spPr>
          <a:xfrm flipH="1">
            <a:off x="8741978" y="3591595"/>
            <a:ext cx="1439160" cy="190517"/>
          </a:xfrm>
          <a:prstGeom prst="parallelogram">
            <a:avLst>
              <a:gd name="adj" fmla="val 30964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7AD5D2-4BDB-0E1F-60EE-3A312D50F798}"/>
              </a:ext>
            </a:extLst>
          </p:cNvPr>
          <p:cNvSpPr/>
          <p:nvPr/>
        </p:nvSpPr>
        <p:spPr>
          <a:xfrm>
            <a:off x="8711317" y="1336637"/>
            <a:ext cx="870106" cy="2250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8754243" y="1389912"/>
            <a:ext cx="78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Layers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04230" y="1759308"/>
            <a:ext cx="884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T1.</a:t>
            </a:r>
            <a:r>
              <a:rPr lang="en-US" altLang="ko-KR" sz="1600" b="1" dirty="0">
                <a:solidFill>
                  <a:srgbClr val="0070C0"/>
                </a:solidFill>
              </a:rPr>
              <a:t>T2</a:t>
            </a:r>
            <a:r>
              <a:rPr lang="en-US" altLang="ko-KR" sz="1600" dirty="0"/>
              <a:t>.T3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695563" y="2961472"/>
            <a:ext cx="701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Adapter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95563" y="2685245"/>
            <a:ext cx="916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Application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95563" y="2412736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Domain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491BFA-AB0A-6B75-FD74-3324CFEC7FCD}"/>
              </a:ext>
            </a:extLst>
          </p:cNvPr>
          <p:cNvSpPr txBox="1"/>
          <p:nvPr/>
        </p:nvSpPr>
        <p:spPr>
          <a:xfrm>
            <a:off x="8695563" y="3233980"/>
            <a:ext cx="477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Host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BFD0D5-E4DB-DF72-F263-2B91AFA2A441}"/>
              </a:ext>
            </a:extLst>
          </p:cNvPr>
          <p:cNvSpPr/>
          <p:nvPr/>
        </p:nvSpPr>
        <p:spPr>
          <a:xfrm>
            <a:off x="8432312" y="2471477"/>
            <a:ext cx="183357" cy="164008"/>
          </a:xfrm>
          <a:prstGeom prst="rect">
            <a:avLst/>
          </a:prstGeom>
          <a:solidFill>
            <a:srgbClr val="FCFD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1E9527-4D0E-47F1-DDC5-B302B10F4048}"/>
              </a:ext>
            </a:extLst>
          </p:cNvPr>
          <p:cNvSpPr/>
          <p:nvPr/>
        </p:nvSpPr>
        <p:spPr>
          <a:xfrm>
            <a:off x="8432312" y="2742545"/>
            <a:ext cx="183357" cy="164008"/>
          </a:xfrm>
          <a:prstGeom prst="rect">
            <a:avLst/>
          </a:prstGeom>
          <a:solidFill>
            <a:srgbClr val="FFA6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C02FDF-809E-D3AC-32E4-F432FEB014D8}"/>
              </a:ext>
            </a:extLst>
          </p:cNvPr>
          <p:cNvSpPr/>
          <p:nvPr/>
        </p:nvSpPr>
        <p:spPr>
          <a:xfrm>
            <a:off x="8432312" y="3013613"/>
            <a:ext cx="183357" cy="164008"/>
          </a:xfrm>
          <a:prstGeom prst="rect">
            <a:avLst/>
          </a:prstGeom>
          <a:solidFill>
            <a:srgbClr val="8FFF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39B754-1F1C-165D-2D6B-1CA3815110F1}"/>
              </a:ext>
            </a:extLst>
          </p:cNvPr>
          <p:cNvSpPr/>
          <p:nvPr/>
        </p:nvSpPr>
        <p:spPr>
          <a:xfrm>
            <a:off x="8432312" y="3284681"/>
            <a:ext cx="183357" cy="164008"/>
          </a:xfrm>
          <a:prstGeom prst="rect">
            <a:avLst/>
          </a:prstGeom>
          <a:solidFill>
            <a:srgbClr val="BAF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직선 연결선 23"/>
          <p:cNvCxnSpPr/>
          <p:nvPr/>
        </p:nvCxnSpPr>
        <p:spPr>
          <a:xfrm>
            <a:off x="6071752" y="2689735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071752" y="2962244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071752" y="3238471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136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semaphoreci.com/wp-content/uploads/2022/03/pyramid1.jpg">
            <a:extLst>
              <a:ext uri="{FF2B5EF4-FFF2-40B4-BE49-F238E27FC236}">
                <a16:creationId xmlns:a16="http://schemas.microsoft.com/office/drawing/2014/main" id="{E2EE2791-FB52-5D00-FB85-59D7591D9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312" y="1751989"/>
            <a:ext cx="3089230" cy="335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A27837-C729-CBC5-0154-423DF875A3CB}"/>
              </a:ext>
            </a:extLst>
          </p:cNvPr>
          <p:cNvSpPr/>
          <p:nvPr/>
        </p:nvSpPr>
        <p:spPr>
          <a:xfrm>
            <a:off x="7907109" y="3940150"/>
            <a:ext cx="870106" cy="1165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57051A-FC72-7851-3E58-1EA721984C8B}"/>
              </a:ext>
            </a:extLst>
          </p:cNvPr>
          <p:cNvSpPr txBox="1"/>
          <p:nvPr/>
        </p:nvSpPr>
        <p:spPr>
          <a:xfrm>
            <a:off x="6443532" y="3751430"/>
            <a:ext cx="62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22406-DCB6-FF74-497E-2D558203995C}"/>
              </a:ext>
            </a:extLst>
          </p:cNvPr>
          <p:cNvSpPr txBox="1"/>
          <p:nvPr/>
        </p:nvSpPr>
        <p:spPr>
          <a:xfrm>
            <a:off x="6857167" y="4123802"/>
            <a:ext cx="1410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CleanDdd.</a:t>
            </a:r>
            <a:r>
              <a:rPr lang="en-GB" sz="1200" b="1" dirty="0">
                <a:solidFill>
                  <a:srgbClr val="C00000"/>
                </a:solidFill>
              </a:rPr>
              <a:t>Tests</a:t>
            </a:r>
            <a:r>
              <a:rPr lang="en-GB" sz="1200" b="1" dirty="0"/>
              <a:t>.</a:t>
            </a:r>
            <a:r>
              <a:rPr lang="en-GB" sz="1200" b="1" dirty="0">
                <a:solidFill>
                  <a:srgbClr val="0070C0"/>
                </a:solidFill>
              </a:rPr>
              <a:t>E2E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CDC861-8345-7E45-7BAF-1F09CF7205D6}"/>
              </a:ext>
            </a:extLst>
          </p:cNvPr>
          <p:cNvSpPr txBox="1"/>
          <p:nvPr/>
        </p:nvSpPr>
        <p:spPr>
          <a:xfrm>
            <a:off x="6857167" y="4424379"/>
            <a:ext cx="1886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C00000"/>
                </a:solidFill>
              </a:rPr>
              <a:t>Tests</a:t>
            </a:r>
            <a:r>
              <a:rPr lang="en-GB" sz="1200" dirty="0" err="1"/>
              <a:t>.</a:t>
            </a:r>
            <a:r>
              <a:rPr lang="en-GB" sz="1200" b="1" dirty="0" err="1">
                <a:solidFill>
                  <a:srgbClr val="0070C0"/>
                </a:solidFill>
              </a:rPr>
              <a:t>Integration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211E49-4203-1783-30F7-FC80A008F20D}"/>
              </a:ext>
            </a:extLst>
          </p:cNvPr>
          <p:cNvSpPr txBox="1"/>
          <p:nvPr/>
        </p:nvSpPr>
        <p:spPr>
          <a:xfrm>
            <a:off x="6857167" y="4724956"/>
            <a:ext cx="1453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C00000"/>
                </a:solidFill>
              </a:rPr>
              <a:t>Tests</a:t>
            </a:r>
            <a:r>
              <a:rPr lang="en-GB" sz="1200" dirty="0" err="1"/>
              <a:t>.</a:t>
            </a:r>
            <a:r>
              <a:rPr lang="en-GB" sz="1200" b="1" dirty="0" err="1">
                <a:solidFill>
                  <a:srgbClr val="0070C0"/>
                </a:solidFill>
              </a:rPr>
              <a:t>Unit</a:t>
            </a:r>
            <a:endParaRPr lang="en-GB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B0D06A-31B1-F049-8AA4-46CCD9907447}"/>
              </a:ext>
            </a:extLst>
          </p:cNvPr>
          <p:cNvSpPr/>
          <p:nvPr/>
        </p:nvSpPr>
        <p:spPr>
          <a:xfrm>
            <a:off x="6666075" y="4177013"/>
            <a:ext cx="183357" cy="164008"/>
          </a:xfrm>
          <a:prstGeom prst="rect">
            <a:avLst/>
          </a:prstGeom>
          <a:solidFill>
            <a:srgbClr val="F8C3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7C7D5E-10AC-5A3F-DFD9-3D594C248C95}"/>
              </a:ext>
            </a:extLst>
          </p:cNvPr>
          <p:cNvSpPr/>
          <p:nvPr/>
        </p:nvSpPr>
        <p:spPr>
          <a:xfrm>
            <a:off x="6666075" y="4487547"/>
            <a:ext cx="183357" cy="164008"/>
          </a:xfrm>
          <a:prstGeom prst="rect">
            <a:avLst/>
          </a:prstGeom>
          <a:solidFill>
            <a:srgbClr val="1AAE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BD4DB2-7A4E-8D70-9E43-8BFA1AB86C4B}"/>
              </a:ext>
            </a:extLst>
          </p:cNvPr>
          <p:cNvSpPr/>
          <p:nvPr/>
        </p:nvSpPr>
        <p:spPr>
          <a:xfrm>
            <a:off x="6666075" y="4786651"/>
            <a:ext cx="183357" cy="164008"/>
          </a:xfrm>
          <a:prstGeom prst="rect">
            <a:avLst/>
          </a:prstGeom>
          <a:solidFill>
            <a:srgbClr val="2C8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C4EF1105-FF1B-05F6-9E88-D169FBCD0C3F}"/>
              </a:ext>
            </a:extLst>
          </p:cNvPr>
          <p:cNvSpPr/>
          <p:nvPr/>
        </p:nvSpPr>
        <p:spPr>
          <a:xfrm flipH="1">
            <a:off x="6937993" y="3691650"/>
            <a:ext cx="1839222" cy="248500"/>
          </a:xfrm>
          <a:prstGeom prst="parallelogram">
            <a:avLst>
              <a:gd name="adj" fmla="val 38007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409046D-68FD-2497-549B-269961F10627}"/>
              </a:ext>
            </a:extLst>
          </p:cNvPr>
          <p:cNvSpPr/>
          <p:nvPr/>
        </p:nvSpPr>
        <p:spPr>
          <a:xfrm>
            <a:off x="6945080" y="1695387"/>
            <a:ext cx="870106" cy="1984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C698B1-383D-28AB-4928-D67E0A777208}"/>
              </a:ext>
            </a:extLst>
          </p:cNvPr>
          <p:cNvSpPr txBox="1"/>
          <p:nvPr/>
        </p:nvSpPr>
        <p:spPr>
          <a:xfrm>
            <a:off x="6874023" y="1748724"/>
            <a:ext cx="10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Features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1EBDDC-7D50-3B2F-9FFB-46655435A951}"/>
              </a:ext>
            </a:extLst>
          </p:cNvPr>
          <p:cNvSpPr txBox="1"/>
          <p:nvPr/>
        </p:nvSpPr>
        <p:spPr>
          <a:xfrm>
            <a:off x="6937993" y="2118057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T1.</a:t>
            </a:r>
            <a:r>
              <a:rPr lang="en-US" altLang="ko-KR" sz="1600" b="1" dirty="0">
                <a:solidFill>
                  <a:srgbClr val="C00000"/>
                </a:solidFill>
              </a:rPr>
              <a:t>T2</a:t>
            </a:r>
            <a:r>
              <a:rPr lang="en-US" altLang="ko-KR" sz="1600" dirty="0"/>
              <a:t>.</a:t>
            </a:r>
            <a:r>
              <a:rPr lang="en-US" altLang="ko-KR" sz="1600" b="1" dirty="0">
                <a:solidFill>
                  <a:srgbClr val="0070C0"/>
                </a:solidFill>
              </a:rPr>
              <a:t>T3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2A8046-0F67-1490-3BB7-4FDB91F9BD46}"/>
              </a:ext>
            </a:extLst>
          </p:cNvPr>
          <p:cNvSpPr txBox="1"/>
          <p:nvPr/>
        </p:nvSpPr>
        <p:spPr>
          <a:xfrm>
            <a:off x="6929326" y="3320221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Unit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85DD96-F4A3-793B-85BD-94013A886E0D}"/>
              </a:ext>
            </a:extLst>
          </p:cNvPr>
          <p:cNvSpPr txBox="1"/>
          <p:nvPr/>
        </p:nvSpPr>
        <p:spPr>
          <a:xfrm>
            <a:off x="6929326" y="3043994"/>
            <a:ext cx="893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Integration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957D4A-89D7-865B-37A1-0DE0E1BAC398}"/>
              </a:ext>
            </a:extLst>
          </p:cNvPr>
          <p:cNvSpPr txBox="1"/>
          <p:nvPr/>
        </p:nvSpPr>
        <p:spPr>
          <a:xfrm>
            <a:off x="6929326" y="2771485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E2E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05095E2-86EB-2650-92A6-9057F2FE481B}"/>
              </a:ext>
            </a:extLst>
          </p:cNvPr>
          <p:cNvSpPr/>
          <p:nvPr/>
        </p:nvSpPr>
        <p:spPr>
          <a:xfrm>
            <a:off x="6666075" y="2830226"/>
            <a:ext cx="183357" cy="164008"/>
          </a:xfrm>
          <a:prstGeom prst="rect">
            <a:avLst/>
          </a:prstGeom>
          <a:solidFill>
            <a:srgbClr val="F8C3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1625F1-8DFA-B55F-1DCF-D298CEAF9918}"/>
              </a:ext>
            </a:extLst>
          </p:cNvPr>
          <p:cNvSpPr/>
          <p:nvPr/>
        </p:nvSpPr>
        <p:spPr>
          <a:xfrm>
            <a:off x="6666075" y="3101294"/>
            <a:ext cx="183357" cy="164008"/>
          </a:xfrm>
          <a:prstGeom prst="rect">
            <a:avLst/>
          </a:prstGeom>
          <a:solidFill>
            <a:srgbClr val="1AAE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A1A19A-60B1-D186-E7DD-ACE1DDDC0479}"/>
              </a:ext>
            </a:extLst>
          </p:cNvPr>
          <p:cNvSpPr/>
          <p:nvPr/>
        </p:nvSpPr>
        <p:spPr>
          <a:xfrm>
            <a:off x="6666075" y="3372362"/>
            <a:ext cx="183357" cy="164008"/>
          </a:xfrm>
          <a:prstGeom prst="rect">
            <a:avLst/>
          </a:prstGeom>
          <a:solidFill>
            <a:srgbClr val="2C8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CD2D0C5-6728-150C-B3BD-7B459682BBFF}"/>
              </a:ext>
            </a:extLst>
          </p:cNvPr>
          <p:cNvGrpSpPr/>
          <p:nvPr/>
        </p:nvGrpSpPr>
        <p:grpSpPr>
          <a:xfrm>
            <a:off x="6364303" y="3048484"/>
            <a:ext cx="2927181" cy="1664683"/>
            <a:chOff x="5211128" y="3048484"/>
            <a:chExt cx="3158121" cy="1664683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452FFF1-8EF9-D700-EAC6-6E656CED74D7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28" y="4412590"/>
              <a:ext cx="30320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D241362-1763-C310-7BA8-C794DFA39FEF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28" y="4713167"/>
              <a:ext cx="30320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E3657CE-AC50-86B8-8F74-3E7A6B434D98}"/>
                </a:ext>
              </a:extLst>
            </p:cNvPr>
            <p:cNvCxnSpPr/>
            <p:nvPr/>
          </p:nvCxnSpPr>
          <p:spPr>
            <a:xfrm>
              <a:off x="5211128" y="3048484"/>
              <a:ext cx="31581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DE52124-723B-88B5-DD1F-698E483C310C}"/>
                </a:ext>
              </a:extLst>
            </p:cNvPr>
            <p:cNvCxnSpPr/>
            <p:nvPr/>
          </p:nvCxnSpPr>
          <p:spPr>
            <a:xfrm>
              <a:off x="5211128" y="3320993"/>
              <a:ext cx="31581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3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6CF9E4-7429-2045-31AD-C3C0AAEBA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84" y="0"/>
            <a:ext cx="9386516" cy="56661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EFACE2-EAE9-A8B4-10F7-7B0568691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83" y="5551460"/>
            <a:ext cx="10844373" cy="122993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8B54AAB-E66D-108F-9A8E-390CB8AEC364}"/>
              </a:ext>
            </a:extLst>
          </p:cNvPr>
          <p:cNvSpPr/>
          <p:nvPr/>
        </p:nvSpPr>
        <p:spPr>
          <a:xfrm>
            <a:off x="523982" y="1315092"/>
            <a:ext cx="1125020" cy="272265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C33E20D-351D-B391-80EF-AB36B522A123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1649002" y="1451225"/>
            <a:ext cx="2769405" cy="2581375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92B027-5A74-988A-6375-B8E6C6582439}"/>
              </a:ext>
            </a:extLst>
          </p:cNvPr>
          <p:cNvSpPr txBox="1"/>
          <p:nvPr/>
        </p:nvSpPr>
        <p:spPr>
          <a:xfrm>
            <a:off x="1022833" y="3107743"/>
            <a:ext cx="25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템플릿 대상에서 제외 시킨다</a:t>
            </a:r>
            <a:r>
              <a:rPr lang="en-GB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endParaRPr lang="en-GB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5C9D1C-1B1D-89DF-80A2-5F3E6C2C5C36}"/>
              </a:ext>
            </a:extLst>
          </p:cNvPr>
          <p:cNvSpPr/>
          <p:nvPr/>
        </p:nvSpPr>
        <p:spPr>
          <a:xfrm>
            <a:off x="4086546" y="2450387"/>
            <a:ext cx="3963256" cy="385280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23EA57F-8830-43C9-70E8-0C715487F934}"/>
              </a:ext>
            </a:extLst>
          </p:cNvPr>
          <p:cNvCxnSpPr>
            <a:cxnSpLocks/>
          </p:cNvCxnSpPr>
          <p:nvPr/>
        </p:nvCxnSpPr>
        <p:spPr>
          <a:xfrm flipH="1">
            <a:off x="3184989" y="2835667"/>
            <a:ext cx="3529173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8105D9B-03A6-B055-7B43-110D9548121C}"/>
              </a:ext>
            </a:extLst>
          </p:cNvPr>
          <p:cNvCxnSpPr>
            <a:cxnSpLocks/>
          </p:cNvCxnSpPr>
          <p:nvPr/>
        </p:nvCxnSpPr>
        <p:spPr>
          <a:xfrm flipH="1">
            <a:off x="5573730" y="2835667"/>
            <a:ext cx="1140432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85E229-68EE-A531-B7CF-B59EA374055A}"/>
              </a:ext>
            </a:extLst>
          </p:cNvPr>
          <p:cNvSpPr/>
          <p:nvPr/>
        </p:nvSpPr>
        <p:spPr>
          <a:xfrm>
            <a:off x="4086546" y="693506"/>
            <a:ext cx="3963256" cy="1595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2673D90-A477-9860-407C-ABAC1BB77202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1235468" cy="495259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4B95310-76E0-A6FF-F9E9-E1F4AF9ADE9B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2565971" cy="500396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8D025D-43A4-994F-8E24-9BDAF01EC5E4}"/>
              </a:ext>
            </a:extLst>
          </p:cNvPr>
          <p:cNvSpPr/>
          <p:nvPr/>
        </p:nvSpPr>
        <p:spPr>
          <a:xfrm>
            <a:off x="4086546" y="2933272"/>
            <a:ext cx="2009454" cy="2294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61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212E66C-B56D-0E2C-35B4-A20AEA89F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649109"/>
            <a:ext cx="7934325" cy="512445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D7AA8D2-76BE-3743-F892-06FCAA1EEF56}"/>
              </a:ext>
            </a:extLst>
          </p:cNvPr>
          <p:cNvCxnSpPr>
            <a:cxnSpLocks/>
          </p:cNvCxnSpPr>
          <p:nvPr/>
        </p:nvCxnSpPr>
        <p:spPr>
          <a:xfrm>
            <a:off x="3847672" y="5530725"/>
            <a:ext cx="71405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0648BC0-FD71-FA01-4BD3-54BC1CF350C6}"/>
              </a:ext>
            </a:extLst>
          </p:cNvPr>
          <p:cNvCxnSpPr>
            <a:cxnSpLocks/>
          </p:cNvCxnSpPr>
          <p:nvPr/>
        </p:nvCxnSpPr>
        <p:spPr>
          <a:xfrm>
            <a:off x="4626796" y="5530725"/>
            <a:ext cx="89042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9D8538-B8F4-95B1-7728-E0C03386B1A0}"/>
              </a:ext>
            </a:extLst>
          </p:cNvPr>
          <p:cNvCxnSpPr>
            <a:cxnSpLocks/>
          </p:cNvCxnSpPr>
          <p:nvPr/>
        </p:nvCxnSpPr>
        <p:spPr>
          <a:xfrm>
            <a:off x="5560032" y="5530725"/>
            <a:ext cx="172948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4">
            <a:extLst>
              <a:ext uri="{FF2B5EF4-FFF2-40B4-BE49-F238E27FC236}">
                <a16:creationId xmlns:a16="http://schemas.microsoft.com/office/drawing/2014/main" id="{2869E163-2FD5-FDD2-256D-8A5E8FE0A4CE}"/>
              </a:ext>
            </a:extLst>
          </p:cNvPr>
          <p:cNvSpPr txBox="1"/>
          <p:nvPr/>
        </p:nvSpPr>
        <p:spPr>
          <a:xfrm>
            <a:off x="3847672" y="5683824"/>
            <a:ext cx="3441843" cy="5250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>
                <a:solidFill>
                  <a:srgbClr val="F9267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runs-on</a:t>
            </a:r>
            <a:r>
              <a:rPr lang="en-GB" b="1" dirty="0">
                <a:solidFill>
                  <a:srgbClr val="F8F8F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GB" b="1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${{ </a:t>
            </a:r>
            <a:r>
              <a:rPr lang="en-GB" b="1" dirty="0" err="1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matrix.os</a:t>
            </a:r>
            <a:r>
              <a:rPr lang="en-GB" b="1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}}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6552FC7-50FD-F1BA-CAB0-C33B1B959C5F}"/>
              </a:ext>
            </a:extLst>
          </p:cNvPr>
          <p:cNvCxnSpPr>
            <a:cxnSpLocks/>
          </p:cNvCxnSpPr>
          <p:nvPr/>
        </p:nvCxnSpPr>
        <p:spPr>
          <a:xfrm flipV="1">
            <a:off x="2786385" y="5530725"/>
            <a:ext cx="480797" cy="3225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7">
            <a:extLst>
              <a:ext uri="{FF2B5EF4-FFF2-40B4-BE49-F238E27FC236}">
                <a16:creationId xmlns:a16="http://schemas.microsoft.com/office/drawing/2014/main" id="{39F596D7-9B4B-22AC-EE90-200D501754E7}"/>
              </a:ext>
            </a:extLst>
          </p:cNvPr>
          <p:cNvSpPr txBox="1"/>
          <p:nvPr/>
        </p:nvSpPr>
        <p:spPr>
          <a:xfrm>
            <a:off x="2224355" y="580655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C00000"/>
                </a:solidFill>
              </a:rPr>
              <a:t>name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4860BFF-5EA9-A696-6AFC-7AE1978E2D52}"/>
              </a:ext>
            </a:extLst>
          </p:cNvPr>
          <p:cNvSpPr/>
          <p:nvPr/>
        </p:nvSpPr>
        <p:spPr>
          <a:xfrm>
            <a:off x="2593061" y="4348839"/>
            <a:ext cx="751178" cy="714411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ln>
                <a:solidFill>
                  <a:schemeClr val="tx1"/>
                </a:solidFill>
                <a:prstDash val="lgDash"/>
              </a:ln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B5578C-46A9-02D8-E009-9DA5AB9D6B23}"/>
              </a:ext>
            </a:extLst>
          </p:cNvPr>
          <p:cNvSpPr/>
          <p:nvPr/>
        </p:nvSpPr>
        <p:spPr>
          <a:xfrm>
            <a:off x="5306603" y="5065158"/>
            <a:ext cx="313361" cy="297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F52F581-695A-5843-3E88-DD975E55FC42}"/>
              </a:ext>
            </a:extLst>
          </p:cNvPr>
          <p:cNvCxnSpPr>
            <a:stCxn id="11" idx="6"/>
            <a:endCxn id="12" idx="0"/>
          </p:cNvCxnSpPr>
          <p:nvPr/>
        </p:nvCxnSpPr>
        <p:spPr>
          <a:xfrm>
            <a:off x="3344239" y="4706045"/>
            <a:ext cx="2119045" cy="35911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4">
            <a:extLst>
              <a:ext uri="{FF2B5EF4-FFF2-40B4-BE49-F238E27FC236}">
                <a16:creationId xmlns:a16="http://schemas.microsoft.com/office/drawing/2014/main" id="{96EF72DA-2405-2DDE-942B-E8BD832864A9}"/>
              </a:ext>
            </a:extLst>
          </p:cNvPr>
          <p:cNvSpPr txBox="1"/>
          <p:nvPr/>
        </p:nvSpPr>
        <p:spPr>
          <a:xfrm>
            <a:off x="3503488" y="4365268"/>
            <a:ext cx="356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ko-KR" sz="1400" dirty="0">
                <a:solidFill>
                  <a:srgbClr val="C00000"/>
                </a:solidFill>
              </a:rPr>
              <a:t>Matrix</a:t>
            </a:r>
            <a:r>
              <a:rPr lang="ko-KR" altLang="en-US" sz="1400" dirty="0">
                <a:solidFill>
                  <a:srgbClr val="C00000"/>
                </a:solidFill>
              </a:rPr>
              <a:t>에서 조합되는 </a:t>
            </a:r>
            <a:r>
              <a:rPr lang="en-GB" sz="1400" dirty="0">
                <a:solidFill>
                  <a:srgbClr val="C00000"/>
                </a:solidFill>
              </a:rPr>
              <a:t>N</a:t>
            </a:r>
            <a:r>
              <a:rPr lang="ko-KR" altLang="en-US" sz="1400" dirty="0">
                <a:solidFill>
                  <a:srgbClr val="C00000"/>
                </a:solidFill>
              </a:rPr>
              <a:t>개 </a:t>
            </a:r>
            <a:r>
              <a:rPr lang="en-GB" altLang="ko-KR" sz="1400" dirty="0">
                <a:solidFill>
                  <a:srgbClr val="C00000"/>
                </a:solidFill>
              </a:rPr>
              <a:t>Job</a:t>
            </a:r>
            <a:r>
              <a:rPr lang="ko-KR" altLang="en-US" sz="1400" dirty="0">
                <a:solidFill>
                  <a:srgbClr val="C00000"/>
                </a:solidFill>
              </a:rPr>
              <a:t>을 실행합니다</a:t>
            </a:r>
            <a:r>
              <a:rPr lang="en-GB" altLang="ko-KR" sz="1400" dirty="0">
                <a:solidFill>
                  <a:srgbClr val="C00000"/>
                </a:solidFill>
              </a:rPr>
              <a:t>.</a:t>
            </a:r>
            <a:endParaRPr lang="en-GB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014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301</Words>
  <Application>Microsoft Office PowerPoint</Application>
  <PresentationFormat>와이드스크린</PresentationFormat>
  <Paragraphs>96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13</cp:revision>
  <dcterms:created xsi:type="dcterms:W3CDTF">2024-03-03T08:08:09Z</dcterms:created>
  <dcterms:modified xsi:type="dcterms:W3CDTF">2024-03-16T01:40:45Z</dcterms:modified>
</cp:coreProperties>
</file>