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277" r:id="rId4"/>
    <p:sldId id="262" r:id="rId5"/>
    <p:sldId id="259" r:id="rId6"/>
    <p:sldId id="276" r:id="rId7"/>
    <p:sldId id="323" r:id="rId8"/>
    <p:sldId id="334" r:id="rId9"/>
    <p:sldId id="333" r:id="rId10"/>
    <p:sldId id="337" r:id="rId11"/>
    <p:sldId id="332" r:id="rId12"/>
    <p:sldId id="331" r:id="rId13"/>
    <p:sldId id="335" r:id="rId14"/>
    <p:sldId id="329" r:id="rId15"/>
    <p:sldId id="330" r:id="rId16"/>
    <p:sldId id="336" r:id="rId17"/>
    <p:sldId id="328" r:id="rId18"/>
    <p:sldId id="326" r:id="rId19"/>
    <p:sldId id="325" r:id="rId20"/>
    <p:sldId id="324" r:id="rId21"/>
    <p:sldId id="338" r:id="rId22"/>
    <p:sldId id="345" r:id="rId23"/>
    <p:sldId id="344" r:id="rId24"/>
    <p:sldId id="342" r:id="rId25"/>
    <p:sldId id="341" r:id="rId26"/>
    <p:sldId id="343" r:id="rId27"/>
    <p:sldId id="346" r:id="rId28"/>
    <p:sldId id="366" r:id="rId29"/>
    <p:sldId id="370" r:id="rId30"/>
    <p:sldId id="369" r:id="rId31"/>
    <p:sldId id="368" r:id="rId32"/>
    <p:sldId id="367" r:id="rId33"/>
    <p:sldId id="365" r:id="rId34"/>
    <p:sldId id="364" r:id="rId35"/>
    <p:sldId id="363" r:id="rId36"/>
    <p:sldId id="362" r:id="rId37"/>
    <p:sldId id="361" r:id="rId38"/>
    <p:sldId id="360" r:id="rId39"/>
    <p:sldId id="348" r:id="rId40"/>
    <p:sldId id="358" r:id="rId41"/>
    <p:sldId id="371" r:id="rId42"/>
    <p:sldId id="372" r:id="rId43"/>
    <p:sldId id="258" r:id="rId44"/>
    <p:sldId id="260" r:id="rId45"/>
    <p:sldId id="374" r:id="rId46"/>
    <p:sldId id="268" r:id="rId47"/>
    <p:sldId id="312" r:id="rId48"/>
    <p:sldId id="311" r:id="rId49"/>
    <p:sldId id="313" r:id="rId50"/>
    <p:sldId id="315" r:id="rId51"/>
    <p:sldId id="316" r:id="rId52"/>
    <p:sldId id="373" r:id="rId53"/>
    <p:sldId id="257" r:id="rId54"/>
    <p:sldId id="263" r:id="rId55"/>
    <p:sldId id="264" r:id="rId56"/>
    <p:sldId id="265" r:id="rId57"/>
    <p:sldId id="26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FCEEE4"/>
    <a:srgbClr val="ECF5E7"/>
    <a:srgbClr val="FDFEFC"/>
    <a:srgbClr val="2C89D9"/>
    <a:srgbClr val="1AAE9E"/>
    <a:srgbClr val="F8C325"/>
    <a:srgbClr val="BAFBFF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470649" y="1666568"/>
            <a:ext cx="725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 </a:t>
            </a:r>
            <a:r>
              <a:rPr lang="en-GB" altLang="ko-KR" sz="4000" b="1" dirty="0"/>
              <a:t>with </a:t>
            </a:r>
            <a:r>
              <a:rPr lang="ko-KR" altLang="en-US" sz="4000" b="1" dirty="0"/>
              <a:t>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096207" y="3531996"/>
            <a:ext cx="1999586" cy="1536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BE14A-2E83-800A-D2FC-BA1BD2900E9E}"/>
              </a:ext>
            </a:extLst>
          </p:cNvPr>
          <p:cNvSpPr txBox="1"/>
          <p:nvPr/>
        </p:nvSpPr>
        <p:spPr>
          <a:xfrm>
            <a:off x="4282190" y="3559997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관계 </a:t>
            </a:r>
            <a:r>
              <a:rPr lang="en-GB" altLang="ko-KR" sz="1600" b="1" dirty="0">
                <a:solidFill>
                  <a:srgbClr val="C00000"/>
                </a:solidFill>
              </a:rPr>
              <a:t>?</a:t>
            </a:r>
            <a:endParaRPr lang="en-GB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15823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7647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Tech.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Biz.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3180" y="1931738"/>
            <a:ext cx="1974153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3180" y="1931738"/>
            <a:ext cx="8176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15823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7647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64184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Tech.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Biz.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3180" y="1931738"/>
            <a:ext cx="1974153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3180" y="1931738"/>
            <a:ext cx="8176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18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C06C2219-AAD1-37E4-25C4-ABF27DA5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9FA6EF71-9301-2973-48FD-2BC00307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1679E36-F540-8D52-1BC2-0060C05EA9E7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7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15823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7647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흐름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64184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Tech.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Biz.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3180" y="1931738"/>
            <a:ext cx="1974153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3180" y="1931738"/>
            <a:ext cx="8176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1DE467E-0835-06B5-D4DC-74D30E6E46B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C06C2219-AAD1-37E4-25C4-ABF27DA5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9FA6EF71-9301-2973-48FD-2BC00307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DB5C1D58-FAA8-B48A-89B1-89D018D744E3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A1F5F54-9D32-B54A-73A0-8FC437CD228B}"/>
              </a:ext>
            </a:extLst>
          </p:cNvPr>
          <p:cNvCxnSpPr>
            <a:stCxn id="120" idx="1"/>
            <a:endCxn id="130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549483D-10D3-8559-FF82-BE61FBF665A1}"/>
              </a:ext>
            </a:extLst>
          </p:cNvPr>
          <p:cNvCxnSpPr>
            <a:stCxn id="120" idx="3"/>
            <a:endCxn id="131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7579474-40E0-F4F9-4CB0-EF78F13F7950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2311F2B-0263-981C-90DE-412A391CB983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14DF28B-ED8C-B16D-4B3E-B75EE0173C9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2E52F6-42F1-09B5-8A18-66E766F16F50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00E84AD-0264-7A12-4777-A1ABA298EB43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1679E36-F540-8D52-1BC2-0060C05EA9E7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3859AB4-B62A-5F18-6EEE-0707262C71D0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70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15823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7647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흐름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64184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Tech.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Biz.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3180" y="1931738"/>
            <a:ext cx="1974153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3180" y="1931738"/>
            <a:ext cx="8176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1DE467E-0835-06B5-D4DC-74D30E6E46B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B4FFDC5-6E5C-76C7-035D-B7F09B7D1206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C06C2219-AAD1-37E4-25C4-ABF27DA5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9FA6EF71-9301-2973-48FD-2BC00307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DB5C1D58-FAA8-B48A-89B1-89D018D744E3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8F9E89-1EAF-375A-A832-CE170AFFB6EE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A1F5F54-9D32-B54A-73A0-8FC437CD228B}"/>
              </a:ext>
            </a:extLst>
          </p:cNvPr>
          <p:cNvCxnSpPr>
            <a:stCxn id="120" idx="1"/>
            <a:endCxn id="130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549483D-10D3-8559-FF82-BE61FBF665A1}"/>
              </a:ext>
            </a:extLst>
          </p:cNvPr>
          <p:cNvCxnSpPr>
            <a:stCxn id="120" idx="3"/>
            <a:endCxn id="131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E9CADB4-D4D9-13A1-1ACB-95299E734D46}"/>
              </a:ext>
            </a:extLst>
          </p:cNvPr>
          <p:cNvCxnSpPr>
            <a:stCxn id="121" idx="1"/>
            <a:endCxn id="132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88E40D6-F4CD-707C-64E3-7E89C6D8E8C0}"/>
              </a:ext>
            </a:extLst>
          </p:cNvPr>
          <p:cNvCxnSpPr>
            <a:stCxn id="121" idx="3"/>
            <a:endCxn id="133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8BDDABD-64C4-653C-2D8C-319EFD99CFCC}"/>
              </a:ext>
            </a:extLst>
          </p:cNvPr>
          <p:cNvCxnSpPr>
            <a:stCxn id="121" idx="3"/>
            <a:endCxn id="134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7579474-40E0-F4F9-4CB0-EF78F13F7950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2311F2B-0263-981C-90DE-412A391CB983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14DF28B-ED8C-B16D-4B3E-B75EE0173C9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2E52F6-42F1-09B5-8A18-66E766F16F50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00E84AD-0264-7A12-4777-A1ABA298EB43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1679E36-F540-8D52-1BC2-0060C05EA9E7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3859AB4-B62A-5F18-6EEE-0707262C71D0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43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15823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7647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Biz. </a:t>
            </a:r>
            <a:r>
              <a:rPr lang="ko-KR" altLang="en-US" sz="900" b="1">
                <a:solidFill>
                  <a:srgbClr val="0070C0"/>
                </a:solidFill>
              </a:rPr>
              <a:t>흐름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64184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Tech.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0070C0"/>
                </a:solidFill>
              </a:rPr>
              <a:t>Biz. </a:t>
            </a:r>
            <a:r>
              <a:rPr lang="ko-KR" altLang="en-US" sz="11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3180" y="1931738"/>
            <a:ext cx="1974153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3180" y="1931738"/>
            <a:ext cx="8176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1DE467E-0835-06B5-D4DC-74D30E6E46B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B4FFDC5-6E5C-76C7-035D-B7F09B7D1206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9D7FD4-162A-A8F5-2870-C361FFC2A0AA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C06C2219-AAD1-37E4-25C4-ABF27DA5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9FA6EF71-9301-2973-48FD-2BC00307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DB5C1D58-FAA8-B48A-89B1-89D018D744E3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28F9E89-1EAF-375A-A832-CE170AFFB6EE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3BCAC03-C5C8-B074-E3FD-4AE9EAF78502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A1F5F54-9D32-B54A-73A0-8FC437CD228B}"/>
              </a:ext>
            </a:extLst>
          </p:cNvPr>
          <p:cNvCxnSpPr>
            <a:stCxn id="120" idx="1"/>
            <a:endCxn id="130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549483D-10D3-8559-FF82-BE61FBF665A1}"/>
              </a:ext>
            </a:extLst>
          </p:cNvPr>
          <p:cNvCxnSpPr>
            <a:stCxn id="120" idx="3"/>
            <a:endCxn id="131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E9CADB4-D4D9-13A1-1ACB-95299E734D46}"/>
              </a:ext>
            </a:extLst>
          </p:cNvPr>
          <p:cNvCxnSpPr>
            <a:stCxn id="121" idx="1"/>
            <a:endCxn id="132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88E40D6-F4CD-707C-64E3-7E89C6D8E8C0}"/>
              </a:ext>
            </a:extLst>
          </p:cNvPr>
          <p:cNvCxnSpPr>
            <a:stCxn id="121" idx="3"/>
            <a:endCxn id="133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8BDDABD-64C4-653C-2D8C-319EFD99CFCC}"/>
              </a:ext>
            </a:extLst>
          </p:cNvPr>
          <p:cNvCxnSpPr>
            <a:stCxn id="121" idx="3"/>
            <a:endCxn id="134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64A87E3-F573-6B67-BF0A-E3D7632F3EBA}"/>
              </a:ext>
            </a:extLst>
          </p:cNvPr>
          <p:cNvCxnSpPr>
            <a:stCxn id="122" idx="1"/>
            <a:endCxn id="135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AE5F6A1-8C40-7A8F-B3DC-47D640FFA917}"/>
              </a:ext>
            </a:extLst>
          </p:cNvPr>
          <p:cNvCxnSpPr>
            <a:stCxn id="122" idx="3"/>
            <a:endCxn id="136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7579474-40E0-F4F9-4CB0-EF78F13F7950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2311F2B-0263-981C-90DE-412A391CB983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14DF28B-ED8C-B16D-4B3E-B75EE0173C9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2E52F6-42F1-09B5-8A18-66E766F16F50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00E84AD-0264-7A12-4777-A1ABA298EB43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1679E36-F540-8D52-1BC2-0060C05EA9E7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3859AB4-B62A-5F18-6EEE-0707262C71D0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24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4650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함수</a:t>
            </a:r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8D04CF-597D-29FF-4BAA-81E45B988CC9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8DF79F-8F06-2331-6837-76FAA2E4FC0B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205F-3FEB-E20E-8ED4-77CACF86D87B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6164D-F715-329D-46DC-CC8C098B9DA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B68814-8BD4-896F-538D-F547E06DA17B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A5B143-EDD8-4665-E831-A07648A42BDA}"/>
              </a:ext>
            </a:extLst>
          </p:cNvPr>
          <p:cNvGrpSpPr/>
          <p:nvPr/>
        </p:nvGrpSpPr>
        <p:grpSpPr>
          <a:xfrm>
            <a:off x="2423757" y="3873090"/>
            <a:ext cx="9310730" cy="625108"/>
            <a:chOff x="2423757" y="3302822"/>
            <a:chExt cx="9310730" cy="62510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FCBD91E-E9F8-09B2-1B4A-3E0092ACEBD5}"/>
                </a:ext>
              </a:extLst>
            </p:cNvPr>
            <p:cNvSpPr/>
            <p:nvPr/>
          </p:nvSpPr>
          <p:spPr>
            <a:xfrm>
              <a:off x="2423757" y="3302822"/>
              <a:ext cx="1406013" cy="625108"/>
            </a:xfrm>
            <a:prstGeom prst="rect">
              <a:avLst/>
            </a:prstGeom>
            <a:solidFill>
              <a:srgbClr val="F9F9F9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EB05809-598F-D308-8A3D-521148008F83}"/>
                </a:ext>
              </a:extLst>
            </p:cNvPr>
            <p:cNvSpPr/>
            <p:nvPr/>
          </p:nvSpPr>
          <p:spPr>
            <a:xfrm>
              <a:off x="10328474" y="3302822"/>
              <a:ext cx="1406013" cy="625108"/>
            </a:xfrm>
            <a:prstGeom prst="rect">
              <a:avLst/>
            </a:prstGeom>
            <a:solidFill>
              <a:srgbClr val="F9F9F9"/>
            </a:solidFill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EA4B88-B7B9-F190-03A7-93F2FB3D7504}"/>
                </a:ext>
              </a:extLst>
            </p:cNvPr>
            <p:cNvSpPr txBox="1"/>
            <p:nvPr/>
          </p:nvSpPr>
          <p:spPr>
            <a:xfrm>
              <a:off x="2836459" y="3476877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>
                      <a:lumMod val="65000"/>
                    </a:schemeClr>
                  </a:solidFill>
                </a:rPr>
                <a:t>None</a:t>
              </a:r>
              <a:endParaRPr lang="ko-KR" altLang="en-US" sz="12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809417F-987C-5441-3D3A-B953F01DE557}"/>
                </a:ext>
              </a:extLst>
            </p:cNvPr>
            <p:cNvSpPr txBox="1"/>
            <p:nvPr/>
          </p:nvSpPr>
          <p:spPr>
            <a:xfrm>
              <a:off x="10741176" y="3476877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chemeClr val="bg1">
                      <a:lumMod val="65000"/>
                    </a:schemeClr>
                  </a:solidFill>
                </a:rPr>
                <a:t>None</a:t>
              </a:r>
              <a:endParaRPr lang="ko-KR" altLang="en-US" sz="12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8D04CF-597D-29FF-4BAA-81E45B988CC9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8DF79F-8F06-2331-6837-76FAA2E4FC0B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205F-3FEB-E20E-8ED4-77CACF86D87B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6164D-F715-329D-46DC-CC8C098B9DA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B68814-8BD4-896F-538D-F547E06DA17B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78067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8D04CF-597D-29FF-4BAA-81E45B988CC9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8DF79F-8F06-2331-6837-76FAA2E4FC0B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205F-3FEB-E20E-8ED4-77CACF86D87B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6164D-F715-329D-46DC-CC8C098B9DA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B68814-8BD4-896F-538D-F547E06DA17B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7408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8D04CF-597D-29FF-4BAA-81E45B988CC9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8DF79F-8F06-2331-6837-76FAA2E4FC0B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205F-3FEB-E20E-8ED4-77CACF86D87B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6164D-F715-329D-46DC-CC8C098B9DA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B68814-8BD4-896F-538D-F547E06DA17B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9" idx="0"/>
            <a:endCxn id="32" idx="0"/>
          </p:cNvCxnSpPr>
          <p:nvPr/>
        </p:nvCxnSpPr>
        <p:spPr>
          <a:xfrm rot="5400000" flipH="1" flipV="1">
            <a:off x="4354840" y="2688551"/>
            <a:ext cx="1288498" cy="3657576"/>
          </a:xfrm>
          <a:prstGeom prst="bentConnector3">
            <a:avLst>
              <a:gd name="adj1" fmla="val 1177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762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8D04CF-597D-29FF-4BAA-81E45B988CC9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D8DF79F-8F06-2331-6837-76FAA2E4FC0B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8F205F-3FEB-E20E-8ED4-77CACF86D87B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6164D-F715-329D-46DC-CC8C098B9DA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B68814-8BD4-896F-538D-F547E06DA17B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53403BC-40A8-AFBF-411A-F9F14C88E36B}"/>
              </a:ext>
            </a:extLst>
          </p:cNvPr>
          <p:cNvCxnSpPr>
            <a:cxnSpLocks/>
            <a:stCxn id="33" idx="0"/>
            <a:endCxn id="91" idx="0"/>
          </p:cNvCxnSpPr>
          <p:nvPr/>
        </p:nvCxnSpPr>
        <p:spPr>
          <a:xfrm rot="16200000" flipH="1">
            <a:off x="8536675" y="2666783"/>
            <a:ext cx="1288498" cy="3701113"/>
          </a:xfrm>
          <a:prstGeom prst="bentConnector3">
            <a:avLst>
              <a:gd name="adj1" fmla="val -177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9" idx="0"/>
            <a:endCxn id="32" idx="0"/>
          </p:cNvCxnSpPr>
          <p:nvPr/>
        </p:nvCxnSpPr>
        <p:spPr>
          <a:xfrm rot="5400000" flipH="1" flipV="1">
            <a:off x="4354840" y="2688551"/>
            <a:ext cx="1288498" cy="3657576"/>
          </a:xfrm>
          <a:prstGeom prst="bentConnector3">
            <a:avLst>
              <a:gd name="adj1" fmla="val 1177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0971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3403945" cy="170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DTO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/>
              <a:t>Impure</a:t>
            </a:r>
            <a:r>
              <a:rPr lang="ko-KR" altLang="en-US" dirty="0"/>
              <a:t> </a:t>
            </a:r>
            <a:r>
              <a:rPr lang="en-GB" altLang="ko-KR" dirty="0"/>
              <a:t>: </a:t>
            </a:r>
            <a:r>
              <a:rPr lang="ko-KR" altLang="en-US" dirty="0"/>
              <a:t>의존성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Application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931258" y="2048608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설계 순서</a:t>
            </a:r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239" y="4075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순서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239" y="4075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순서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828117" y="5530481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239" y="4075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순서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7566561" y="2712054"/>
            <a:ext cx="834887" cy="14060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096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C00000"/>
                </a:solidFill>
              </a:rPr>
              <a:t>※ </a:t>
            </a:r>
            <a:r>
              <a:rPr lang="ko-KR" altLang="en-US" sz="1400" b="1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>
                <a:solidFill>
                  <a:srgbClr val="C00000"/>
                </a:solidFill>
              </a:rPr>
              <a:t>“</a:t>
            </a:r>
            <a:r>
              <a:rPr lang="ko-KR" altLang="en-US" sz="1400" b="1">
                <a:solidFill>
                  <a:srgbClr val="C00000"/>
                </a:solidFill>
              </a:rPr>
              <a:t>트랜잭션</a:t>
            </a:r>
            <a:r>
              <a:rPr lang="en-US" altLang="ko-KR" sz="1400" b="1">
                <a:solidFill>
                  <a:srgbClr val="C00000"/>
                </a:solidFill>
              </a:rPr>
              <a:t>”</a:t>
            </a:r>
            <a:r>
              <a:rPr lang="ko-KR" altLang="en-US" sz="1400" b="1">
                <a:solidFill>
                  <a:srgbClr val="C00000"/>
                </a:solidFill>
              </a:rPr>
              <a:t> 단위로 </a:t>
            </a:r>
            <a:r>
              <a:rPr lang="en-US" altLang="ko-KR" sz="1400" b="1">
                <a:solidFill>
                  <a:srgbClr val="C00000"/>
                </a:solidFill>
              </a:rPr>
              <a:t>Application service</a:t>
            </a:r>
            <a:r>
              <a:rPr lang="ko-KR" altLang="en-US" sz="1400" b="1">
                <a:solidFill>
                  <a:srgbClr val="C00000"/>
                </a:solidFill>
              </a:rPr>
              <a:t>을 발굴한다</a:t>
            </a:r>
            <a:r>
              <a:rPr lang="en-US" altLang="ko-KR" sz="1400" b="1">
                <a:solidFill>
                  <a:srgbClr val="C00000"/>
                </a:solidFill>
              </a:rPr>
              <a:t>.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239" y="4075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순서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46816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>
                <a:solidFill>
                  <a:srgbClr val="C00000"/>
                </a:solidFill>
              </a:rPr>
              <a:t> 구성 요소는 </a:t>
            </a:r>
            <a:r>
              <a:rPr lang="en-US" altLang="ko-KR" sz="1400" b="1">
                <a:solidFill>
                  <a:srgbClr val="C00000"/>
                </a:solidFill>
              </a:rPr>
              <a:t>“</a:t>
            </a:r>
            <a:r>
              <a:rPr lang="ko-KR" altLang="en-US" sz="1400" b="1">
                <a:solidFill>
                  <a:srgbClr val="C00000"/>
                </a:solidFill>
              </a:rPr>
              <a:t>비교 방법</a:t>
            </a:r>
            <a:r>
              <a:rPr lang="en-US" altLang="ko-KR" sz="1400" b="1">
                <a:solidFill>
                  <a:srgbClr val="C00000"/>
                </a:solidFill>
              </a:rPr>
              <a:t>”</a:t>
            </a:r>
            <a:r>
              <a:rPr lang="ko-KR" altLang="en-US" sz="1400" b="1">
                <a:solidFill>
                  <a:srgbClr val="C00000"/>
                </a:solidFill>
              </a:rPr>
              <a:t>으로 발굴한다</a:t>
            </a:r>
            <a:r>
              <a:rPr lang="en-US" altLang="ko-KR" sz="1400" b="1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>
                <a:solidFill>
                  <a:srgbClr val="C00000"/>
                </a:solidFill>
              </a:rPr>
              <a:t>- Structural Equality: </a:t>
            </a:r>
            <a:r>
              <a:rPr lang="en-US" altLang="ko-KR" sz="1200" b="1">
                <a:solidFill>
                  <a:srgbClr val="C00000"/>
                </a:solidFill>
              </a:rPr>
              <a:t>ValueObject</a:t>
            </a:r>
            <a:r>
              <a:rPr lang="en-US" altLang="ko-KR" sz="1200">
                <a:solidFill>
                  <a:srgbClr val="C00000"/>
                </a:solidFill>
              </a:rPr>
              <a:t> </a:t>
            </a:r>
            <a:r>
              <a:rPr lang="ko-KR" altLang="en-US" sz="1200">
                <a:solidFill>
                  <a:srgbClr val="C00000"/>
                </a:solidFill>
              </a:rPr>
              <a:t>예</a:t>
            </a:r>
            <a:r>
              <a:rPr lang="en-US" altLang="ko-KR" sz="1200">
                <a:solidFill>
                  <a:srgbClr val="C00000"/>
                </a:solidFill>
              </a:rPr>
              <a:t>. </a:t>
            </a:r>
            <a:r>
              <a:rPr lang="ko-KR" altLang="en-US" sz="1200">
                <a:solidFill>
                  <a:srgbClr val="C00000"/>
                </a:solidFill>
              </a:rPr>
              <a:t>이름이 같은 경우</a:t>
            </a:r>
            <a:endParaRPr lang="en-US" altLang="ko-KR" sz="12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>
                <a:solidFill>
                  <a:srgbClr val="C00000"/>
                </a:solidFill>
              </a:rPr>
              <a:t>- Identifier Equality: </a:t>
            </a:r>
            <a:r>
              <a:rPr lang="en-US" altLang="ko-KR" sz="1200" b="1">
                <a:solidFill>
                  <a:srgbClr val="C00000"/>
                </a:solidFill>
              </a:rPr>
              <a:t>Entity</a:t>
            </a:r>
            <a:r>
              <a:rPr lang="en-US" altLang="ko-KR" sz="1200">
                <a:solidFill>
                  <a:srgbClr val="C00000"/>
                </a:solidFill>
              </a:rPr>
              <a:t> </a:t>
            </a:r>
            <a:r>
              <a:rPr lang="ko-KR" altLang="en-US" sz="1200">
                <a:solidFill>
                  <a:srgbClr val="C00000"/>
                </a:solidFill>
              </a:rPr>
              <a:t>예</a:t>
            </a:r>
            <a:r>
              <a:rPr lang="en-US" altLang="ko-KR" sz="1200">
                <a:solidFill>
                  <a:srgbClr val="C00000"/>
                </a:solidFill>
              </a:rPr>
              <a:t>. </a:t>
            </a:r>
            <a:r>
              <a:rPr lang="ko-KR" altLang="en-US" sz="120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10" name="타원 9"/>
          <p:cNvSpPr/>
          <p:nvPr/>
        </p:nvSpPr>
        <p:spPr>
          <a:xfrm>
            <a:off x="8984974" y="3001616"/>
            <a:ext cx="1589350" cy="63963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137526" y="5364258"/>
            <a:ext cx="2076449" cy="489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239" y="4075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순서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0" name="타원 9"/>
          <p:cNvSpPr/>
          <p:nvPr/>
        </p:nvSpPr>
        <p:spPr>
          <a:xfrm>
            <a:off x="8984974" y="2324466"/>
            <a:ext cx="1589350" cy="7502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718626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>
                <a:solidFill>
                  <a:srgbClr val="C00000"/>
                </a:solidFill>
              </a:rPr>
              <a:t>Entity</a:t>
            </a:r>
            <a:r>
              <a:rPr lang="ko-KR" altLang="en-US" sz="1400" b="1">
                <a:solidFill>
                  <a:srgbClr val="C00000"/>
                </a:solidFill>
              </a:rPr>
              <a:t>을 선정한다</a:t>
            </a:r>
            <a:r>
              <a:rPr lang="en-US" altLang="ko-KR" sz="1400" b="1">
                <a:solidFill>
                  <a:srgbClr val="C00000"/>
                </a:solidFill>
              </a:rPr>
              <a:t>(N</a:t>
            </a:r>
            <a:r>
              <a:rPr lang="ko-KR" altLang="en-US" sz="1400" b="1">
                <a:solidFill>
                  <a:srgbClr val="C00000"/>
                </a:solidFill>
              </a:rPr>
              <a:t>개 </a:t>
            </a:r>
            <a:r>
              <a:rPr lang="en-US" altLang="ko-KR" sz="1400" b="1">
                <a:solidFill>
                  <a:srgbClr val="C00000"/>
                </a:solidFill>
              </a:rPr>
              <a:t>Entity</a:t>
            </a:r>
            <a:r>
              <a:rPr lang="ko-KR" altLang="en-US" sz="1400" b="1">
                <a:solidFill>
                  <a:srgbClr val="C00000"/>
                </a:solidFill>
              </a:rPr>
              <a:t>의</a:t>
            </a:r>
            <a:r>
              <a:rPr lang="en-US" altLang="ko-KR" sz="1400" b="1">
                <a:solidFill>
                  <a:srgbClr val="C00000"/>
                </a:solidFill>
              </a:rPr>
              <a:t> </a:t>
            </a:r>
            <a:r>
              <a:rPr lang="ko-KR" altLang="en-US" sz="1400" b="1">
                <a:solidFill>
                  <a:srgbClr val="C00000"/>
                </a:solidFill>
              </a:rPr>
              <a:t>상학관계</a:t>
            </a:r>
            <a:r>
              <a:rPr lang="en-US" altLang="ko-KR" sz="1400" b="1">
                <a:solidFill>
                  <a:srgbClr val="C00000"/>
                </a:solidFill>
              </a:rPr>
              <a:t>?).</a:t>
            </a:r>
          </a:p>
          <a:p>
            <a:pPr lvl="1">
              <a:lnSpc>
                <a:spcPct val="200000"/>
              </a:lnSpc>
            </a:pPr>
            <a:r>
              <a:rPr lang="en-US" altLang="ko-KR" sz="1200">
                <a:solidFill>
                  <a:srgbClr val="C00000"/>
                </a:solidFill>
              </a:rPr>
              <a:t>- AggregateRoot</a:t>
            </a:r>
            <a:r>
              <a:rPr lang="ko-KR" altLang="en-US" sz="1200">
                <a:solidFill>
                  <a:srgbClr val="C00000"/>
                </a:solidFill>
              </a:rPr>
              <a:t>는 여러 </a:t>
            </a:r>
            <a:r>
              <a:rPr lang="en-US" altLang="ko-KR" sz="1200">
                <a:solidFill>
                  <a:srgbClr val="C00000"/>
                </a:solidFill>
              </a:rPr>
              <a:t>Entity</a:t>
            </a:r>
            <a:r>
              <a:rPr lang="ko-KR" altLang="en-US" sz="1200">
                <a:solidFill>
                  <a:srgbClr val="C00000"/>
                </a:solidFill>
              </a:rPr>
              <a:t>를 하나의 트랜젹션으로 묶는다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>
                <a:solidFill>
                  <a:srgbClr val="C00000"/>
                </a:solidFill>
              </a:rPr>
              <a:t>- </a:t>
            </a:r>
            <a:r>
              <a:rPr lang="ko-KR" altLang="en-US" sz="1200">
                <a:solidFill>
                  <a:srgbClr val="C00000"/>
                </a:solidFill>
              </a:rPr>
              <a:t>트랜잭션 관리를 위해 외부 </a:t>
            </a:r>
            <a:r>
              <a:rPr lang="en-US" altLang="ko-KR" sz="1200">
                <a:solidFill>
                  <a:srgbClr val="C00000"/>
                </a:solidFill>
              </a:rPr>
              <a:t>Entity </a:t>
            </a:r>
            <a:r>
              <a:rPr lang="ko-KR" altLang="en-US" sz="1200">
                <a:solidFill>
                  <a:srgbClr val="C00000"/>
                </a:solidFill>
              </a:rPr>
              <a:t>간의 관계는 </a:t>
            </a:r>
            <a:r>
              <a:rPr lang="en-US" altLang="ko-KR" sz="1200">
                <a:solidFill>
                  <a:srgbClr val="C00000"/>
                </a:solidFill>
              </a:rPr>
              <a:t>AggregateRoot</a:t>
            </a:r>
            <a:r>
              <a:rPr lang="ko-KR" altLang="en-US" sz="1200">
                <a:solidFill>
                  <a:srgbClr val="C00000"/>
                </a:solidFill>
              </a:rPr>
              <a:t>만을 통해 수행한다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E546F1-5DF9-EF9D-80BA-866E8DC50593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239" y="4075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순서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64311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6431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5014668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>
                <a:solidFill>
                  <a:srgbClr val="0070C0"/>
                </a:solidFill>
              </a:rPr>
              <a:t>애플리케이션 레이어</a:t>
            </a:r>
            <a:endParaRPr lang="en-US" altLang="ko-KR" sz="1400" b="1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501466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도메인 레이어</a:t>
            </a:r>
            <a:endParaRPr lang="en-US" altLang="ko-KR" sz="1400" b="1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26270" y="5331969"/>
            <a:ext cx="20585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- AggregateRoot, Domain Event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- Entity, Doamin Service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- ValueObject</a:t>
            </a:r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7276164" y="5331969"/>
            <a:ext cx="1393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- Application Service</a:t>
            </a:r>
            <a:endParaRPr lang="ko-KR" altLang="en-US" sz="10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14849</TotalTime>
  <Words>1484</Words>
  <Application>Microsoft Office PowerPoint</Application>
  <PresentationFormat>와이드스크린</PresentationFormat>
  <Paragraphs>712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21</cp:revision>
  <dcterms:created xsi:type="dcterms:W3CDTF">2024-03-03T08:08:09Z</dcterms:created>
  <dcterms:modified xsi:type="dcterms:W3CDTF">2024-04-17T15:45:27Z</dcterms:modified>
</cp:coreProperties>
</file>