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470" r:id="rId3"/>
    <p:sldId id="473" r:id="rId4"/>
    <p:sldId id="474" r:id="rId5"/>
    <p:sldId id="47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045DF94C-351D-4961-BC7D-75D3D848C04A}">
          <p14:sldIdLst>
            <p14:sldId id="256"/>
            <p14:sldId id="470"/>
            <p14:sldId id="473"/>
            <p14:sldId id="474"/>
            <p14:sldId id="4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FBFF"/>
    <a:srgbClr val="E2E9F6"/>
    <a:srgbClr val="FCEEE4"/>
    <a:srgbClr val="ECF5E7"/>
    <a:srgbClr val="FDFEFC"/>
    <a:srgbClr val="2C89D9"/>
    <a:srgbClr val="1AAE9E"/>
    <a:srgbClr val="F8C325"/>
    <a:srgbClr val="ECECEC"/>
    <a:srgbClr val="8FFF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93" d="100"/>
          <a:sy n="93" d="100"/>
        </p:scale>
        <p:origin x="54" y="1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-380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D79106-3FF3-4A4E-8823-1F6666CB5710}" type="datetimeFigureOut">
              <a:rPr lang="en-GB" smtClean="0"/>
              <a:t>26/10/2024</a:t>
            </a:fld>
            <a:endParaRPr lang="en-GB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4E0EBF-DCFA-4B24-8842-C3377065E0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414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1B7515-EE53-420C-7D6E-AB912E4465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7250474-C614-2A43-E5AF-0946BE2F4F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402DF2-2C1A-2073-1EDF-29409E907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5A12A-26A2-4E24-9FC7-9E664B7E9A6F}" type="datetime1">
              <a:rPr lang="en-GB" smtClean="0"/>
              <a:t>26/10/2024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844446-5725-248E-E30D-899BDF34E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8AEC9C-CB1D-9D94-7A1F-B62B66473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4815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73F04D-09EA-C8B2-C0DD-2F2D23D4F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395587-DD7B-9B7D-DFF4-ABA50D9336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52F300-00E1-6ABC-4B6E-89DFD9BE7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59BCF-454B-4A7F-9166-1E5F3F64FBE6}" type="datetime1">
              <a:rPr lang="en-GB" smtClean="0"/>
              <a:t>26/10/2024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41C9E8-3676-2869-1FC1-C4D5F8291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E95876-5685-D5AA-F73C-ADBE038A0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1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5F1B86B-89C0-B222-E506-E5AF1E02CC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FD0F2D-1724-972C-1921-79D45A5BD2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52CB6E-72BD-5BFC-FFFC-04552A738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7124E-598A-4501-AF73-2206C8C14947}" type="datetime1">
              <a:rPr lang="en-GB" smtClean="0"/>
              <a:t>26/10/2024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3BF6DC-EF39-401E-72B4-076FA446B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AF1AA8-2CF0-2C1B-DE79-633D2048A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125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0F0D35-B2FE-580E-0144-10531DFBE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72915C-203A-07A0-2261-4E4E07353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173662-D25D-BB56-9C3F-177E415F8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D505F-7CD7-4DDA-8F81-3FF9C586E9C2}" type="datetime1">
              <a:rPr lang="en-GB" smtClean="0"/>
              <a:t>26/10/2024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8EFB24-1CC8-E783-C3E3-732338819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516355-C8F3-660B-D6A6-10B797FBB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2417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9381C4-7423-6E40-ED0D-F3DB03FDC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B7FA7B-A4A0-1DB8-82C9-0A742BE2E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893FD8-E6D3-3E88-922A-56BEF764B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4D1AA-7BEB-4479-BFF2-1D5C6FD00EDD}" type="datetime1">
              <a:rPr lang="en-GB" smtClean="0"/>
              <a:t>26/10/2024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F93D38-D450-35CB-6611-8C650C243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BE51EB-362A-4133-93EA-D49B9E9D7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7127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277E31-8DFC-D4BF-7623-7EF8FA06A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6642C3-9732-B14B-FBFD-62AC7DAE37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96C33F-C44F-C1FA-23BC-43DC437175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1FA6F7-45FB-5FC3-1C38-89B231ACC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67719-83FC-48B9-A419-9636BC5FA1CE}" type="datetime1">
              <a:rPr lang="en-GB" smtClean="0"/>
              <a:t>26/10/2024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7DCBC0-F587-19F1-875C-0BC2A303C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7DB97F-4800-E669-804F-0CA306B41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3796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022E0D-EAC3-6042-5FA3-B33C59B00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2C544D-0F71-A79A-CDF8-E54596DC4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A45FB7-A79D-9F40-790A-CC9559A6BE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03B8D91-26A6-C562-2C45-34E25B3BC2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4B994FD-CE12-5528-A66D-7A3BA11C37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EEFE133-9925-B865-D5B8-093E162EA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38E20-00E3-4256-8C0E-C2C15CE50C0A}" type="datetime1">
              <a:rPr lang="en-GB" smtClean="0"/>
              <a:t>26/10/2024</a:t>
            </a:fld>
            <a:endParaRPr lang="en-GB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C59C2F2-B8A1-64A9-F451-DCC5C8BD4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E4DB212-7446-CBF1-C2CB-4047B7B01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3084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482A6F-83AC-1F57-93C7-19F651863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5C84909-D24A-CF7A-61CA-F6F173D19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4F9F3-6D4D-4D5C-A257-2830B80EA9E5}" type="datetime1">
              <a:rPr lang="en-GB" smtClean="0"/>
              <a:t>26/10/2024</a:t>
            </a:fld>
            <a:endParaRPr lang="en-GB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1F01083-6EC2-1350-D7D4-3A585D70E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04CE8B5-006A-A8CF-54B0-FCD53BE4A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5226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C2876A9-7E1E-8906-E89F-33D13DD2F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CD8E7-6E1F-4F0B-9D00-E8AA0B8A042C}" type="datetime1">
              <a:rPr lang="en-GB" smtClean="0"/>
              <a:t>26/10/2024</a:t>
            </a:fld>
            <a:endParaRPr lang="en-GB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62EE38A-7488-5624-8584-173A6DC11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01BCFC-4D05-F592-2248-C388B46C4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7524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5E2211-85C5-836A-82C0-D56134E50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B7ED04-9A8A-DF7F-0B3B-34EBD14B1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30417B2-43CD-367A-C4FA-C108334D29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A854EF-02C3-1482-6906-6C4B4E5EE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E6ACD-3707-4D80-9C32-0FE017AC8A1D}" type="datetime1">
              <a:rPr lang="en-GB" smtClean="0"/>
              <a:t>26/10/2024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3EF6B5-EBC6-2A53-291C-37D3A6CB9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579A36-8E03-BCD5-B99F-DE50516E6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8775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4DE2A8-24D0-F9D7-161B-21A75FEED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C7BAFBD-8FC3-6B26-0905-08EADFFD06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6C4D23-A691-6C2C-8A53-CB1554B248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9F8A0C-D606-6C27-890D-3A811C31E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C52D3-A496-409F-8F5F-A0368619ACAD}" type="datetime1">
              <a:rPr lang="en-GB" smtClean="0"/>
              <a:t>26/10/2024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FF41C1-9E8D-D4CE-5BF5-1F342410E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C40A7A-28C5-9A78-3173-631A90C2E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3095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3CFF629-1EE0-03D5-B7EC-E01B65D09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9BE61F-E1D0-DDB2-0418-C6EE6E9A2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639F38-ADE5-9E97-1C82-D5A1FA566A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2BE6B-3A78-44AF-A6B9-9109795A1A68}" type="datetime1">
              <a:rPr lang="en-GB" smtClean="0"/>
              <a:t>26/10/2024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30A4F6-0F6C-D11A-856B-44CC98A5B6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094DD9-4382-B902-73ED-CE4959595A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28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hko/better-code-with-ddd" TargetMode="External"/><Relationship Id="rId2" Type="http://schemas.openxmlformats.org/officeDocument/2006/relationships/hyperlink" Target="mailto:hyungho.ko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FAB6D1-BEB2-5C73-20C1-74A41EF90CEB}"/>
              </a:ext>
            </a:extLst>
          </p:cNvPr>
          <p:cNvSpPr txBox="1"/>
          <p:nvPr/>
        </p:nvSpPr>
        <p:spPr>
          <a:xfrm>
            <a:off x="1784884" y="1666568"/>
            <a:ext cx="86222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4000" b="1"/>
              <a:t>Better code with Doamin-Driven Design</a:t>
            </a:r>
            <a:endParaRPr lang="en-GB" sz="4000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A9E18B-2362-7EF1-82C7-DF035D001B07}"/>
              </a:ext>
            </a:extLst>
          </p:cNvPr>
          <p:cNvSpPr txBox="1"/>
          <p:nvPr/>
        </p:nvSpPr>
        <p:spPr>
          <a:xfrm>
            <a:off x="5121019" y="3082137"/>
            <a:ext cx="1949956" cy="7975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/>
              <a:t>고형호</a:t>
            </a:r>
            <a:endParaRPr lang="en-GB" altLang="ko-KR"/>
          </a:p>
          <a:p>
            <a:pPr algn="ctr">
              <a:lnSpc>
                <a:spcPct val="150000"/>
              </a:lnSpc>
            </a:pPr>
            <a:r>
              <a:rPr lang="en-GB" sz="1400">
                <a:hlinkClick r:id="rId2"/>
              </a:rPr>
              <a:t>hyungho.ko@gmail.com</a:t>
            </a:r>
            <a:endParaRPr lang="en-GB" sz="1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2536F6-382D-1EF7-085B-2B64C0B47D82}"/>
              </a:ext>
            </a:extLst>
          </p:cNvPr>
          <p:cNvSpPr txBox="1"/>
          <p:nvPr/>
        </p:nvSpPr>
        <p:spPr>
          <a:xfrm>
            <a:off x="3968687" y="4587411"/>
            <a:ext cx="4254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hlinkClick r:id="rId3"/>
              </a:rPr>
              <a:t>https://github.com/hhko/better-code-with-ddd</a:t>
            </a:r>
            <a:endParaRPr lang="en-GB" sz="1600" b="1"/>
          </a:p>
        </p:txBody>
      </p:sp>
    </p:spTree>
    <p:extLst>
      <p:ext uri="{BB962C8B-B14F-4D97-AF65-F5344CB8AC3E}">
        <p14:creationId xmlns:p14="http://schemas.microsoft.com/office/powerpoint/2010/main" val="1633335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6F4E79-6F03-BB83-2D65-BDB430A079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AE2E23A-575A-05FA-8F6B-2D4E55AAF933}"/>
              </a:ext>
            </a:extLst>
          </p:cNvPr>
          <p:cNvSpPr/>
          <p:nvPr/>
        </p:nvSpPr>
        <p:spPr>
          <a:xfrm>
            <a:off x="247436" y="193927"/>
            <a:ext cx="11697128" cy="6470147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E76CC02-020C-DEF5-D4B0-BE29BA014E53}"/>
              </a:ext>
            </a:extLst>
          </p:cNvPr>
          <p:cNvSpPr/>
          <p:nvPr/>
        </p:nvSpPr>
        <p:spPr>
          <a:xfrm>
            <a:off x="1785528" y="1647189"/>
            <a:ext cx="2616682" cy="889245"/>
          </a:xfrm>
          <a:prstGeom prst="rect">
            <a:avLst/>
          </a:prstGeom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8C904D-C54D-BCC5-F5A5-9D7F3E344860}"/>
              </a:ext>
            </a:extLst>
          </p:cNvPr>
          <p:cNvSpPr txBox="1"/>
          <p:nvPr/>
        </p:nvSpPr>
        <p:spPr>
          <a:xfrm>
            <a:off x="2390119" y="1894499"/>
            <a:ext cx="1407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Test Pyramid</a:t>
            </a:r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ACF33277-C5E4-3F6E-EF7D-B5095B6627F7}"/>
              </a:ext>
            </a:extLst>
          </p:cNvPr>
          <p:cNvGrpSpPr/>
          <p:nvPr/>
        </p:nvGrpSpPr>
        <p:grpSpPr>
          <a:xfrm>
            <a:off x="1785528" y="3446860"/>
            <a:ext cx="2616682" cy="889245"/>
            <a:chOff x="1636036" y="3409410"/>
            <a:chExt cx="2616682" cy="889245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DC29FA1-141D-D544-CBA2-CEC64E52F1E5}"/>
                </a:ext>
              </a:extLst>
            </p:cNvPr>
            <p:cNvSpPr/>
            <p:nvPr/>
          </p:nvSpPr>
          <p:spPr>
            <a:xfrm>
              <a:off x="1636036" y="3409410"/>
              <a:ext cx="2616682" cy="889245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806CD80-8FF6-C28E-BE5B-3597AD87494B}"/>
                </a:ext>
              </a:extLst>
            </p:cNvPr>
            <p:cNvSpPr txBox="1"/>
            <p:nvPr/>
          </p:nvSpPr>
          <p:spPr>
            <a:xfrm>
              <a:off x="1779892" y="3669366"/>
              <a:ext cx="23289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chemeClr val="bg1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Domain-Driven Desgin</a:t>
              </a:r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3476AC0-D222-D768-2716-D0F326766BAD}"/>
              </a:ext>
            </a:extLst>
          </p:cNvPr>
          <p:cNvSpPr/>
          <p:nvPr/>
        </p:nvSpPr>
        <p:spPr>
          <a:xfrm>
            <a:off x="8156284" y="1647189"/>
            <a:ext cx="2616682" cy="889245"/>
          </a:xfrm>
          <a:prstGeom prst="rect">
            <a:avLst/>
          </a:prstGeom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7DE410-3789-57E2-99DA-FEE275CB0779}"/>
              </a:ext>
            </a:extLst>
          </p:cNvPr>
          <p:cNvSpPr txBox="1"/>
          <p:nvPr/>
        </p:nvSpPr>
        <p:spPr>
          <a:xfrm>
            <a:off x="8223612" y="1907145"/>
            <a:ext cx="2482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Container Orchestration</a:t>
            </a:r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786A3BC4-0E2A-409E-899A-E857EC5C5E8B}"/>
              </a:ext>
            </a:extLst>
          </p:cNvPr>
          <p:cNvGrpSpPr/>
          <p:nvPr/>
        </p:nvGrpSpPr>
        <p:grpSpPr>
          <a:xfrm>
            <a:off x="8156284" y="3446860"/>
            <a:ext cx="2616682" cy="889245"/>
            <a:chOff x="8006792" y="3409410"/>
            <a:chExt cx="2616682" cy="889245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04ACA363-8D20-A46B-C931-D800889886B7}"/>
                </a:ext>
              </a:extLst>
            </p:cNvPr>
            <p:cNvSpPr/>
            <p:nvPr/>
          </p:nvSpPr>
          <p:spPr>
            <a:xfrm>
              <a:off x="8006792" y="3409410"/>
              <a:ext cx="2616682" cy="889245"/>
            </a:xfrm>
            <a:prstGeom prst="rect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1BC89ED-E2F2-E68A-77C5-C1C09FD1E4D8}"/>
                </a:ext>
              </a:extLst>
            </p:cNvPr>
            <p:cNvSpPr txBox="1"/>
            <p:nvPr/>
          </p:nvSpPr>
          <p:spPr>
            <a:xfrm>
              <a:off x="8588460" y="3669366"/>
              <a:ext cx="14533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Observability</a:t>
              </a:r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FB11F29-23D3-935B-907A-8DCC06007F74}"/>
              </a:ext>
            </a:extLst>
          </p:cNvPr>
          <p:cNvSpPr/>
          <p:nvPr/>
        </p:nvSpPr>
        <p:spPr>
          <a:xfrm>
            <a:off x="8156284" y="4889369"/>
            <a:ext cx="2616682" cy="889245"/>
          </a:xfrm>
          <a:prstGeom prst="rect">
            <a:avLst/>
          </a:prstGeom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56B8B6-B1EE-B21A-7BE8-61268718E61D}"/>
              </a:ext>
            </a:extLst>
          </p:cNvPr>
          <p:cNvSpPr txBox="1"/>
          <p:nvPr/>
        </p:nvSpPr>
        <p:spPr>
          <a:xfrm>
            <a:off x="8388337" y="5149325"/>
            <a:ext cx="2152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Static Site Generator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7C61091-279F-E396-019B-AE752C2C2811}"/>
              </a:ext>
            </a:extLst>
          </p:cNvPr>
          <p:cNvSpPr txBox="1"/>
          <p:nvPr/>
        </p:nvSpPr>
        <p:spPr>
          <a:xfrm>
            <a:off x="5941655" y="1343182"/>
            <a:ext cx="6751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CI/CD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7E36A4D-88AF-9280-C933-68901D900538}"/>
              </a:ext>
            </a:extLst>
          </p:cNvPr>
          <p:cNvSpPr txBox="1"/>
          <p:nvPr/>
        </p:nvSpPr>
        <p:spPr>
          <a:xfrm>
            <a:off x="5785266" y="4017384"/>
            <a:ext cx="9879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Feedback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1C2692C-AB2A-B4EC-EF01-F4ACE0D24CF6}"/>
              </a:ext>
            </a:extLst>
          </p:cNvPr>
          <p:cNvCxnSpPr>
            <a:cxnSpLocks/>
            <a:stCxn id="17" idx="1"/>
            <a:endCxn id="14" idx="3"/>
          </p:cNvCxnSpPr>
          <p:nvPr/>
        </p:nvCxnSpPr>
        <p:spPr>
          <a:xfrm flipH="1">
            <a:off x="4402210" y="3891483"/>
            <a:ext cx="3754074" cy="0"/>
          </a:xfrm>
          <a:prstGeom prst="straightConnector1">
            <a:avLst/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2883C91-7091-AC4E-251E-DAACE030FE09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4402210" y="2091812"/>
            <a:ext cx="3754074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F4386758-C852-22A4-C4CA-1C72DE491394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flipV="1">
            <a:off x="3093869" y="2536434"/>
            <a:ext cx="0" cy="91042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00889C6-56B4-13DB-718C-8CBF7EA16D95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9464625" y="2536434"/>
            <a:ext cx="0" cy="91042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C365B8DB-800A-8525-1A07-F45016CF7B85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9464625" y="4336105"/>
            <a:ext cx="0" cy="553264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9537987-6AA4-B6D9-CAE3-4214EC4C7D09}"/>
              </a:ext>
            </a:extLst>
          </p:cNvPr>
          <p:cNvSpPr txBox="1"/>
          <p:nvPr/>
        </p:nvSpPr>
        <p:spPr>
          <a:xfrm>
            <a:off x="2443563" y="809350"/>
            <a:ext cx="13006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</a:p>
          <a:p>
            <a:pPr algn="ctr"/>
            <a:r>
              <a:rPr lang="en-GB" sz="1600" b="1"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  <a:r>
              <a:rPr lang="en-GB" sz="1600">
                <a:ea typeface="맑은 고딕" panose="020B0503020000020004" pitchFamily="50" charset="-127"/>
                <a:cs typeface="Microsoft Sans Serif" panose="020B0604020202020204" pitchFamily="34" charset="0"/>
              </a:rPr>
              <a:t>elopment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86D2098-393D-22EE-C113-D28B6993D692}"/>
              </a:ext>
            </a:extLst>
          </p:cNvPr>
          <p:cNvSpPr txBox="1"/>
          <p:nvPr/>
        </p:nvSpPr>
        <p:spPr>
          <a:xfrm>
            <a:off x="8921720" y="809350"/>
            <a:ext cx="10858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ea typeface="맑은 고딕" panose="020B0503020000020004" pitchFamily="50" charset="-127"/>
                <a:cs typeface="Microsoft Sans Serif" panose="020B0604020202020204" pitchFamily="34" charset="0"/>
              </a:rPr>
              <a:t>OPS</a:t>
            </a:r>
          </a:p>
          <a:p>
            <a:pPr algn="ctr"/>
            <a:r>
              <a:rPr lang="en-GB" sz="1600" b="1">
                <a:ea typeface="맑은 고딕" panose="020B0503020000020004" pitchFamily="50" charset="-127"/>
                <a:cs typeface="Microsoft Sans Serif" panose="020B0604020202020204" pitchFamily="34" charset="0"/>
              </a:rPr>
              <a:t>op</a:t>
            </a:r>
            <a:r>
              <a:rPr lang="en-GB" sz="1600">
                <a:ea typeface="맑은 고딕" panose="020B0503020000020004" pitchFamily="50" charset="-127"/>
                <a:cs typeface="Microsoft Sans Serif" panose="020B0604020202020204" pitchFamily="34" charset="0"/>
              </a:rPr>
              <a:t>eration</a:t>
            </a:r>
            <a:r>
              <a:rPr lang="en-GB" sz="1600" b="1">
                <a:ea typeface="맑은 고딕" panose="020B0503020000020004" pitchFamily="50" charset="-127"/>
                <a:cs typeface="Microsoft Sans Serif" panose="020B0604020202020204" pitchFamily="34" charset="0"/>
              </a:rPr>
              <a:t>s</a:t>
            </a:r>
            <a:endParaRPr lang="en-GB" sz="1200" b="1"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A04BFCD-2858-D724-D2EB-E10E2CA9E24A}"/>
              </a:ext>
            </a:extLst>
          </p:cNvPr>
          <p:cNvSpPr txBox="1"/>
          <p:nvPr/>
        </p:nvSpPr>
        <p:spPr>
          <a:xfrm>
            <a:off x="2104656" y="4436886"/>
            <a:ext cx="1978427" cy="18435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9388" indent="-179388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Strategic Design</a:t>
            </a:r>
          </a:p>
          <a:p>
            <a:pPr marL="447675" lvl="1" indent="-180975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Sub-Domain</a:t>
            </a:r>
          </a:p>
          <a:p>
            <a:pPr marL="447675" lvl="1" indent="-180975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Bounded Context</a:t>
            </a:r>
          </a:p>
          <a:p>
            <a:pPr marL="447675" lvl="1" indent="-180975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Context Map</a:t>
            </a:r>
          </a:p>
          <a:p>
            <a:pPr marL="179388" indent="-179388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Tactical Design</a:t>
            </a:r>
          </a:p>
          <a:p>
            <a:pPr marL="447675" lvl="1" indent="-180975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Functional Architecture</a:t>
            </a:r>
          </a:p>
          <a:p>
            <a:pPr marL="447675" lvl="1" indent="-180975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Model-Driven Design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BAF24F5-146C-5700-1F0E-7DD4D081FAA3}"/>
              </a:ext>
            </a:extLst>
          </p:cNvPr>
          <p:cNvSpPr txBox="1"/>
          <p:nvPr/>
        </p:nvSpPr>
        <p:spPr>
          <a:xfrm>
            <a:off x="357921" y="1508688"/>
            <a:ext cx="1380827" cy="1081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9388" indent="-179388" defTabSz="216000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Unit Test</a:t>
            </a:r>
          </a:p>
          <a:p>
            <a:pPr marL="179388" indent="-179388" defTabSz="216000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Integration Test</a:t>
            </a:r>
          </a:p>
          <a:p>
            <a:pPr marL="179388" indent="-179388" defTabSz="216000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Performance Test</a:t>
            </a:r>
          </a:p>
          <a:p>
            <a:pPr marL="179388" indent="-179388" defTabSz="216000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End to End Test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9E9E98B-A3ED-A5E3-05BA-457B520E1279}"/>
              </a:ext>
            </a:extLst>
          </p:cNvPr>
          <p:cNvSpPr txBox="1"/>
          <p:nvPr/>
        </p:nvSpPr>
        <p:spPr>
          <a:xfrm>
            <a:off x="10834766" y="3392916"/>
            <a:ext cx="999313" cy="9971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9388" indent="-179388"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Logs</a:t>
            </a:r>
          </a:p>
          <a:p>
            <a:pPr marL="179388" indent="-179388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Metrics</a:t>
            </a:r>
          </a:p>
          <a:p>
            <a:pPr marL="179388" indent="-179388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Traces</a:t>
            </a:r>
          </a:p>
          <a:p>
            <a:pPr marL="179388" indent="-179388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Heal Check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2C50B63-CBFB-BE17-CA81-73224330DDEF}"/>
              </a:ext>
            </a:extLst>
          </p:cNvPr>
          <p:cNvSpPr txBox="1"/>
          <p:nvPr/>
        </p:nvSpPr>
        <p:spPr>
          <a:xfrm>
            <a:off x="8250831" y="5851325"/>
            <a:ext cx="2427588" cy="5739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9388" indent="-179388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ADR(Architecture Decision Record)</a:t>
            </a:r>
          </a:p>
          <a:p>
            <a:pPr marL="179388" indent="-179388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SOP(Standard Operating Procedure)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70D6F2A-06EF-379A-F260-5BB51B3A5D47}"/>
              </a:ext>
            </a:extLst>
          </p:cNvPr>
          <p:cNvSpPr txBox="1"/>
          <p:nvPr/>
        </p:nvSpPr>
        <p:spPr>
          <a:xfrm>
            <a:off x="2182401" y="305255"/>
            <a:ext cx="1822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chemeClr val="bg1">
                    <a:lumMod val="50000"/>
                  </a:schemeClr>
                </a:solidFill>
              </a:rPr>
              <a:t>Sustainable Code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318DD4B-25E3-139F-2D7A-92E7CC15BED4}"/>
              </a:ext>
            </a:extLst>
          </p:cNvPr>
          <p:cNvSpPr txBox="1"/>
          <p:nvPr/>
        </p:nvSpPr>
        <p:spPr>
          <a:xfrm>
            <a:off x="8538057" y="305255"/>
            <a:ext cx="1853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chemeClr val="bg1">
                    <a:lumMod val="50000"/>
                  </a:schemeClr>
                </a:solidFill>
              </a:rPr>
              <a:t>Measurable Code</a:t>
            </a:r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6929B1A9-8D73-A5F7-DF95-022B030F26B5}"/>
              </a:ext>
            </a:extLst>
          </p:cNvPr>
          <p:cNvGrpSpPr/>
          <p:nvPr/>
        </p:nvGrpSpPr>
        <p:grpSpPr>
          <a:xfrm>
            <a:off x="4690177" y="233736"/>
            <a:ext cx="3178140" cy="6390528"/>
            <a:chOff x="4540685" y="308229"/>
            <a:chExt cx="3178140" cy="6072582"/>
          </a:xfrm>
        </p:grpSpPr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CB09E391-DA64-CAEB-0CB1-968CBBC53DD7}"/>
                </a:ext>
              </a:extLst>
            </p:cNvPr>
            <p:cNvCxnSpPr>
              <a:cxnSpLocks/>
            </p:cNvCxnSpPr>
            <p:nvPr/>
          </p:nvCxnSpPr>
          <p:spPr>
            <a:xfrm>
              <a:off x="4540685" y="308229"/>
              <a:ext cx="0" cy="607258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DCDC5109-CB54-12FC-54B8-5ADBD1B46CE9}"/>
                </a:ext>
              </a:extLst>
            </p:cNvPr>
            <p:cNvCxnSpPr>
              <a:cxnSpLocks/>
            </p:cNvCxnSpPr>
            <p:nvPr/>
          </p:nvCxnSpPr>
          <p:spPr>
            <a:xfrm>
              <a:off x="7718825" y="308229"/>
              <a:ext cx="0" cy="607258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744AA8B2-86AF-7079-B011-EF00F3B627FD}"/>
              </a:ext>
            </a:extLst>
          </p:cNvPr>
          <p:cNvSpPr txBox="1"/>
          <p:nvPr/>
        </p:nvSpPr>
        <p:spPr>
          <a:xfrm>
            <a:off x="4929229" y="305255"/>
            <a:ext cx="2700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chemeClr val="bg1">
                    <a:lumMod val="50000"/>
                  </a:schemeClr>
                </a:solidFill>
              </a:rPr>
              <a:t>Infrastructure Automation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124816C-D8BA-2642-B73D-108AFF594C44}"/>
              </a:ext>
            </a:extLst>
          </p:cNvPr>
          <p:cNvSpPr txBox="1"/>
          <p:nvPr/>
        </p:nvSpPr>
        <p:spPr>
          <a:xfrm>
            <a:off x="5244636" y="1646658"/>
            <a:ext cx="20692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Infrastructure as Code</a:t>
            </a:r>
          </a:p>
        </p:txBody>
      </p:sp>
    </p:spTree>
    <p:extLst>
      <p:ext uri="{BB962C8B-B14F-4D97-AF65-F5344CB8AC3E}">
        <p14:creationId xmlns:p14="http://schemas.microsoft.com/office/powerpoint/2010/main" val="2359498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DF80F5-A735-62AF-1734-0D8E649543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439CB424-662F-817D-F307-AB3B1683DF50}"/>
              </a:ext>
            </a:extLst>
          </p:cNvPr>
          <p:cNvSpPr/>
          <p:nvPr/>
        </p:nvSpPr>
        <p:spPr>
          <a:xfrm>
            <a:off x="0" y="1614890"/>
            <a:ext cx="12192000" cy="23004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D6CDEE-13A9-CE58-4F64-19D02C925918}"/>
              </a:ext>
            </a:extLst>
          </p:cNvPr>
          <p:cNvSpPr txBox="1"/>
          <p:nvPr/>
        </p:nvSpPr>
        <p:spPr>
          <a:xfrm>
            <a:off x="420391" y="377532"/>
            <a:ext cx="13006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</a:p>
          <a:p>
            <a:pPr algn="ctr"/>
            <a:r>
              <a:rPr lang="en-GB" sz="16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  <a:r>
              <a:rPr lang="en-GB" sz="16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elopment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DFE5D6-C288-14D7-5C1C-782FD4B8B952}"/>
              </a:ext>
            </a:extLst>
          </p:cNvPr>
          <p:cNvSpPr txBox="1"/>
          <p:nvPr/>
        </p:nvSpPr>
        <p:spPr>
          <a:xfrm>
            <a:off x="10287339" y="377532"/>
            <a:ext cx="10999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OPS</a:t>
            </a:r>
          </a:p>
          <a:p>
            <a:pPr algn="ctr"/>
            <a:r>
              <a:rPr lang="en-GB" sz="16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operations</a:t>
            </a:r>
            <a:endParaRPr lang="en-GB" sz="1200" b="1">
              <a:solidFill>
                <a:srgbClr val="C00000"/>
              </a:solidFill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9BB99FC-A418-C107-ED0A-E12ECB768DBE}"/>
              </a:ext>
            </a:extLst>
          </p:cNvPr>
          <p:cNvSpPr txBox="1"/>
          <p:nvPr/>
        </p:nvSpPr>
        <p:spPr>
          <a:xfrm>
            <a:off x="5565125" y="346755"/>
            <a:ext cx="14918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b="1">
                <a:solidFill>
                  <a:srgbClr val="7030A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CODE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17636ED9-AEE0-EE64-CE9D-6FB9BDFDB7A4}"/>
              </a:ext>
            </a:extLst>
          </p:cNvPr>
          <p:cNvSpPr/>
          <p:nvPr/>
        </p:nvSpPr>
        <p:spPr>
          <a:xfrm>
            <a:off x="0" y="5129363"/>
            <a:ext cx="12192000" cy="1520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88E984-5F53-6642-AE93-E073A2046811}"/>
              </a:ext>
            </a:extLst>
          </p:cNvPr>
          <p:cNvSpPr txBox="1"/>
          <p:nvPr/>
        </p:nvSpPr>
        <p:spPr>
          <a:xfrm>
            <a:off x="5392641" y="2053362"/>
            <a:ext cx="183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Application Layer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B639313-8511-F238-2104-576BD0B05ED9}"/>
              </a:ext>
            </a:extLst>
          </p:cNvPr>
          <p:cNvSpPr txBox="1"/>
          <p:nvPr/>
        </p:nvSpPr>
        <p:spPr>
          <a:xfrm>
            <a:off x="5561629" y="3107580"/>
            <a:ext cx="14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Domain Layer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B27CAB9-034E-F9D7-4384-E2C33166B8FF}"/>
              </a:ext>
            </a:extLst>
          </p:cNvPr>
          <p:cNvSpPr txBox="1"/>
          <p:nvPr/>
        </p:nvSpPr>
        <p:spPr>
          <a:xfrm>
            <a:off x="5549863" y="5704987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Adapter Layer</a:t>
            </a:r>
          </a:p>
        </p:txBody>
      </p: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F134A9D8-C869-179D-DEB4-C166E24B22FF}"/>
              </a:ext>
            </a:extLst>
          </p:cNvPr>
          <p:cNvCxnSpPr>
            <a:cxnSpLocks/>
            <a:stCxn id="4" idx="3"/>
            <a:endCxn id="57" idx="1"/>
          </p:cNvCxnSpPr>
          <p:nvPr/>
        </p:nvCxnSpPr>
        <p:spPr>
          <a:xfrm flipV="1">
            <a:off x="2032916" y="2716784"/>
            <a:ext cx="343293" cy="1670197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0D2AEA60-7ED3-82B4-9301-18AE7D6527E3}"/>
              </a:ext>
            </a:extLst>
          </p:cNvPr>
          <p:cNvCxnSpPr>
            <a:cxnSpLocks/>
            <a:stCxn id="4" idx="3"/>
            <a:endCxn id="58" idx="1"/>
          </p:cNvCxnSpPr>
          <p:nvPr/>
        </p:nvCxnSpPr>
        <p:spPr>
          <a:xfrm>
            <a:off x="2032916" y="4386981"/>
            <a:ext cx="343293" cy="1502672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구부러짐 39">
            <a:extLst>
              <a:ext uri="{FF2B5EF4-FFF2-40B4-BE49-F238E27FC236}">
                <a16:creationId xmlns:a16="http://schemas.microsoft.com/office/drawing/2014/main" id="{985FD9B4-70F2-0C8A-7695-77F0DD888B62}"/>
              </a:ext>
            </a:extLst>
          </p:cNvPr>
          <p:cNvCxnSpPr>
            <a:cxnSpLocks/>
            <a:stCxn id="5" idx="1"/>
            <a:endCxn id="73" idx="3"/>
          </p:cNvCxnSpPr>
          <p:nvPr/>
        </p:nvCxnSpPr>
        <p:spPr>
          <a:xfrm rot="10800000">
            <a:off x="10192513" y="2716785"/>
            <a:ext cx="343293" cy="1805591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구부러짐 42">
            <a:extLst>
              <a:ext uri="{FF2B5EF4-FFF2-40B4-BE49-F238E27FC236}">
                <a16:creationId xmlns:a16="http://schemas.microsoft.com/office/drawing/2014/main" id="{55B5EC8A-294D-7463-92EE-6640A2B4535E}"/>
              </a:ext>
            </a:extLst>
          </p:cNvPr>
          <p:cNvCxnSpPr>
            <a:cxnSpLocks/>
            <a:stCxn id="5" idx="1"/>
            <a:endCxn id="87" idx="3"/>
          </p:cNvCxnSpPr>
          <p:nvPr/>
        </p:nvCxnSpPr>
        <p:spPr>
          <a:xfrm rot="10800000" flipV="1">
            <a:off x="10192513" y="4522375"/>
            <a:ext cx="343293" cy="1367278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구부러짐 32">
            <a:extLst>
              <a:ext uri="{FF2B5EF4-FFF2-40B4-BE49-F238E27FC236}">
                <a16:creationId xmlns:a16="http://schemas.microsoft.com/office/drawing/2014/main" id="{39060BDB-FD43-5DDF-8F42-46BEDC823276}"/>
              </a:ext>
            </a:extLst>
          </p:cNvPr>
          <p:cNvCxnSpPr>
            <a:cxnSpLocks/>
            <a:stCxn id="57" idx="3"/>
            <a:endCxn id="53" idx="1"/>
          </p:cNvCxnSpPr>
          <p:nvPr/>
        </p:nvCxnSpPr>
        <p:spPr>
          <a:xfrm flipV="1">
            <a:off x="3594836" y="2238028"/>
            <a:ext cx="391535" cy="478756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97648D68-5927-B531-E875-C24AAE5EBB8C}"/>
              </a:ext>
            </a:extLst>
          </p:cNvPr>
          <p:cNvCxnSpPr>
            <a:cxnSpLocks/>
            <a:stCxn id="57" idx="3"/>
            <a:endCxn id="54" idx="1"/>
          </p:cNvCxnSpPr>
          <p:nvPr/>
        </p:nvCxnSpPr>
        <p:spPr>
          <a:xfrm>
            <a:off x="3594836" y="2716784"/>
            <a:ext cx="343293" cy="575462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69B3F77-5F02-E3ED-EBA9-654A51CB9FF7}"/>
              </a:ext>
            </a:extLst>
          </p:cNvPr>
          <p:cNvSpPr txBox="1"/>
          <p:nvPr/>
        </p:nvSpPr>
        <p:spPr>
          <a:xfrm>
            <a:off x="4108861" y="3122969"/>
            <a:ext cx="8771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0070C0"/>
                </a:solidFill>
              </a:rPr>
              <a:t>Biz. Unit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82F8CC4-8A8B-7B73-27AD-C38F09529D23}"/>
              </a:ext>
            </a:extLst>
          </p:cNvPr>
          <p:cNvSpPr/>
          <p:nvPr/>
        </p:nvSpPr>
        <p:spPr>
          <a:xfrm>
            <a:off x="3938129" y="3012276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4A99CE-DF17-7FFF-4C9D-29977E58C576}"/>
              </a:ext>
            </a:extLst>
          </p:cNvPr>
          <p:cNvSpPr txBox="1"/>
          <p:nvPr/>
        </p:nvSpPr>
        <p:spPr>
          <a:xfrm>
            <a:off x="4135879" y="2068751"/>
            <a:ext cx="9196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0070C0"/>
                </a:solidFill>
              </a:rPr>
              <a:t>Biz. Flow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32C1858A-218D-EAFE-A556-741DB0155B2C}"/>
              </a:ext>
            </a:extLst>
          </p:cNvPr>
          <p:cNvSpPr/>
          <p:nvPr/>
        </p:nvSpPr>
        <p:spPr>
          <a:xfrm>
            <a:off x="3986371" y="1958058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B426D4-20C5-3565-AF0F-F5D696773247}"/>
              </a:ext>
            </a:extLst>
          </p:cNvPr>
          <p:cNvSpPr txBox="1"/>
          <p:nvPr/>
        </p:nvSpPr>
        <p:spPr>
          <a:xfrm>
            <a:off x="2729683" y="2532118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0070C0"/>
                </a:solidFill>
              </a:rPr>
              <a:t>Biz.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15E47AA-CB25-FE4D-840A-0C90AC12BF49}"/>
              </a:ext>
            </a:extLst>
          </p:cNvPr>
          <p:cNvSpPr/>
          <p:nvPr/>
        </p:nvSpPr>
        <p:spPr>
          <a:xfrm>
            <a:off x="2376209" y="2436814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FD47CB-894C-35B8-03F0-8C2A7735A972}"/>
              </a:ext>
            </a:extLst>
          </p:cNvPr>
          <p:cNvSpPr txBox="1"/>
          <p:nvPr/>
        </p:nvSpPr>
        <p:spPr>
          <a:xfrm>
            <a:off x="2650975" y="5704987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0070C0"/>
                </a:solidFill>
              </a:rPr>
              <a:t>Tech.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70943C8-142D-C0B1-DFAB-FBEC4333CDC3}"/>
              </a:ext>
            </a:extLst>
          </p:cNvPr>
          <p:cNvSpPr/>
          <p:nvPr/>
        </p:nvSpPr>
        <p:spPr>
          <a:xfrm>
            <a:off x="2376209" y="5609683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C9F9450A-3657-53F2-BEAC-C474836C18AF}"/>
              </a:ext>
            </a:extLst>
          </p:cNvPr>
          <p:cNvCxnSpPr>
            <a:cxnSpLocks/>
            <a:stCxn id="73" idx="1"/>
            <a:endCxn id="56" idx="3"/>
          </p:cNvCxnSpPr>
          <p:nvPr/>
        </p:nvCxnSpPr>
        <p:spPr>
          <a:xfrm rot="10800000">
            <a:off x="8635697" y="2238028"/>
            <a:ext cx="338189" cy="478756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구부러짐 49">
            <a:extLst>
              <a:ext uri="{FF2B5EF4-FFF2-40B4-BE49-F238E27FC236}">
                <a16:creationId xmlns:a16="http://schemas.microsoft.com/office/drawing/2014/main" id="{7F4715E9-3396-5194-92B6-B46A295031D6}"/>
              </a:ext>
            </a:extLst>
          </p:cNvPr>
          <p:cNvCxnSpPr>
            <a:cxnSpLocks/>
            <a:stCxn id="73" idx="1"/>
            <a:endCxn id="55" idx="3"/>
          </p:cNvCxnSpPr>
          <p:nvPr/>
        </p:nvCxnSpPr>
        <p:spPr>
          <a:xfrm rot="10800000" flipV="1">
            <a:off x="8629431" y="2716784"/>
            <a:ext cx="344454" cy="575462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5A2EC0B-582A-A9F0-0008-2DC8A9E0E780}"/>
              </a:ext>
            </a:extLst>
          </p:cNvPr>
          <p:cNvSpPr txBox="1"/>
          <p:nvPr/>
        </p:nvSpPr>
        <p:spPr>
          <a:xfrm>
            <a:off x="7581536" y="3122969"/>
            <a:ext cx="8771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C00000"/>
                </a:solidFill>
              </a:rPr>
              <a:t>Biz. Unit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92EB2D39-CBE7-AFC5-6FCF-24F58982F984}"/>
              </a:ext>
            </a:extLst>
          </p:cNvPr>
          <p:cNvSpPr/>
          <p:nvPr/>
        </p:nvSpPr>
        <p:spPr>
          <a:xfrm>
            <a:off x="7410804" y="3012276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E37DF0-C7A9-BCB9-08ED-CF9BD73BED69}"/>
              </a:ext>
            </a:extLst>
          </p:cNvPr>
          <p:cNvSpPr txBox="1"/>
          <p:nvPr/>
        </p:nvSpPr>
        <p:spPr>
          <a:xfrm>
            <a:off x="7566577" y="2068751"/>
            <a:ext cx="9196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C00000"/>
                </a:solidFill>
              </a:rPr>
              <a:t>Biz. Flow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1094551-630F-8920-AB89-C613442CB70D}"/>
              </a:ext>
            </a:extLst>
          </p:cNvPr>
          <p:cNvSpPr/>
          <p:nvPr/>
        </p:nvSpPr>
        <p:spPr>
          <a:xfrm>
            <a:off x="7417069" y="1958058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3F5812-7A44-2F87-4463-5E3F8083E33C}"/>
              </a:ext>
            </a:extLst>
          </p:cNvPr>
          <p:cNvSpPr txBox="1"/>
          <p:nvPr/>
        </p:nvSpPr>
        <p:spPr>
          <a:xfrm>
            <a:off x="9327359" y="2532118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C00000"/>
                </a:solidFill>
              </a:rPr>
              <a:t>Biz.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5FACC6BE-01EB-FF7D-6D4B-8327FE577FC4}"/>
              </a:ext>
            </a:extLst>
          </p:cNvPr>
          <p:cNvSpPr/>
          <p:nvPr/>
        </p:nvSpPr>
        <p:spPr>
          <a:xfrm>
            <a:off x="8973885" y="2436814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4F4BBD7-B88C-7736-A925-CAE6CB65F1CA}"/>
              </a:ext>
            </a:extLst>
          </p:cNvPr>
          <p:cNvSpPr txBox="1"/>
          <p:nvPr/>
        </p:nvSpPr>
        <p:spPr>
          <a:xfrm>
            <a:off x="9248651" y="5704987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152BEDC3-1555-CC73-240C-EE6A2FC04607}"/>
              </a:ext>
            </a:extLst>
          </p:cNvPr>
          <p:cNvSpPr/>
          <p:nvPr/>
        </p:nvSpPr>
        <p:spPr>
          <a:xfrm>
            <a:off x="8973885" y="5609683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B8286879-5CFE-AA75-AB25-63D4E6D2FE76}"/>
              </a:ext>
            </a:extLst>
          </p:cNvPr>
          <p:cNvGrpSpPr/>
          <p:nvPr/>
        </p:nvGrpSpPr>
        <p:grpSpPr>
          <a:xfrm>
            <a:off x="108478" y="4202315"/>
            <a:ext cx="1924438" cy="640119"/>
            <a:chOff x="108478" y="3689236"/>
            <a:chExt cx="1924438" cy="64011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F3F3ACE-1C35-6719-3ABA-05EA59DF2AF0}"/>
                </a:ext>
              </a:extLst>
            </p:cNvPr>
            <p:cNvSpPr txBox="1"/>
            <p:nvPr/>
          </p:nvSpPr>
          <p:spPr>
            <a:xfrm>
              <a:off x="108478" y="3689236"/>
              <a:ext cx="1924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Voice of Customer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A152561-6EC0-8B27-B6DC-DB78AE899CA4}"/>
                </a:ext>
              </a:extLst>
            </p:cNvPr>
            <p:cNvSpPr txBox="1"/>
            <p:nvPr/>
          </p:nvSpPr>
          <p:spPr>
            <a:xfrm>
              <a:off x="423661" y="4021578"/>
              <a:ext cx="13389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>
                  <a:solidFill>
                    <a:srgbClr val="0070C0"/>
                  </a:solidFill>
                </a:rPr>
                <a:t>※ Requirement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BDD60BE2-1145-ED40-ABC7-72A9590DB99C}"/>
              </a:ext>
            </a:extLst>
          </p:cNvPr>
          <p:cNvSpPr txBox="1"/>
          <p:nvPr/>
        </p:nvSpPr>
        <p:spPr>
          <a:xfrm>
            <a:off x="2200304" y="4368486"/>
            <a:ext cx="13058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/>
              <a:t>decomposition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284571F-CA96-E4BA-D10E-2D90E8BB76ED}"/>
              </a:ext>
            </a:extLst>
          </p:cNvPr>
          <p:cNvSpPr txBox="1"/>
          <p:nvPr/>
        </p:nvSpPr>
        <p:spPr>
          <a:xfrm>
            <a:off x="3467094" y="438387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분해</a:t>
            </a:r>
            <a:endParaRPr lang="en-GB" sz="12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222C5D-7CE0-8CA1-1C65-29A93C26B1B7}"/>
              </a:ext>
            </a:extLst>
          </p:cNvPr>
          <p:cNvSpPr txBox="1"/>
          <p:nvPr/>
        </p:nvSpPr>
        <p:spPr>
          <a:xfrm>
            <a:off x="10535805" y="4337709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b="1">
                <a:solidFill>
                  <a:srgbClr val="C00000"/>
                </a:solidFill>
              </a:rPr>
              <a:t>Logs</a:t>
            </a:r>
            <a:endParaRPr lang="en-GB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6DCF754-D061-DCAB-9ABB-903B7FF4CABB}"/>
              </a:ext>
            </a:extLst>
          </p:cNvPr>
          <p:cNvSpPr txBox="1"/>
          <p:nvPr/>
        </p:nvSpPr>
        <p:spPr>
          <a:xfrm>
            <a:off x="9393233" y="4368487"/>
            <a:ext cx="9709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400"/>
              <a:t>distinguish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D5B376E-DD82-F950-AB4E-E84C3846CBB4}"/>
              </a:ext>
            </a:extLst>
          </p:cNvPr>
          <p:cNvSpPr txBox="1"/>
          <p:nvPr/>
        </p:nvSpPr>
        <p:spPr>
          <a:xfrm>
            <a:off x="8918529" y="438387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식별</a:t>
            </a:r>
            <a:endParaRPr lang="en-GB" sz="12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3B93222-9E03-509B-0DCA-DD2D21B75637}"/>
              </a:ext>
            </a:extLst>
          </p:cNvPr>
          <p:cNvSpPr txBox="1"/>
          <p:nvPr/>
        </p:nvSpPr>
        <p:spPr>
          <a:xfrm>
            <a:off x="5912529" y="1396580"/>
            <a:ext cx="7970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Biz.</a:t>
            </a:r>
          </a:p>
          <a:p>
            <a:pPr algn="ctr"/>
            <a:r>
              <a:rPr lang="en-GB" sz="1400" b="1">
                <a:solidFill>
                  <a:srgbClr val="7030A0"/>
                </a:solidFill>
              </a:rPr>
              <a:t>Concern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87615D9-8C23-CECC-D6AD-E98C77FF5DFA}"/>
              </a:ext>
            </a:extLst>
          </p:cNvPr>
          <p:cNvSpPr txBox="1"/>
          <p:nvPr/>
        </p:nvSpPr>
        <p:spPr>
          <a:xfrm>
            <a:off x="5912529" y="4904777"/>
            <a:ext cx="7970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Tech.</a:t>
            </a:r>
          </a:p>
          <a:p>
            <a:pPr algn="ctr"/>
            <a:r>
              <a:rPr lang="en-GB" sz="1400" b="1">
                <a:solidFill>
                  <a:srgbClr val="7030A0"/>
                </a:solidFill>
              </a:rPr>
              <a:t>Concern</a:t>
            </a:r>
          </a:p>
        </p:txBody>
      </p:sp>
    </p:spTree>
    <p:extLst>
      <p:ext uri="{BB962C8B-B14F-4D97-AF65-F5344CB8AC3E}">
        <p14:creationId xmlns:p14="http://schemas.microsoft.com/office/powerpoint/2010/main" val="1042907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그룹 41">
            <a:extLst>
              <a:ext uri="{FF2B5EF4-FFF2-40B4-BE49-F238E27FC236}">
                <a16:creationId xmlns:a16="http://schemas.microsoft.com/office/drawing/2014/main" id="{F6D05B2A-3CDA-421B-D2A0-1ED75B80497D}"/>
              </a:ext>
            </a:extLst>
          </p:cNvPr>
          <p:cNvGrpSpPr/>
          <p:nvPr/>
        </p:nvGrpSpPr>
        <p:grpSpPr>
          <a:xfrm>
            <a:off x="1222771" y="1262131"/>
            <a:ext cx="9746459" cy="4333739"/>
            <a:chOff x="1222771" y="1262131"/>
            <a:chExt cx="9746459" cy="4333739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A1A558F-3A8D-33B0-0EDC-5AF8B1238133}"/>
                </a:ext>
              </a:extLst>
            </p:cNvPr>
            <p:cNvSpPr/>
            <p:nvPr/>
          </p:nvSpPr>
          <p:spPr>
            <a:xfrm>
              <a:off x="4834848" y="4707155"/>
              <a:ext cx="2522305" cy="8887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F8A3523-C5BA-08A7-425B-A431F73AC7BB}"/>
                </a:ext>
              </a:extLst>
            </p:cNvPr>
            <p:cNvSpPr txBox="1"/>
            <p:nvPr/>
          </p:nvSpPr>
          <p:spPr>
            <a:xfrm>
              <a:off x="5346596" y="4823375"/>
              <a:ext cx="14988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/>
                <a:t>Domain Layer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CB9441C-30F7-7852-F73D-AF4F8BDC2619}"/>
                </a:ext>
              </a:extLst>
            </p:cNvPr>
            <p:cNvSpPr txBox="1"/>
            <p:nvPr/>
          </p:nvSpPr>
          <p:spPr>
            <a:xfrm>
              <a:off x="5690280" y="5171873"/>
              <a:ext cx="8114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0070C0"/>
                  </a:solidFill>
                </a:rPr>
                <a:t>Biz. Unit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4C1D9AC-E59C-B684-F7E0-723BF977A6CE}"/>
                </a:ext>
              </a:extLst>
            </p:cNvPr>
            <p:cNvSpPr txBox="1"/>
            <p:nvPr/>
          </p:nvSpPr>
          <p:spPr>
            <a:xfrm>
              <a:off x="5697495" y="2060148"/>
              <a:ext cx="79701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7030A0"/>
                  </a:solidFill>
                </a:rPr>
                <a:t>Biz.</a:t>
              </a:r>
            </a:p>
            <a:p>
              <a:pPr algn="ctr"/>
              <a:r>
                <a:rPr lang="en-GB" sz="1400" b="1">
                  <a:solidFill>
                    <a:srgbClr val="7030A0"/>
                  </a:solidFill>
                </a:rPr>
                <a:t>Concern</a:t>
              </a: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B8ACC41C-8E37-7822-A2E1-522CD57D1BF6}"/>
                </a:ext>
              </a:extLst>
            </p:cNvPr>
            <p:cNvCxnSpPr>
              <a:cxnSpLocks/>
              <a:stCxn id="7" idx="2"/>
            </p:cNvCxnSpPr>
            <p:nvPr/>
          </p:nvCxnSpPr>
          <p:spPr>
            <a:xfrm>
              <a:off x="6096001" y="3982120"/>
              <a:ext cx="0" cy="72503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48EE3DCD-B2B0-4953-4E45-D6C8193F0FDB}"/>
                </a:ext>
              </a:extLst>
            </p:cNvPr>
            <p:cNvGrpSpPr/>
            <p:nvPr/>
          </p:nvGrpSpPr>
          <p:grpSpPr>
            <a:xfrm>
              <a:off x="1222771" y="3093405"/>
              <a:ext cx="2522305" cy="888715"/>
              <a:chOff x="4998378" y="4140485"/>
              <a:chExt cx="2522305" cy="888715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A565EE6A-B37B-9635-5CC1-AD057AC8AA74}"/>
                  </a:ext>
                </a:extLst>
              </p:cNvPr>
              <p:cNvSpPr/>
              <p:nvPr/>
            </p:nvSpPr>
            <p:spPr>
              <a:xfrm>
                <a:off x="4998378" y="4140485"/>
                <a:ext cx="2522305" cy="8887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DD81B2E-FF32-A87C-1FB7-D2DF5CD35024}"/>
                  </a:ext>
                </a:extLst>
              </p:cNvPr>
              <p:cNvSpPr txBox="1"/>
              <p:nvPr/>
            </p:nvSpPr>
            <p:spPr>
              <a:xfrm>
                <a:off x="5498360" y="4400176"/>
                <a:ext cx="15223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b="1"/>
                  <a:t>Adapter Layer</a:t>
                </a:r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5E04ACAE-C04D-EBCF-D057-EAFEA0C1FD70}"/>
                </a:ext>
              </a:extLst>
            </p:cNvPr>
            <p:cNvGrpSpPr/>
            <p:nvPr/>
          </p:nvGrpSpPr>
          <p:grpSpPr>
            <a:xfrm>
              <a:off x="8446925" y="3093404"/>
              <a:ext cx="2522305" cy="888715"/>
              <a:chOff x="4998378" y="4140485"/>
              <a:chExt cx="2522305" cy="888715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362CCEB7-4200-C67A-0DE7-ACF353F0A272}"/>
                  </a:ext>
                </a:extLst>
              </p:cNvPr>
              <p:cNvSpPr/>
              <p:nvPr/>
            </p:nvSpPr>
            <p:spPr>
              <a:xfrm>
                <a:off x="4998378" y="4140485"/>
                <a:ext cx="2522305" cy="8887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3C6045D-DDE2-E666-51C6-80A86EF00FB2}"/>
                  </a:ext>
                </a:extLst>
              </p:cNvPr>
              <p:cNvSpPr txBox="1"/>
              <p:nvPr/>
            </p:nvSpPr>
            <p:spPr>
              <a:xfrm>
                <a:off x="5498360" y="4400176"/>
                <a:ext cx="15223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b="1"/>
                  <a:t>Adapter Layer</a:t>
                </a:r>
              </a:p>
            </p:txBody>
          </p:sp>
        </p:grp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B1E611AD-F83A-7F36-6D44-FFECE2988715}"/>
                </a:ext>
              </a:extLst>
            </p:cNvPr>
            <p:cNvCxnSpPr>
              <a:cxnSpLocks/>
              <a:stCxn id="14" idx="3"/>
              <a:endCxn id="7" idx="1"/>
            </p:cNvCxnSpPr>
            <p:nvPr/>
          </p:nvCxnSpPr>
          <p:spPr>
            <a:xfrm>
              <a:off x="3745076" y="3537763"/>
              <a:ext cx="108977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0A5D6C57-E835-D13C-98E3-64657E86034E}"/>
                </a:ext>
              </a:extLst>
            </p:cNvPr>
            <p:cNvCxnSpPr>
              <a:cxnSpLocks/>
              <a:stCxn id="7" idx="3"/>
              <a:endCxn id="17" idx="1"/>
            </p:cNvCxnSpPr>
            <p:nvPr/>
          </p:nvCxnSpPr>
          <p:spPr>
            <a:xfrm flipV="1">
              <a:off x="7357153" y="3537762"/>
              <a:ext cx="1089772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876EF6A-0CCF-FF76-538D-420FA0D697D6}"/>
                </a:ext>
              </a:extLst>
            </p:cNvPr>
            <p:cNvSpPr txBox="1"/>
            <p:nvPr/>
          </p:nvSpPr>
          <p:spPr>
            <a:xfrm>
              <a:off x="2085416" y="2060148"/>
              <a:ext cx="79701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7030A0"/>
                  </a:solidFill>
                </a:rPr>
                <a:t>Tech.</a:t>
              </a:r>
            </a:p>
            <a:p>
              <a:pPr algn="ctr"/>
              <a:r>
                <a:rPr lang="en-GB" sz="1400" b="1">
                  <a:solidFill>
                    <a:srgbClr val="7030A0"/>
                  </a:solidFill>
                </a:rPr>
                <a:t>Concern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4342B3-307D-A98C-882A-A88AAF8F9298}"/>
                </a:ext>
              </a:extLst>
            </p:cNvPr>
            <p:cNvSpPr txBox="1"/>
            <p:nvPr/>
          </p:nvSpPr>
          <p:spPr>
            <a:xfrm>
              <a:off x="9309570" y="2060148"/>
              <a:ext cx="79701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7030A0"/>
                  </a:solidFill>
                </a:rPr>
                <a:t>Tech.</a:t>
              </a:r>
            </a:p>
            <a:p>
              <a:pPr algn="ctr"/>
              <a:r>
                <a:rPr lang="en-GB" sz="1400" b="1">
                  <a:solidFill>
                    <a:srgbClr val="7030A0"/>
                  </a:solidFill>
                </a:rPr>
                <a:t>Concern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9DC3310-F5D5-7F1A-40BC-F25D6179B9FB}"/>
                </a:ext>
              </a:extLst>
            </p:cNvPr>
            <p:cNvSpPr txBox="1"/>
            <p:nvPr/>
          </p:nvSpPr>
          <p:spPr>
            <a:xfrm>
              <a:off x="2082210" y="1262131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/>
                <a:t>입력</a:t>
              </a:r>
              <a:endParaRPr lang="en-GB" sz="2400" b="1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4AB4749-0465-1CE7-93F7-DDD768C7C167}"/>
                </a:ext>
              </a:extLst>
            </p:cNvPr>
            <p:cNvSpPr txBox="1"/>
            <p:nvPr/>
          </p:nvSpPr>
          <p:spPr>
            <a:xfrm>
              <a:off x="9309570" y="1262131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/>
                <a:t>출력</a:t>
              </a:r>
              <a:endParaRPr lang="en-GB" sz="2400" b="1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1FE0E38-9DE1-4EA3-46F4-397DF060B9C4}"/>
                </a:ext>
              </a:extLst>
            </p:cNvPr>
            <p:cNvSpPr txBox="1"/>
            <p:nvPr/>
          </p:nvSpPr>
          <p:spPr>
            <a:xfrm>
              <a:off x="5694289" y="1262131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/>
                <a:t>연산</a:t>
              </a:r>
              <a:endParaRPr lang="en-GB" sz="2400" b="1"/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A68483A9-421E-37A7-F6A2-CE27598DAC24}"/>
                </a:ext>
              </a:extLst>
            </p:cNvPr>
            <p:cNvGrpSpPr/>
            <p:nvPr/>
          </p:nvGrpSpPr>
          <p:grpSpPr>
            <a:xfrm>
              <a:off x="4834848" y="3093405"/>
              <a:ext cx="2522305" cy="888715"/>
              <a:chOff x="5049882" y="2429837"/>
              <a:chExt cx="2522305" cy="888715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7194F96B-9CC7-F9E2-6D03-0628FBE22A55}"/>
                  </a:ext>
                </a:extLst>
              </p:cNvPr>
              <p:cNvSpPr/>
              <p:nvPr/>
            </p:nvSpPr>
            <p:spPr>
              <a:xfrm>
                <a:off x="5049882" y="2429837"/>
                <a:ext cx="2522305" cy="8887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31" name="그룹 30">
                <a:extLst>
                  <a:ext uri="{FF2B5EF4-FFF2-40B4-BE49-F238E27FC236}">
                    <a16:creationId xmlns:a16="http://schemas.microsoft.com/office/drawing/2014/main" id="{89F9B3C6-36AF-DEE5-9184-5C491EB61577}"/>
                  </a:ext>
                </a:extLst>
              </p:cNvPr>
              <p:cNvGrpSpPr/>
              <p:nvPr/>
            </p:nvGrpSpPr>
            <p:grpSpPr>
              <a:xfrm>
                <a:off x="5392642" y="2546057"/>
                <a:ext cx="1836785" cy="656275"/>
                <a:chOff x="5392642" y="2591925"/>
                <a:chExt cx="1836785" cy="656275"/>
              </a:xfrm>
            </p:grpSpPr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D139179B-B8E8-0CC4-BD66-4B459A2012F2}"/>
                    </a:ext>
                  </a:extLst>
                </p:cNvPr>
                <p:cNvSpPr txBox="1"/>
                <p:nvPr/>
              </p:nvSpPr>
              <p:spPr>
                <a:xfrm>
                  <a:off x="5392642" y="2591925"/>
                  <a:ext cx="18367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/>
                    <a:t>Application Layer</a:t>
                  </a:r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CA1AFD1B-B1C3-0B07-946C-97C3C8C75501}"/>
                    </a:ext>
                  </a:extLst>
                </p:cNvPr>
                <p:cNvSpPr txBox="1"/>
                <p:nvPr/>
              </p:nvSpPr>
              <p:spPr>
                <a:xfrm>
                  <a:off x="5887841" y="2940423"/>
                  <a:ext cx="84638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400" b="1">
                      <a:solidFill>
                        <a:srgbClr val="0070C0"/>
                      </a:solidFill>
                    </a:rPr>
                    <a:t>Biz. Flow</a:t>
                  </a:r>
                </a:p>
              </p:txBody>
            </p:sp>
          </p:grpSp>
        </p:grpSp>
      </p:grp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F8E5B79-D254-B3E5-1577-AAE1BF010CD9}"/>
              </a:ext>
            </a:extLst>
          </p:cNvPr>
          <p:cNvSpPr/>
          <p:nvPr/>
        </p:nvSpPr>
        <p:spPr>
          <a:xfrm>
            <a:off x="679808" y="711486"/>
            <a:ext cx="10832386" cy="543502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4589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C3ACB72-3A86-B1EF-E633-8641526CF5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0775" y="1533525"/>
            <a:ext cx="7410450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4991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48086</TotalTime>
  <Words>162</Words>
  <Application>Microsoft Office PowerPoint</Application>
  <PresentationFormat>와이드스크린</PresentationFormat>
  <Paragraphs>78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형호 고</dc:creator>
  <cp:lastModifiedBy>형호 고</cp:lastModifiedBy>
  <cp:revision>64</cp:revision>
  <dcterms:created xsi:type="dcterms:W3CDTF">2024-03-03T08:08:09Z</dcterms:created>
  <dcterms:modified xsi:type="dcterms:W3CDTF">2024-10-25T17:16:10Z</dcterms:modified>
</cp:coreProperties>
</file>