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9B1135-FE32-41AE-137A-C41A0E471C32}"/>
              </a:ext>
            </a:extLst>
          </p:cNvPr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9354" y="3151383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28051" y="1907493"/>
              <a:ext cx="546487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세션 시작 </a:t>
              </a:r>
              <a:r>
                <a:rPr lang="en-US" altLang="ko-KR" sz="1000"/>
                <a:t>24</a:t>
              </a:r>
              <a:r>
                <a:rPr lang="ko-KR" altLang="en-US" sz="1000"/>
                <a:t>시간 이내에는 무료로 예약을 취소할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reservation cannot be canceled for free less than 24 hours before the session starts</a:t>
              </a:r>
              <a:endParaRPr lang="ko-KR" altLang="en-US" sz="1000"/>
            </a:p>
          </p:txBody>
        </p:sp>
        <p:cxnSp>
          <p:nvCxnSpPr>
            <p:cNvPr id="28" name="꺾인 연결선 27"/>
            <p:cNvCxnSpPr>
              <a:stCxn id="55" idx="1"/>
              <a:endCxn id="24" idx="0"/>
            </p:cNvCxnSpPr>
            <p:nvPr/>
          </p:nvCxnSpPr>
          <p:spPr>
            <a:xfrm rot="10800000" flipH="1">
              <a:off x="5252067" y="3151383"/>
              <a:ext cx="410528" cy="331972"/>
            </a:xfrm>
            <a:prstGeom prst="bentConnector4">
              <a:avLst>
                <a:gd name="adj1" fmla="val -55684"/>
                <a:gd name="adj2" fmla="val 26269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810181" y="3151383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888487" y="3386639"/>
              <a:ext cx="184639" cy="360485"/>
              <a:chOff x="2522472" y="1600227"/>
              <a:chExt cx="184639" cy="360485"/>
            </a:xfrm>
            <a:noFill/>
          </p:grpSpPr>
          <p:sp>
            <p:nvSpPr>
              <p:cNvPr id="8" name="직사각형 7"/>
              <p:cNvSpPr/>
              <p:nvPr/>
            </p:nvSpPr>
            <p:spPr>
              <a:xfrm>
                <a:off x="2522472" y="1767281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22472" y="1600227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0742983" y="3386639"/>
              <a:ext cx="184639" cy="360485"/>
              <a:chOff x="2522472" y="1600227"/>
              <a:chExt cx="184639" cy="360485"/>
            </a:xfrm>
            <a:noFill/>
          </p:grpSpPr>
          <p:sp>
            <p:nvSpPr>
              <p:cNvPr id="36" name="직사각형 35"/>
              <p:cNvSpPr/>
              <p:nvPr/>
            </p:nvSpPr>
            <p:spPr>
              <a:xfrm>
                <a:off x="2522472" y="1767281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522472" y="1600227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14" name="직선 화살표 연결선 13"/>
            <p:cNvCxnSpPr>
              <a:stCxn id="33" idx="3"/>
              <a:endCxn id="37" idx="1"/>
            </p:cNvCxnSpPr>
            <p:nvPr/>
          </p:nvCxnSpPr>
          <p:spPr>
            <a:xfrm>
              <a:off x="6073126" y="3483355"/>
              <a:ext cx="4669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36" idx="1"/>
              <a:endCxn id="8" idx="3"/>
            </p:cNvCxnSpPr>
            <p:nvPr/>
          </p:nvCxnSpPr>
          <p:spPr>
            <a:xfrm flipH="1">
              <a:off x="6073126" y="3650409"/>
              <a:ext cx="4669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152806" y="2785848"/>
              <a:ext cx="4530407" cy="524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세션은 최대 참가자 수를 초과할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session cannot contain more than the maximum number of participants</a:t>
              </a:r>
              <a:endParaRPr lang="ko-KR" altLang="en-US" sz="10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660927" y="3803176"/>
              <a:ext cx="3094117" cy="524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참가자는 </a:t>
              </a:r>
              <a:r>
                <a:rPr lang="ko-KR" altLang="en-US" sz="10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1000"/>
                <a:t> 예약할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participant cannot reserve </a:t>
              </a:r>
              <a:r>
                <a:rPr lang="en-US" altLang="ko-KR" sz="1000">
                  <a:solidFill>
                    <a:srgbClr val="0070C0"/>
                  </a:solidFill>
                </a:rPr>
                <a:t>overlapping sessions</a:t>
              </a:r>
              <a:endParaRPr lang="ko-KR" altLang="en-US" sz="100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9893" y="5910425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cxnSp>
          <p:nvCxnSpPr>
            <p:cNvPr id="38" name="직선 화살표 연결선 37"/>
            <p:cNvCxnSpPr>
              <a:stCxn id="43" idx="0"/>
              <a:endCxn id="24" idx="2"/>
            </p:cNvCxnSpPr>
            <p:nvPr/>
          </p:nvCxnSpPr>
          <p:spPr>
            <a:xfrm flipV="1">
              <a:off x="5662595" y="3890047"/>
              <a:ext cx="0" cy="2020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02100" y="3151383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cxnSp>
          <p:nvCxnSpPr>
            <p:cNvPr id="50" name="직선 화살표 연결선 49"/>
            <p:cNvCxnSpPr>
              <a:stCxn id="58" idx="3"/>
              <a:endCxn id="54" idx="1"/>
            </p:cNvCxnSpPr>
            <p:nvPr/>
          </p:nvCxnSpPr>
          <p:spPr>
            <a:xfrm>
              <a:off x="1039487" y="3650409"/>
              <a:ext cx="4212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5252067" y="3386639"/>
              <a:ext cx="184639" cy="360485"/>
              <a:chOff x="2522472" y="1600227"/>
              <a:chExt cx="184639" cy="360485"/>
            </a:xfrm>
            <a:noFill/>
          </p:grpSpPr>
          <p:sp>
            <p:nvSpPr>
              <p:cNvPr id="54" name="직사각형 53"/>
              <p:cNvSpPr/>
              <p:nvPr/>
            </p:nvSpPr>
            <p:spPr>
              <a:xfrm>
                <a:off x="2522472" y="1767281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522472" y="1600227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54848" y="3386639"/>
              <a:ext cx="184639" cy="360485"/>
              <a:chOff x="2522472" y="1600227"/>
              <a:chExt cx="184639" cy="360485"/>
            </a:xfrm>
            <a:noFill/>
          </p:grpSpPr>
          <p:sp>
            <p:nvSpPr>
              <p:cNvPr id="58" name="직사각형 57"/>
              <p:cNvSpPr/>
              <p:nvPr/>
            </p:nvSpPr>
            <p:spPr>
              <a:xfrm>
                <a:off x="2522472" y="1767281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522472" y="1600227"/>
                <a:ext cx="184639" cy="1934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1005683" y="3912634"/>
              <a:ext cx="4385801" cy="524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방은 </a:t>
              </a:r>
              <a:r>
                <a:rPr lang="ko-KR" altLang="en-US" sz="1000">
                  <a:solidFill>
                    <a:srgbClr val="C00000"/>
                  </a:solidFill>
                </a:rPr>
                <a:t>구독</a:t>
              </a:r>
              <a:r>
                <a:rPr lang="en-GB" altLang="ko-KR" sz="1000">
                  <a:solidFill>
                    <a:srgbClr val="C00000"/>
                  </a:solidFill>
                </a:rPr>
                <a:t>(</a:t>
              </a:r>
              <a:r>
                <a:rPr lang="ko-KR" altLang="en-US" sz="1000">
                  <a:solidFill>
                    <a:srgbClr val="C00000"/>
                  </a:solidFill>
                </a:rPr>
                <a:t>구독 등급</a:t>
              </a:r>
              <a:r>
                <a:rPr lang="en-GB" altLang="ko-KR" sz="1000">
                  <a:solidFill>
                    <a:srgbClr val="C00000"/>
                  </a:solidFill>
                </a:rPr>
                <a:t>)</a:t>
              </a:r>
              <a:r>
                <a:rPr lang="ko-KR" altLang="en-US" sz="10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1000"/>
                <a:t> 더 많은 세션을 가질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room cannot have </a:t>
              </a:r>
              <a:r>
                <a:rPr lang="en-US" altLang="ko-KR" sz="10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05684" y="4597862"/>
              <a:ext cx="3467616" cy="5242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방은 두 개 이상의 </a:t>
              </a:r>
              <a:r>
                <a:rPr lang="ko-KR" altLang="en-US" sz="10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1000"/>
                <a:t> 가질 수 없다</a:t>
              </a:r>
              <a:r>
                <a:rPr lang="en-GB" altLang="ko-KR" sz="1000"/>
                <a:t>.</a:t>
              </a:r>
              <a:endParaRPr lang="en-US" altLang="ko-KR" sz="1000"/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room cannot have two or more </a:t>
              </a:r>
              <a:r>
                <a:rPr lang="en-US" altLang="ko-KR" sz="1000">
                  <a:solidFill>
                    <a:srgbClr val="0070C0"/>
                  </a:solidFill>
                </a:rPr>
                <a:t>overlapping sessions</a:t>
              </a:r>
              <a:endParaRPr lang="ko-KR" altLang="en-US" sz="100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8613" y="864427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cxnSp>
          <p:nvCxnSpPr>
            <p:cNvPr id="66" name="직선 화살표 연결선 65"/>
            <p:cNvCxnSpPr>
              <a:stCxn id="64" idx="2"/>
              <a:endCxn id="48" idx="0"/>
            </p:cNvCxnSpPr>
            <p:nvPr/>
          </p:nvCxnSpPr>
          <p:spPr>
            <a:xfrm>
              <a:off x="708723" y="1567376"/>
              <a:ext cx="0" cy="1584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734633" y="1907493"/>
              <a:ext cx="4648705" cy="524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헬스장은 </a:t>
              </a:r>
              <a:r>
                <a:rPr lang="ko-KR" altLang="en-US" sz="1000">
                  <a:solidFill>
                    <a:srgbClr val="C00000"/>
                  </a:solidFill>
                </a:rPr>
                <a:t>구독</a:t>
              </a:r>
              <a:r>
                <a:rPr lang="en-GB" altLang="ko-KR" sz="1000">
                  <a:solidFill>
                    <a:srgbClr val="C00000"/>
                  </a:solidFill>
                </a:rPr>
                <a:t>(</a:t>
              </a:r>
              <a:r>
                <a:rPr lang="ko-KR" altLang="en-US" sz="1000">
                  <a:solidFill>
                    <a:srgbClr val="C00000"/>
                  </a:solidFill>
                </a:rPr>
                <a:t>구독 등급</a:t>
              </a:r>
              <a:r>
                <a:rPr lang="en-GB" altLang="ko-KR" sz="1000">
                  <a:solidFill>
                    <a:srgbClr val="C00000"/>
                  </a:solidFill>
                </a:rPr>
                <a:t>)</a:t>
              </a:r>
              <a:r>
                <a:rPr lang="ko-KR" altLang="en-US" sz="10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1000"/>
                <a:t> 더 많은 방을 가질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gym cannot have </a:t>
              </a:r>
              <a:r>
                <a:rPr lang="en-US" altLang="ko-KR" sz="10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96110" y="864427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cxnSp>
          <p:nvCxnSpPr>
            <p:cNvPr id="72" name="직선 화살표 연결선 71"/>
            <p:cNvCxnSpPr>
              <a:stCxn id="70" idx="1"/>
              <a:endCxn id="64" idx="3"/>
            </p:cNvCxnSpPr>
            <p:nvPr/>
          </p:nvCxnSpPr>
          <p:spPr>
            <a:xfrm flipH="1" flipV="1">
              <a:off x="1108832" y="1215902"/>
              <a:ext cx="5387278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617976" y="741317"/>
              <a:ext cx="74251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구독 등급</a:t>
              </a:r>
              <a:endParaRPr lang="en-US" altLang="ko-KR" sz="10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/>
                <a:t>Free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/>
                <a:t>Starter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/>
                <a:t>Pro</a:t>
              </a:r>
              <a:endParaRPr lang="ko-KR" altLang="en-US" sz="1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58610" y="208911"/>
              <a:ext cx="73289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100" b="1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017445" y="208911"/>
              <a:ext cx="86594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solidFill>
                    <a:schemeClr val="bg1">
                      <a:lumMod val="50000"/>
                    </a:schemeClr>
                  </a:solidFill>
                </a:rPr>
                <a:t>강의 시간</a:t>
              </a:r>
              <a:endParaRPr lang="en-US" altLang="ko-KR" sz="1100" b="1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 flipV="1">
              <a:off x="475681" y="1519283"/>
              <a:ext cx="9525" cy="21748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1668588" y="596571"/>
              <a:ext cx="4404537" cy="524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구독은 </a:t>
              </a:r>
              <a:r>
                <a:rPr lang="ko-KR" altLang="en-US" sz="1000">
                  <a:solidFill>
                    <a:srgbClr val="C00000"/>
                  </a:solidFill>
                </a:rPr>
                <a:t>구독</a:t>
              </a:r>
              <a:r>
                <a:rPr lang="en-GB" altLang="ko-KR" sz="1000">
                  <a:solidFill>
                    <a:srgbClr val="C00000"/>
                  </a:solidFill>
                </a:rPr>
                <a:t>(</a:t>
              </a:r>
              <a:r>
                <a:rPr lang="ko-KR" altLang="en-US" sz="1000">
                  <a:solidFill>
                    <a:srgbClr val="C00000"/>
                  </a:solidFill>
                </a:rPr>
                <a:t>구독 등급</a:t>
              </a:r>
              <a:r>
                <a:rPr lang="en-GB" altLang="ko-KR" sz="1000">
                  <a:solidFill>
                    <a:srgbClr val="C00000"/>
                  </a:solidFill>
                </a:rPr>
                <a:t>)</a:t>
              </a:r>
              <a:r>
                <a:rPr lang="ko-KR" altLang="en-US" sz="10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1000"/>
                <a:t> 더 많은 헬스장을 가질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subscription cannot have </a:t>
              </a:r>
              <a:r>
                <a:rPr lang="en-US" altLang="ko-KR" sz="10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1000">
                <a:solidFill>
                  <a:srgbClr val="C0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18392" y="110548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8787" y="1654185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36078" y="3504431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57857" y="4916037"/>
              <a:ext cx="4021015" cy="524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/>
                <a:t>트레이너는 두 개 이상의 </a:t>
              </a:r>
              <a:r>
                <a:rPr lang="ko-KR" altLang="en-US" sz="10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1000"/>
                <a:t> 가르칠 수 없다</a:t>
              </a:r>
              <a:r>
                <a:rPr lang="en-US" altLang="ko-KR" sz="10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00"/>
                <a:t>A trainer cannot teach two or more </a:t>
              </a:r>
              <a:r>
                <a:rPr lang="en-US" altLang="ko-KR" sz="1000">
                  <a:solidFill>
                    <a:srgbClr val="0070C0"/>
                  </a:solidFill>
                </a:rPr>
                <a:t>overlapping sessions</a:t>
              </a:r>
              <a:endParaRPr lang="ko-KR" altLang="en-US" sz="100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86336" y="208911"/>
              <a:ext cx="646331" cy="611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200" b="1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50" b="1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5193716" y="4597862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AddSessionToSchedule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52330" y="3539209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211859" y="247209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44209" y="3341193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</p:grp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E63E-5D5B-9F84-32E1-2E81D9CC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FE7793E-60A0-4582-9A80-AF73B1AAEB90}"/>
              </a:ext>
            </a:extLst>
          </p:cNvPr>
          <p:cNvSpPr txBox="1"/>
          <p:nvPr/>
        </p:nvSpPr>
        <p:spPr>
          <a:xfrm>
            <a:off x="5423750" y="3647209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E3B912-19B5-7F47-AF55-067C8016F7B5}"/>
              </a:ext>
            </a:extLst>
          </p:cNvPr>
          <p:cNvSpPr/>
          <p:nvPr/>
        </p:nvSpPr>
        <p:spPr>
          <a:xfrm>
            <a:off x="4743614" y="2681667"/>
            <a:ext cx="54648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전까지는 무료로 예약을 취소할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>
            <a:extLst>
              <a:ext uri="{FF2B5EF4-FFF2-40B4-BE49-F238E27FC236}">
                <a16:creationId xmlns:a16="http://schemas.microsoft.com/office/drawing/2014/main" id="{F7C1713B-A474-5364-27F5-5EDAB42C307F}"/>
              </a:ext>
            </a:extLst>
          </p:cNvPr>
          <p:cNvCxnSpPr>
            <a:stCxn id="55" idx="1"/>
            <a:endCxn id="24" idx="0"/>
          </p:cNvCxnSpPr>
          <p:nvPr/>
        </p:nvCxnSpPr>
        <p:spPr>
          <a:xfrm rot="10800000" flipH="1">
            <a:off x="5376461" y="3647209"/>
            <a:ext cx="410530" cy="331972"/>
          </a:xfrm>
          <a:prstGeom prst="bentConnector4">
            <a:avLst>
              <a:gd name="adj1" fmla="val -55684"/>
              <a:gd name="adj2" fmla="val 1688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467C5-49B3-8F07-E778-E05648910001}"/>
              </a:ext>
            </a:extLst>
          </p:cNvPr>
          <p:cNvSpPr txBox="1"/>
          <p:nvPr/>
        </p:nvSpPr>
        <p:spPr>
          <a:xfrm>
            <a:off x="10934575" y="3647209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CAC332-8FC4-148A-F2BF-3EB61F080AE7}"/>
              </a:ext>
            </a:extLst>
          </p:cNvPr>
          <p:cNvGrpSpPr/>
          <p:nvPr/>
        </p:nvGrpSpPr>
        <p:grpSpPr>
          <a:xfrm>
            <a:off x="6012881" y="3882465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EB480E-5FE7-C031-45BA-BABC1BA84E7C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939570-9DA6-E3B0-FEC2-AD9F6D2A3178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E05CD2-BE8B-AB01-995E-22405C199E16}"/>
              </a:ext>
            </a:extLst>
          </p:cNvPr>
          <p:cNvGrpSpPr/>
          <p:nvPr/>
        </p:nvGrpSpPr>
        <p:grpSpPr>
          <a:xfrm>
            <a:off x="10867377" y="3882465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1EC0AB-0C6C-81B1-1252-F28D316B276B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3DEA9F-9EC5-D6F9-CB4F-1551BF72B7FD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7D6594-613C-97A3-59A1-6DF3F2396986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6197520" y="397918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6E5034-32C5-5BD8-2755-1A829533D8CC}"/>
              </a:ext>
            </a:extLst>
          </p:cNvPr>
          <p:cNvCxnSpPr>
            <a:stCxn id="36" idx="1"/>
            <a:endCxn id="8" idx="3"/>
          </p:cNvCxnSpPr>
          <p:nvPr/>
        </p:nvCxnSpPr>
        <p:spPr>
          <a:xfrm flipH="1">
            <a:off x="6197520" y="4146235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38D49E-517E-C37D-6D50-788F8C9405E1}"/>
              </a:ext>
            </a:extLst>
          </p:cNvPr>
          <p:cNvSpPr/>
          <p:nvPr/>
        </p:nvSpPr>
        <p:spPr>
          <a:xfrm>
            <a:off x="6176612" y="3296591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세션에는 최대 참가자 수를 초과할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session cannot contain more than the maximum number of participants</a:t>
            </a:r>
            <a:endParaRPr lang="ko-KR" altLang="en-US" sz="10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734063-87C5-02EA-CCCB-D4599BB4F0B8}"/>
              </a:ext>
            </a:extLst>
          </p:cNvPr>
          <p:cNvSpPr/>
          <p:nvPr/>
        </p:nvSpPr>
        <p:spPr>
          <a:xfrm>
            <a:off x="6176612" y="4206290"/>
            <a:ext cx="3094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/>
              <a:t>참가자는 중복되는 세션을 예약할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participant cannot reserve overlapping sessions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74C196-1076-7F29-9D84-F94D7FE149E6}"/>
              </a:ext>
            </a:extLst>
          </p:cNvPr>
          <p:cNvSpPr txBox="1"/>
          <p:nvPr/>
        </p:nvSpPr>
        <p:spPr>
          <a:xfrm>
            <a:off x="5284287" y="6029442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0A13D-7438-4356-E3CF-FC05F9684088}"/>
              </a:ext>
            </a:extLst>
          </p:cNvPr>
          <p:cNvCxnSpPr>
            <a:stCxn id="43" idx="0"/>
            <a:endCxn id="24" idx="2"/>
          </p:cNvCxnSpPr>
          <p:nvPr/>
        </p:nvCxnSpPr>
        <p:spPr>
          <a:xfrm flipV="1">
            <a:off x="5786989" y="4385873"/>
            <a:ext cx="2" cy="1643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942CD0-B491-DF32-4EB3-980B5AEE80CC}"/>
              </a:ext>
            </a:extLst>
          </p:cNvPr>
          <p:cNvSpPr txBox="1"/>
          <p:nvPr/>
        </p:nvSpPr>
        <p:spPr>
          <a:xfrm>
            <a:off x="526494" y="3647209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EB4A047-BE56-0CC8-D019-46B66BC3ABE8}"/>
              </a:ext>
            </a:extLst>
          </p:cNvPr>
          <p:cNvCxnSpPr>
            <a:stCxn id="58" idx="3"/>
            <a:endCxn id="54" idx="1"/>
          </p:cNvCxnSpPr>
          <p:nvPr/>
        </p:nvCxnSpPr>
        <p:spPr>
          <a:xfrm>
            <a:off x="1163881" y="4146235"/>
            <a:ext cx="42125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759A019-2222-34CC-662A-5BA03A801558}"/>
              </a:ext>
            </a:extLst>
          </p:cNvPr>
          <p:cNvGrpSpPr/>
          <p:nvPr/>
        </p:nvGrpSpPr>
        <p:grpSpPr>
          <a:xfrm>
            <a:off x="5376461" y="3882465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5BF6CC0-0812-EF2C-1846-0C812D8F3E54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2A31A67-072A-C8CD-4991-4389A716477C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D0245B7-84A9-C730-20F9-AEC17B618722}"/>
              </a:ext>
            </a:extLst>
          </p:cNvPr>
          <p:cNvGrpSpPr/>
          <p:nvPr/>
        </p:nvGrpSpPr>
        <p:grpSpPr>
          <a:xfrm>
            <a:off x="979242" y="3882465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295FD75-9786-0229-161E-6AABC69A255C}"/>
                </a:ext>
              </a:extLst>
            </p:cNvPr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47623C-2C6E-A62C-17A4-B20597727CF4}"/>
                </a:ext>
              </a:extLst>
            </p:cNvPr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0775CC-D548-FF93-97A5-66967C88096B}"/>
              </a:ext>
            </a:extLst>
          </p:cNvPr>
          <p:cNvSpPr/>
          <p:nvPr/>
        </p:nvSpPr>
        <p:spPr>
          <a:xfrm>
            <a:off x="992146" y="5048682"/>
            <a:ext cx="4256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방에는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많은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room cannot have more sessions than the subscription allows</a:t>
            </a:r>
            <a:endParaRPr lang="ko-KR" altLang="en-US" sz="10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835A6C-C23B-65D3-50C6-6B45CE909DFB}"/>
              </a:ext>
            </a:extLst>
          </p:cNvPr>
          <p:cNvSpPr/>
          <p:nvPr/>
        </p:nvSpPr>
        <p:spPr>
          <a:xfrm>
            <a:off x="992146" y="5588211"/>
            <a:ext cx="3416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/>
              <a:t>방은 시간이 겹치는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room cannot have two or more overlapping sessions</a:t>
            </a:r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91C703-7AF0-28C0-5CAB-DF79EBDB3503}"/>
              </a:ext>
            </a:extLst>
          </p:cNvPr>
          <p:cNvSpPr txBox="1"/>
          <p:nvPr/>
        </p:nvSpPr>
        <p:spPr>
          <a:xfrm>
            <a:off x="433007" y="98344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체육관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AF593E-12C4-5F1C-86EC-B5CE80F5B764}"/>
              </a:ext>
            </a:extLst>
          </p:cNvPr>
          <p:cNvCxnSpPr>
            <a:stCxn id="64" idx="2"/>
            <a:endCxn id="48" idx="0"/>
          </p:cNvCxnSpPr>
          <p:nvPr/>
        </p:nvCxnSpPr>
        <p:spPr>
          <a:xfrm>
            <a:off x="833117" y="1722108"/>
            <a:ext cx="0" cy="1925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7E4B17-7DB0-D387-FD57-B5F4AFBEAEB5}"/>
              </a:ext>
            </a:extLst>
          </p:cNvPr>
          <p:cNvSpPr/>
          <p:nvPr/>
        </p:nvSpPr>
        <p:spPr>
          <a:xfrm>
            <a:off x="218231" y="2577742"/>
            <a:ext cx="4403030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체육관은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더 많은 방을 가질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gym cannot have more rooms than the subscription allows</a:t>
            </a:r>
            <a:endParaRPr lang="ko-KR" altLang="en-US" sz="1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8BCC3-AFBD-5BBC-7EA0-CACCD2C2EA29}"/>
              </a:ext>
            </a:extLst>
          </p:cNvPr>
          <p:cNvSpPr txBox="1"/>
          <p:nvPr/>
        </p:nvSpPr>
        <p:spPr>
          <a:xfrm>
            <a:off x="6620504" y="98344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91AFA0F-4590-1941-49E3-113D27E0AD88}"/>
              </a:ext>
            </a:extLst>
          </p:cNvPr>
          <p:cNvCxnSpPr>
            <a:stCxn id="70" idx="1"/>
            <a:endCxn id="64" idx="3"/>
          </p:cNvCxnSpPr>
          <p:nvPr/>
        </p:nvCxnSpPr>
        <p:spPr>
          <a:xfrm flipH="1">
            <a:off x="1233226" y="1352776"/>
            <a:ext cx="5387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ED61EC-8E79-7A74-A391-8216BCB9DDBF}"/>
              </a:ext>
            </a:extLst>
          </p:cNvPr>
          <p:cNvSpPr/>
          <p:nvPr/>
        </p:nvSpPr>
        <p:spPr>
          <a:xfrm>
            <a:off x="1412644" y="820862"/>
            <a:ext cx="486506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 등급이 허용하는 것보다</a:t>
            </a:r>
            <a:r>
              <a:rPr lang="ko-KR" altLang="en-US" sz="1000"/>
              <a:t> 많은 체육관이 포함될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subscription cannot have more gyms than the subscription allows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B84403-76E3-23F3-BBF1-5CB707671B5A}"/>
              </a:ext>
            </a:extLst>
          </p:cNvPr>
          <p:cNvSpPr txBox="1"/>
          <p:nvPr/>
        </p:nvSpPr>
        <p:spPr>
          <a:xfrm>
            <a:off x="7792397" y="1001551"/>
            <a:ext cx="742511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등급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2DA28B-BFCB-43E7-1454-C5B9F59725F1}"/>
              </a:ext>
            </a:extLst>
          </p:cNvPr>
          <p:cNvSpPr/>
          <p:nvPr/>
        </p:nvSpPr>
        <p:spPr>
          <a:xfrm>
            <a:off x="1412645" y="181505"/>
            <a:ext cx="385714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구독은 두 개 이상의 중복 체육관이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subscription cannot have two or more overlapping gym</a:t>
            </a:r>
            <a:endParaRPr lang="ko-KR" altLang="en-US" sz="1000" strike="sngStrike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5C70AA-4EE9-4B15-7013-ECB4D900D4DD}"/>
              </a:ext>
            </a:extLst>
          </p:cNvPr>
          <p:cNvSpPr/>
          <p:nvPr/>
        </p:nvSpPr>
        <p:spPr>
          <a:xfrm>
            <a:off x="218231" y="1931855"/>
            <a:ext cx="372890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체육관은 두 개 이상의 중복 방이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gym cannot have two or more overlapping room</a:t>
            </a:r>
            <a:endParaRPr lang="ko-KR" altLang="en-US" sz="1000" strike="sngStrik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1EB54-716A-0B73-C861-BBD5AC4A7923}"/>
              </a:ext>
            </a:extLst>
          </p:cNvPr>
          <p:cNvSpPr txBox="1"/>
          <p:nvPr/>
        </p:nvSpPr>
        <p:spPr>
          <a:xfrm>
            <a:off x="1086881" y="2306322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C00000"/>
                </a:solidFill>
              </a:rPr>
              <a:t>{</a:t>
            </a:r>
            <a:r>
              <a:rPr lang="ko-KR" altLang="en-US" sz="900">
                <a:solidFill>
                  <a:srgbClr val="C00000"/>
                </a:solidFill>
              </a:rPr>
              <a:t>생성자 주입</a:t>
            </a:r>
            <a:r>
              <a:rPr lang="en-US" altLang="ko-KR" sz="900">
                <a:solidFill>
                  <a:srgbClr val="C00000"/>
                </a:solidFill>
              </a:rPr>
              <a:t>}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0EE4F-6F8A-777A-4795-12934BBE3882}"/>
              </a:ext>
            </a:extLst>
          </p:cNvPr>
          <p:cNvSpPr txBox="1"/>
          <p:nvPr/>
        </p:nvSpPr>
        <p:spPr>
          <a:xfrm>
            <a:off x="2435035" y="632119"/>
            <a:ext cx="8723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C00000"/>
                </a:solidFill>
              </a:rPr>
              <a:t>{</a:t>
            </a:r>
            <a:r>
              <a:rPr lang="ko-KR" altLang="en-US" sz="900">
                <a:solidFill>
                  <a:srgbClr val="C00000"/>
                </a:solidFill>
              </a:rPr>
              <a:t>생성자 주입</a:t>
            </a:r>
            <a:r>
              <a:rPr lang="en-US" altLang="ko-KR" sz="900">
                <a:solidFill>
                  <a:srgbClr val="C00000"/>
                </a:solidFill>
              </a:rPr>
              <a:t>}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7FB8B2-0190-D866-027D-08FBB70AA593}"/>
              </a:ext>
            </a:extLst>
          </p:cNvPr>
          <p:cNvSpPr/>
          <p:nvPr/>
        </p:nvSpPr>
        <p:spPr>
          <a:xfrm>
            <a:off x="992146" y="4468790"/>
            <a:ext cx="36006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/>
              <a:t>Id </a:t>
            </a:r>
            <a:r>
              <a:rPr lang="ko-KR" altLang="en-US" sz="1000"/>
              <a:t>중복 </a:t>
            </a:r>
            <a:r>
              <a:rPr lang="en-US" altLang="ko-KR" sz="1000"/>
              <a:t>x, </a:t>
            </a:r>
            <a:r>
              <a:rPr lang="ko-KR" altLang="en-US" sz="1000"/>
              <a:t>방은 두 개 이상의 중복 세션이 있을 수 없습니다</a:t>
            </a:r>
            <a:r>
              <a:rPr lang="en-US" altLang="ko-KR" sz="1000"/>
              <a:t>.</a:t>
            </a:r>
          </a:p>
          <a:p>
            <a:r>
              <a:rPr lang="en-US" altLang="ko-KR" sz="1000" strike="sngStrike"/>
              <a:t>A room cannot have two or more overlapping sessions</a:t>
            </a:r>
            <a:endParaRPr lang="ko-KR" altLang="en-US" sz="1000" strike="sngStri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F39A8-A9BF-E520-1B8D-4E3D0FEB92A3}"/>
              </a:ext>
            </a:extLst>
          </p:cNvPr>
          <p:cNvSpPr txBox="1"/>
          <p:nvPr/>
        </p:nvSpPr>
        <p:spPr>
          <a:xfrm>
            <a:off x="112758" y="4385873"/>
            <a:ext cx="7328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42C419-C219-672D-054D-9A174CA85A3E}"/>
              </a:ext>
            </a:extLst>
          </p:cNvPr>
          <p:cNvSpPr txBox="1"/>
          <p:nvPr/>
        </p:nvSpPr>
        <p:spPr>
          <a:xfrm>
            <a:off x="56475" y="5076429"/>
            <a:ext cx="86594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강의 시간</a:t>
            </a:r>
            <a:endParaRPr lang="en-US" altLang="ko-KR" sz="11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bg1">
                    <a:lumMod val="50000"/>
                  </a:schemeClr>
                </a:solidFill>
              </a:rPr>
              <a:t>TimeRange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5D5BFA-DF60-FE0E-1EDB-F0AB3CA03104}"/>
              </a:ext>
            </a:extLst>
          </p:cNvPr>
          <p:cNvCxnSpPr/>
          <p:nvPr/>
        </p:nvCxnSpPr>
        <p:spPr>
          <a:xfrm flipH="1" flipV="1">
            <a:off x="600075" y="1638300"/>
            <a:ext cx="9525" cy="21748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2598EF-C7AC-59A3-A8F7-140BC3029D8E}"/>
              </a:ext>
            </a:extLst>
          </p:cNvPr>
          <p:cNvSpPr/>
          <p:nvPr/>
        </p:nvSpPr>
        <p:spPr>
          <a:xfrm>
            <a:off x="3542785" y="1224503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886FAF-997C-27C1-D024-AB567FACF876}"/>
              </a:ext>
            </a:extLst>
          </p:cNvPr>
          <p:cNvSpPr/>
          <p:nvPr/>
        </p:nvSpPr>
        <p:spPr>
          <a:xfrm>
            <a:off x="672344" y="3191123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26FC58-82A9-A132-E316-1F119EAEFA66}"/>
              </a:ext>
            </a:extLst>
          </p:cNvPr>
          <p:cNvSpPr/>
          <p:nvPr/>
        </p:nvSpPr>
        <p:spPr>
          <a:xfrm>
            <a:off x="2260472" y="4000257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B375C6-7DB1-1959-7FD1-A5CF9B6FF482}"/>
              </a:ext>
            </a:extLst>
          </p:cNvPr>
          <p:cNvSpPr/>
          <p:nvPr/>
        </p:nvSpPr>
        <p:spPr>
          <a:xfrm>
            <a:off x="6012881" y="5097729"/>
            <a:ext cx="402101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/>
              <a:t>트레이너는 두 개 이상의 중복되는 세션을 가르칠 수 없습니다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A trainer cannot teach two or more overlapping sessions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6BAB70-D98E-0BFF-2B6A-5979C507D6F0}"/>
              </a:ext>
            </a:extLst>
          </p:cNvPr>
          <p:cNvSpPr txBox="1"/>
          <p:nvPr/>
        </p:nvSpPr>
        <p:spPr>
          <a:xfrm>
            <a:off x="10636530" y="181505"/>
            <a:ext cx="64633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en-US" altLang="ko-KR" sz="12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3762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467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형호 고</cp:lastModifiedBy>
  <cp:revision>23</cp:revision>
  <dcterms:created xsi:type="dcterms:W3CDTF">2025-02-05T01:41:35Z</dcterms:created>
  <dcterms:modified xsi:type="dcterms:W3CDTF">2025-02-09T14:40:51Z</dcterms:modified>
</cp:coreProperties>
</file>