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66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D97E54-755E-48DB-B5EC-2F885DA16F61}">
          <p14:sldIdLst>
            <p14:sldId id="265"/>
            <p14:sldId id="263"/>
            <p14:sldId id="264"/>
            <p14:sldId id="266"/>
          </p14:sldIdLst>
        </p14:section>
        <p14:section name="backup" id="{B3424D61-D9BA-4582-87E6-88E8EBB80178}">
          <p14:sldIdLst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3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3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0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9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2374-54D0-46CC-9FD3-64DEB9F3020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3614" y="66247"/>
            <a:ext cx="11884773" cy="6725507"/>
            <a:chOff x="153614" y="66247"/>
            <a:chExt cx="11884773" cy="6725507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D2A7AB12-7F35-61A6-504A-F50EF9B95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1710" y="66247"/>
              <a:ext cx="3425762" cy="6725507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5ED66F5-1478-EFE2-D13E-60C1DCAADACC}"/>
                </a:ext>
              </a:extLst>
            </p:cNvPr>
            <p:cNvSpPr/>
            <p:nvPr/>
          </p:nvSpPr>
          <p:spPr>
            <a:xfrm>
              <a:off x="6787662" y="1113746"/>
              <a:ext cx="2952377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F3BE8123-4994-926A-BEBD-D4FCEE053DF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128" y="5415608"/>
              <a:ext cx="0" cy="9685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76BFD087-1464-697E-3C36-8578E74FE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9393" y="4058299"/>
              <a:ext cx="2898994" cy="259749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cxnSp>
          <p:nvCxnSpPr>
            <p:cNvPr id="42" name="연결선: 꺾임 41">
              <a:extLst>
                <a:ext uri="{FF2B5EF4-FFF2-40B4-BE49-F238E27FC236}">
                  <a16:creationId xmlns="" xmlns:a16="http://schemas.microsoft.com/office/drawing/2014/main" id="{74F507FB-9E49-E4EE-ED10-DCDC4C41B089}"/>
                </a:ext>
              </a:extLst>
            </p:cNvPr>
            <p:cNvCxnSpPr>
              <a:cxnSpLocks/>
              <a:stCxn id="44" idx="2"/>
              <a:endCxn id="49" idx="1"/>
            </p:cNvCxnSpPr>
            <p:nvPr/>
          </p:nvCxnSpPr>
          <p:spPr>
            <a:xfrm rot="16200000" flipH="1">
              <a:off x="5058194" y="3794966"/>
              <a:ext cx="225314" cy="3984554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F07CCA64-B34C-9731-7082-801539A20B90}"/>
                </a:ext>
              </a:extLst>
            </p:cNvPr>
            <p:cNvSpPr/>
            <p:nvPr/>
          </p:nvSpPr>
          <p:spPr>
            <a:xfrm>
              <a:off x="7163128" y="5592747"/>
              <a:ext cx="296920" cy="614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968600CA-6562-FDDF-0699-E17F13B97103}"/>
                </a:ext>
              </a:extLst>
            </p:cNvPr>
            <p:cNvSpPr txBox="1"/>
            <p:nvPr/>
          </p:nvSpPr>
          <p:spPr>
            <a:xfrm>
              <a:off x="8686687" y="10725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424" y="66247"/>
              <a:ext cx="3453455" cy="581731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D95B96F7-5DE9-CCE7-29CD-A15F2AF1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14" y="66247"/>
              <a:ext cx="2552986" cy="375713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4A00350-2EED-1207-B975-A1B249C9C2CE}"/>
                </a:ext>
              </a:extLst>
            </p:cNvPr>
            <p:cNvSpPr/>
            <p:nvPr/>
          </p:nvSpPr>
          <p:spPr>
            <a:xfrm>
              <a:off x="311511" y="3088053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0D27BA77-0988-DFA7-2B8B-4CA6CD9258DE}"/>
                </a:ext>
              </a:extLst>
            </p:cNvPr>
            <p:cNvSpPr/>
            <p:nvPr/>
          </p:nvSpPr>
          <p:spPr>
            <a:xfrm>
              <a:off x="311511" y="2016926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47E35CB8-DB93-0F6A-3BFF-29C6417B32FB}"/>
                </a:ext>
              </a:extLst>
            </p:cNvPr>
            <p:cNvSpPr/>
            <p:nvPr/>
          </p:nvSpPr>
          <p:spPr>
            <a:xfrm>
              <a:off x="3126161" y="782990"/>
              <a:ext cx="2179910" cy="844246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DF0B02D2-5A7A-F6A2-C0AC-5A07E3886225}"/>
                </a:ext>
              </a:extLst>
            </p:cNvPr>
            <p:cNvCxnSpPr>
              <a:cxnSpLocks/>
            </p:cNvCxnSpPr>
            <p:nvPr/>
          </p:nvCxnSpPr>
          <p:spPr>
            <a:xfrm>
              <a:off x="1677826" y="843415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8A292E93-B87A-394D-8A2D-88BB0751ACE5}"/>
                </a:ext>
              </a:extLst>
            </p:cNvPr>
            <p:cNvCxnSpPr>
              <a:cxnSpLocks/>
            </p:cNvCxnSpPr>
            <p:nvPr/>
          </p:nvCxnSpPr>
          <p:spPr>
            <a:xfrm>
              <a:off x="1985007" y="137205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F742C95F-18A5-7283-63BC-679B0AEE841E}"/>
                </a:ext>
              </a:extLst>
            </p:cNvPr>
            <p:cNvCxnSpPr>
              <a:cxnSpLocks/>
            </p:cNvCxnSpPr>
            <p:nvPr/>
          </p:nvCxnSpPr>
          <p:spPr>
            <a:xfrm>
              <a:off x="1749263" y="1724476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6ECB332-533F-48E5-6326-D3E9320A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793" y="2260258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1B998782-92A1-07A0-6EE9-D793B1868E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2643" y="2607920"/>
              <a:ext cx="0" cy="4400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BDA37005-DB76-E005-7BB3-1DE19155A8C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793" y="3321705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="" xmlns:a16="http://schemas.microsoft.com/office/drawing/2014/main" id="{DF33ABDE-CBC2-07A2-183E-C976053162D1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2306105" y="1205113"/>
              <a:ext cx="820056" cy="89342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B5C1BC1E-1E17-61A4-3A8E-44E3A1540BF4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306105" y="1205113"/>
              <a:ext cx="820056" cy="1964549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8830B79-09BC-8CDB-9727-E5943BB6FE89}"/>
                </a:ext>
              </a:extLst>
            </p:cNvPr>
            <p:cNvSpPr txBox="1"/>
            <p:nvPr/>
          </p:nvSpPr>
          <p:spPr>
            <a:xfrm>
              <a:off x="3041874" y="2036745"/>
              <a:ext cx="476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Gym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7498B629-74C3-E041-3949-937534EA26C5}"/>
                </a:ext>
              </a:extLst>
            </p:cNvPr>
            <p:cNvSpPr txBox="1"/>
            <p:nvPr/>
          </p:nvSpPr>
          <p:spPr>
            <a:xfrm>
              <a:off x="2603769" y="2583460"/>
              <a:ext cx="91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Participant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FDE914C-5FA3-AFA6-259A-04E5A8F34950}"/>
                </a:ext>
              </a:extLst>
            </p:cNvPr>
            <p:cNvSpPr txBox="1"/>
            <p:nvPr/>
          </p:nvSpPr>
          <p:spPr>
            <a:xfrm>
              <a:off x="2954634" y="3093423"/>
              <a:ext cx="5636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Room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13F581A-0233-2534-6D93-86E29AEDE4CC}"/>
                </a:ext>
              </a:extLst>
            </p:cNvPr>
            <p:cNvSpPr txBox="1"/>
            <p:nvPr/>
          </p:nvSpPr>
          <p:spPr>
            <a:xfrm>
              <a:off x="2853570" y="3698050"/>
              <a:ext cx="6647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Session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25C8F7E-30D4-B9FE-AEB9-A77ADB4D298F}"/>
                </a:ext>
              </a:extLst>
            </p:cNvPr>
            <p:cNvSpPr txBox="1"/>
            <p:nvPr/>
          </p:nvSpPr>
          <p:spPr>
            <a:xfrm>
              <a:off x="2501183" y="4589436"/>
              <a:ext cx="10171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Subscription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4B4EE0E5-4F34-6D6E-9AFA-A99ACF0C4844}"/>
                </a:ext>
              </a:extLst>
            </p:cNvPr>
            <p:cNvSpPr txBox="1"/>
            <p:nvPr/>
          </p:nvSpPr>
          <p:spPr>
            <a:xfrm>
              <a:off x="2838862" y="5357049"/>
              <a:ext cx="679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Trainer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C0FDBE82-B2E2-7FD9-EC54-A0E99099BEA6}"/>
                </a:ext>
              </a:extLst>
            </p:cNvPr>
            <p:cNvSpPr/>
            <p:nvPr/>
          </p:nvSpPr>
          <p:spPr>
            <a:xfrm>
              <a:off x="2792998" y="5420670"/>
              <a:ext cx="771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90CE65EC-1C12-738C-BF13-925A288D2CDE}"/>
                </a:ext>
              </a:extLst>
            </p:cNvPr>
            <p:cNvSpPr txBox="1"/>
            <p:nvPr/>
          </p:nvSpPr>
          <p:spPr>
            <a:xfrm>
              <a:off x="4281593" y="812815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CE65EC-1C12-738C-BF13-925A288D2CDE}"/>
                </a:ext>
              </a:extLst>
            </p:cNvPr>
            <p:cNvSpPr txBox="1"/>
            <p:nvPr/>
          </p:nvSpPr>
          <p:spPr>
            <a:xfrm>
              <a:off x="4281593" y="1784365"/>
              <a:ext cx="1960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smtClean="0">
                  <a:solidFill>
                    <a:srgbClr val="C00000"/>
                  </a:solidFill>
                </a:rPr>
                <a:t>AggregateRoots</a:t>
              </a:r>
              <a:endParaRPr lang="en-GB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06" y="65315"/>
            <a:ext cx="12106589" cy="6727371"/>
            <a:chOff x="42706" y="65315"/>
            <a:chExt cx="12106589" cy="6727371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765F1C10-826E-D67B-D033-A0A4E56C4DF4}"/>
                </a:ext>
              </a:extLst>
            </p:cNvPr>
            <p:cNvSpPr/>
            <p:nvPr/>
          </p:nvSpPr>
          <p:spPr>
            <a:xfrm>
              <a:off x="42706" y="65315"/>
              <a:ext cx="12106589" cy="6727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70078" y="4171401"/>
              <a:ext cx="7264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세션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Session</a:t>
              </a:r>
              <a:endParaRPr lang="ko-KR" altLang="en-US" sz="1200" b="1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01462" y="4142580"/>
              <a:ext cx="971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참가자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Participant</a:t>
              </a:r>
              <a:endParaRPr lang="ko-KR" altLang="en-US" sz="1200" b="1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30617" y="1895313"/>
              <a:ext cx="10054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트레이너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Trainer</a:t>
              </a:r>
              <a:endParaRPr lang="ko-KR" altLang="en-US" sz="12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6257" y="4226599"/>
              <a:ext cx="6132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방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Room</a:t>
              </a:r>
              <a:endParaRPr lang="ko-KR" altLang="en-US" sz="1200" b="1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2771" y="817238"/>
              <a:ext cx="800219" cy="702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헬스장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Gym</a:t>
              </a:r>
              <a:endParaRPr lang="ko-KR" altLang="en-US" sz="1200" b="1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96110" y="781523"/>
              <a:ext cx="10940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구독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Subscription</a:t>
              </a:r>
              <a:endParaRPr lang="ko-KR" altLang="en-US" sz="1200" b="1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033150" y="1071456"/>
              <a:ext cx="742511" cy="94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구독 유형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Free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Starter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Pro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303" idx="1"/>
              <a:endCxn id="300" idx="3"/>
            </p:cNvCxnSpPr>
            <p:nvPr/>
          </p:nvCxnSpPr>
          <p:spPr>
            <a:xfrm flipH="1">
              <a:off x="932990" y="1074849"/>
              <a:ext cx="5563120" cy="17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294" idx="1"/>
              <a:endCxn id="289" idx="3"/>
            </p:cNvCxnSpPr>
            <p:nvPr/>
          </p:nvCxnSpPr>
          <p:spPr>
            <a:xfrm flipH="1">
              <a:off x="608885" y="1520187"/>
              <a:ext cx="1" cy="2706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264" idx="3"/>
              <a:endCxn id="235" idx="1"/>
            </p:cNvCxnSpPr>
            <p:nvPr/>
          </p:nvCxnSpPr>
          <p:spPr>
            <a:xfrm flipV="1">
              <a:off x="839502" y="4616739"/>
              <a:ext cx="4230576" cy="5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274" idx="3"/>
              <a:endCxn id="270" idx="1"/>
            </p:cNvCxnSpPr>
            <p:nvPr/>
          </p:nvCxnSpPr>
          <p:spPr>
            <a:xfrm flipH="1">
              <a:off x="5796559" y="4681079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91" idx="3"/>
              <a:endCxn id="93" idx="1"/>
            </p:cNvCxnSpPr>
            <p:nvPr/>
          </p:nvCxnSpPr>
          <p:spPr>
            <a:xfrm>
              <a:off x="7590192" y="1150855"/>
              <a:ext cx="442958" cy="3938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46" idx="3"/>
              <a:endCxn id="131" idx="1"/>
            </p:cNvCxnSpPr>
            <p:nvPr/>
          </p:nvCxnSpPr>
          <p:spPr>
            <a:xfrm flipH="1" flipV="1">
              <a:off x="5573664" y="4169514"/>
              <a:ext cx="222895" cy="295213"/>
            </a:xfrm>
            <a:prstGeom prst="bentConnector4">
              <a:avLst>
                <a:gd name="adj1" fmla="val -102560"/>
                <a:gd name="adj2" fmla="val 29716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91" idx="3"/>
              <a:endCxn id="316" idx="1"/>
            </p:cNvCxnSpPr>
            <p:nvPr/>
          </p:nvCxnSpPr>
          <p:spPr>
            <a:xfrm flipV="1">
              <a:off x="7590192" y="631048"/>
              <a:ext cx="525898" cy="51980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304" idx="1"/>
              <a:endCxn id="301" idx="3"/>
            </p:cNvCxnSpPr>
            <p:nvPr/>
          </p:nvCxnSpPr>
          <p:spPr>
            <a:xfrm flipH="1">
              <a:off x="932990" y="1226861"/>
              <a:ext cx="5563120" cy="178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293" idx="1"/>
              <a:endCxn id="288" idx="3"/>
            </p:cNvCxnSpPr>
            <p:nvPr/>
          </p:nvCxnSpPr>
          <p:spPr>
            <a:xfrm flipH="1">
              <a:off x="456873" y="1520187"/>
              <a:ext cx="1" cy="270641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263" idx="3"/>
              <a:endCxn id="234" idx="1"/>
            </p:cNvCxnSpPr>
            <p:nvPr/>
          </p:nvCxnSpPr>
          <p:spPr>
            <a:xfrm flipV="1">
              <a:off x="839502" y="4464727"/>
              <a:ext cx="4230576" cy="551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78455" y="5424168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34302" y="2244871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61007" y="1730421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6" name="직선 화살표 연결선 135"/>
            <p:cNvCxnSpPr>
              <a:stCxn id="88" idx="3"/>
              <a:endCxn id="126" idx="1"/>
            </p:cNvCxnSpPr>
            <p:nvPr/>
          </p:nvCxnSpPr>
          <p:spPr>
            <a:xfrm>
              <a:off x="5936020" y="2264645"/>
              <a:ext cx="398282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88" idx="3"/>
              <a:endCxn id="135" idx="1"/>
            </p:cNvCxnSpPr>
            <p:nvPr/>
          </p:nvCxnSpPr>
          <p:spPr>
            <a:xfrm flipV="1">
              <a:off x="5936020" y="2007420"/>
              <a:ext cx="424987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254" idx="3"/>
              <a:endCxn id="249" idx="1"/>
            </p:cNvCxnSpPr>
            <p:nvPr/>
          </p:nvCxnSpPr>
          <p:spPr>
            <a:xfrm>
              <a:off x="5292973" y="2633977"/>
              <a:ext cx="0" cy="15355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253" idx="3"/>
              <a:endCxn id="132" idx="1"/>
            </p:cNvCxnSpPr>
            <p:nvPr/>
          </p:nvCxnSpPr>
          <p:spPr>
            <a:xfrm>
              <a:off x="5433319" y="2633977"/>
              <a:ext cx="0" cy="153553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89" idx="2"/>
              <a:endCxn id="125" idx="0"/>
            </p:cNvCxnSpPr>
            <p:nvPr/>
          </p:nvCxnSpPr>
          <p:spPr>
            <a:xfrm flipH="1">
              <a:off x="532879" y="4965263"/>
              <a:ext cx="1" cy="4589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11486016" y="3253378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580055" y="3283130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87" idx="0"/>
              <a:endCxn id="167" idx="2"/>
            </p:cNvCxnSpPr>
            <p:nvPr/>
          </p:nvCxnSpPr>
          <p:spPr>
            <a:xfrm flipH="1" flipV="1">
              <a:off x="10934479" y="3837128"/>
              <a:ext cx="452981" cy="3054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>
              <a:stCxn id="87" idx="0"/>
              <a:endCxn id="166" idx="2"/>
            </p:cNvCxnSpPr>
            <p:nvPr/>
          </p:nvCxnSpPr>
          <p:spPr>
            <a:xfrm flipV="1">
              <a:off x="11387460" y="3807376"/>
              <a:ext cx="383250" cy="33520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4701000" y="5545829"/>
              <a:ext cx="7248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DateOnly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439469" y="5545829"/>
              <a:ext cx="8322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TimeRange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2" name="직선 화살표 연결선 181"/>
            <p:cNvCxnSpPr>
              <a:stCxn id="75" idx="2"/>
              <a:endCxn id="181" idx="0"/>
            </p:cNvCxnSpPr>
            <p:nvPr/>
          </p:nvCxnSpPr>
          <p:spPr>
            <a:xfrm>
              <a:off x="5433319" y="4910065"/>
              <a:ext cx="422290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75" idx="2"/>
              <a:endCxn id="180" idx="0"/>
            </p:cNvCxnSpPr>
            <p:nvPr/>
          </p:nvCxnSpPr>
          <p:spPr>
            <a:xfrm flipH="1">
              <a:off x="5063439" y="4910065"/>
              <a:ext cx="369880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직사각형 199"/>
            <p:cNvSpPr/>
            <p:nvPr/>
          </p:nvSpPr>
          <p:spPr>
            <a:xfrm>
              <a:off x="1717634" y="382431"/>
              <a:ext cx="3993831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구독은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허용된 개수보다</a:t>
              </a:r>
              <a:r>
                <a:rPr lang="ko-KR" altLang="en-US" sz="900"/>
                <a:t> 더 많은 헬스장을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subscription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gyms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055585" y="917076"/>
              <a:ext cx="7681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AddGym</a:t>
              </a:r>
              <a:endParaRPr lang="ko-KR" altLang="en-US" sz="1050" b="1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40664" y="2422672"/>
              <a:ext cx="4042349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헬스장은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방을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gym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rooms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94482" y="2107818"/>
              <a:ext cx="8290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AddRoom</a:t>
              </a:r>
              <a:endParaRPr lang="ko-KR" altLang="en-US" sz="1050" b="1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971511" y="4823795"/>
              <a:ext cx="3911947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세션을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sessions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971511" y="5509023"/>
              <a:ext cx="3082895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가질 수 없다</a:t>
              </a:r>
              <a:r>
                <a:rPr lang="en-GB" altLang="ko-KR" sz="900"/>
                <a:t>.</a:t>
              </a:r>
              <a:endParaRPr lang="en-US" altLang="ko-KR" sz="900"/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192870" y="4559335"/>
              <a:ext cx="123783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ScheduleSession</a:t>
              </a:r>
              <a:endParaRPr lang="ko-KR" altLang="en-US" sz="1050" b="1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7613200" y="4792578"/>
              <a:ext cx="2792752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참가자는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예약할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participant cannot reserve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="" xmlns:a16="http://schemas.microsoft.com/office/drawing/2014/main" id="{C85E4C1E-170A-830C-AB71-2FE39E4CE0F7}"/>
                </a:ext>
              </a:extLst>
            </p:cNvPr>
            <p:cNvSpPr/>
            <p:nvPr/>
          </p:nvSpPr>
          <p:spPr>
            <a:xfrm>
              <a:off x="7904603" y="4528611"/>
              <a:ext cx="118654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AddToSchedule</a:t>
              </a:r>
              <a:endParaRPr lang="ko-KR" altLang="en-US" sz="1050" b="1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6235805" y="3873512"/>
              <a:ext cx="4087979" cy="4810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세션은 최대 참가자 수를 초과할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session cannot contain </a:t>
              </a:r>
              <a:r>
                <a:rPr lang="en-US" altLang="ko-KR" sz="900">
                  <a:solidFill>
                    <a:srgbClr val="C00000"/>
                  </a:solidFill>
                </a:rPr>
                <a:t>more than the maximum number of participants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688591" y="3385827"/>
              <a:ext cx="3384759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트레이너는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가르칠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trainer cannot teach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="" xmlns:a16="http://schemas.microsoft.com/office/drawing/2014/main" id="{7CD09966-B5C1-6685-DFF3-1F73C09587D9}"/>
                </a:ext>
              </a:extLst>
            </p:cNvPr>
            <p:cNvSpPr/>
            <p:nvPr/>
          </p:nvSpPr>
          <p:spPr>
            <a:xfrm>
              <a:off x="3698909" y="3080471"/>
              <a:ext cx="166423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b="1"/>
                <a:t>AddSessionToSchedule</a:t>
              </a:r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5070078" y="4367029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34" name="직사각형 233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9" name="직사각형 238"/>
            <p:cNvSpPr/>
            <p:nvPr/>
          </p:nvSpPr>
          <p:spPr>
            <a:xfrm>
              <a:off x="5665619" y="2937146"/>
              <a:ext cx="4798220" cy="5078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 시작 </a:t>
              </a:r>
              <a:r>
                <a:rPr lang="en-US" altLang="ko-KR" sz="900"/>
                <a:t>24</a:t>
              </a:r>
              <a:r>
                <a:rPr lang="ko-KR" altLang="en-US" sz="900"/>
                <a:t>시간 이내에는 무료로 예약을 취소할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reservation cannot be canceled for free less than 24 hours before the session starts</a:t>
              </a:r>
              <a:endParaRPr lang="ko-KR" altLang="en-US" sz="90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="" xmlns:a16="http://schemas.microsoft.com/office/drawing/2014/main" id="{A6DD402E-F073-4E41-CE4D-B1B06F7C1A97}"/>
                </a:ext>
              </a:extLst>
            </p:cNvPr>
            <p:cNvSpPr/>
            <p:nvPr/>
          </p:nvSpPr>
          <p:spPr>
            <a:xfrm>
              <a:off x="5659797" y="3448238"/>
              <a:ext cx="13532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CancelReservation</a:t>
              </a:r>
              <a:endParaRPr lang="ko-KR" altLang="en-US" sz="1050" b="1"/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5195275" y="4169514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131" name="직사각형 130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5195275" y="2442123"/>
              <a:ext cx="476087" cy="191854"/>
              <a:chOff x="5184359" y="3724176"/>
              <a:chExt cx="476087" cy="191854"/>
            </a:xfrm>
            <a:noFill/>
          </p:grpSpPr>
          <p:sp>
            <p:nvSpPr>
              <p:cNvPr id="252" name="직사각형 251"/>
              <p:cNvSpPr/>
              <p:nvPr/>
            </p:nvSpPr>
            <p:spPr>
              <a:xfrm rot="5400000">
                <a:off x="5466821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 rot="5400000">
                <a:off x="5326476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 rot="5400000">
                <a:off x="5186130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647648" y="4422227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63" name="직사각형 26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3" name="직선 화살표 연결선 282"/>
            <p:cNvCxnSpPr>
              <a:stCxn id="271" idx="1"/>
              <a:endCxn id="275" idx="3"/>
            </p:cNvCxnSpPr>
            <p:nvPr/>
          </p:nvCxnSpPr>
          <p:spPr>
            <a:xfrm>
              <a:off x="5796559" y="4540734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="" xmlns:a16="http://schemas.microsoft.com/office/drawing/2014/main" id="{3348934F-A19D-0CE3-D10C-939ED42C410D}"/>
                </a:ext>
              </a:extLst>
            </p:cNvPr>
            <p:cNvSpPr/>
            <p:nvPr/>
          </p:nvSpPr>
          <p:spPr>
            <a:xfrm>
              <a:off x="6464366" y="4356096"/>
              <a:ext cx="97815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ReserveSpot</a:t>
              </a:r>
              <a:endParaRPr lang="ko-KR" altLang="en-US" sz="1050" b="1"/>
            </a:p>
          </p:txBody>
        </p:sp>
        <p:grpSp>
          <p:nvGrpSpPr>
            <p:cNvPr id="287" name="그룹 286"/>
            <p:cNvGrpSpPr/>
            <p:nvPr/>
          </p:nvGrpSpPr>
          <p:grpSpPr>
            <a:xfrm rot="16200000">
              <a:off x="436952" y="4148822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88" name="직사각형 287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91"/>
            <p:cNvGrpSpPr/>
            <p:nvPr/>
          </p:nvGrpSpPr>
          <p:grpSpPr>
            <a:xfrm rot="16200000">
              <a:off x="436953" y="1250556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93" name="직사각형 29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741136" y="995008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0" name="직사각형 299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6496110" y="977151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3" name="직사각형 30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3" name="그룹 272"/>
            <p:cNvGrpSpPr/>
            <p:nvPr/>
          </p:nvGrpSpPr>
          <p:grpSpPr>
            <a:xfrm rot="5400000">
              <a:off x="10759346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4" name="직사각형 273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 rot="5400000">
              <a:off x="5462588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0" name="직사각형 269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8116090" y="354049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관리자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Admin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9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06" y="65315"/>
            <a:ext cx="12106589" cy="6727371"/>
            <a:chOff x="42706" y="65315"/>
            <a:chExt cx="12106589" cy="6727371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765F1C10-826E-D67B-D033-A0A4E56C4DF4}"/>
                </a:ext>
              </a:extLst>
            </p:cNvPr>
            <p:cNvSpPr/>
            <p:nvPr/>
          </p:nvSpPr>
          <p:spPr>
            <a:xfrm>
              <a:off x="42706" y="65315"/>
              <a:ext cx="12106589" cy="6727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70078" y="4171401"/>
              <a:ext cx="7264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>
                      <a:lumMod val="65000"/>
                    </a:schemeClr>
                  </a:solidFill>
                </a:rPr>
                <a:t>세션</a:t>
              </a:r>
              <a:endParaRPr lang="en-US" altLang="ko-KR" sz="1600" b="1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>
                  <a:solidFill>
                    <a:schemeClr val="bg1">
                      <a:lumMod val="65000"/>
                    </a:schemeClr>
                  </a:solidFill>
                </a:rPr>
                <a:t>Session</a:t>
              </a:r>
              <a:endParaRPr lang="ko-KR" altLang="en-US" sz="12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01462" y="4142580"/>
              <a:ext cx="971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>
                      <a:lumMod val="65000"/>
                    </a:schemeClr>
                  </a:solidFill>
                </a:rPr>
                <a:t>참가자</a:t>
              </a:r>
              <a:endParaRPr lang="en-US" altLang="ko-KR" sz="1600" b="1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>
                  <a:solidFill>
                    <a:schemeClr val="bg1">
                      <a:lumMod val="65000"/>
                    </a:schemeClr>
                  </a:solidFill>
                </a:rPr>
                <a:t>Participant</a:t>
              </a:r>
              <a:endParaRPr lang="ko-KR" altLang="en-US" sz="12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30617" y="1895313"/>
              <a:ext cx="10054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>
                      <a:lumMod val="65000"/>
                    </a:schemeClr>
                  </a:solidFill>
                </a:rPr>
                <a:t>트레이너</a:t>
              </a:r>
              <a:endParaRPr lang="en-US" altLang="ko-KR" sz="1600" b="1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>
                  <a:solidFill>
                    <a:schemeClr val="bg1">
                      <a:lumMod val="65000"/>
                    </a:schemeClr>
                  </a:solidFill>
                </a:rPr>
                <a:t>Trainer</a:t>
              </a:r>
              <a:endParaRPr lang="ko-KR" altLang="en-US" sz="12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6257" y="4226599"/>
              <a:ext cx="6132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>
                      <a:lumMod val="65000"/>
                    </a:schemeClr>
                  </a:solidFill>
                </a:rPr>
                <a:t>방</a:t>
              </a:r>
              <a:endParaRPr lang="en-US" altLang="ko-KR" sz="1600" b="1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>
                  <a:solidFill>
                    <a:schemeClr val="bg1">
                      <a:lumMod val="65000"/>
                    </a:schemeClr>
                  </a:solidFill>
                </a:rPr>
                <a:t>Room</a:t>
              </a:r>
              <a:endParaRPr lang="ko-KR" altLang="en-US" sz="12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2771" y="817238"/>
              <a:ext cx="8002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>
                      <a:lumMod val="65000"/>
                    </a:schemeClr>
                  </a:solidFill>
                </a:rPr>
                <a:t>헬스장</a:t>
              </a:r>
              <a:endParaRPr lang="en-US" altLang="ko-KR" sz="1600" b="1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>
                  <a:solidFill>
                    <a:schemeClr val="bg1">
                      <a:lumMod val="65000"/>
                    </a:schemeClr>
                  </a:solidFill>
                </a:rPr>
                <a:t>Gym</a:t>
              </a:r>
              <a:endParaRPr lang="ko-KR" altLang="en-US" sz="12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96110" y="781523"/>
              <a:ext cx="10940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solidFill>
                    <a:schemeClr val="bg1">
                      <a:lumMod val="65000"/>
                    </a:schemeClr>
                  </a:solidFill>
                </a:rPr>
                <a:t>구독</a:t>
              </a:r>
              <a:endParaRPr lang="en-US" altLang="ko-KR" sz="1600" b="1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>
                  <a:solidFill>
                    <a:schemeClr val="bg1">
                      <a:lumMod val="65000"/>
                    </a:schemeClr>
                  </a:solidFill>
                </a:rPr>
                <a:t>Subscription</a:t>
              </a:r>
              <a:endParaRPr lang="ko-KR" altLang="en-US" sz="12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033150" y="1071456"/>
              <a:ext cx="742511" cy="94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65000"/>
                    </a:schemeClr>
                  </a:solidFill>
                </a:rPr>
                <a:t>구독 유형</a:t>
              </a:r>
              <a:endParaRPr lang="en-US" altLang="ko-KR" sz="100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Free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Starter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Pro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89172" y="5337682"/>
              <a:ext cx="965329" cy="1335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sz="1000"/>
              </a:lvl1pPr>
            </a:lstStyle>
            <a:p>
              <a:r>
                <a:rPr lang="ko-KR" altLang="en-US" b="1">
                  <a:solidFill>
                    <a:srgbClr val="0070C0"/>
                  </a:solidFill>
                </a:rPr>
                <a:t>세션 유형</a:t>
              </a:r>
              <a:endParaRPr lang="en-US" altLang="ko-KR" b="1">
                <a:solidFill>
                  <a:srgbClr val="0070C0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900" b="1" smtClean="0">
                  <a:solidFill>
                    <a:srgbClr val="0070C0"/>
                  </a:solidFill>
                </a:rPr>
                <a:t>Kickboxing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b="1" smtClean="0">
                  <a:solidFill>
                    <a:srgbClr val="0070C0"/>
                  </a:solidFill>
                </a:rPr>
                <a:t>Functional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b="1" smtClean="0">
                  <a:solidFill>
                    <a:srgbClr val="0070C0"/>
                  </a:solidFill>
                </a:rPr>
                <a:t>Zoomba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b="1" smtClean="0">
                  <a:solidFill>
                    <a:srgbClr val="0070C0"/>
                  </a:solidFill>
                </a:rPr>
                <a:t>Pilates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b="1" smtClean="0">
                  <a:solidFill>
                    <a:srgbClr val="0070C0"/>
                  </a:solidFill>
                </a:rPr>
                <a:t>Yoga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303" idx="1"/>
              <a:endCxn id="300" idx="3"/>
            </p:cNvCxnSpPr>
            <p:nvPr/>
          </p:nvCxnSpPr>
          <p:spPr>
            <a:xfrm flipH="1">
              <a:off x="932990" y="1074849"/>
              <a:ext cx="5563120" cy="1785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294" idx="1"/>
              <a:endCxn id="289" idx="3"/>
            </p:cNvCxnSpPr>
            <p:nvPr/>
          </p:nvCxnSpPr>
          <p:spPr>
            <a:xfrm flipH="1">
              <a:off x="608885" y="1520187"/>
              <a:ext cx="1" cy="2706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294" idx="1"/>
              <a:endCxn id="88" idx="1"/>
            </p:cNvCxnSpPr>
            <p:nvPr/>
          </p:nvCxnSpPr>
          <p:spPr>
            <a:xfrm>
              <a:off x="608886" y="1520187"/>
              <a:ext cx="4321731" cy="74445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264" idx="3"/>
              <a:endCxn id="235" idx="1"/>
            </p:cNvCxnSpPr>
            <p:nvPr/>
          </p:nvCxnSpPr>
          <p:spPr>
            <a:xfrm flipV="1">
              <a:off x="839502" y="4616739"/>
              <a:ext cx="4230576" cy="5519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75" idx="2"/>
              <a:endCxn id="160" idx="0"/>
            </p:cNvCxnSpPr>
            <p:nvPr/>
          </p:nvCxnSpPr>
          <p:spPr>
            <a:xfrm>
              <a:off x="5433319" y="4910065"/>
              <a:ext cx="2407200" cy="63576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274" idx="3"/>
              <a:endCxn id="270" idx="1"/>
            </p:cNvCxnSpPr>
            <p:nvPr/>
          </p:nvCxnSpPr>
          <p:spPr>
            <a:xfrm flipH="1">
              <a:off x="5796559" y="4681079"/>
              <a:ext cx="510490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91" idx="3"/>
              <a:endCxn id="93" idx="1"/>
            </p:cNvCxnSpPr>
            <p:nvPr/>
          </p:nvCxnSpPr>
          <p:spPr>
            <a:xfrm>
              <a:off x="7590192" y="1150855"/>
              <a:ext cx="442958" cy="3938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endCxn id="131" idx="1"/>
            </p:cNvCxnSpPr>
            <p:nvPr/>
          </p:nvCxnSpPr>
          <p:spPr>
            <a:xfrm flipH="1" flipV="1">
              <a:off x="5573664" y="4169514"/>
              <a:ext cx="222895" cy="295213"/>
            </a:xfrm>
            <a:prstGeom prst="bentConnector4">
              <a:avLst>
                <a:gd name="adj1" fmla="val -102560"/>
                <a:gd name="adj2" fmla="val 297167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75" idx="2"/>
              <a:endCxn id="94" idx="0"/>
            </p:cNvCxnSpPr>
            <p:nvPr/>
          </p:nvCxnSpPr>
          <p:spPr>
            <a:xfrm flipH="1">
              <a:off x="5371837" y="4910065"/>
              <a:ext cx="61482" cy="42761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8116090" y="354049"/>
              <a:ext cx="58702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smtClean="0">
                  <a:solidFill>
                    <a:srgbClr val="0070C0"/>
                  </a:solidFill>
                </a:rPr>
                <a:t>관리자</a:t>
              </a:r>
              <a:endParaRPr lang="en-US" altLang="ko-KR" sz="1000" b="1" smtClean="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b="1" smtClean="0">
                  <a:solidFill>
                    <a:srgbClr val="0070C0"/>
                  </a:solidFill>
                </a:rPr>
                <a:t>Admin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  <p:cxnSp>
          <p:nvCxnSpPr>
            <p:cNvPr id="118" name="직선 화살표 연결선 117"/>
            <p:cNvCxnSpPr>
              <a:stCxn id="91" idx="3"/>
              <a:endCxn id="117" idx="1"/>
            </p:cNvCxnSpPr>
            <p:nvPr/>
          </p:nvCxnSpPr>
          <p:spPr>
            <a:xfrm flipV="1">
              <a:off x="7590192" y="616172"/>
              <a:ext cx="525898" cy="53468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304" idx="1"/>
              <a:endCxn id="301" idx="3"/>
            </p:cNvCxnSpPr>
            <p:nvPr/>
          </p:nvCxnSpPr>
          <p:spPr>
            <a:xfrm flipH="1">
              <a:off x="932990" y="1226861"/>
              <a:ext cx="5563120" cy="178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293" idx="1"/>
              <a:endCxn id="288" idx="3"/>
            </p:cNvCxnSpPr>
            <p:nvPr/>
          </p:nvCxnSpPr>
          <p:spPr>
            <a:xfrm flipH="1">
              <a:off x="456873" y="1520187"/>
              <a:ext cx="1" cy="270641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263" idx="3"/>
              <a:endCxn id="234" idx="1"/>
            </p:cNvCxnSpPr>
            <p:nvPr/>
          </p:nvCxnSpPr>
          <p:spPr>
            <a:xfrm flipV="1">
              <a:off x="839502" y="4464727"/>
              <a:ext cx="4230576" cy="551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78455" y="5424168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65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34302" y="2244871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65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61007" y="1730421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65000"/>
                    </a:schemeClr>
                  </a:solidFill>
                </a:rPr>
                <a:t>사용자</a:t>
              </a:r>
              <a:endParaRPr lang="en-US" altLang="ko-KR" sz="100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36" name="직선 화살표 연결선 135"/>
            <p:cNvCxnSpPr>
              <a:stCxn id="88" idx="3"/>
              <a:endCxn id="126" idx="1"/>
            </p:cNvCxnSpPr>
            <p:nvPr/>
          </p:nvCxnSpPr>
          <p:spPr>
            <a:xfrm>
              <a:off x="5936020" y="2264645"/>
              <a:ext cx="398282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88" idx="3"/>
              <a:endCxn id="135" idx="1"/>
            </p:cNvCxnSpPr>
            <p:nvPr/>
          </p:nvCxnSpPr>
          <p:spPr>
            <a:xfrm flipV="1">
              <a:off x="5936020" y="2007420"/>
              <a:ext cx="424987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254" idx="3"/>
              <a:endCxn id="249" idx="1"/>
            </p:cNvCxnSpPr>
            <p:nvPr/>
          </p:nvCxnSpPr>
          <p:spPr>
            <a:xfrm>
              <a:off x="5292973" y="2633977"/>
              <a:ext cx="0" cy="153553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253" idx="3"/>
              <a:endCxn id="132" idx="1"/>
            </p:cNvCxnSpPr>
            <p:nvPr/>
          </p:nvCxnSpPr>
          <p:spPr>
            <a:xfrm>
              <a:off x="5433319" y="2633977"/>
              <a:ext cx="0" cy="153553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89" idx="2"/>
              <a:endCxn id="125" idx="0"/>
            </p:cNvCxnSpPr>
            <p:nvPr/>
          </p:nvCxnSpPr>
          <p:spPr>
            <a:xfrm flipH="1">
              <a:off x="532879" y="4965263"/>
              <a:ext cx="1" cy="4589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390716" y="554582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smtClean="0">
                  <a:solidFill>
                    <a:srgbClr val="0070C0"/>
                  </a:solidFill>
                </a:rPr>
                <a:t>예약</a:t>
              </a:r>
              <a:endParaRPr lang="en-US" altLang="ko-KR" sz="1000" b="1" smtClean="0">
                <a:solidFill>
                  <a:srgbClr val="0070C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smtClean="0">
                  <a:solidFill>
                    <a:srgbClr val="0070C0"/>
                  </a:solidFill>
                </a:rPr>
                <a:t>Reservation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1486016" y="3253378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65000"/>
                    </a:schemeClr>
                  </a:solidFill>
                </a:rPr>
                <a:t>사용자</a:t>
              </a:r>
              <a:endParaRPr lang="en-US" altLang="ko-KR" sz="100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580055" y="3283130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65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87" idx="0"/>
              <a:endCxn id="167" idx="2"/>
            </p:cNvCxnSpPr>
            <p:nvPr/>
          </p:nvCxnSpPr>
          <p:spPr>
            <a:xfrm flipH="1" flipV="1">
              <a:off x="10934479" y="3837128"/>
              <a:ext cx="452981" cy="3054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>
              <a:stCxn id="87" idx="0"/>
              <a:endCxn id="166" idx="2"/>
            </p:cNvCxnSpPr>
            <p:nvPr/>
          </p:nvCxnSpPr>
          <p:spPr>
            <a:xfrm flipV="1">
              <a:off x="11387460" y="3807376"/>
              <a:ext cx="383250" cy="33520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5826414" y="5545829"/>
              <a:ext cx="7248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65000"/>
                    </a:schemeClr>
                  </a:solidFill>
                </a:rPr>
                <a:t>날짜</a:t>
              </a:r>
              <a:endParaRPr lang="en-US" altLang="ko-KR" sz="100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</a:rPr>
                <a:t>DateOnly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4883" y="5545829"/>
              <a:ext cx="8322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65000"/>
                    </a:schemeClr>
                  </a:solidFill>
                </a:rPr>
                <a:t>시간</a:t>
              </a:r>
              <a:endParaRPr lang="en-US" altLang="ko-KR" sz="100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</a:rPr>
                <a:t>TimeRange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82" name="직선 화살표 연결선 181"/>
            <p:cNvCxnSpPr>
              <a:stCxn id="75" idx="2"/>
              <a:endCxn id="181" idx="0"/>
            </p:cNvCxnSpPr>
            <p:nvPr/>
          </p:nvCxnSpPr>
          <p:spPr>
            <a:xfrm>
              <a:off x="5433319" y="4910065"/>
              <a:ext cx="1547704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75" idx="2"/>
              <a:endCxn id="180" idx="0"/>
            </p:cNvCxnSpPr>
            <p:nvPr/>
          </p:nvCxnSpPr>
          <p:spPr>
            <a:xfrm>
              <a:off x="5433319" y="4910065"/>
              <a:ext cx="755534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꺾인 연결선 193"/>
            <p:cNvCxnSpPr>
              <a:stCxn id="160" idx="3"/>
              <a:endCxn id="87" idx="2"/>
            </p:cNvCxnSpPr>
            <p:nvPr/>
          </p:nvCxnSpPr>
          <p:spPr>
            <a:xfrm flipV="1">
              <a:off x="8290321" y="4881244"/>
              <a:ext cx="3097139" cy="941584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직사각형 199"/>
            <p:cNvSpPr/>
            <p:nvPr/>
          </p:nvSpPr>
          <p:spPr>
            <a:xfrm>
              <a:off x="1717634" y="382431"/>
              <a:ext cx="3993831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구독은 구독</a:t>
              </a:r>
              <a:r>
                <a:rPr lang="en-GB" altLang="ko-KR" sz="90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구독 유형</a:t>
              </a:r>
              <a:r>
                <a:rPr lang="en-GB" altLang="ko-KR" sz="90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이 허용된 개수보다 더 많은 헬스장을 가질 수 없다</a:t>
              </a: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A subscription cannot have more gyms than the subscription allows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055585" y="917076"/>
              <a:ext cx="7681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>
                  <a:solidFill>
                    <a:schemeClr val="bg1">
                      <a:lumMod val="65000"/>
                    </a:schemeClr>
                  </a:solidFill>
                </a:rPr>
                <a:t>AddGym</a:t>
              </a:r>
              <a:endParaRPr lang="ko-KR" altLang="en-US" sz="105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40664" y="2422672"/>
              <a:ext cx="4042349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헬스장은 구독</a:t>
              </a:r>
              <a:r>
                <a:rPr lang="en-GB" altLang="ko-KR" sz="90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구독 유형</a:t>
              </a:r>
              <a:r>
                <a:rPr lang="en-GB" altLang="ko-KR" sz="90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이 허용하는 개수보다 더 많은 방을 가질 수 없다</a:t>
              </a: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A gym cannot have more rooms than the subscription allows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94482" y="2107818"/>
              <a:ext cx="8290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>
                  <a:solidFill>
                    <a:schemeClr val="bg1">
                      <a:lumMod val="65000"/>
                    </a:schemeClr>
                  </a:solidFill>
                </a:rPr>
                <a:t>AddRoom</a:t>
              </a:r>
              <a:endParaRPr lang="ko-KR" altLang="en-US" sz="105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971511" y="4823795"/>
              <a:ext cx="3911947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방은 구독</a:t>
              </a:r>
              <a:r>
                <a:rPr lang="en-GB" altLang="ko-KR" sz="90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구독 유형</a:t>
              </a:r>
              <a:r>
                <a:rPr lang="en-GB" altLang="ko-KR" sz="90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이 허용하는 개수보다 더 많은 세션을 가질 수 없다</a:t>
              </a: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A room cannot have more sessions than the subscription allows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971511" y="5509023"/>
              <a:ext cx="3082895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방은 두 개 이상의 겹치는 세션을 가질 수 없다</a:t>
              </a:r>
              <a:r>
                <a:rPr lang="en-GB" altLang="ko-KR" sz="90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altLang="ko-KR" sz="90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A room cannot have two or more overlapping sessions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192870" y="4559335"/>
              <a:ext cx="123783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>
                  <a:solidFill>
                    <a:schemeClr val="bg1">
                      <a:lumMod val="65000"/>
                    </a:schemeClr>
                  </a:solidFill>
                </a:rPr>
                <a:t>ScheduleSession</a:t>
              </a:r>
              <a:endParaRPr lang="ko-KR" altLang="en-US" sz="105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7613200" y="4792578"/>
              <a:ext cx="2792752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참가자는 겹치는 세션을 예약할 수 없다</a:t>
              </a: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A participant cannot reserve overlapping sessions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="" xmlns:a16="http://schemas.microsoft.com/office/drawing/2014/main" id="{C85E4C1E-170A-830C-AB71-2FE39E4CE0F7}"/>
                </a:ext>
              </a:extLst>
            </p:cNvPr>
            <p:cNvSpPr/>
            <p:nvPr/>
          </p:nvSpPr>
          <p:spPr>
            <a:xfrm>
              <a:off x="7904603" y="4528611"/>
              <a:ext cx="118654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>
                  <a:solidFill>
                    <a:schemeClr val="bg1">
                      <a:lumMod val="65000"/>
                    </a:schemeClr>
                  </a:solidFill>
                </a:rPr>
                <a:t>AddToSchedule</a:t>
              </a:r>
              <a:endParaRPr lang="ko-KR" altLang="en-US" sz="105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6235805" y="3873512"/>
              <a:ext cx="4087979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세션은 최대 참가자 수를 초과할 수 없다</a:t>
              </a: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A session cannot contain more than the maximum number of participants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688591" y="3385827"/>
              <a:ext cx="3384759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트레이너는 두 개 이상의 겹치는 세션을 가르칠 수 없다</a:t>
              </a: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A trainer cannot teach two or more overlapping sessions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="" xmlns:a16="http://schemas.microsoft.com/office/drawing/2014/main" id="{7CD09966-B5C1-6685-DFF3-1F73C09587D9}"/>
                </a:ext>
              </a:extLst>
            </p:cNvPr>
            <p:cNvSpPr/>
            <p:nvPr/>
          </p:nvSpPr>
          <p:spPr>
            <a:xfrm>
              <a:off x="3698909" y="3080471"/>
              <a:ext cx="166423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b="1">
                  <a:solidFill>
                    <a:schemeClr val="bg1">
                      <a:lumMod val="65000"/>
                    </a:schemeClr>
                  </a:solidFill>
                </a:rPr>
                <a:t>AddSessionToSchedule</a:t>
              </a: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366247" y="1772860"/>
              <a:ext cx="899605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rgbClr val="0070C0"/>
                  </a:solidFill>
                </a:rPr>
                <a:t>AddTrainer</a:t>
              </a:r>
              <a:endParaRPr lang="ko-KR" altLang="en-US" sz="1050" b="1">
                <a:solidFill>
                  <a:srgbClr val="0070C0"/>
                </a:solidFill>
              </a:endParaRPr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5070078" y="4367029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34" name="직사각형 233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39" name="직사각형 238"/>
            <p:cNvSpPr/>
            <p:nvPr/>
          </p:nvSpPr>
          <p:spPr>
            <a:xfrm>
              <a:off x="5665619" y="2937146"/>
              <a:ext cx="4798220" cy="5078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세션 시작 </a:t>
              </a: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24</a:t>
              </a:r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</a:rPr>
                <a:t>시간 이내에는 무료로 예약을 취소할 수 없다</a:t>
              </a: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>
                  <a:solidFill>
                    <a:schemeClr val="bg1">
                      <a:lumMod val="65000"/>
                    </a:schemeClr>
                  </a:solidFill>
                </a:rPr>
                <a:t>A reservation cannot be canceled for free less than 24 hours before the session starts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="" xmlns:a16="http://schemas.microsoft.com/office/drawing/2014/main" id="{A6DD402E-F073-4E41-CE4D-B1B06F7C1A97}"/>
                </a:ext>
              </a:extLst>
            </p:cNvPr>
            <p:cNvSpPr/>
            <p:nvPr/>
          </p:nvSpPr>
          <p:spPr>
            <a:xfrm>
              <a:off x="5659797" y="3448238"/>
              <a:ext cx="13532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>
                  <a:solidFill>
                    <a:schemeClr val="bg1">
                      <a:lumMod val="65000"/>
                    </a:schemeClr>
                  </a:solidFill>
                </a:rPr>
                <a:t>CancelReservation</a:t>
              </a:r>
              <a:endParaRPr lang="ko-KR" altLang="en-US" sz="105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5195275" y="4169514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131" name="직사각형 130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5195275" y="2442123"/>
              <a:ext cx="476087" cy="191854"/>
              <a:chOff x="5184359" y="3724176"/>
              <a:chExt cx="476087" cy="191854"/>
            </a:xfrm>
            <a:noFill/>
          </p:grpSpPr>
          <p:sp>
            <p:nvSpPr>
              <p:cNvPr id="252" name="직사각형 251"/>
              <p:cNvSpPr/>
              <p:nvPr/>
            </p:nvSpPr>
            <p:spPr>
              <a:xfrm rot="5400000">
                <a:off x="5466821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 rot="5400000">
                <a:off x="5326476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 rot="5400000">
                <a:off x="5186130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647648" y="4422227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63" name="직사각형 26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283" name="직선 화살표 연결선 282"/>
            <p:cNvCxnSpPr>
              <a:stCxn id="271" idx="1"/>
              <a:endCxn id="275" idx="3"/>
            </p:cNvCxnSpPr>
            <p:nvPr/>
          </p:nvCxnSpPr>
          <p:spPr>
            <a:xfrm>
              <a:off x="5796559" y="4540734"/>
              <a:ext cx="510490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="" xmlns:a16="http://schemas.microsoft.com/office/drawing/2014/main" id="{3348934F-A19D-0CE3-D10C-939ED42C410D}"/>
                </a:ext>
              </a:extLst>
            </p:cNvPr>
            <p:cNvSpPr/>
            <p:nvPr/>
          </p:nvSpPr>
          <p:spPr>
            <a:xfrm>
              <a:off x="6464366" y="4356096"/>
              <a:ext cx="97815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>
                  <a:solidFill>
                    <a:schemeClr val="bg1">
                      <a:lumMod val="65000"/>
                    </a:schemeClr>
                  </a:solidFill>
                </a:rPr>
                <a:t>ReserveSpot</a:t>
              </a:r>
              <a:endParaRPr lang="ko-KR" altLang="en-US" sz="105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87" name="그룹 286"/>
            <p:cNvGrpSpPr/>
            <p:nvPr/>
          </p:nvGrpSpPr>
          <p:grpSpPr>
            <a:xfrm rot="16200000">
              <a:off x="436952" y="4148822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88" name="직사각형 287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92" name="그룹 291"/>
            <p:cNvGrpSpPr/>
            <p:nvPr/>
          </p:nvGrpSpPr>
          <p:grpSpPr>
            <a:xfrm rot="16200000">
              <a:off x="436953" y="1250556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93" name="직사각형 29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741136" y="995008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0" name="직사각형 299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6496110" y="977151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3" name="직사각형 30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09" name="TextBox 308"/>
            <p:cNvSpPr txBox="1"/>
            <p:nvPr/>
          </p:nvSpPr>
          <p:spPr>
            <a:xfrm>
              <a:off x="2478406" y="1452963"/>
              <a:ext cx="1831421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>
                      <a:lumMod val="65000"/>
                    </a:schemeClr>
                  </a:solidFill>
                </a:rPr>
                <a:t>               </a:t>
              </a:r>
              <a:endParaRPr lang="ko-KR" alt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 rot="5400000">
              <a:off x="10759346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4" name="직사각형 273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 rot="5400000">
              <a:off x="5462588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0" name="직사각형 269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8214766" y="2353073"/>
              <a:ext cx="2249073" cy="507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rgbClr val="0070C0"/>
                  </a:solidFill>
                </a:rPr>
                <a:t>지난 예약은 취소할 수 없다</a:t>
              </a:r>
              <a:r>
                <a:rPr lang="en-US" altLang="ko-KR" sz="900" smtClean="0">
                  <a:solidFill>
                    <a:srgbClr val="0070C0"/>
                  </a:solidFill>
                </a:rPr>
                <a:t>.</a:t>
              </a:r>
              <a:endParaRPr lang="en-US" altLang="ko-KR" sz="90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>
                  <a:solidFill>
                    <a:srgbClr val="0070C0"/>
                  </a:solidFill>
                </a:rPr>
                <a:t>Past reservations cannot be </a:t>
              </a:r>
              <a:r>
                <a:rPr lang="en-US" altLang="ko-KR" sz="900" smtClean="0">
                  <a:solidFill>
                    <a:srgbClr val="0070C0"/>
                  </a:solidFill>
                </a:rPr>
                <a:t>canceled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235663" y="355316"/>
              <a:ext cx="569387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smtClean="0">
                  <a:solidFill>
                    <a:srgbClr val="0070C0"/>
                  </a:solidFill>
                </a:rPr>
                <a:t>사용자</a:t>
              </a:r>
              <a:endParaRPr lang="en-US" altLang="ko-KR" sz="1000" b="1" smtClean="0">
                <a:solidFill>
                  <a:srgbClr val="0070C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smtClean="0">
                  <a:solidFill>
                    <a:srgbClr val="0070C0"/>
                  </a:solidFill>
                </a:rPr>
                <a:t>User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  <p:cxnSp>
          <p:nvCxnSpPr>
            <p:cNvPr id="101" name="직선 화살표 연결선 100"/>
            <p:cNvCxnSpPr>
              <a:stCxn id="117" idx="3"/>
              <a:endCxn id="100" idx="1"/>
            </p:cNvCxnSpPr>
            <p:nvPr/>
          </p:nvCxnSpPr>
          <p:spPr>
            <a:xfrm>
              <a:off x="8703110" y="616172"/>
              <a:ext cx="532553" cy="126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6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06" y="65315"/>
            <a:ext cx="12106589" cy="6727371"/>
            <a:chOff x="42706" y="65315"/>
            <a:chExt cx="12106589" cy="6727371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765F1C10-826E-D67B-D033-A0A4E56C4DF4}"/>
                </a:ext>
              </a:extLst>
            </p:cNvPr>
            <p:cNvSpPr/>
            <p:nvPr/>
          </p:nvSpPr>
          <p:spPr>
            <a:xfrm>
              <a:off x="42706" y="65315"/>
              <a:ext cx="12106589" cy="6727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70078" y="4171401"/>
              <a:ext cx="7264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세션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Session</a:t>
              </a:r>
              <a:endParaRPr lang="ko-KR" altLang="en-US" sz="1200" b="1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01462" y="4142580"/>
              <a:ext cx="971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참가자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Participant</a:t>
              </a:r>
              <a:endParaRPr lang="ko-KR" altLang="en-US" sz="1200" b="1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30617" y="1895313"/>
              <a:ext cx="10054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트레이너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Trainer</a:t>
              </a:r>
              <a:endParaRPr lang="ko-KR" altLang="en-US" sz="12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6257" y="4226599"/>
              <a:ext cx="6132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방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Room</a:t>
              </a:r>
              <a:endParaRPr lang="ko-KR" altLang="en-US" sz="1200" b="1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2771" y="817238"/>
              <a:ext cx="800219" cy="702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헬스장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Gym</a:t>
              </a:r>
              <a:endParaRPr lang="ko-KR" altLang="en-US" sz="1200" b="1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96110" y="781523"/>
              <a:ext cx="10940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구독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Subscription</a:t>
              </a:r>
              <a:endParaRPr lang="ko-KR" altLang="en-US" sz="1200" b="1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033150" y="1071456"/>
              <a:ext cx="742511" cy="94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구독 유형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Free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Starter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Pro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89172" y="5337682"/>
              <a:ext cx="923651" cy="1361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sz="1000"/>
              </a:lvl1pPr>
            </a:lstStyle>
            <a:p>
              <a:r>
                <a:rPr lang="ko-KR" altLang="en-US">
                  <a:solidFill>
                    <a:schemeClr val="bg1">
                      <a:lumMod val="50000"/>
                    </a:schemeClr>
                  </a:solidFill>
                </a:rPr>
                <a:t>세션 유형</a:t>
              </a:r>
              <a:endParaRPr lang="en-US" altLang="ko-KR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900" smtClean="0">
                  <a:solidFill>
                    <a:schemeClr val="bg1">
                      <a:lumMod val="50000"/>
                    </a:schemeClr>
                  </a:solidFill>
                </a:rPr>
                <a:t>Kickboxing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smtClean="0">
                  <a:solidFill>
                    <a:schemeClr val="bg1">
                      <a:lumMod val="50000"/>
                    </a:schemeClr>
                  </a:solidFill>
                </a:rPr>
                <a:t>Functional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smtClean="0">
                  <a:solidFill>
                    <a:schemeClr val="bg1">
                      <a:lumMod val="50000"/>
                    </a:schemeClr>
                  </a:solidFill>
                </a:rPr>
                <a:t>Zoomba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smtClean="0">
                  <a:solidFill>
                    <a:schemeClr val="bg1">
                      <a:lumMod val="50000"/>
                    </a:schemeClr>
                  </a:solidFill>
                </a:rPr>
                <a:t>Pilates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smtClean="0">
                  <a:solidFill>
                    <a:schemeClr val="bg1">
                      <a:lumMod val="50000"/>
                    </a:schemeClr>
                  </a:solidFill>
                </a:rPr>
                <a:t>Yoga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303" idx="1"/>
              <a:endCxn id="300" idx="3"/>
            </p:cNvCxnSpPr>
            <p:nvPr/>
          </p:nvCxnSpPr>
          <p:spPr>
            <a:xfrm flipH="1">
              <a:off x="932990" y="1074849"/>
              <a:ext cx="5563120" cy="17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294" idx="1"/>
              <a:endCxn id="289" idx="3"/>
            </p:cNvCxnSpPr>
            <p:nvPr/>
          </p:nvCxnSpPr>
          <p:spPr>
            <a:xfrm flipH="1">
              <a:off x="608885" y="1520187"/>
              <a:ext cx="1" cy="2706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294" idx="1"/>
              <a:endCxn id="88" idx="1"/>
            </p:cNvCxnSpPr>
            <p:nvPr/>
          </p:nvCxnSpPr>
          <p:spPr>
            <a:xfrm>
              <a:off x="608886" y="1520187"/>
              <a:ext cx="4321731" cy="744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264" idx="3"/>
              <a:endCxn id="235" idx="1"/>
            </p:cNvCxnSpPr>
            <p:nvPr/>
          </p:nvCxnSpPr>
          <p:spPr>
            <a:xfrm flipV="1">
              <a:off x="839502" y="4616739"/>
              <a:ext cx="4230576" cy="5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75" idx="2"/>
              <a:endCxn id="160" idx="0"/>
            </p:cNvCxnSpPr>
            <p:nvPr/>
          </p:nvCxnSpPr>
          <p:spPr>
            <a:xfrm>
              <a:off x="5433319" y="4910065"/>
              <a:ext cx="2407199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274" idx="3"/>
              <a:endCxn id="270" idx="1"/>
            </p:cNvCxnSpPr>
            <p:nvPr/>
          </p:nvCxnSpPr>
          <p:spPr>
            <a:xfrm flipH="1">
              <a:off x="5796559" y="4681079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91" idx="3"/>
              <a:endCxn id="93" idx="1"/>
            </p:cNvCxnSpPr>
            <p:nvPr/>
          </p:nvCxnSpPr>
          <p:spPr>
            <a:xfrm>
              <a:off x="7590192" y="1150855"/>
              <a:ext cx="442958" cy="3938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endCxn id="131" idx="1"/>
            </p:cNvCxnSpPr>
            <p:nvPr/>
          </p:nvCxnSpPr>
          <p:spPr>
            <a:xfrm flipH="1" flipV="1">
              <a:off x="5573664" y="4169514"/>
              <a:ext cx="222895" cy="295213"/>
            </a:xfrm>
            <a:prstGeom prst="bentConnector4">
              <a:avLst>
                <a:gd name="adj1" fmla="val -102560"/>
                <a:gd name="adj2" fmla="val 29716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75" idx="2"/>
              <a:endCxn id="94" idx="0"/>
            </p:cNvCxnSpPr>
            <p:nvPr/>
          </p:nvCxnSpPr>
          <p:spPr>
            <a:xfrm flipH="1">
              <a:off x="5350998" y="4910065"/>
              <a:ext cx="82321" cy="4276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8116090" y="354049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관리자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Admin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8" name="직선 화살표 연결선 117"/>
            <p:cNvCxnSpPr>
              <a:stCxn id="91" idx="3"/>
              <a:endCxn id="117" idx="1"/>
            </p:cNvCxnSpPr>
            <p:nvPr/>
          </p:nvCxnSpPr>
          <p:spPr>
            <a:xfrm flipV="1">
              <a:off x="7590192" y="631048"/>
              <a:ext cx="525898" cy="51980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304" idx="1"/>
              <a:endCxn id="301" idx="3"/>
            </p:cNvCxnSpPr>
            <p:nvPr/>
          </p:nvCxnSpPr>
          <p:spPr>
            <a:xfrm flipH="1">
              <a:off x="932990" y="1226861"/>
              <a:ext cx="5563120" cy="178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293" idx="1"/>
              <a:endCxn id="288" idx="3"/>
            </p:cNvCxnSpPr>
            <p:nvPr/>
          </p:nvCxnSpPr>
          <p:spPr>
            <a:xfrm flipH="1">
              <a:off x="456873" y="1520187"/>
              <a:ext cx="1" cy="270641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263" idx="3"/>
              <a:endCxn id="234" idx="1"/>
            </p:cNvCxnSpPr>
            <p:nvPr/>
          </p:nvCxnSpPr>
          <p:spPr>
            <a:xfrm flipV="1">
              <a:off x="839502" y="4464727"/>
              <a:ext cx="4230576" cy="551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78455" y="5424168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34302" y="2244871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61007" y="1730421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6" name="직선 화살표 연결선 135"/>
            <p:cNvCxnSpPr>
              <a:stCxn id="88" idx="3"/>
              <a:endCxn id="126" idx="1"/>
            </p:cNvCxnSpPr>
            <p:nvPr/>
          </p:nvCxnSpPr>
          <p:spPr>
            <a:xfrm>
              <a:off x="5936020" y="2264645"/>
              <a:ext cx="398282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88" idx="3"/>
              <a:endCxn id="135" idx="1"/>
            </p:cNvCxnSpPr>
            <p:nvPr/>
          </p:nvCxnSpPr>
          <p:spPr>
            <a:xfrm flipV="1">
              <a:off x="5936020" y="2007420"/>
              <a:ext cx="424987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254" idx="3"/>
              <a:endCxn id="249" idx="1"/>
            </p:cNvCxnSpPr>
            <p:nvPr/>
          </p:nvCxnSpPr>
          <p:spPr>
            <a:xfrm>
              <a:off x="5292973" y="2633977"/>
              <a:ext cx="0" cy="15355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253" idx="3"/>
              <a:endCxn id="132" idx="1"/>
            </p:cNvCxnSpPr>
            <p:nvPr/>
          </p:nvCxnSpPr>
          <p:spPr>
            <a:xfrm>
              <a:off x="5433319" y="2633977"/>
              <a:ext cx="0" cy="1535537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89" idx="2"/>
              <a:endCxn id="125" idx="0"/>
            </p:cNvCxnSpPr>
            <p:nvPr/>
          </p:nvCxnSpPr>
          <p:spPr>
            <a:xfrm flipH="1">
              <a:off x="532879" y="4965263"/>
              <a:ext cx="1" cy="4589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410753" y="5545829"/>
              <a:ext cx="8595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예약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Reservation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1486016" y="3253378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580055" y="3283130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87" idx="0"/>
              <a:endCxn id="167" idx="2"/>
            </p:cNvCxnSpPr>
            <p:nvPr/>
          </p:nvCxnSpPr>
          <p:spPr>
            <a:xfrm flipH="1" flipV="1">
              <a:off x="10934479" y="3837128"/>
              <a:ext cx="452981" cy="3054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>
              <a:stCxn id="87" idx="0"/>
              <a:endCxn id="166" idx="2"/>
            </p:cNvCxnSpPr>
            <p:nvPr/>
          </p:nvCxnSpPr>
          <p:spPr>
            <a:xfrm flipV="1">
              <a:off x="11387460" y="3807376"/>
              <a:ext cx="383250" cy="33520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5826414" y="5545829"/>
              <a:ext cx="7248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DateOnly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4883" y="5545829"/>
              <a:ext cx="8322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TimeRange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2" name="직선 화살표 연결선 181"/>
            <p:cNvCxnSpPr>
              <a:stCxn id="75" idx="2"/>
              <a:endCxn id="181" idx="0"/>
            </p:cNvCxnSpPr>
            <p:nvPr/>
          </p:nvCxnSpPr>
          <p:spPr>
            <a:xfrm>
              <a:off x="5433319" y="4910065"/>
              <a:ext cx="1547704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75" idx="2"/>
              <a:endCxn id="180" idx="0"/>
            </p:cNvCxnSpPr>
            <p:nvPr/>
          </p:nvCxnSpPr>
          <p:spPr>
            <a:xfrm>
              <a:off x="5433319" y="4910065"/>
              <a:ext cx="755534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꺾인 연결선 193"/>
            <p:cNvCxnSpPr>
              <a:stCxn id="160" idx="3"/>
              <a:endCxn id="87" idx="2"/>
            </p:cNvCxnSpPr>
            <p:nvPr/>
          </p:nvCxnSpPr>
          <p:spPr>
            <a:xfrm flipV="1">
              <a:off x="8270283" y="4881244"/>
              <a:ext cx="3117177" cy="94158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직사각형 199"/>
            <p:cNvSpPr/>
            <p:nvPr/>
          </p:nvSpPr>
          <p:spPr>
            <a:xfrm>
              <a:off x="1717634" y="382431"/>
              <a:ext cx="3993831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구독은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허용된 개수보다</a:t>
              </a:r>
              <a:r>
                <a:rPr lang="ko-KR" altLang="en-US" sz="900"/>
                <a:t> 더 많은 헬스장을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subscription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gyms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055585" y="917076"/>
              <a:ext cx="7681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AddGym</a:t>
              </a:r>
              <a:endParaRPr lang="ko-KR" altLang="en-US" sz="1050" b="1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40664" y="2422672"/>
              <a:ext cx="4042349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헬스장은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방을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gym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rooms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94482" y="2107818"/>
              <a:ext cx="8290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AddRoom</a:t>
              </a:r>
              <a:endParaRPr lang="ko-KR" altLang="en-US" sz="1050" b="1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971511" y="4823795"/>
              <a:ext cx="3911947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세션을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sessions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971511" y="5509023"/>
              <a:ext cx="3082895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가질 수 없다</a:t>
              </a:r>
              <a:r>
                <a:rPr lang="en-GB" altLang="ko-KR" sz="900"/>
                <a:t>.</a:t>
              </a:r>
              <a:endParaRPr lang="en-US" altLang="ko-KR" sz="900"/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192870" y="4559335"/>
              <a:ext cx="123783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ScheduleSession</a:t>
              </a:r>
              <a:endParaRPr lang="ko-KR" altLang="en-US" sz="1050" b="1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7613200" y="4792578"/>
              <a:ext cx="2792752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참가자는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예약할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participant cannot reserve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="" xmlns:a16="http://schemas.microsoft.com/office/drawing/2014/main" id="{C85E4C1E-170A-830C-AB71-2FE39E4CE0F7}"/>
                </a:ext>
              </a:extLst>
            </p:cNvPr>
            <p:cNvSpPr/>
            <p:nvPr/>
          </p:nvSpPr>
          <p:spPr>
            <a:xfrm>
              <a:off x="7904603" y="4528611"/>
              <a:ext cx="118654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AddToSchedule</a:t>
              </a:r>
              <a:endParaRPr lang="ko-KR" altLang="en-US" sz="1050" b="1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6235805" y="3873512"/>
              <a:ext cx="4087979" cy="4810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세션은 최대 참가자 수를 초과할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session cannot contain </a:t>
              </a:r>
              <a:r>
                <a:rPr lang="en-US" altLang="ko-KR" sz="900">
                  <a:solidFill>
                    <a:srgbClr val="C00000"/>
                  </a:solidFill>
                </a:rPr>
                <a:t>more than the maximum number of participants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688591" y="3385827"/>
              <a:ext cx="3384759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트레이너는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가르칠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trainer cannot teach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="" xmlns:a16="http://schemas.microsoft.com/office/drawing/2014/main" id="{7CD09966-B5C1-6685-DFF3-1F73C09587D9}"/>
                </a:ext>
              </a:extLst>
            </p:cNvPr>
            <p:cNvSpPr/>
            <p:nvPr/>
          </p:nvSpPr>
          <p:spPr>
            <a:xfrm>
              <a:off x="3698909" y="3080471"/>
              <a:ext cx="166423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b="1"/>
                <a:t>AddSessionToSchedule</a:t>
              </a: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366247" y="1772860"/>
              <a:ext cx="899605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 smtClean="0"/>
                <a:t>AddTrainer</a:t>
              </a:r>
              <a:endParaRPr lang="ko-KR" altLang="en-US" sz="1050" b="1"/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5070078" y="4367029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34" name="직사각형 233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9" name="직사각형 238"/>
            <p:cNvSpPr/>
            <p:nvPr/>
          </p:nvSpPr>
          <p:spPr>
            <a:xfrm>
              <a:off x="5665619" y="2937146"/>
              <a:ext cx="4798220" cy="5078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 시작 </a:t>
              </a:r>
              <a:r>
                <a:rPr lang="en-US" altLang="ko-KR" sz="900"/>
                <a:t>24</a:t>
              </a:r>
              <a:r>
                <a:rPr lang="ko-KR" altLang="en-US" sz="900"/>
                <a:t>시간 이내에는 무료로 예약을 취소할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reservation cannot be canceled for free less than 24 hours before the session starts</a:t>
              </a:r>
              <a:endParaRPr lang="ko-KR" altLang="en-US" sz="90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="" xmlns:a16="http://schemas.microsoft.com/office/drawing/2014/main" id="{A6DD402E-F073-4E41-CE4D-B1B06F7C1A97}"/>
                </a:ext>
              </a:extLst>
            </p:cNvPr>
            <p:cNvSpPr/>
            <p:nvPr/>
          </p:nvSpPr>
          <p:spPr>
            <a:xfrm>
              <a:off x="5659797" y="3448238"/>
              <a:ext cx="13532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CancelReservation</a:t>
              </a:r>
              <a:endParaRPr lang="ko-KR" altLang="en-US" sz="1050" b="1"/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5195275" y="4169514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131" name="직사각형 130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5195275" y="2442123"/>
              <a:ext cx="476087" cy="191854"/>
              <a:chOff x="5184359" y="3724176"/>
              <a:chExt cx="476087" cy="191854"/>
            </a:xfrm>
            <a:noFill/>
          </p:grpSpPr>
          <p:sp>
            <p:nvSpPr>
              <p:cNvPr id="252" name="직사각형 251"/>
              <p:cNvSpPr/>
              <p:nvPr/>
            </p:nvSpPr>
            <p:spPr>
              <a:xfrm rot="5400000">
                <a:off x="5466821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 rot="5400000">
                <a:off x="5326476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 rot="5400000">
                <a:off x="5186130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647648" y="4422227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63" name="직사각형 26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3" name="직선 화살표 연결선 282"/>
            <p:cNvCxnSpPr>
              <a:stCxn id="271" idx="1"/>
              <a:endCxn id="275" idx="3"/>
            </p:cNvCxnSpPr>
            <p:nvPr/>
          </p:nvCxnSpPr>
          <p:spPr>
            <a:xfrm>
              <a:off x="5796559" y="4540734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="" xmlns:a16="http://schemas.microsoft.com/office/drawing/2014/main" id="{3348934F-A19D-0CE3-D10C-939ED42C410D}"/>
                </a:ext>
              </a:extLst>
            </p:cNvPr>
            <p:cNvSpPr/>
            <p:nvPr/>
          </p:nvSpPr>
          <p:spPr>
            <a:xfrm>
              <a:off x="6464366" y="4356096"/>
              <a:ext cx="97815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ReserveSpot</a:t>
              </a:r>
              <a:endParaRPr lang="ko-KR" altLang="en-US" sz="1050" b="1"/>
            </a:p>
          </p:txBody>
        </p:sp>
        <p:grpSp>
          <p:nvGrpSpPr>
            <p:cNvPr id="287" name="그룹 286"/>
            <p:cNvGrpSpPr/>
            <p:nvPr/>
          </p:nvGrpSpPr>
          <p:grpSpPr>
            <a:xfrm rot="16200000">
              <a:off x="436952" y="4148822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88" name="직사각형 287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91"/>
            <p:cNvGrpSpPr/>
            <p:nvPr/>
          </p:nvGrpSpPr>
          <p:grpSpPr>
            <a:xfrm rot="16200000">
              <a:off x="436953" y="1250556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93" name="직사각형 29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741136" y="995008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0" name="직사각형 299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6496110" y="977151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3" name="직사각형 30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9" name="TextBox 308"/>
            <p:cNvSpPr txBox="1"/>
            <p:nvPr/>
          </p:nvSpPr>
          <p:spPr>
            <a:xfrm>
              <a:off x="2478406" y="1452963"/>
              <a:ext cx="1831421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               </a:t>
              </a:r>
              <a:endParaRPr lang="ko-KR" altLang="en-US" sz="1200"/>
            </a:p>
          </p:txBody>
        </p:sp>
        <p:grpSp>
          <p:nvGrpSpPr>
            <p:cNvPr id="273" name="그룹 272"/>
            <p:cNvGrpSpPr/>
            <p:nvPr/>
          </p:nvGrpSpPr>
          <p:grpSpPr>
            <a:xfrm rot="5400000">
              <a:off x="10759346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4" name="직사각형 273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 rot="5400000">
              <a:off x="5462588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0" name="직사각형 269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8214766" y="2353073"/>
              <a:ext cx="2249073" cy="5078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지난 예약은 취소할 수 없다</a:t>
              </a:r>
              <a:r>
                <a:rPr lang="en-US" altLang="ko-KR" sz="900" smtClean="0"/>
                <a:t>.</a:t>
              </a:r>
              <a:endParaRPr lang="en-US" altLang="ko-KR" sz="900"/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Past reservations cannot be </a:t>
              </a:r>
              <a:r>
                <a:rPr lang="en-US" altLang="ko-KR" sz="900" smtClean="0"/>
                <a:t>canceled</a:t>
              </a:r>
              <a:endParaRPr lang="ko-KR" altLang="en-US" sz="9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235663" y="355316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1" name="직선 화살표 연결선 100"/>
            <p:cNvCxnSpPr>
              <a:stCxn id="117" idx="3"/>
              <a:endCxn id="100" idx="1"/>
            </p:cNvCxnSpPr>
            <p:nvPr/>
          </p:nvCxnSpPr>
          <p:spPr>
            <a:xfrm>
              <a:off x="8685477" y="631048"/>
              <a:ext cx="550186" cy="126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48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299354" y="3461615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/>
          <p:cNvSpPr/>
          <p:nvPr/>
        </p:nvSpPr>
        <p:spPr>
          <a:xfrm>
            <a:off x="5628051" y="2097149"/>
            <a:ext cx="5464871" cy="524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이내에는 무료로 예약을 취소할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/>
          <p:cNvCxnSpPr>
            <a:stCxn id="55" idx="1"/>
            <a:endCxn id="24" idx="0"/>
          </p:cNvCxnSpPr>
          <p:nvPr/>
        </p:nvCxnSpPr>
        <p:spPr>
          <a:xfrm rot="10800000" flipH="1">
            <a:off x="5252067" y="3461615"/>
            <a:ext cx="410528" cy="331972"/>
          </a:xfrm>
          <a:prstGeom prst="bentConnector4">
            <a:avLst>
              <a:gd name="adj1" fmla="val -55684"/>
              <a:gd name="adj2" fmla="val 247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10181" y="3461615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/>
          <p:cNvGrpSpPr/>
          <p:nvPr/>
        </p:nvGrpSpPr>
        <p:grpSpPr>
          <a:xfrm>
            <a:off x="588848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742983" y="3696871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/>
          <p:cNvCxnSpPr>
            <a:stCxn id="33" idx="3"/>
            <a:endCxn id="37" idx="1"/>
          </p:cNvCxnSpPr>
          <p:nvPr/>
        </p:nvCxnSpPr>
        <p:spPr>
          <a:xfrm>
            <a:off x="6073126" y="3793587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1"/>
            <a:endCxn id="8" idx="3"/>
          </p:cNvCxnSpPr>
          <p:nvPr/>
        </p:nvCxnSpPr>
        <p:spPr>
          <a:xfrm flipH="1">
            <a:off x="6073126" y="396064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52806" y="3096080"/>
            <a:ext cx="453040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세션은 최대 참가자 수를 초과할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session cannot contain </a:t>
            </a:r>
            <a:r>
              <a:rPr lang="en-US" altLang="ko-KR" sz="10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0927" y="4113408"/>
            <a:ext cx="3094117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참가자는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예약할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participant cannot reserve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893" y="5910425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5662595" y="4200279"/>
            <a:ext cx="0" cy="1710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258" y="3461615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/>
          <p:cNvCxnSpPr>
            <a:stCxn id="58" idx="3"/>
            <a:endCxn id="54" idx="1"/>
          </p:cNvCxnSpPr>
          <p:nvPr/>
        </p:nvCxnSpPr>
        <p:spPr>
          <a:xfrm>
            <a:off x="863645" y="3960641"/>
            <a:ext cx="438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25206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9006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5153" y="4222866"/>
            <a:ext cx="4385801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세션을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</a:t>
            </a:r>
            <a:r>
              <a:rPr lang="en-US" altLang="ko-KR" sz="1000">
                <a:solidFill>
                  <a:srgbClr val="C00000"/>
                </a:solidFill>
              </a:rPr>
              <a:t>more sessions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5154" y="4908094"/>
            <a:ext cx="3467616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가질 수 없다</a:t>
            </a:r>
            <a:r>
              <a:rPr lang="en-GB" altLang="ko-KR" sz="1000"/>
              <a:t>.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771" y="1054083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/>
          <p:cNvCxnSpPr>
            <a:stCxn id="64" idx="2"/>
            <a:endCxn id="48" idx="0"/>
          </p:cNvCxnSpPr>
          <p:nvPr/>
        </p:nvCxnSpPr>
        <p:spPr>
          <a:xfrm>
            <a:off x="532881" y="1757032"/>
            <a:ext cx="0" cy="170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9127" y="2097149"/>
            <a:ext cx="4648705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헬스장은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방을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gym cannot have </a:t>
            </a:r>
            <a:r>
              <a:rPr lang="en-US" altLang="ko-KR" sz="1000">
                <a:solidFill>
                  <a:srgbClr val="C00000"/>
                </a:solidFill>
              </a:rPr>
              <a:t>more rooms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96110" y="1054083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/>
          <p:cNvCxnSpPr>
            <a:cxnSpLocks/>
          </p:cNvCxnSpPr>
          <p:nvPr/>
        </p:nvCxnSpPr>
        <p:spPr>
          <a:xfrm flipH="1" flipV="1">
            <a:off x="932990" y="1405558"/>
            <a:ext cx="5563120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32030" y="992528"/>
            <a:ext cx="7425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유형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92008" y="456333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84958" y="3328465"/>
            <a:ext cx="79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시간대</a:t>
            </a:r>
            <a:endParaRPr lang="en-US" altLang="ko-KR" sz="1100"/>
          </a:p>
          <a:p>
            <a:r>
              <a:rPr lang="en-US" altLang="ko-KR" sz="900"/>
              <a:t>TimeRange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512281" y="741011"/>
            <a:ext cx="440453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허용된 개수보다</a:t>
            </a:r>
            <a:r>
              <a:rPr lang="ko-KR" altLang="en-US" sz="1000"/>
              <a:t> 더 많은 헬스장을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subscription cannot have </a:t>
            </a:r>
            <a:r>
              <a:rPr lang="en-US" altLang="ko-KR" sz="1000">
                <a:solidFill>
                  <a:srgbClr val="C00000"/>
                </a:solidFill>
              </a:rPr>
              <a:t>more gyms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0470" y="1295142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/>
          <p:cNvSpPr/>
          <p:nvPr/>
        </p:nvSpPr>
        <p:spPr>
          <a:xfrm>
            <a:off x="382945" y="1843841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/>
          <p:cNvSpPr/>
          <p:nvPr/>
        </p:nvSpPr>
        <p:spPr>
          <a:xfrm>
            <a:off x="2136078" y="3814663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/>
          <p:cNvSpPr/>
          <p:nvPr/>
        </p:nvSpPr>
        <p:spPr>
          <a:xfrm>
            <a:off x="5757857" y="5226269"/>
            <a:ext cx="4021015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트레이너는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가르칠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trainer cannot teach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9221" y="18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관리자</a:t>
            </a:r>
            <a:endParaRPr lang="en-US" altLang="ko-KR" sz="1100"/>
          </a:p>
          <a:p>
            <a:r>
              <a:rPr lang="en-US" altLang="ko-KR" sz="900"/>
              <a:t>Admin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D09966-B5C1-6685-DFF3-1F73C09587D9}"/>
              </a:ext>
            </a:extLst>
          </p:cNvPr>
          <p:cNvSpPr/>
          <p:nvPr/>
        </p:nvSpPr>
        <p:spPr>
          <a:xfrm>
            <a:off x="5520287" y="4908094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AddSessionToSchedule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85E4C1E-170A-830C-AB71-2FE39E4CE0F7}"/>
              </a:ext>
            </a:extLst>
          </p:cNvPr>
          <p:cNvSpPr/>
          <p:nvPr/>
        </p:nvSpPr>
        <p:spPr>
          <a:xfrm>
            <a:off x="7952330" y="384944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DD402E-F073-4E41-CE4D-B1B06F7C1A97}"/>
              </a:ext>
            </a:extLst>
          </p:cNvPr>
          <p:cNvSpPr/>
          <p:nvPr/>
        </p:nvSpPr>
        <p:spPr>
          <a:xfrm>
            <a:off x="5211859" y="2661754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348934F-A19D-0CE3-D10C-939ED42C410D}"/>
              </a:ext>
            </a:extLst>
          </p:cNvPr>
          <p:cNvSpPr/>
          <p:nvPr/>
        </p:nvSpPr>
        <p:spPr>
          <a:xfrm>
            <a:off x="6444209" y="3651425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 flipV="1">
            <a:off x="932990" y="1637089"/>
            <a:ext cx="5562000" cy="17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1"/>
            <a:endCxn id="71" idx="3"/>
          </p:cNvCxnSpPr>
          <p:nvPr/>
        </p:nvCxnSpPr>
        <p:spPr>
          <a:xfrm flipH="1">
            <a:off x="4531820" y="6279757"/>
            <a:ext cx="62807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2"/>
            <a:endCxn id="7" idx="0"/>
          </p:cNvCxnSpPr>
          <p:nvPr/>
        </p:nvCxnSpPr>
        <p:spPr>
          <a:xfrm flipH="1">
            <a:off x="532005" y="4200279"/>
            <a:ext cx="876" cy="3630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1827" y="607970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6429" y="60797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80" name="직선 화살표 연결선 79"/>
          <p:cNvCxnSpPr>
            <a:stCxn id="43" idx="3"/>
            <a:endCxn id="79" idx="1"/>
          </p:cNvCxnSpPr>
          <p:nvPr/>
        </p:nvCxnSpPr>
        <p:spPr>
          <a:xfrm>
            <a:off x="6165296" y="6279757"/>
            <a:ext cx="6211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58CD55F-696A-A211-7699-995E8CE2C799}"/>
              </a:ext>
            </a:extLst>
          </p:cNvPr>
          <p:cNvSpPr txBox="1"/>
          <p:nvPr/>
        </p:nvSpPr>
        <p:spPr>
          <a:xfrm>
            <a:off x="3885947" y="27823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날짜</a:t>
            </a:r>
            <a:endParaRPr lang="en-US" altLang="ko-KR" sz="1100"/>
          </a:p>
          <a:p>
            <a:r>
              <a:rPr lang="en-US" altLang="ko-KR" sz="900"/>
              <a:t>DateOnly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C9414FF-7D36-2E19-62E2-67C2A4276065}"/>
              </a:ext>
            </a:extLst>
          </p:cNvPr>
          <p:cNvSpPr txBox="1"/>
          <p:nvPr/>
        </p:nvSpPr>
        <p:spPr>
          <a:xfrm>
            <a:off x="10992247" y="45360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79746439-EF3B-F8E3-DE81-6F48384D6469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11296177" y="4200279"/>
            <a:ext cx="2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0" idx="0"/>
            <a:endCxn id="49" idx="2"/>
          </p:cNvCxnSpPr>
          <p:nvPr/>
        </p:nvCxnSpPr>
        <p:spPr>
          <a:xfrm flipV="1">
            <a:off x="7043151" y="580311"/>
            <a:ext cx="0" cy="473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47253" y="1757032"/>
            <a:ext cx="0" cy="15840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622EB58F-7412-1D6E-59B3-17AD3454222B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7590192" y="1423415"/>
            <a:ext cx="441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77B97F0A-A54D-9346-CF8F-0292850B40D5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583574" y="2982432"/>
            <a:ext cx="823451" cy="6962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EE82A8-F198-326E-09CE-4E14A41A81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583574" y="3528520"/>
            <a:ext cx="807132" cy="150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AC3F902F-A5AF-F9F8-9AE8-CF1F3B1CB53C}"/>
              </a:ext>
            </a:extLst>
          </p:cNvPr>
          <p:cNvCxnSpPr>
            <a:cxnSpLocks/>
          </p:cNvCxnSpPr>
          <p:nvPr/>
        </p:nvCxnSpPr>
        <p:spPr>
          <a:xfrm flipV="1">
            <a:off x="5407025" y="4200279"/>
            <a:ext cx="0" cy="1710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956181" y="272574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9746439-EF3B-F8E3-DE81-6F48384D6469}"/>
              </a:ext>
            </a:extLst>
          </p:cNvPr>
          <p:cNvCxnSpPr>
            <a:cxnSpLocks/>
            <a:stCxn id="30" idx="0"/>
            <a:endCxn id="76" idx="2"/>
          </p:cNvCxnSpPr>
          <p:nvPr/>
        </p:nvCxnSpPr>
        <p:spPr>
          <a:xfrm flipH="1" flipV="1">
            <a:off x="11296178" y="3125852"/>
            <a:ext cx="1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F7126D63-5FD8-E2AB-0501-D7D4A02E493C}"/>
              </a:ext>
            </a:extLst>
          </p:cNvPr>
          <p:cNvGrpSpPr/>
          <p:nvPr/>
        </p:nvGrpSpPr>
        <p:grpSpPr>
          <a:xfrm>
            <a:off x="218733" y="66247"/>
            <a:ext cx="11754534" cy="6725507"/>
            <a:chOff x="218733" y="66247"/>
            <a:chExt cx="11754534" cy="6725507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D74B06D9-F97D-F932-7E16-0E46073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0118" y="173544"/>
              <a:ext cx="2702338" cy="529732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D2A7AB12-7F35-61A6-504A-F50EF9B95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5833" y="66247"/>
              <a:ext cx="3425762" cy="67255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D95B96F7-5DE9-CCE7-29CD-A15F2AF1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733" y="173544"/>
              <a:ext cx="2552986" cy="375713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4A00350-2EED-1207-B975-A1B249C9C2CE}"/>
                </a:ext>
              </a:extLst>
            </p:cNvPr>
            <p:cNvSpPr/>
            <p:nvPr/>
          </p:nvSpPr>
          <p:spPr>
            <a:xfrm>
              <a:off x="376630" y="3195349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0D27BA77-0988-DFA7-2B8B-4CA6CD9258DE}"/>
                </a:ext>
              </a:extLst>
            </p:cNvPr>
            <p:cNvSpPr/>
            <p:nvPr/>
          </p:nvSpPr>
          <p:spPr>
            <a:xfrm>
              <a:off x="376630" y="2124222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47E35CB8-DB93-0F6A-3BFF-29C6417B32FB}"/>
                </a:ext>
              </a:extLst>
            </p:cNvPr>
            <p:cNvSpPr/>
            <p:nvPr/>
          </p:nvSpPr>
          <p:spPr>
            <a:xfrm>
              <a:off x="3600855" y="890286"/>
              <a:ext cx="2179910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DF0B02D2-5A7A-F6A2-C0AC-5A07E3886225}"/>
                </a:ext>
              </a:extLst>
            </p:cNvPr>
            <p:cNvCxnSpPr>
              <a:cxnSpLocks/>
            </p:cNvCxnSpPr>
            <p:nvPr/>
          </p:nvCxnSpPr>
          <p:spPr>
            <a:xfrm>
              <a:off x="1742945" y="95071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8A292E93-B87A-394D-8A2D-88BB0751ACE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26" y="1479347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F742C95F-18A5-7283-63BC-679B0AEE841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382" y="1831772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6ECB332-533F-48E5-6326-D3E9320A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912" y="2367554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1B998782-92A1-07A0-6EE9-D793B1868E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762" y="2715216"/>
              <a:ext cx="0" cy="4400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BDA37005-DB76-E005-7BB3-1DE19155A8C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912" y="342900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="" xmlns:a16="http://schemas.microsoft.com/office/drawing/2014/main" id="{DF33ABDE-CBC2-07A2-183E-C976053162D1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2371224" y="1337746"/>
              <a:ext cx="1229631" cy="868085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B5C1BC1E-1E17-61A4-3A8E-44E3A1540BF4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371224" y="1337746"/>
              <a:ext cx="1229631" cy="193921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5ED66F5-1478-EFE2-D13E-60C1DCAADACC}"/>
                </a:ext>
              </a:extLst>
            </p:cNvPr>
            <p:cNvSpPr/>
            <p:nvPr/>
          </p:nvSpPr>
          <p:spPr>
            <a:xfrm>
              <a:off x="6762735" y="1113746"/>
              <a:ext cx="2952377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F3BE8123-4994-926A-BEBD-D4FCEE053DF5}"/>
                </a:ext>
              </a:extLst>
            </p:cNvPr>
            <p:cNvCxnSpPr>
              <a:cxnSpLocks/>
            </p:cNvCxnSpPr>
            <p:nvPr/>
          </p:nvCxnSpPr>
          <p:spPr>
            <a:xfrm>
              <a:off x="7138201" y="5415608"/>
              <a:ext cx="0" cy="9685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76BFD087-1464-697E-3C36-8578E74FE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4273" y="4054505"/>
              <a:ext cx="2898994" cy="259749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8830B79-09BC-8CDB-9727-E5943BB6FE89}"/>
                </a:ext>
              </a:extLst>
            </p:cNvPr>
            <p:cNvSpPr txBox="1"/>
            <p:nvPr/>
          </p:nvSpPr>
          <p:spPr>
            <a:xfrm>
              <a:off x="3475326" y="1991641"/>
              <a:ext cx="476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Gym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7498B629-74C3-E041-3949-937534EA26C5}"/>
                </a:ext>
              </a:extLst>
            </p:cNvPr>
            <p:cNvSpPr txBox="1"/>
            <p:nvPr/>
          </p:nvSpPr>
          <p:spPr>
            <a:xfrm>
              <a:off x="3037221" y="2500256"/>
              <a:ext cx="91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Participant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FDE914C-5FA3-AFA6-259A-04E5A8F34950}"/>
                </a:ext>
              </a:extLst>
            </p:cNvPr>
            <p:cNvSpPr txBox="1"/>
            <p:nvPr/>
          </p:nvSpPr>
          <p:spPr>
            <a:xfrm>
              <a:off x="3388086" y="3019744"/>
              <a:ext cx="5636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Room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13F581A-0233-2534-6D93-86E29AEDE4CC}"/>
                </a:ext>
              </a:extLst>
            </p:cNvPr>
            <p:cNvSpPr txBox="1"/>
            <p:nvPr/>
          </p:nvSpPr>
          <p:spPr>
            <a:xfrm>
              <a:off x="3287022" y="3662471"/>
              <a:ext cx="6647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Session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25C8F7E-30D4-B9FE-AEB9-A77ADB4D298F}"/>
                </a:ext>
              </a:extLst>
            </p:cNvPr>
            <p:cNvSpPr txBox="1"/>
            <p:nvPr/>
          </p:nvSpPr>
          <p:spPr>
            <a:xfrm>
              <a:off x="2934635" y="4372882"/>
              <a:ext cx="10171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Subscription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4B4EE0E5-4F34-6D6E-9AFA-A99ACF0C4844}"/>
                </a:ext>
              </a:extLst>
            </p:cNvPr>
            <p:cNvSpPr txBox="1"/>
            <p:nvPr/>
          </p:nvSpPr>
          <p:spPr>
            <a:xfrm>
              <a:off x="3272314" y="4969045"/>
              <a:ext cx="679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Trainer</a:t>
              </a:r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="" xmlns:a16="http://schemas.microsoft.com/office/drawing/2014/main" id="{74F507FB-9E49-E4EE-ED10-DCDC4C41B089}"/>
                </a:ext>
              </a:extLst>
            </p:cNvPr>
            <p:cNvCxnSpPr>
              <a:cxnSpLocks/>
              <a:stCxn id="44" idx="2"/>
              <a:endCxn id="49" idx="1"/>
            </p:cNvCxnSpPr>
            <p:nvPr/>
          </p:nvCxnSpPr>
          <p:spPr>
            <a:xfrm rot="16200000" flipH="1">
              <a:off x="5101792" y="3863490"/>
              <a:ext cx="546643" cy="3526175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C0FDBE82-B2E2-7FD9-EC54-A0E99099BEA6}"/>
                </a:ext>
              </a:extLst>
            </p:cNvPr>
            <p:cNvSpPr/>
            <p:nvPr/>
          </p:nvSpPr>
          <p:spPr>
            <a:xfrm>
              <a:off x="3226450" y="5099341"/>
              <a:ext cx="771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F07CCA64-B34C-9731-7082-801539A20B90}"/>
                </a:ext>
              </a:extLst>
            </p:cNvPr>
            <p:cNvSpPr/>
            <p:nvPr/>
          </p:nvSpPr>
          <p:spPr>
            <a:xfrm>
              <a:off x="7138201" y="5592747"/>
              <a:ext cx="296920" cy="614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90CE65EC-1C12-738C-BF13-925A288D2CDE}"/>
                </a:ext>
              </a:extLst>
            </p:cNvPr>
            <p:cNvSpPr txBox="1"/>
            <p:nvPr/>
          </p:nvSpPr>
          <p:spPr>
            <a:xfrm>
              <a:off x="4756287" y="9201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968600CA-6562-FDDF-0699-E17F13B97103}"/>
                </a:ext>
              </a:extLst>
            </p:cNvPr>
            <p:cNvSpPr txBox="1"/>
            <p:nvPr/>
          </p:nvSpPr>
          <p:spPr>
            <a:xfrm>
              <a:off x="8661760" y="10725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3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299354" y="3461615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/>
          <p:cNvSpPr/>
          <p:nvPr/>
        </p:nvSpPr>
        <p:spPr>
          <a:xfrm>
            <a:off x="5628051" y="2097149"/>
            <a:ext cx="5464871" cy="524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이내에는 무료로 예약을 취소할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/>
          <p:cNvCxnSpPr>
            <a:stCxn id="55" idx="1"/>
            <a:endCxn id="24" idx="0"/>
          </p:cNvCxnSpPr>
          <p:nvPr/>
        </p:nvCxnSpPr>
        <p:spPr>
          <a:xfrm rot="10800000" flipH="1">
            <a:off x="5252067" y="3461615"/>
            <a:ext cx="410528" cy="331972"/>
          </a:xfrm>
          <a:prstGeom prst="bentConnector4">
            <a:avLst>
              <a:gd name="adj1" fmla="val -55684"/>
              <a:gd name="adj2" fmla="val 247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10181" y="3461615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/>
          <p:cNvGrpSpPr/>
          <p:nvPr/>
        </p:nvGrpSpPr>
        <p:grpSpPr>
          <a:xfrm>
            <a:off x="588848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742983" y="3696871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/>
          <p:cNvCxnSpPr>
            <a:stCxn id="33" idx="3"/>
            <a:endCxn id="37" idx="1"/>
          </p:cNvCxnSpPr>
          <p:nvPr/>
        </p:nvCxnSpPr>
        <p:spPr>
          <a:xfrm>
            <a:off x="6073126" y="3793587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1"/>
            <a:endCxn id="8" idx="3"/>
          </p:cNvCxnSpPr>
          <p:nvPr/>
        </p:nvCxnSpPr>
        <p:spPr>
          <a:xfrm flipH="1">
            <a:off x="6073126" y="396064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52806" y="3096080"/>
            <a:ext cx="453040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세션은 최대 참가자 수를 초과할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session cannot contain </a:t>
            </a:r>
            <a:r>
              <a:rPr lang="en-US" altLang="ko-KR" sz="10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0927" y="4113408"/>
            <a:ext cx="3094117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참가자는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예약할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participant cannot reserve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893" y="5910425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5662595" y="4200279"/>
            <a:ext cx="0" cy="1710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258" y="3461615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/>
          <p:cNvCxnSpPr>
            <a:stCxn id="58" idx="3"/>
            <a:endCxn id="54" idx="1"/>
          </p:cNvCxnSpPr>
          <p:nvPr/>
        </p:nvCxnSpPr>
        <p:spPr>
          <a:xfrm>
            <a:off x="863645" y="3960641"/>
            <a:ext cx="438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25206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9006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5153" y="4222866"/>
            <a:ext cx="4385801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세션을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</a:t>
            </a:r>
            <a:r>
              <a:rPr lang="en-US" altLang="ko-KR" sz="1000">
                <a:solidFill>
                  <a:srgbClr val="C00000"/>
                </a:solidFill>
              </a:rPr>
              <a:t>more sessions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5154" y="4908094"/>
            <a:ext cx="3467616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가질 수 없다</a:t>
            </a:r>
            <a:r>
              <a:rPr lang="en-GB" altLang="ko-KR" sz="1000"/>
              <a:t>.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771" y="1054083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/>
          <p:cNvCxnSpPr>
            <a:stCxn id="64" idx="2"/>
            <a:endCxn id="48" idx="0"/>
          </p:cNvCxnSpPr>
          <p:nvPr/>
        </p:nvCxnSpPr>
        <p:spPr>
          <a:xfrm>
            <a:off x="532881" y="1757032"/>
            <a:ext cx="0" cy="170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9127" y="2097149"/>
            <a:ext cx="4648705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헬스장은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방을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gym cannot have </a:t>
            </a:r>
            <a:r>
              <a:rPr lang="en-US" altLang="ko-KR" sz="1000">
                <a:solidFill>
                  <a:srgbClr val="C00000"/>
                </a:solidFill>
              </a:rPr>
              <a:t>more rooms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96110" y="1054083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/>
          <p:cNvCxnSpPr>
            <a:cxnSpLocks/>
          </p:cNvCxnSpPr>
          <p:nvPr/>
        </p:nvCxnSpPr>
        <p:spPr>
          <a:xfrm flipH="1" flipV="1">
            <a:off x="932990" y="1405558"/>
            <a:ext cx="5563120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32030" y="992528"/>
            <a:ext cx="7425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유형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92008" y="456333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84958" y="3328465"/>
            <a:ext cx="79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시간대</a:t>
            </a:r>
            <a:endParaRPr lang="en-US" altLang="ko-KR" sz="1100"/>
          </a:p>
          <a:p>
            <a:r>
              <a:rPr lang="en-US" altLang="ko-KR" sz="900"/>
              <a:t>TimeRange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512281" y="741011"/>
            <a:ext cx="440453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허용된 개수보다</a:t>
            </a:r>
            <a:r>
              <a:rPr lang="ko-KR" altLang="en-US" sz="1000"/>
              <a:t> 더 많은 헬스장을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subscription cannot have </a:t>
            </a:r>
            <a:r>
              <a:rPr lang="en-US" altLang="ko-KR" sz="1000">
                <a:solidFill>
                  <a:srgbClr val="C00000"/>
                </a:solidFill>
              </a:rPr>
              <a:t>more gyms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0470" y="1295142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/>
          <p:cNvSpPr/>
          <p:nvPr/>
        </p:nvSpPr>
        <p:spPr>
          <a:xfrm>
            <a:off x="382945" y="1843841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/>
          <p:cNvSpPr/>
          <p:nvPr/>
        </p:nvSpPr>
        <p:spPr>
          <a:xfrm>
            <a:off x="2136078" y="3814663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/>
          <p:cNvSpPr/>
          <p:nvPr/>
        </p:nvSpPr>
        <p:spPr>
          <a:xfrm>
            <a:off x="5757857" y="5226269"/>
            <a:ext cx="4021015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트레이너는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가르칠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trainer cannot teach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9221" y="18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관리자</a:t>
            </a:r>
            <a:endParaRPr lang="en-US" altLang="ko-KR" sz="1100"/>
          </a:p>
          <a:p>
            <a:r>
              <a:rPr lang="en-US" altLang="ko-KR" sz="900"/>
              <a:t>Admin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D09966-B5C1-6685-DFF3-1F73C09587D9}"/>
              </a:ext>
            </a:extLst>
          </p:cNvPr>
          <p:cNvSpPr/>
          <p:nvPr/>
        </p:nvSpPr>
        <p:spPr>
          <a:xfrm>
            <a:off x="5520287" y="4908094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AddSessionToSchedule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85E4C1E-170A-830C-AB71-2FE39E4CE0F7}"/>
              </a:ext>
            </a:extLst>
          </p:cNvPr>
          <p:cNvSpPr/>
          <p:nvPr/>
        </p:nvSpPr>
        <p:spPr>
          <a:xfrm>
            <a:off x="7952330" y="384944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DD402E-F073-4E41-CE4D-B1B06F7C1A97}"/>
              </a:ext>
            </a:extLst>
          </p:cNvPr>
          <p:cNvSpPr/>
          <p:nvPr/>
        </p:nvSpPr>
        <p:spPr>
          <a:xfrm>
            <a:off x="5211859" y="2661754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348934F-A19D-0CE3-D10C-939ED42C410D}"/>
              </a:ext>
            </a:extLst>
          </p:cNvPr>
          <p:cNvSpPr/>
          <p:nvPr/>
        </p:nvSpPr>
        <p:spPr>
          <a:xfrm>
            <a:off x="6444209" y="3651425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 flipV="1">
            <a:off x="932990" y="1637089"/>
            <a:ext cx="5562000" cy="17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1"/>
            <a:endCxn id="71" idx="3"/>
          </p:cNvCxnSpPr>
          <p:nvPr/>
        </p:nvCxnSpPr>
        <p:spPr>
          <a:xfrm flipH="1">
            <a:off x="4531820" y="6279757"/>
            <a:ext cx="62807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2"/>
            <a:endCxn id="7" idx="0"/>
          </p:cNvCxnSpPr>
          <p:nvPr/>
        </p:nvCxnSpPr>
        <p:spPr>
          <a:xfrm flipH="1">
            <a:off x="532005" y="4200279"/>
            <a:ext cx="876" cy="3630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1827" y="607970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6429" y="60797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80" name="직선 화살표 연결선 79"/>
          <p:cNvCxnSpPr>
            <a:stCxn id="43" idx="3"/>
            <a:endCxn id="79" idx="1"/>
          </p:cNvCxnSpPr>
          <p:nvPr/>
        </p:nvCxnSpPr>
        <p:spPr>
          <a:xfrm>
            <a:off x="6165296" y="6279757"/>
            <a:ext cx="6211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58CD55F-696A-A211-7699-995E8CE2C799}"/>
              </a:ext>
            </a:extLst>
          </p:cNvPr>
          <p:cNvSpPr txBox="1"/>
          <p:nvPr/>
        </p:nvSpPr>
        <p:spPr>
          <a:xfrm>
            <a:off x="3885947" y="27823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날짜</a:t>
            </a:r>
            <a:endParaRPr lang="en-US" altLang="ko-KR" sz="1100"/>
          </a:p>
          <a:p>
            <a:r>
              <a:rPr lang="en-US" altLang="ko-KR" sz="900"/>
              <a:t>DateOnly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79746439-EF3B-F8E3-DE81-6F48384D6469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>
          <a:xfrm flipH="1">
            <a:off x="11296177" y="4200279"/>
            <a:ext cx="2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0" idx="0"/>
            <a:endCxn id="49" idx="2"/>
          </p:cNvCxnSpPr>
          <p:nvPr/>
        </p:nvCxnSpPr>
        <p:spPr>
          <a:xfrm flipV="1">
            <a:off x="7043151" y="580311"/>
            <a:ext cx="0" cy="473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47253" y="1757032"/>
            <a:ext cx="0" cy="15840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622EB58F-7412-1D6E-59B3-17AD3454222B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7590192" y="1423415"/>
            <a:ext cx="441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77B97F0A-A54D-9346-CF8F-0292850B40D5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583574" y="2982432"/>
            <a:ext cx="823451" cy="6962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EE82A8-F198-326E-09CE-4E14A41A81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583574" y="3528520"/>
            <a:ext cx="807132" cy="150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AC3F902F-A5AF-F9F8-9AE8-CF1F3B1CB53C}"/>
              </a:ext>
            </a:extLst>
          </p:cNvPr>
          <p:cNvCxnSpPr>
            <a:cxnSpLocks/>
          </p:cNvCxnSpPr>
          <p:nvPr/>
        </p:nvCxnSpPr>
        <p:spPr>
          <a:xfrm flipV="1">
            <a:off x="5407025" y="4200279"/>
            <a:ext cx="0" cy="1710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39503" y="1556752"/>
            <a:ext cx="4320390" cy="435367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3C9414FF-7D36-2E19-62E2-67C2A4276065}"/>
              </a:ext>
            </a:extLst>
          </p:cNvPr>
          <p:cNvSpPr txBox="1"/>
          <p:nvPr/>
        </p:nvSpPr>
        <p:spPr>
          <a:xfrm>
            <a:off x="10992247" y="45360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56181" y="272574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79746439-EF3B-F8E3-DE81-6F48384D6469}"/>
              </a:ext>
            </a:extLst>
          </p:cNvPr>
          <p:cNvCxnSpPr>
            <a:cxnSpLocks/>
            <a:stCxn id="30" idx="0"/>
            <a:endCxn id="77" idx="2"/>
          </p:cNvCxnSpPr>
          <p:nvPr/>
        </p:nvCxnSpPr>
        <p:spPr>
          <a:xfrm flipH="1" flipV="1">
            <a:off x="11296178" y="3125852"/>
            <a:ext cx="1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06755" y="341869"/>
            <a:ext cx="1032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/>
            </a:lvl1pPr>
          </a:lstStyle>
          <a:p>
            <a:r>
              <a:rPr lang="ko-KR" altLang="en-US" b="1">
                <a:solidFill>
                  <a:srgbClr val="0070C0"/>
                </a:solidFill>
              </a:rPr>
              <a:t>세션 유형</a:t>
            </a:r>
            <a:endParaRPr lang="en-US" altLang="ko-KR" b="1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b="1" smtClean="0">
                <a:solidFill>
                  <a:srgbClr val="0070C0"/>
                </a:solidFill>
              </a:rPr>
              <a:t>Kickboxing</a:t>
            </a:r>
          </a:p>
          <a:p>
            <a:pPr marL="171450" indent="-171450">
              <a:buFontTx/>
              <a:buChar char="-"/>
            </a:pPr>
            <a:r>
              <a:rPr lang="en-US" altLang="ko-KR" b="1" smtClean="0">
                <a:solidFill>
                  <a:srgbClr val="0070C0"/>
                </a:solidFill>
              </a:rPr>
              <a:t>Functional</a:t>
            </a:r>
          </a:p>
          <a:p>
            <a:pPr marL="171450" indent="-171450">
              <a:buFontTx/>
              <a:buChar char="-"/>
            </a:pPr>
            <a:r>
              <a:rPr lang="en-US" altLang="ko-KR" b="1" smtClean="0">
                <a:solidFill>
                  <a:srgbClr val="0070C0"/>
                </a:solidFill>
              </a:rPr>
              <a:t>Zoomba</a:t>
            </a:r>
          </a:p>
          <a:p>
            <a:pPr marL="171450" indent="-171450">
              <a:buFontTx/>
              <a:buChar char="-"/>
            </a:pPr>
            <a:r>
              <a:rPr lang="en-US" altLang="ko-KR" b="1" smtClean="0">
                <a:solidFill>
                  <a:srgbClr val="0070C0"/>
                </a:solidFill>
              </a:rPr>
              <a:t>Pilates</a:t>
            </a:r>
          </a:p>
          <a:p>
            <a:pPr marL="171450" indent="-171450">
              <a:buFontTx/>
              <a:buChar char="-"/>
            </a:pPr>
            <a:r>
              <a:rPr lang="en-US" altLang="ko-KR" b="1" smtClean="0">
                <a:solidFill>
                  <a:srgbClr val="0070C0"/>
                </a:solidFill>
              </a:rPr>
              <a:t>Yoga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45621" y="5842438"/>
            <a:ext cx="1042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>
                <a:solidFill>
                  <a:srgbClr val="0070C0"/>
                </a:solidFill>
              </a:rPr>
              <a:t>예약</a:t>
            </a:r>
            <a:endParaRPr lang="en-US" altLang="ko-KR" sz="1600" b="1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smtClean="0">
                <a:solidFill>
                  <a:srgbClr val="0070C0"/>
                </a:solidFill>
              </a:rPr>
              <a:t>Reservation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5FEE82A8-F198-326E-09CE-4E14A41A816E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2487701" y="3674235"/>
            <a:ext cx="2912978" cy="2537535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5FEE82A8-F198-326E-09CE-4E14A41A816E}"/>
              </a:ext>
            </a:extLst>
          </p:cNvPr>
          <p:cNvCxnSpPr>
            <a:cxnSpLocks/>
          </p:cNvCxnSpPr>
          <p:nvPr/>
        </p:nvCxnSpPr>
        <p:spPr>
          <a:xfrm flipV="1">
            <a:off x="5833351" y="1371551"/>
            <a:ext cx="4203062" cy="2156706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845859" y="3760150"/>
            <a:ext cx="4388422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1144</Words>
  <Application>Microsoft Office PowerPoint</Application>
  <PresentationFormat>와이드스크린</PresentationFormat>
  <Paragraphs>328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55</cp:revision>
  <dcterms:created xsi:type="dcterms:W3CDTF">2025-02-05T01:41:35Z</dcterms:created>
  <dcterms:modified xsi:type="dcterms:W3CDTF">2025-02-17T07:16:13Z</dcterms:modified>
</cp:coreProperties>
</file>