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3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39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63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6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83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1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80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79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75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3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65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42374-54D0-46CC-9FD3-64DEB9F3020F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83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74AD0F7A-FC21-BEA0-A7BB-0CB70B29D61A}"/>
              </a:ext>
            </a:extLst>
          </p:cNvPr>
          <p:cNvGrpSpPr/>
          <p:nvPr/>
        </p:nvGrpSpPr>
        <p:grpSpPr>
          <a:xfrm>
            <a:off x="42706" y="65315"/>
            <a:ext cx="12106589" cy="6727371"/>
            <a:chOff x="42706" y="65315"/>
            <a:chExt cx="12106589" cy="672737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65F1C10-826E-D67B-D033-A0A4E56C4DF4}"/>
                </a:ext>
              </a:extLst>
            </p:cNvPr>
            <p:cNvSpPr/>
            <p:nvPr/>
          </p:nvSpPr>
          <p:spPr>
            <a:xfrm>
              <a:off x="42706" y="65315"/>
              <a:ext cx="12106589" cy="6727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F1474D7-8EFB-F554-D514-990E4548D1E7}"/>
                </a:ext>
              </a:extLst>
            </p:cNvPr>
            <p:cNvGrpSpPr/>
            <p:nvPr/>
          </p:nvGrpSpPr>
          <p:grpSpPr>
            <a:xfrm>
              <a:off x="308613" y="208911"/>
              <a:ext cx="11574775" cy="6440178"/>
              <a:chOff x="433007" y="327928"/>
              <a:chExt cx="11574775" cy="6440178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5423748" y="3270400"/>
                <a:ext cx="726481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600" b="1"/>
                  <a:t>세션</a:t>
                </a:r>
                <a:endParaRPr lang="en-US" altLang="ko-KR" sz="1600" b="1"/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200" b="1"/>
                  <a:t>Session</a:t>
                </a:r>
                <a:endParaRPr lang="ko-KR" altLang="en-US" sz="1200" b="1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4982150" y="2071676"/>
                <a:ext cx="5464871" cy="524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/>
                  <a:t>세션 시작 </a:t>
                </a:r>
                <a:r>
                  <a:rPr lang="en-US" altLang="ko-KR" sz="1000"/>
                  <a:t>24</a:t>
                </a:r>
                <a:r>
                  <a:rPr lang="ko-KR" altLang="en-US" sz="1000"/>
                  <a:t>시간 이내에는 무료로 예약을 취소할 수 없다</a:t>
                </a:r>
                <a:r>
                  <a:rPr lang="en-US" altLang="ko-KR" sz="100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000"/>
                  <a:t>A reservation cannot be canceled for free less than 24 hours before the session starts</a:t>
                </a:r>
                <a:endParaRPr lang="ko-KR" altLang="en-US" sz="1000"/>
              </a:p>
            </p:txBody>
          </p:sp>
          <p:cxnSp>
            <p:nvCxnSpPr>
              <p:cNvPr id="28" name="꺾인 연결선 27"/>
              <p:cNvCxnSpPr>
                <a:stCxn id="55" idx="1"/>
                <a:endCxn id="24" idx="0"/>
              </p:cNvCxnSpPr>
              <p:nvPr/>
            </p:nvCxnSpPr>
            <p:spPr>
              <a:xfrm rot="10800000" flipH="1">
                <a:off x="5376461" y="3270400"/>
                <a:ext cx="410528" cy="331972"/>
              </a:xfrm>
              <a:prstGeom prst="bentConnector4">
                <a:avLst>
                  <a:gd name="adj1" fmla="val -55684"/>
                  <a:gd name="adj2" fmla="val 262694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10934575" y="3270400"/>
                <a:ext cx="971996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600" b="1"/>
                  <a:t>참가자</a:t>
                </a:r>
                <a:endParaRPr lang="en-US" altLang="ko-KR" sz="1600" b="1"/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200" b="1"/>
                  <a:t>Participant</a:t>
                </a:r>
                <a:endParaRPr lang="ko-KR" altLang="en-US" sz="1200" b="1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6012881" y="3505656"/>
                <a:ext cx="184639" cy="360485"/>
                <a:chOff x="2522472" y="1600227"/>
                <a:chExt cx="184639" cy="360485"/>
              </a:xfrm>
              <a:noFill/>
            </p:grpSpPr>
            <p:sp>
              <p:nvSpPr>
                <p:cNvPr id="8" name="직사각형 7"/>
                <p:cNvSpPr/>
                <p:nvPr/>
              </p:nvSpPr>
              <p:spPr>
                <a:xfrm>
                  <a:off x="2522472" y="1767281"/>
                  <a:ext cx="184639" cy="19343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2522472" y="1600227"/>
                  <a:ext cx="184639" cy="19343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grpSp>
            <p:nvGrpSpPr>
              <p:cNvPr id="35" name="그룹 34"/>
              <p:cNvGrpSpPr/>
              <p:nvPr/>
            </p:nvGrpSpPr>
            <p:grpSpPr>
              <a:xfrm>
                <a:off x="10867377" y="3505656"/>
                <a:ext cx="184639" cy="360485"/>
                <a:chOff x="2522472" y="1600227"/>
                <a:chExt cx="184639" cy="360485"/>
              </a:xfrm>
              <a:noFill/>
            </p:grpSpPr>
            <p:sp>
              <p:nvSpPr>
                <p:cNvPr id="36" name="직사각형 35"/>
                <p:cNvSpPr/>
                <p:nvPr/>
              </p:nvSpPr>
              <p:spPr>
                <a:xfrm>
                  <a:off x="2522472" y="1767281"/>
                  <a:ext cx="184639" cy="19343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2522472" y="1600227"/>
                  <a:ext cx="184639" cy="19343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cxnSp>
            <p:nvCxnSpPr>
              <p:cNvPr id="14" name="직선 화살표 연결선 13"/>
              <p:cNvCxnSpPr>
                <a:stCxn id="33" idx="3"/>
                <a:endCxn id="37" idx="1"/>
              </p:cNvCxnSpPr>
              <p:nvPr/>
            </p:nvCxnSpPr>
            <p:spPr>
              <a:xfrm>
                <a:off x="6197520" y="3602372"/>
                <a:ext cx="466985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/>
              <p:cNvCxnSpPr>
                <a:stCxn id="36" idx="1"/>
                <a:endCxn id="8" idx="3"/>
              </p:cNvCxnSpPr>
              <p:nvPr/>
            </p:nvCxnSpPr>
            <p:spPr>
              <a:xfrm flipH="1">
                <a:off x="6197520" y="3769426"/>
                <a:ext cx="466985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직사각형 40"/>
              <p:cNvSpPr/>
              <p:nvPr/>
            </p:nvSpPr>
            <p:spPr>
              <a:xfrm>
                <a:off x="6277200" y="2904865"/>
                <a:ext cx="4530407" cy="524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/>
                  <a:t>하나의 세션에는 최대 참가자 수를 초과할 수 없다</a:t>
                </a:r>
                <a:r>
                  <a:rPr lang="en-US" altLang="ko-KR" sz="100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000"/>
                  <a:t>A session cannot contain more than the maximum number of participants</a:t>
                </a:r>
                <a:endParaRPr lang="ko-KR" altLang="en-US" sz="100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785321" y="3922193"/>
                <a:ext cx="3094117" cy="524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/>
                  <a:t>참가자는 </a:t>
                </a:r>
                <a:r>
                  <a:rPr lang="ko-KR" altLang="en-US" sz="1000">
                    <a:solidFill>
                      <a:srgbClr val="0070C0"/>
                    </a:solidFill>
                  </a:rPr>
                  <a:t>겹치는 세션을</a:t>
                </a:r>
                <a:r>
                  <a:rPr lang="ko-KR" altLang="en-US" sz="1000"/>
                  <a:t> 예약할 수 없다</a:t>
                </a:r>
                <a:r>
                  <a:rPr lang="en-US" altLang="ko-KR" sz="100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000"/>
                  <a:t>A participant cannot reserve </a:t>
                </a:r>
                <a:r>
                  <a:rPr lang="en-US" altLang="ko-KR" sz="1000">
                    <a:solidFill>
                      <a:srgbClr val="0070C0"/>
                    </a:solidFill>
                  </a:rPr>
                  <a:t>overlapping sessions</a:t>
                </a:r>
                <a:endParaRPr lang="ko-KR" altLang="en-US" sz="1000">
                  <a:solidFill>
                    <a:srgbClr val="0070C0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284287" y="6029442"/>
                <a:ext cx="1005403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600" b="1"/>
                  <a:t>트레이너</a:t>
                </a:r>
                <a:endParaRPr lang="en-US" altLang="ko-KR" sz="1600" b="1"/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200" b="1"/>
                  <a:t>Trainer</a:t>
                </a:r>
                <a:endParaRPr lang="ko-KR" altLang="en-US" sz="1200" b="1"/>
              </a:p>
            </p:txBody>
          </p:sp>
          <p:cxnSp>
            <p:nvCxnSpPr>
              <p:cNvPr id="38" name="직선 화살표 연결선 37"/>
              <p:cNvCxnSpPr>
                <a:stCxn id="43" idx="0"/>
                <a:endCxn id="24" idx="2"/>
              </p:cNvCxnSpPr>
              <p:nvPr/>
            </p:nvCxnSpPr>
            <p:spPr>
              <a:xfrm flipV="1">
                <a:off x="5786989" y="4009064"/>
                <a:ext cx="0" cy="20203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526494" y="3270400"/>
                <a:ext cx="613245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600" b="1"/>
                  <a:t>방</a:t>
                </a:r>
                <a:endParaRPr lang="en-US" altLang="ko-KR" sz="1600" b="1"/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200" b="1"/>
                  <a:t>Room</a:t>
                </a:r>
                <a:endParaRPr lang="ko-KR" altLang="en-US" sz="1200" b="1"/>
              </a:p>
            </p:txBody>
          </p:sp>
          <p:cxnSp>
            <p:nvCxnSpPr>
              <p:cNvPr id="50" name="직선 화살표 연결선 49"/>
              <p:cNvCxnSpPr>
                <a:stCxn id="58" idx="3"/>
                <a:endCxn id="54" idx="1"/>
              </p:cNvCxnSpPr>
              <p:nvPr/>
            </p:nvCxnSpPr>
            <p:spPr>
              <a:xfrm>
                <a:off x="1163881" y="3769426"/>
                <a:ext cx="42125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그룹 52"/>
              <p:cNvGrpSpPr/>
              <p:nvPr/>
            </p:nvGrpSpPr>
            <p:grpSpPr>
              <a:xfrm>
                <a:off x="5376461" y="3505656"/>
                <a:ext cx="184639" cy="360485"/>
                <a:chOff x="2522472" y="1600227"/>
                <a:chExt cx="184639" cy="360485"/>
              </a:xfrm>
              <a:noFill/>
            </p:grpSpPr>
            <p:sp>
              <p:nvSpPr>
                <p:cNvPr id="54" name="직사각형 53"/>
                <p:cNvSpPr/>
                <p:nvPr/>
              </p:nvSpPr>
              <p:spPr>
                <a:xfrm>
                  <a:off x="2522472" y="1767281"/>
                  <a:ext cx="184639" cy="19343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2522472" y="1600227"/>
                  <a:ext cx="184639" cy="19343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grpSp>
            <p:nvGrpSpPr>
              <p:cNvPr id="57" name="그룹 56"/>
              <p:cNvGrpSpPr/>
              <p:nvPr/>
            </p:nvGrpSpPr>
            <p:grpSpPr>
              <a:xfrm>
                <a:off x="979242" y="3505656"/>
                <a:ext cx="184639" cy="360485"/>
                <a:chOff x="2522472" y="1600227"/>
                <a:chExt cx="184639" cy="360485"/>
              </a:xfrm>
              <a:noFill/>
            </p:grpSpPr>
            <p:sp>
              <p:nvSpPr>
                <p:cNvPr id="58" name="직사각형 57"/>
                <p:cNvSpPr/>
                <p:nvPr/>
              </p:nvSpPr>
              <p:spPr>
                <a:xfrm>
                  <a:off x="2522472" y="1767281"/>
                  <a:ext cx="184639" cy="19343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2522472" y="1600227"/>
                  <a:ext cx="184639" cy="19343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62" name="직사각형 61"/>
              <p:cNvSpPr/>
              <p:nvPr/>
            </p:nvSpPr>
            <p:spPr>
              <a:xfrm>
                <a:off x="1290852" y="4031651"/>
                <a:ext cx="3981786" cy="524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/>
                  <a:t>방은 </a:t>
                </a:r>
                <a:r>
                  <a:rPr lang="ko-KR" altLang="en-US" sz="1000">
                    <a:solidFill>
                      <a:srgbClr val="C00000"/>
                    </a:solidFill>
                  </a:rPr>
                  <a:t>구독이 허용하는 개수보다</a:t>
                </a:r>
                <a:r>
                  <a:rPr lang="ko-KR" altLang="en-US" sz="1000"/>
                  <a:t> 더 많은 세션을 가질 수 없다</a:t>
                </a:r>
                <a:r>
                  <a:rPr lang="en-US" altLang="ko-KR" sz="100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000"/>
                  <a:t>A room cannot have </a:t>
                </a:r>
                <a:r>
                  <a:rPr lang="en-US" altLang="ko-KR" sz="1000">
                    <a:solidFill>
                      <a:srgbClr val="C00000"/>
                    </a:solidFill>
                  </a:rPr>
                  <a:t>more sessions than the subscription allows</a:t>
                </a:r>
                <a:endParaRPr lang="ko-KR" altLang="en-US" sz="1000">
                  <a:solidFill>
                    <a:srgbClr val="C00000"/>
                  </a:solidFill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1290852" y="4716879"/>
                <a:ext cx="3467616" cy="52424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/>
                  <a:t>하나의 방에서 두 개 이상의 </a:t>
                </a:r>
                <a:r>
                  <a:rPr lang="ko-KR" altLang="en-US" sz="1000">
                    <a:solidFill>
                      <a:srgbClr val="0070C0"/>
                    </a:solidFill>
                  </a:rPr>
                  <a:t>겹치는 세션을</a:t>
                </a:r>
                <a:r>
                  <a:rPr lang="ko-KR" altLang="en-US" sz="1000"/>
                  <a:t> 가질 수 없다</a:t>
                </a:r>
                <a:r>
                  <a:rPr lang="en-GB" altLang="ko-KR" sz="1000"/>
                  <a:t>.</a:t>
                </a:r>
                <a:endParaRPr lang="en-US" altLang="ko-KR" sz="1000"/>
              </a:p>
              <a:p>
                <a:pPr>
                  <a:lnSpc>
                    <a:spcPct val="150000"/>
                  </a:lnSpc>
                </a:pPr>
                <a:r>
                  <a:rPr lang="en-US" altLang="ko-KR" sz="1000"/>
                  <a:t>A room cannot have two or more </a:t>
                </a:r>
                <a:r>
                  <a:rPr lang="en-US" altLang="ko-KR" sz="1000">
                    <a:solidFill>
                      <a:srgbClr val="0070C0"/>
                    </a:solidFill>
                  </a:rPr>
                  <a:t>overlapping sessions</a:t>
                </a:r>
                <a:endParaRPr lang="ko-KR" altLang="en-US" sz="1000">
                  <a:solidFill>
                    <a:srgbClr val="0070C0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3007" y="983444"/>
                <a:ext cx="800219" cy="702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600" b="1"/>
                  <a:t>헬스장</a:t>
                </a:r>
                <a:endParaRPr lang="en-US" altLang="ko-KR" sz="1600" b="1"/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200" b="1"/>
                  <a:t>Gym</a:t>
                </a:r>
                <a:endParaRPr lang="ko-KR" altLang="en-US" sz="1200" b="1"/>
              </a:p>
            </p:txBody>
          </p:sp>
          <p:cxnSp>
            <p:nvCxnSpPr>
              <p:cNvPr id="66" name="직선 화살표 연결선 65"/>
              <p:cNvCxnSpPr>
                <a:stCxn id="64" idx="2"/>
                <a:endCxn id="48" idx="0"/>
              </p:cNvCxnSpPr>
              <p:nvPr/>
            </p:nvCxnSpPr>
            <p:spPr>
              <a:xfrm>
                <a:off x="833117" y="1686393"/>
                <a:ext cx="0" cy="15840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직사각형 66"/>
              <p:cNvSpPr/>
              <p:nvPr/>
            </p:nvSpPr>
            <p:spPr>
              <a:xfrm>
                <a:off x="967111" y="2071676"/>
                <a:ext cx="3816694" cy="524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/>
                  <a:t>헬스장은 </a:t>
                </a:r>
                <a:r>
                  <a:rPr lang="ko-KR" altLang="en-US" sz="1000">
                    <a:solidFill>
                      <a:srgbClr val="C00000"/>
                    </a:solidFill>
                  </a:rPr>
                  <a:t>구독이 허용하는 개수보다</a:t>
                </a:r>
                <a:r>
                  <a:rPr lang="ko-KR" altLang="en-US" sz="1000"/>
                  <a:t> 더 많은 방을 가질 수 없다</a:t>
                </a:r>
                <a:r>
                  <a:rPr lang="en-US" altLang="ko-KR" sz="100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000"/>
                  <a:t>A gym cannot have </a:t>
                </a:r>
                <a:r>
                  <a:rPr lang="en-US" altLang="ko-KR" sz="1000">
                    <a:solidFill>
                      <a:srgbClr val="C00000"/>
                    </a:solidFill>
                  </a:rPr>
                  <a:t>more rooms than the subscription allows</a:t>
                </a:r>
                <a:endParaRPr lang="ko-KR" altLang="en-US" sz="1000">
                  <a:solidFill>
                    <a:srgbClr val="C00000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6620504" y="983444"/>
                <a:ext cx="109408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600" b="1"/>
                  <a:t>구독</a:t>
                </a:r>
                <a:endParaRPr lang="en-US" altLang="ko-KR" sz="1600" b="1"/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200" b="1"/>
                  <a:t>Subscription</a:t>
                </a:r>
                <a:endParaRPr lang="ko-KR" altLang="en-US" sz="1200" b="1"/>
              </a:p>
            </p:txBody>
          </p:sp>
          <p:cxnSp>
            <p:nvCxnSpPr>
              <p:cNvPr id="72" name="직선 화살표 연결선 71"/>
              <p:cNvCxnSpPr>
                <a:stCxn id="70" idx="1"/>
                <a:endCxn id="64" idx="3"/>
              </p:cNvCxnSpPr>
              <p:nvPr/>
            </p:nvCxnSpPr>
            <p:spPr>
              <a:xfrm flipH="1" flipV="1">
                <a:off x="1233226" y="1334919"/>
                <a:ext cx="5387278" cy="17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7792397" y="1001551"/>
                <a:ext cx="742511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/>
                  <a:t>구독 등급</a:t>
                </a:r>
                <a:endParaRPr lang="en-US" altLang="ko-KR" sz="1000"/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000"/>
                  <a:t>Free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ko-KR" sz="1000"/>
                  <a:t>Starter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ko-KR" sz="1000"/>
                  <a:t>Pro</a:t>
                </a:r>
                <a:endParaRPr lang="ko-KR" altLang="en-US" sz="100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0383004" y="327928"/>
                <a:ext cx="732893" cy="577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100" b="1">
                    <a:solidFill>
                      <a:schemeClr val="bg1">
                        <a:lumMod val="50000"/>
                      </a:schemeClr>
                    </a:solidFill>
                  </a:rPr>
                  <a:t>스케줄</a:t>
                </a:r>
                <a:endParaRPr lang="en-US" altLang="ko-KR" sz="1100" b="1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chemeClr val="bg1">
                        <a:lumMod val="50000"/>
                      </a:schemeClr>
                    </a:solidFill>
                  </a:rPr>
                  <a:t>Schedule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1141839" y="327928"/>
                <a:ext cx="865943" cy="577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100" b="1">
                    <a:solidFill>
                      <a:schemeClr val="bg1">
                        <a:lumMod val="50000"/>
                      </a:schemeClr>
                    </a:solidFill>
                  </a:rPr>
                  <a:t>강의 시간</a:t>
                </a:r>
                <a:endParaRPr lang="en-US" altLang="ko-KR" sz="1100" b="1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chemeClr val="bg1">
                        <a:lumMod val="50000"/>
                      </a:schemeClr>
                    </a:solidFill>
                  </a:rPr>
                  <a:t>TimeRange</a:t>
                </a:r>
              </a:p>
            </p:txBody>
          </p:sp>
          <p:cxnSp>
            <p:nvCxnSpPr>
              <p:cNvPr id="15" name="직선 화살표 연결선 14"/>
              <p:cNvCxnSpPr/>
              <p:nvPr/>
            </p:nvCxnSpPr>
            <p:spPr>
              <a:xfrm flipH="1" flipV="1">
                <a:off x="600075" y="1638300"/>
                <a:ext cx="9525" cy="217489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직사각형 72"/>
              <p:cNvSpPr/>
              <p:nvPr/>
            </p:nvSpPr>
            <p:spPr>
              <a:xfrm>
                <a:off x="1792983" y="715588"/>
                <a:ext cx="4267764" cy="524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/>
                  <a:t>구독은 </a:t>
                </a:r>
                <a:r>
                  <a:rPr lang="ko-KR" altLang="en-US" sz="1000">
                    <a:solidFill>
                      <a:srgbClr val="C00000"/>
                    </a:solidFill>
                  </a:rPr>
                  <a:t>구독이 허용된 개수보다</a:t>
                </a:r>
                <a:r>
                  <a:rPr lang="ko-KR" altLang="en-US" sz="1000"/>
                  <a:t> 더 많은 헬스장을 가질 수 없다</a:t>
                </a:r>
                <a:r>
                  <a:rPr lang="en-US" altLang="ko-KR" sz="100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000"/>
                  <a:t>A subscription cannot have </a:t>
                </a:r>
                <a:r>
                  <a:rPr lang="en-US" altLang="ko-KR" sz="1000">
                    <a:solidFill>
                      <a:srgbClr val="C00000"/>
                    </a:solidFill>
                  </a:rPr>
                  <a:t>more gyms than the subscription allows</a:t>
                </a:r>
                <a:endParaRPr lang="ko-KR" altLang="en-US" sz="1000">
                  <a:solidFill>
                    <a:srgbClr val="C00000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3542786" y="1224503"/>
                <a:ext cx="768159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ko-KR" sz="1050" b="1"/>
                  <a:t>AddGym</a:t>
                </a:r>
                <a:endParaRPr lang="ko-KR" altLang="en-US" sz="1050" b="1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16200000">
                <a:off x="436020" y="2206841"/>
                <a:ext cx="829073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ko-KR" sz="1050" b="1"/>
                  <a:t>AddRoom</a:t>
                </a:r>
                <a:endParaRPr lang="ko-KR" altLang="en-US" sz="1050" b="1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2260472" y="3623448"/>
                <a:ext cx="1237839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ko-KR" sz="1050" b="1"/>
                  <a:t>ScheduleSession</a:t>
                </a:r>
                <a:endParaRPr lang="ko-KR" altLang="en-US" sz="1050" b="1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5897325" y="4807950"/>
                <a:ext cx="4021015" cy="524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/>
                  <a:t>트레이너는 두 개 이상의 </a:t>
                </a:r>
                <a:r>
                  <a:rPr lang="ko-KR" altLang="en-US" sz="1000">
                    <a:solidFill>
                      <a:srgbClr val="0070C0"/>
                    </a:solidFill>
                  </a:rPr>
                  <a:t>겹치는 세션을</a:t>
                </a:r>
                <a:r>
                  <a:rPr lang="ko-KR" altLang="en-US" sz="1000"/>
                  <a:t> 가르칠 수 없다</a:t>
                </a:r>
                <a:r>
                  <a:rPr lang="en-US" altLang="ko-KR" sz="100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000"/>
                  <a:t>A trainer cannot teach two or more </a:t>
                </a:r>
                <a:r>
                  <a:rPr lang="en-US" altLang="ko-KR" sz="1000">
                    <a:solidFill>
                      <a:srgbClr val="0070C0"/>
                    </a:solidFill>
                  </a:rPr>
                  <a:t>overlapping sessions</a:t>
                </a:r>
                <a:endParaRPr lang="ko-KR" altLang="en-US" sz="1000">
                  <a:solidFill>
                    <a:srgbClr val="0070C0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9710730" y="327928"/>
                <a:ext cx="646331" cy="611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b="1">
                    <a:solidFill>
                      <a:schemeClr val="bg1">
                        <a:lumMod val="50000"/>
                      </a:schemeClr>
                    </a:solidFill>
                  </a:rPr>
                  <a:t>관리자</a:t>
                </a:r>
                <a:endParaRPr lang="en-US" altLang="ko-KR" sz="1200" b="1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050" b="1">
                    <a:solidFill>
                      <a:schemeClr val="bg1">
                        <a:lumMod val="50000"/>
                      </a:schemeClr>
                    </a:solidFill>
                  </a:rPr>
                  <a:t>Admin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CD09966-B5C1-6685-DFF3-1F73C09587D9}"/>
                  </a:ext>
                </a:extLst>
              </p:cNvPr>
              <p:cNvSpPr/>
              <p:nvPr/>
            </p:nvSpPr>
            <p:spPr>
              <a:xfrm rot="5400000">
                <a:off x="4954869" y="4943115"/>
                <a:ext cx="1664238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ko-KR" sz="1050" b="1"/>
                  <a:t>AddSessionToSchedule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C85E4C1E-170A-830C-AB71-2FE39E4CE0F7}"/>
                  </a:ext>
                </a:extLst>
              </p:cNvPr>
              <p:cNvSpPr/>
              <p:nvPr/>
            </p:nvSpPr>
            <p:spPr>
              <a:xfrm>
                <a:off x="8076724" y="3658226"/>
                <a:ext cx="1186543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ko-KR" sz="1050" b="1"/>
                  <a:t>AddToSchedule</a:t>
                </a:r>
                <a:endParaRPr lang="ko-KR" altLang="en-US" sz="1050" b="1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6DD402E-F073-4E41-CE4D-B1B06F7C1A97}"/>
                  </a:ext>
                </a:extLst>
              </p:cNvPr>
              <p:cNvSpPr/>
              <p:nvPr/>
            </p:nvSpPr>
            <p:spPr>
              <a:xfrm>
                <a:off x="4164885" y="2841168"/>
                <a:ext cx="1353256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ko-KR" sz="1050" b="1"/>
                  <a:t>CancelReservation</a:t>
                </a:r>
                <a:endParaRPr lang="ko-KR" altLang="en-US" sz="1050" b="1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348934F-A19D-0CE3-D10C-939ED42C410D}"/>
                  </a:ext>
                </a:extLst>
              </p:cNvPr>
              <p:cNvSpPr/>
              <p:nvPr/>
            </p:nvSpPr>
            <p:spPr>
              <a:xfrm>
                <a:off x="6568603" y="3460210"/>
                <a:ext cx="978153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ko-KR" sz="1050" b="1"/>
                  <a:t>ReserveSpot</a:t>
                </a:r>
                <a:endParaRPr lang="ko-KR" altLang="en-US" sz="1050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619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9E63E-5D5B-9F84-32E1-2E81D9CC6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FE7793E-60A0-4582-9A80-AF73B1AAEB90}"/>
              </a:ext>
            </a:extLst>
          </p:cNvPr>
          <p:cNvSpPr txBox="1"/>
          <p:nvPr/>
        </p:nvSpPr>
        <p:spPr>
          <a:xfrm>
            <a:off x="5423750" y="3647209"/>
            <a:ext cx="7264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세션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Session</a:t>
            </a:r>
            <a:endParaRPr lang="ko-KR" altLang="en-US" sz="12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EE3B912-19B5-7F47-AF55-067C8016F7B5}"/>
              </a:ext>
            </a:extLst>
          </p:cNvPr>
          <p:cNvSpPr/>
          <p:nvPr/>
        </p:nvSpPr>
        <p:spPr>
          <a:xfrm>
            <a:off x="4743614" y="2681667"/>
            <a:ext cx="546487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세션 시작 </a:t>
            </a:r>
            <a:r>
              <a:rPr lang="en-US" altLang="ko-KR" sz="1000"/>
              <a:t>24</a:t>
            </a:r>
            <a:r>
              <a:rPr lang="ko-KR" altLang="en-US" sz="1000"/>
              <a:t>시간 전까지는 무료로 예약을 취소할 수 없습니다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A reservation cannot be canceled for free less than 24 hours before the session starts</a:t>
            </a:r>
            <a:endParaRPr lang="ko-KR" altLang="en-US" sz="1000"/>
          </a:p>
        </p:txBody>
      </p:sp>
      <p:cxnSp>
        <p:nvCxnSpPr>
          <p:cNvPr id="28" name="꺾인 연결선 27">
            <a:extLst>
              <a:ext uri="{FF2B5EF4-FFF2-40B4-BE49-F238E27FC236}">
                <a16:creationId xmlns:a16="http://schemas.microsoft.com/office/drawing/2014/main" id="{F7C1713B-A474-5364-27F5-5EDAB42C307F}"/>
              </a:ext>
            </a:extLst>
          </p:cNvPr>
          <p:cNvCxnSpPr>
            <a:stCxn id="55" idx="1"/>
            <a:endCxn id="24" idx="0"/>
          </p:cNvCxnSpPr>
          <p:nvPr/>
        </p:nvCxnSpPr>
        <p:spPr>
          <a:xfrm rot="10800000" flipH="1">
            <a:off x="5376461" y="3647209"/>
            <a:ext cx="410530" cy="331972"/>
          </a:xfrm>
          <a:prstGeom prst="bentConnector4">
            <a:avLst>
              <a:gd name="adj1" fmla="val -55684"/>
              <a:gd name="adj2" fmla="val 1688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36467C5-49B3-8F07-E778-E05648910001}"/>
              </a:ext>
            </a:extLst>
          </p:cNvPr>
          <p:cNvSpPr txBox="1"/>
          <p:nvPr/>
        </p:nvSpPr>
        <p:spPr>
          <a:xfrm>
            <a:off x="10934575" y="3647209"/>
            <a:ext cx="9719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참가자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Participant</a:t>
            </a:r>
            <a:endParaRPr lang="ko-KR" altLang="en-US" sz="1200" b="1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5CAC332-8FC4-148A-F2BF-3EB61F080AE7}"/>
              </a:ext>
            </a:extLst>
          </p:cNvPr>
          <p:cNvGrpSpPr/>
          <p:nvPr/>
        </p:nvGrpSpPr>
        <p:grpSpPr>
          <a:xfrm>
            <a:off x="6012881" y="3882465"/>
            <a:ext cx="184639" cy="360485"/>
            <a:chOff x="2522472" y="1600227"/>
            <a:chExt cx="184639" cy="360485"/>
          </a:xfrm>
          <a:noFill/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EB480E-5FE7-C031-45BA-BABC1BA84E7C}"/>
                </a:ext>
              </a:extLst>
            </p:cNvPr>
            <p:cNvSpPr/>
            <p:nvPr/>
          </p:nvSpPr>
          <p:spPr>
            <a:xfrm>
              <a:off x="2522472" y="1767281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2939570-9DA6-E3B0-FEC2-AD9F6D2A3178}"/>
                </a:ext>
              </a:extLst>
            </p:cNvPr>
            <p:cNvSpPr/>
            <p:nvPr/>
          </p:nvSpPr>
          <p:spPr>
            <a:xfrm>
              <a:off x="2522472" y="1600227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9E05CD2-BE8B-AB01-995E-22405C199E16}"/>
              </a:ext>
            </a:extLst>
          </p:cNvPr>
          <p:cNvGrpSpPr/>
          <p:nvPr/>
        </p:nvGrpSpPr>
        <p:grpSpPr>
          <a:xfrm>
            <a:off x="10867377" y="3882465"/>
            <a:ext cx="184639" cy="360485"/>
            <a:chOff x="2522472" y="1600227"/>
            <a:chExt cx="184639" cy="360485"/>
          </a:xfrm>
          <a:noFill/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31EC0AB-0C6C-81B1-1252-F28D316B276B}"/>
                </a:ext>
              </a:extLst>
            </p:cNvPr>
            <p:cNvSpPr/>
            <p:nvPr/>
          </p:nvSpPr>
          <p:spPr>
            <a:xfrm>
              <a:off x="2522472" y="1767281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3DEA9F-9EC5-D6F9-CB4F-1551BF72B7FD}"/>
                </a:ext>
              </a:extLst>
            </p:cNvPr>
            <p:cNvSpPr/>
            <p:nvPr/>
          </p:nvSpPr>
          <p:spPr>
            <a:xfrm>
              <a:off x="2522472" y="1600227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57D6594-613C-97A3-59A1-6DF3F2396986}"/>
              </a:ext>
            </a:extLst>
          </p:cNvPr>
          <p:cNvCxnSpPr>
            <a:stCxn id="33" idx="3"/>
            <a:endCxn id="37" idx="1"/>
          </p:cNvCxnSpPr>
          <p:nvPr/>
        </p:nvCxnSpPr>
        <p:spPr>
          <a:xfrm>
            <a:off x="6197520" y="3979181"/>
            <a:ext cx="46698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36E5034-32C5-5BD8-2755-1A829533D8CC}"/>
              </a:ext>
            </a:extLst>
          </p:cNvPr>
          <p:cNvCxnSpPr>
            <a:stCxn id="36" idx="1"/>
            <a:endCxn id="8" idx="3"/>
          </p:cNvCxnSpPr>
          <p:nvPr/>
        </p:nvCxnSpPr>
        <p:spPr>
          <a:xfrm flipH="1">
            <a:off x="6197520" y="4146235"/>
            <a:ext cx="46698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38D49E-517E-C37D-6D50-788F8C9405E1}"/>
              </a:ext>
            </a:extLst>
          </p:cNvPr>
          <p:cNvSpPr/>
          <p:nvPr/>
        </p:nvSpPr>
        <p:spPr>
          <a:xfrm>
            <a:off x="6176612" y="3296591"/>
            <a:ext cx="45304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/>
              <a:t>세션에는 최대 참가자 수를 초과할 수 없습니다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A session cannot contain more than the maximum number of participants</a:t>
            </a:r>
            <a:endParaRPr lang="ko-KR" altLang="en-US" sz="100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2734063-87C5-02EA-CCCB-D4599BB4F0B8}"/>
              </a:ext>
            </a:extLst>
          </p:cNvPr>
          <p:cNvSpPr/>
          <p:nvPr/>
        </p:nvSpPr>
        <p:spPr>
          <a:xfrm>
            <a:off x="6176612" y="4206290"/>
            <a:ext cx="30941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/>
              <a:t>참가자는 중복되는 세션을 예약할 수 없습니다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A participant cannot reserve overlapping sessions</a:t>
            </a:r>
            <a:endParaRPr lang="ko-KR" altLang="en-US" sz="10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74C196-1076-7F29-9D84-F94D7FE149E6}"/>
              </a:ext>
            </a:extLst>
          </p:cNvPr>
          <p:cNvSpPr txBox="1"/>
          <p:nvPr/>
        </p:nvSpPr>
        <p:spPr>
          <a:xfrm>
            <a:off x="5284287" y="6029442"/>
            <a:ext cx="10054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트레이너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Trainer</a:t>
            </a:r>
            <a:endParaRPr lang="ko-KR" altLang="en-US" sz="12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EC0A13D-7438-4356-E3CF-FC05F9684088}"/>
              </a:ext>
            </a:extLst>
          </p:cNvPr>
          <p:cNvCxnSpPr>
            <a:stCxn id="43" idx="0"/>
            <a:endCxn id="24" idx="2"/>
          </p:cNvCxnSpPr>
          <p:nvPr/>
        </p:nvCxnSpPr>
        <p:spPr>
          <a:xfrm flipV="1">
            <a:off x="5786989" y="4385873"/>
            <a:ext cx="2" cy="1643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4942CD0-B491-DF32-4EB3-980B5AEE80CC}"/>
              </a:ext>
            </a:extLst>
          </p:cNvPr>
          <p:cNvSpPr txBox="1"/>
          <p:nvPr/>
        </p:nvSpPr>
        <p:spPr>
          <a:xfrm>
            <a:off x="526494" y="3647209"/>
            <a:ext cx="6132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방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Room</a:t>
            </a:r>
            <a:endParaRPr lang="ko-KR" altLang="en-US" sz="1200" b="1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EB4A047-BE56-0CC8-D019-46B66BC3ABE8}"/>
              </a:ext>
            </a:extLst>
          </p:cNvPr>
          <p:cNvCxnSpPr>
            <a:stCxn id="58" idx="3"/>
            <a:endCxn id="54" idx="1"/>
          </p:cNvCxnSpPr>
          <p:nvPr/>
        </p:nvCxnSpPr>
        <p:spPr>
          <a:xfrm>
            <a:off x="1163881" y="4146235"/>
            <a:ext cx="4212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759A019-2222-34CC-662A-5BA03A801558}"/>
              </a:ext>
            </a:extLst>
          </p:cNvPr>
          <p:cNvGrpSpPr/>
          <p:nvPr/>
        </p:nvGrpSpPr>
        <p:grpSpPr>
          <a:xfrm>
            <a:off x="5376461" y="3882465"/>
            <a:ext cx="184639" cy="360485"/>
            <a:chOff x="2522472" y="1600227"/>
            <a:chExt cx="184639" cy="360485"/>
          </a:xfrm>
          <a:noFill/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5BF6CC0-0812-EF2C-1846-0C812D8F3E54}"/>
                </a:ext>
              </a:extLst>
            </p:cNvPr>
            <p:cNvSpPr/>
            <p:nvPr/>
          </p:nvSpPr>
          <p:spPr>
            <a:xfrm>
              <a:off x="2522472" y="1767281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2A31A67-072A-C8CD-4991-4389A716477C}"/>
                </a:ext>
              </a:extLst>
            </p:cNvPr>
            <p:cNvSpPr/>
            <p:nvPr/>
          </p:nvSpPr>
          <p:spPr>
            <a:xfrm>
              <a:off x="2522472" y="1600227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D0245B7-84A9-C730-20F9-AEC17B618722}"/>
              </a:ext>
            </a:extLst>
          </p:cNvPr>
          <p:cNvGrpSpPr/>
          <p:nvPr/>
        </p:nvGrpSpPr>
        <p:grpSpPr>
          <a:xfrm>
            <a:off x="979242" y="3882465"/>
            <a:ext cx="184639" cy="360485"/>
            <a:chOff x="2522472" y="1600227"/>
            <a:chExt cx="184639" cy="360485"/>
          </a:xfrm>
          <a:noFill/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295FD75-9786-0229-161E-6AABC69A255C}"/>
                </a:ext>
              </a:extLst>
            </p:cNvPr>
            <p:cNvSpPr/>
            <p:nvPr/>
          </p:nvSpPr>
          <p:spPr>
            <a:xfrm>
              <a:off x="2522472" y="1767281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847623C-2C6E-A62C-17A4-B20597727CF4}"/>
                </a:ext>
              </a:extLst>
            </p:cNvPr>
            <p:cNvSpPr/>
            <p:nvPr/>
          </p:nvSpPr>
          <p:spPr>
            <a:xfrm>
              <a:off x="2522472" y="1600227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20775CC-D548-FF93-97A5-66967C88096B}"/>
              </a:ext>
            </a:extLst>
          </p:cNvPr>
          <p:cNvSpPr/>
          <p:nvPr/>
        </p:nvSpPr>
        <p:spPr>
          <a:xfrm>
            <a:off x="992146" y="5048682"/>
            <a:ext cx="4256176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000"/>
              <a:t>방에는 </a:t>
            </a:r>
            <a:r>
              <a:rPr lang="ko-KR" altLang="en-US" sz="1000">
                <a:solidFill>
                  <a:srgbClr val="C00000"/>
                </a:solidFill>
              </a:rPr>
              <a:t>구독 등급이 허용하는 것보다</a:t>
            </a:r>
            <a:r>
              <a:rPr lang="ko-KR" altLang="en-US" sz="1000"/>
              <a:t> 많은 세션이 있을 수 없습니다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A room cannot have more sessions than the subscription allows</a:t>
            </a:r>
            <a:endParaRPr lang="ko-KR" altLang="en-US" sz="10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B835A6C-C23B-65D3-50C6-6B45CE909DFB}"/>
              </a:ext>
            </a:extLst>
          </p:cNvPr>
          <p:cNvSpPr/>
          <p:nvPr/>
        </p:nvSpPr>
        <p:spPr>
          <a:xfrm>
            <a:off x="992146" y="5588211"/>
            <a:ext cx="341632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000"/>
              <a:t>방은 시간이 겹치는 세션이 있을 수 없습니다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A room cannot have two or more overlapping sessions</a:t>
            </a:r>
            <a:endParaRPr lang="ko-KR" altLang="en-US" sz="10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891C703-7AF0-28C0-5CAB-DF79EBDB3503}"/>
              </a:ext>
            </a:extLst>
          </p:cNvPr>
          <p:cNvSpPr txBox="1"/>
          <p:nvPr/>
        </p:nvSpPr>
        <p:spPr>
          <a:xfrm>
            <a:off x="433007" y="983444"/>
            <a:ext cx="8002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체육관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Gym</a:t>
            </a:r>
            <a:endParaRPr lang="ko-KR" altLang="en-US" sz="12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7AF593E-12C4-5F1C-86EC-B5CE80F5B764}"/>
              </a:ext>
            </a:extLst>
          </p:cNvPr>
          <p:cNvCxnSpPr>
            <a:stCxn id="64" idx="2"/>
            <a:endCxn id="48" idx="0"/>
          </p:cNvCxnSpPr>
          <p:nvPr/>
        </p:nvCxnSpPr>
        <p:spPr>
          <a:xfrm>
            <a:off x="833117" y="1722108"/>
            <a:ext cx="0" cy="19251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57E4B17-7DB0-D387-FD57-B5F4AFBEAEB5}"/>
              </a:ext>
            </a:extLst>
          </p:cNvPr>
          <p:cNvSpPr/>
          <p:nvPr/>
        </p:nvSpPr>
        <p:spPr>
          <a:xfrm>
            <a:off x="218231" y="2577742"/>
            <a:ext cx="4403030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000"/>
              <a:t>체육관은 </a:t>
            </a:r>
            <a:r>
              <a:rPr lang="ko-KR" altLang="en-US" sz="1000">
                <a:solidFill>
                  <a:srgbClr val="C00000"/>
                </a:solidFill>
              </a:rPr>
              <a:t>구독 등급이 허용하는 것보다</a:t>
            </a:r>
            <a:r>
              <a:rPr lang="ko-KR" altLang="en-US" sz="1000"/>
              <a:t> 더 많은 방을 가질 수 없습니다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A gym cannot have more rooms than the subscription allows</a:t>
            </a:r>
            <a:endParaRPr lang="ko-KR" altLang="en-US" sz="10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D38BCC3-AFBD-5BBC-7EA0-CACCD2C2EA29}"/>
              </a:ext>
            </a:extLst>
          </p:cNvPr>
          <p:cNvSpPr txBox="1"/>
          <p:nvPr/>
        </p:nvSpPr>
        <p:spPr>
          <a:xfrm>
            <a:off x="6620504" y="983444"/>
            <a:ext cx="10940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구독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Subscription</a:t>
            </a:r>
            <a:endParaRPr lang="ko-KR" altLang="en-US" sz="12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91AFA0F-4590-1941-49E3-113D27E0AD88}"/>
              </a:ext>
            </a:extLst>
          </p:cNvPr>
          <p:cNvCxnSpPr>
            <a:stCxn id="70" idx="1"/>
            <a:endCxn id="64" idx="3"/>
          </p:cNvCxnSpPr>
          <p:nvPr/>
        </p:nvCxnSpPr>
        <p:spPr>
          <a:xfrm flipH="1">
            <a:off x="1233226" y="1352776"/>
            <a:ext cx="53872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FED61EC-8E79-7A74-A391-8216BCB9DDBF}"/>
              </a:ext>
            </a:extLst>
          </p:cNvPr>
          <p:cNvSpPr/>
          <p:nvPr/>
        </p:nvSpPr>
        <p:spPr>
          <a:xfrm>
            <a:off x="1412644" y="820862"/>
            <a:ext cx="4865063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000"/>
              <a:t>구독은 </a:t>
            </a:r>
            <a:r>
              <a:rPr lang="ko-KR" altLang="en-US" sz="1000">
                <a:solidFill>
                  <a:srgbClr val="C00000"/>
                </a:solidFill>
              </a:rPr>
              <a:t>구독 등급이 허용하는 것보다</a:t>
            </a:r>
            <a:r>
              <a:rPr lang="ko-KR" altLang="en-US" sz="1000"/>
              <a:t> 많은 체육관이 포함될 수 없습니다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A subscription cannot have more gyms than the subscription allows</a:t>
            </a:r>
            <a:endParaRPr lang="ko-KR" altLang="en-US" sz="10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B84403-76E3-23F3-BBF1-5CB707671B5A}"/>
              </a:ext>
            </a:extLst>
          </p:cNvPr>
          <p:cNvSpPr txBox="1"/>
          <p:nvPr/>
        </p:nvSpPr>
        <p:spPr>
          <a:xfrm>
            <a:off x="7792397" y="1001551"/>
            <a:ext cx="742511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구독 등급</a:t>
            </a:r>
            <a:endParaRPr lang="en-US" altLang="ko-KR" sz="100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/>
              <a:t>Free</a:t>
            </a:r>
          </a:p>
          <a:p>
            <a:pPr marL="171450" indent="-171450">
              <a:buFontTx/>
              <a:buChar char="-"/>
            </a:pPr>
            <a:r>
              <a:rPr lang="en-US" altLang="ko-KR" sz="1000"/>
              <a:t>Starter</a:t>
            </a:r>
          </a:p>
          <a:p>
            <a:pPr marL="171450" indent="-171450">
              <a:buFontTx/>
              <a:buChar char="-"/>
            </a:pPr>
            <a:r>
              <a:rPr lang="en-US" altLang="ko-KR" sz="1000"/>
              <a:t>Pro</a:t>
            </a:r>
            <a:endParaRPr lang="ko-KR" altLang="en-US" sz="100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22DA28B-BFCB-43E7-1454-C5B9F59725F1}"/>
              </a:ext>
            </a:extLst>
          </p:cNvPr>
          <p:cNvSpPr/>
          <p:nvPr/>
        </p:nvSpPr>
        <p:spPr>
          <a:xfrm>
            <a:off x="1412645" y="181505"/>
            <a:ext cx="385714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000"/>
              <a:t>Id </a:t>
            </a:r>
            <a:r>
              <a:rPr lang="ko-KR" altLang="en-US" sz="1000"/>
              <a:t>중복 </a:t>
            </a:r>
            <a:r>
              <a:rPr lang="en-US" altLang="ko-KR" sz="1000"/>
              <a:t>x, </a:t>
            </a:r>
            <a:r>
              <a:rPr lang="ko-KR" altLang="en-US" sz="1000"/>
              <a:t>구독은 두 개 이상의 중복 체육관이 있을 수 없습니다</a:t>
            </a:r>
            <a:r>
              <a:rPr lang="en-US" altLang="ko-KR" sz="1000"/>
              <a:t>.</a:t>
            </a:r>
          </a:p>
          <a:p>
            <a:r>
              <a:rPr lang="en-US" altLang="ko-KR" sz="1000" strike="sngStrike"/>
              <a:t>A subscription cannot have two or more overlapping gym</a:t>
            </a:r>
            <a:endParaRPr lang="ko-KR" altLang="en-US" sz="1000" strike="sngStrike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D5C70AA-4EE9-4B15-7013-ECB4D900D4DD}"/>
              </a:ext>
            </a:extLst>
          </p:cNvPr>
          <p:cNvSpPr/>
          <p:nvPr/>
        </p:nvSpPr>
        <p:spPr>
          <a:xfrm>
            <a:off x="218231" y="1931855"/>
            <a:ext cx="372890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000"/>
              <a:t>Id </a:t>
            </a:r>
            <a:r>
              <a:rPr lang="ko-KR" altLang="en-US" sz="1000"/>
              <a:t>중복 </a:t>
            </a:r>
            <a:r>
              <a:rPr lang="en-US" altLang="ko-KR" sz="1000"/>
              <a:t>x, </a:t>
            </a:r>
            <a:r>
              <a:rPr lang="ko-KR" altLang="en-US" sz="1000"/>
              <a:t>체육관은 두 개 이상의 중복 방이 있을 수 없습니다</a:t>
            </a:r>
            <a:r>
              <a:rPr lang="en-US" altLang="ko-KR" sz="1000"/>
              <a:t>.</a:t>
            </a:r>
          </a:p>
          <a:p>
            <a:r>
              <a:rPr lang="en-US" altLang="ko-KR" sz="1000" strike="sngStrike"/>
              <a:t>A gym cannot have two or more overlapping room</a:t>
            </a:r>
            <a:endParaRPr lang="ko-KR" altLang="en-US" sz="1000" strike="sngStrik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1EB54-716A-0B73-C861-BBD5AC4A7923}"/>
              </a:ext>
            </a:extLst>
          </p:cNvPr>
          <p:cNvSpPr txBox="1"/>
          <p:nvPr/>
        </p:nvSpPr>
        <p:spPr>
          <a:xfrm>
            <a:off x="1086881" y="2306322"/>
            <a:ext cx="8723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rgbClr val="C00000"/>
                </a:solidFill>
              </a:rPr>
              <a:t>{</a:t>
            </a:r>
            <a:r>
              <a:rPr lang="ko-KR" altLang="en-US" sz="900">
                <a:solidFill>
                  <a:srgbClr val="C00000"/>
                </a:solidFill>
              </a:rPr>
              <a:t>생성자 주입</a:t>
            </a:r>
            <a:r>
              <a:rPr lang="en-US" altLang="ko-KR" sz="900">
                <a:solidFill>
                  <a:srgbClr val="C00000"/>
                </a:solidFill>
              </a:rPr>
              <a:t>}</a:t>
            </a:r>
            <a:endParaRPr lang="ko-KR" altLang="en-US" sz="900">
              <a:solidFill>
                <a:srgbClr val="C0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A0EE4F-6F8A-777A-4795-12934BBE3882}"/>
              </a:ext>
            </a:extLst>
          </p:cNvPr>
          <p:cNvSpPr txBox="1"/>
          <p:nvPr/>
        </p:nvSpPr>
        <p:spPr>
          <a:xfrm>
            <a:off x="2435035" y="632119"/>
            <a:ext cx="8723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rgbClr val="C00000"/>
                </a:solidFill>
              </a:rPr>
              <a:t>{</a:t>
            </a:r>
            <a:r>
              <a:rPr lang="ko-KR" altLang="en-US" sz="900">
                <a:solidFill>
                  <a:srgbClr val="C00000"/>
                </a:solidFill>
              </a:rPr>
              <a:t>생성자 주입</a:t>
            </a:r>
            <a:r>
              <a:rPr lang="en-US" altLang="ko-KR" sz="900">
                <a:solidFill>
                  <a:srgbClr val="C00000"/>
                </a:solidFill>
              </a:rPr>
              <a:t>}</a:t>
            </a:r>
            <a:endParaRPr lang="ko-KR" altLang="en-US" sz="900">
              <a:solidFill>
                <a:srgbClr val="C0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37FB8B2-0190-D866-027D-08FBB70AA593}"/>
              </a:ext>
            </a:extLst>
          </p:cNvPr>
          <p:cNvSpPr/>
          <p:nvPr/>
        </p:nvSpPr>
        <p:spPr>
          <a:xfrm>
            <a:off x="992146" y="4468790"/>
            <a:ext cx="360066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000"/>
              <a:t>Id </a:t>
            </a:r>
            <a:r>
              <a:rPr lang="ko-KR" altLang="en-US" sz="1000"/>
              <a:t>중복 </a:t>
            </a:r>
            <a:r>
              <a:rPr lang="en-US" altLang="ko-KR" sz="1000"/>
              <a:t>x, </a:t>
            </a:r>
            <a:r>
              <a:rPr lang="ko-KR" altLang="en-US" sz="1000"/>
              <a:t>방은 두 개 이상의 중복 세션이 있을 수 없습니다</a:t>
            </a:r>
            <a:r>
              <a:rPr lang="en-US" altLang="ko-KR" sz="1000"/>
              <a:t>.</a:t>
            </a:r>
          </a:p>
          <a:p>
            <a:r>
              <a:rPr lang="en-US" altLang="ko-KR" sz="1000" strike="sngStrike"/>
              <a:t>A room cannot have two or more overlapping sessions</a:t>
            </a:r>
            <a:endParaRPr lang="ko-KR" altLang="en-US" sz="1000" strike="sngStrik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EF39A8-A9BF-E520-1B8D-4E3D0FEB92A3}"/>
              </a:ext>
            </a:extLst>
          </p:cNvPr>
          <p:cNvSpPr txBox="1"/>
          <p:nvPr/>
        </p:nvSpPr>
        <p:spPr>
          <a:xfrm>
            <a:off x="112758" y="4385873"/>
            <a:ext cx="73289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스케줄</a:t>
            </a:r>
            <a:endParaRPr lang="en-US" altLang="ko-KR" sz="1100" b="1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chemeClr val="bg1">
                    <a:lumMod val="50000"/>
                  </a:schemeClr>
                </a:solidFill>
              </a:rPr>
              <a:t>Schedule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42C419-C219-672D-054D-9A174CA85A3E}"/>
              </a:ext>
            </a:extLst>
          </p:cNvPr>
          <p:cNvSpPr txBox="1"/>
          <p:nvPr/>
        </p:nvSpPr>
        <p:spPr>
          <a:xfrm>
            <a:off x="56475" y="5076429"/>
            <a:ext cx="86594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강의 시간</a:t>
            </a:r>
            <a:endParaRPr lang="en-US" altLang="ko-KR" sz="1100" b="1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chemeClr val="bg1">
                    <a:lumMod val="50000"/>
                  </a:schemeClr>
                </a:solidFill>
              </a:rPr>
              <a:t>TimeRange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25D5BFA-DF60-FE0E-1EDB-F0AB3CA03104}"/>
              </a:ext>
            </a:extLst>
          </p:cNvPr>
          <p:cNvCxnSpPr/>
          <p:nvPr/>
        </p:nvCxnSpPr>
        <p:spPr>
          <a:xfrm flipH="1" flipV="1">
            <a:off x="600075" y="1638300"/>
            <a:ext cx="9525" cy="21748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2598EF-C7AC-59A3-A8F7-140BC3029D8E}"/>
              </a:ext>
            </a:extLst>
          </p:cNvPr>
          <p:cNvSpPr/>
          <p:nvPr/>
        </p:nvSpPr>
        <p:spPr>
          <a:xfrm>
            <a:off x="3542785" y="1224503"/>
            <a:ext cx="768159" cy="2616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AddGym</a:t>
            </a:r>
            <a:endParaRPr lang="ko-KR" altLang="en-US" sz="1050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1886FAF-997C-27C1-D024-AB567FACF876}"/>
              </a:ext>
            </a:extLst>
          </p:cNvPr>
          <p:cNvSpPr/>
          <p:nvPr/>
        </p:nvSpPr>
        <p:spPr>
          <a:xfrm>
            <a:off x="672344" y="3191123"/>
            <a:ext cx="829073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AddRoom</a:t>
            </a:r>
            <a:endParaRPr lang="ko-KR" altLang="en-US" sz="1050" b="1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426FC58-82A9-A132-E316-1F119EAEFA66}"/>
              </a:ext>
            </a:extLst>
          </p:cNvPr>
          <p:cNvSpPr/>
          <p:nvPr/>
        </p:nvSpPr>
        <p:spPr>
          <a:xfrm>
            <a:off x="2260472" y="4000257"/>
            <a:ext cx="1237839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ScheduleSession</a:t>
            </a:r>
            <a:endParaRPr lang="ko-KR" altLang="en-US" sz="1050" b="1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7B375C6-7DB1-1959-7FD1-A5CF9B6FF482}"/>
              </a:ext>
            </a:extLst>
          </p:cNvPr>
          <p:cNvSpPr/>
          <p:nvPr/>
        </p:nvSpPr>
        <p:spPr>
          <a:xfrm>
            <a:off x="6012881" y="5097729"/>
            <a:ext cx="4021015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000"/>
              <a:t>트레이너는 두 개 이상의 중복되는 세션을 가르칠 수 없습니다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A trainer cannot teach two or more overlapping sessions</a:t>
            </a:r>
            <a:endParaRPr lang="ko-KR" altLang="en-US" sz="10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6BAB70-D98E-0BFF-2B6A-5979C507D6F0}"/>
              </a:ext>
            </a:extLst>
          </p:cNvPr>
          <p:cNvSpPr txBox="1"/>
          <p:nvPr/>
        </p:nvSpPr>
        <p:spPr>
          <a:xfrm>
            <a:off x="10636530" y="181505"/>
            <a:ext cx="646331" cy="611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>
                <a:solidFill>
                  <a:schemeClr val="bg1">
                    <a:lumMod val="50000"/>
                  </a:schemeClr>
                </a:solidFill>
              </a:rPr>
              <a:t>관리자</a:t>
            </a:r>
            <a:endParaRPr lang="en-US" altLang="ko-KR" sz="1200" b="1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b="1">
                <a:solidFill>
                  <a:schemeClr val="bg1">
                    <a:lumMod val="50000"/>
                  </a:schemeClr>
                </a:solidFill>
              </a:rPr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137621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2230</TotalTime>
  <Words>454</Words>
  <Application>Microsoft Office PowerPoint</Application>
  <PresentationFormat>와이드스크린</PresentationFormat>
  <Paragraphs>94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형호 고</cp:lastModifiedBy>
  <cp:revision>22</cp:revision>
  <dcterms:created xsi:type="dcterms:W3CDTF">2025-02-05T01:41:35Z</dcterms:created>
  <dcterms:modified xsi:type="dcterms:W3CDTF">2025-02-07T16:10:18Z</dcterms:modified>
</cp:coreProperties>
</file>