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0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71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3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A38-0C6D-4B4E-8C1A-47A20DE5FB81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0E33-E67E-4EB4-84F5-F6F12E818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45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2980" y="1890319"/>
            <a:ext cx="84860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mtClean="0"/>
              <a:t>Domain-Driven Design in Practice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524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222" y="3760580"/>
            <a:ext cx="2758580" cy="1589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7" y="3675075"/>
            <a:ext cx="1982098" cy="2232513"/>
          </a:xfrm>
          <a:prstGeom prst="rect">
            <a:avLst/>
          </a:prstGeom>
        </p:spPr>
      </p:pic>
      <p:cxnSp>
        <p:nvCxnSpPr>
          <p:cNvPr id="46" name="직선 연결선 45"/>
          <p:cNvCxnSpPr/>
          <p:nvPr/>
        </p:nvCxnSpPr>
        <p:spPr>
          <a:xfrm flipH="1">
            <a:off x="4888523" y="3210077"/>
            <a:ext cx="2308114" cy="3568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453" y="480187"/>
            <a:ext cx="3392728" cy="22939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7" y="517775"/>
            <a:ext cx="3540153" cy="2028825"/>
          </a:xfrm>
          <a:prstGeom prst="rect">
            <a:avLst/>
          </a:prstGeom>
        </p:spPr>
      </p:pic>
      <p:cxnSp>
        <p:nvCxnSpPr>
          <p:cNvPr id="42" name="직선 연결선 41"/>
          <p:cNvCxnSpPr/>
          <p:nvPr/>
        </p:nvCxnSpPr>
        <p:spPr>
          <a:xfrm>
            <a:off x="3727491" y="88246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861" y="478712"/>
            <a:ext cx="3148136" cy="1862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01" y="409681"/>
            <a:ext cx="1855007" cy="17368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7320" y="2172606"/>
            <a:ext cx="1922188" cy="178323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4873" y="4483155"/>
            <a:ext cx="3100752" cy="224442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2437051" y="1863387"/>
            <a:ext cx="1648710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84591" y="194004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비즈니스 로직 복잡도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798998"/>
            <a:ext cx="2996408" cy="16546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62387" y="4351212"/>
            <a:ext cx="4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smtClean="0">
                <a:solidFill>
                  <a:srgbClr val="C00000"/>
                </a:solidFill>
              </a:rPr>
              <a:t>Vs.</a:t>
            </a:r>
            <a:endParaRPr lang="ko-KR" altLang="en-US" b="1" i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78410" y="3365274"/>
            <a:ext cx="2739854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solidFill>
                  <a:srgbClr val="0070C0"/>
                </a:solidFill>
              </a:rPr>
              <a:t>수용할 수 있는</a:t>
            </a:r>
            <a:r>
              <a:rPr lang="en-US" altLang="ko-KR" sz="1100" b="1" smtClean="0">
                <a:solidFill>
                  <a:srgbClr val="0070C0"/>
                </a:solidFill>
              </a:rPr>
              <a:t>(</a:t>
            </a:r>
            <a:r>
              <a:rPr lang="ko-KR" altLang="en-US" sz="1100" b="1" smtClean="0">
                <a:solidFill>
                  <a:srgbClr val="0070C0"/>
                </a:solidFill>
              </a:rPr>
              <a:t>단순화</a:t>
            </a:r>
            <a:r>
              <a:rPr lang="en-US" altLang="ko-KR" sz="1100" b="1" smtClean="0">
                <a:solidFill>
                  <a:srgbClr val="0070C0"/>
                </a:solidFill>
              </a:rPr>
              <a:t>)</a:t>
            </a:r>
            <a:r>
              <a:rPr lang="ko-KR" altLang="en-US" sz="1100" b="1" smtClean="0">
                <a:solidFill>
                  <a:srgbClr val="0070C0"/>
                </a:solidFill>
              </a:rPr>
              <a:t> 비즈니스 복잡도</a:t>
            </a:r>
            <a:endParaRPr lang="ko-KR" altLang="en-US" sz="11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6537" y="88246"/>
            <a:ext cx="952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WHAT</a:t>
            </a:r>
            <a:endParaRPr lang="ko-KR" altLang="en-US" sz="2000" b="1"/>
          </a:p>
        </p:txBody>
      </p:sp>
      <p:sp>
        <p:nvSpPr>
          <p:cNvPr id="23" name="TextBox 22"/>
          <p:cNvSpPr txBox="1"/>
          <p:nvPr/>
        </p:nvSpPr>
        <p:spPr>
          <a:xfrm>
            <a:off x="4998311" y="88246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WHY</a:t>
            </a:r>
            <a:endParaRPr lang="ko-KR" altLang="en-US" sz="2000" b="1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245400" y="2204566"/>
            <a:ext cx="2595515" cy="8551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31775" y="88246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HOW</a:t>
            </a:r>
            <a:endParaRPr lang="ko-KR" altLang="en-US" sz="2000" b="1"/>
          </a:p>
        </p:txBody>
      </p:sp>
      <p:sp>
        <p:nvSpPr>
          <p:cNvPr id="28" name="타원 27"/>
          <p:cNvSpPr/>
          <p:nvPr/>
        </p:nvSpPr>
        <p:spPr>
          <a:xfrm>
            <a:off x="4932067" y="2389379"/>
            <a:ext cx="607087" cy="474720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800000">
            <a:off x="4522870" y="2630345"/>
            <a:ext cx="325315" cy="1981457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1008414" y="3276704"/>
            <a:ext cx="0" cy="12064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화살표 34"/>
          <p:cNvSpPr/>
          <p:nvPr/>
        </p:nvSpPr>
        <p:spPr>
          <a:xfrm rot="10800000">
            <a:off x="8146914" y="5216304"/>
            <a:ext cx="1358065" cy="414927"/>
          </a:xfrm>
          <a:prstGeom prst="rightArrow">
            <a:avLst>
              <a:gd name="adj1" fmla="val 7680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638194" y="5083889"/>
            <a:ext cx="1724866" cy="67976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6300000">
            <a:off x="5289485" y="3768207"/>
            <a:ext cx="325315" cy="2532588"/>
          </a:xfrm>
          <a:prstGeom prst="downArrow">
            <a:avLst>
              <a:gd name="adj1" fmla="val 71621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462099" y="6258148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>
                <a:solidFill>
                  <a:srgbClr val="0070C0"/>
                </a:solidFill>
              </a:rPr>
              <a:t>격리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비즈니스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r>
              <a:rPr lang="ko-KR" altLang="en-US" sz="1200" b="1" smtClean="0">
                <a:solidFill>
                  <a:srgbClr val="0070C0"/>
                </a:solidFill>
              </a:rPr>
              <a:t>와 분리</a:t>
            </a:r>
            <a:r>
              <a:rPr lang="en-US" altLang="ko-KR" sz="1200" b="1" smtClean="0">
                <a:solidFill>
                  <a:srgbClr val="0070C0"/>
                </a:solidFill>
              </a:rPr>
              <a:t>(</a:t>
            </a:r>
            <a:r>
              <a:rPr lang="ko-KR" altLang="en-US" sz="1200" b="1" smtClean="0">
                <a:solidFill>
                  <a:srgbClr val="0070C0"/>
                </a:solidFill>
              </a:rPr>
              <a:t>기술 지식</a:t>
            </a:r>
            <a:r>
              <a:rPr lang="en-US" altLang="ko-KR" sz="1200" b="1" smtClean="0">
                <a:solidFill>
                  <a:srgbClr val="0070C0"/>
                </a:solidFill>
              </a:rPr>
              <a:t>)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7168530" y="73741"/>
            <a:ext cx="28105" cy="31363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9797" y="3224582"/>
            <a:ext cx="370579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73292" y="5305031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비즈니스 지식 격리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8000000">
            <a:off x="4215687" y="349026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bg1"/>
                </a:solidFill>
              </a:rPr>
              <a:t>단순화 수준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900000">
            <a:off x="4705784" y="4907543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solidFill>
                  <a:schemeClr val="bg1"/>
                </a:solidFill>
              </a:rPr>
              <a:t>격리와 분리 기대효과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59" name="왼쪽 중괄호 58"/>
          <p:cNvSpPr/>
          <p:nvPr/>
        </p:nvSpPr>
        <p:spPr>
          <a:xfrm>
            <a:off x="9261487" y="5631235"/>
            <a:ext cx="91008" cy="1004515"/>
          </a:xfrm>
          <a:prstGeom prst="leftBrace">
            <a:avLst>
              <a:gd name="adj1" fmla="val 3973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789042" y="5994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>
                <a:solidFill>
                  <a:srgbClr val="0070C0"/>
                </a:solidFill>
              </a:rPr>
              <a:t>분리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3598" y="2414240"/>
            <a:ext cx="2735044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smtClean="0">
                <a:solidFill>
                  <a:srgbClr val="0070C0"/>
                </a:solidFill>
              </a:rPr>
              <a:t>비즈니스 지식은</a:t>
            </a:r>
            <a:endParaRPr lang="en-US" altLang="ko-KR" sz="1050" b="1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Entity, Value Object, 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solidFill>
                  <a:srgbClr val="0070C0"/>
                </a:solidFill>
              </a:rPr>
              <a:t>Domain Event, Aggregate</a:t>
            </a:r>
            <a:r>
              <a:rPr lang="ko-KR" altLang="en-US" sz="1050" b="1" smtClean="0">
                <a:solidFill>
                  <a:srgbClr val="0070C0"/>
                </a:solidFill>
              </a:rPr>
              <a:t>으로 표현한다</a:t>
            </a:r>
            <a:r>
              <a:rPr lang="en-US" altLang="ko-KR" sz="1050" b="1" smtClean="0">
                <a:solidFill>
                  <a:srgbClr val="0070C0"/>
                </a:solidFill>
              </a:rPr>
              <a:t>.</a:t>
            </a:r>
            <a:endParaRPr lang="ko-KR" altLang="en-US" sz="1050" b="1">
              <a:solidFill>
                <a:srgbClr val="0070C0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909784" y="6141671"/>
            <a:ext cx="617477" cy="509954"/>
            <a:chOff x="8397126" y="3429000"/>
            <a:chExt cx="617477" cy="509954"/>
          </a:xfrm>
        </p:grpSpPr>
        <p:sp>
          <p:nvSpPr>
            <p:cNvPr id="62" name="타원 61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2.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6887896" y="2576694"/>
            <a:ext cx="617477" cy="509954"/>
            <a:chOff x="8397126" y="3429000"/>
            <a:chExt cx="617477" cy="509954"/>
          </a:xfrm>
        </p:grpSpPr>
        <p:sp>
          <p:nvSpPr>
            <p:cNvPr id="66" name="타원 65"/>
            <p:cNvSpPr/>
            <p:nvPr/>
          </p:nvSpPr>
          <p:spPr>
            <a:xfrm>
              <a:off x="8431601" y="3429000"/>
              <a:ext cx="548527" cy="50995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97126" y="3568561"/>
              <a:ext cx="6174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chemeClr val="bg1"/>
                  </a:solidFill>
                </a:rPr>
                <a:t>HOW 1.</a:t>
              </a:r>
              <a:endParaRPr lang="ko-KR" altLang="en-US" sz="900" b="1">
                <a:solidFill>
                  <a:schemeClr val="bg1"/>
                </a:solidFill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1178169" y="1763556"/>
            <a:ext cx="722700" cy="577181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384186" y="3134401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mtClean="0"/>
              <a:t>(</a:t>
            </a:r>
            <a:r>
              <a:rPr lang="ko-KR" altLang="en-US" sz="1050" smtClean="0"/>
              <a:t>코딩한다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2" name="타원 1"/>
          <p:cNvSpPr/>
          <p:nvPr/>
        </p:nvSpPr>
        <p:spPr>
          <a:xfrm>
            <a:off x="1909457" y="4161321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802294" y="4480422"/>
            <a:ext cx="284203" cy="2883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2" idx="6"/>
            <a:endCxn id="47" idx="2"/>
          </p:cNvCxnSpPr>
          <p:nvPr/>
        </p:nvCxnSpPr>
        <p:spPr>
          <a:xfrm>
            <a:off x="2193660" y="4305473"/>
            <a:ext cx="1608634" cy="31910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7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" y="357186"/>
            <a:ext cx="4952267" cy="14140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698" y="2022230"/>
            <a:ext cx="3168810" cy="137489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123594" y="1707875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91257" y="1385490"/>
            <a:ext cx="832337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07425" y="1385490"/>
            <a:ext cx="0" cy="10148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4557349" y="1696151"/>
            <a:ext cx="0" cy="7041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695" y="4131667"/>
            <a:ext cx="3771145" cy="22746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466" y="204093"/>
            <a:ext cx="2498115" cy="2508898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7827354" y="1264986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827354" y="1458542"/>
            <a:ext cx="832337" cy="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722253" y="762048"/>
            <a:ext cx="3032562" cy="5927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855" y="5256409"/>
            <a:ext cx="1156471" cy="99518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95" y="5256409"/>
            <a:ext cx="1411164" cy="47147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650" y="5256409"/>
            <a:ext cx="1464618" cy="594610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>
            <a:off x="8203223" y="1652098"/>
            <a:ext cx="0" cy="29546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911" y="4606770"/>
            <a:ext cx="966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Identifier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1" name="TextBox 40"/>
          <p:cNvSpPr txBox="1"/>
          <p:nvPr/>
        </p:nvSpPr>
        <p:spPr>
          <a:xfrm>
            <a:off x="2201879" y="4606770"/>
            <a:ext cx="1028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Reference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sp>
        <p:nvSpPr>
          <p:cNvPr id="42" name="TextBox 41"/>
          <p:cNvSpPr txBox="1"/>
          <p:nvPr/>
        </p:nvSpPr>
        <p:spPr>
          <a:xfrm>
            <a:off x="3754122" y="4606770"/>
            <a:ext cx="1013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mtClean="0"/>
              <a:t>Structural</a:t>
            </a:r>
          </a:p>
          <a:p>
            <a:pPr algn="ctr"/>
            <a:r>
              <a:rPr lang="en-US" altLang="ko-KR" sz="1400" b="1" smtClean="0"/>
              <a:t>Equality</a:t>
            </a:r>
            <a:endParaRPr lang="ko-KR" altLang="en-US" sz="1400" b="1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7484" y="2844911"/>
            <a:ext cx="3787044" cy="13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8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69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2021-01-08T00:39:59Z</dcterms:created>
  <dcterms:modified xsi:type="dcterms:W3CDTF">2021-01-11T07:41:46Z</dcterms:modified>
</cp:coreProperties>
</file>