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919554" y="522095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916497" y="521429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407397" y="5208616"/>
            <a:ext cx="526194" cy="5120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28377" y="1443588"/>
            <a:ext cx="420284" cy="450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6863914" y="788555"/>
            <a:ext cx="370990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855778" y="788555"/>
            <a:ext cx="334996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3342" y="880157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개념을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모델링</a:t>
            </a:r>
            <a:r>
              <a:rPr lang="ko-KR" altLang="en-US" sz="1200" dirty="0" err="1" smtClean="0"/>
              <a:t>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514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모델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570" y="2290405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하는 </a:t>
            </a:r>
            <a:r>
              <a:rPr lang="ko-KR" altLang="en-US" sz="1100" b="1" dirty="0" smtClean="0"/>
              <a:t>작업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4865" y="229040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모델링의 </a:t>
            </a:r>
            <a:r>
              <a:rPr lang="ko-KR" altLang="en-US" sz="1100" b="1" dirty="0" smtClean="0"/>
              <a:t>결과</a:t>
            </a:r>
            <a:endParaRPr lang="ko-KR" altLang="en-US" sz="11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1373" y="1114651"/>
            <a:ext cx="623797" cy="1125349"/>
            <a:chOff x="3600805" y="1970385"/>
            <a:chExt cx="623797" cy="40953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600805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224602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52379" y="2572604"/>
            <a:ext cx="3727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현실에서 일어나는 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개념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82570" y="372776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사물 혹은 개념에서 </a:t>
            </a:r>
            <a:r>
              <a:rPr lang="ko-KR" altLang="en-US" sz="1100" b="1" dirty="0" smtClean="0"/>
              <a:t>공통적인 것을 뽑아</a:t>
            </a:r>
            <a:r>
              <a:rPr lang="ko-KR" altLang="en-US" sz="1100" dirty="0" smtClean="0"/>
              <a:t> 파악하는 것으로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현신의 모든 것을 반영하는 것이 아니다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530759" y="2844092"/>
            <a:ext cx="3186674" cy="773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54153" y="2552015"/>
            <a:ext cx="374847" cy="1065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176" y="12092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개념을 추상화한 </a:t>
            </a:r>
            <a:r>
              <a:rPr lang="ko-KR" altLang="en-US" sz="1100" b="1" dirty="0" smtClean="0"/>
              <a:t>지식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57381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1656" y="887851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도메인 모델을 소프트웨어 형태의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동작</a:t>
            </a:r>
            <a:r>
              <a:rPr lang="ko-KR" altLang="en-US" sz="1100" dirty="0" smtClean="0"/>
              <a:t>하는 모듈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48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603" y="1172040"/>
            <a:ext cx="237276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trike="sngStrike" dirty="0" smtClean="0"/>
              <a:t> 도메인이 무엇인가</a:t>
            </a:r>
            <a:r>
              <a:rPr lang="en-US" altLang="ko-KR" sz="1100" strike="sngStrike" dirty="0" smtClean="0"/>
              <a:t>? </a:t>
            </a:r>
            <a:endParaRPr lang="ko-KR" altLang="en-US" sz="1100" strike="sngStrike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도메인에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포함</a:t>
            </a:r>
            <a:r>
              <a:rPr lang="ko-KR" altLang="en-US" sz="1100" dirty="0" smtClean="0"/>
              <a:t>되는 것이 무엇인가</a:t>
            </a:r>
            <a:r>
              <a:rPr lang="en-US" altLang="ko-KR" sz="1100" dirty="0" smtClean="0"/>
              <a:t>?</a:t>
            </a:r>
            <a:endParaRPr lang="en-US" altLang="ko-KR" sz="1100" strike="sngStrike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73045" y="4701182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 주도 설계는 </a:t>
            </a:r>
            <a:r>
              <a:rPr lang="ko-KR" altLang="en-US" b="1" dirty="0" smtClean="0"/>
              <a:t>지식을 코드에</a:t>
            </a:r>
            <a:r>
              <a:rPr lang="ko-KR" altLang="en-US" dirty="0" smtClean="0"/>
              <a:t> 녹여 놓을 수 있게 하는 개념이다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7595" y="518315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소프트웨어 이용자의 세계를 </a:t>
            </a:r>
            <a:r>
              <a:rPr lang="ko-KR" altLang="en-US" sz="1200" b="1" dirty="0" smtClean="0"/>
              <a:t>이해</a:t>
            </a:r>
            <a:r>
              <a:rPr lang="ko-KR" altLang="en-US" sz="1200" dirty="0" smtClean="0"/>
              <a:t>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1393" y="518315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이용자의 세계와 소프트웨어 구현을 </a:t>
            </a:r>
            <a:r>
              <a:rPr lang="ko-KR" altLang="en-US" sz="1200" b="1" dirty="0" smtClean="0"/>
              <a:t>연결</a:t>
            </a:r>
            <a:r>
              <a:rPr lang="ko-KR" altLang="en-US" sz="1200" dirty="0" smtClean="0"/>
              <a:t> 짓는다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977" y="534083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코드</a:t>
            </a:r>
            <a:r>
              <a:rPr lang="ko-KR" altLang="en-US" sz="1200" dirty="0" smtClean="0"/>
              <a:t>는 </a:t>
            </a:r>
            <a:r>
              <a:rPr lang="ko-KR" altLang="en-US" sz="1200" b="1" dirty="0" smtClean="0"/>
              <a:t>유용한 지식</a:t>
            </a:r>
            <a:r>
              <a:rPr lang="ko-KR" altLang="en-US" sz="1200" dirty="0" smtClean="0"/>
              <a:t>을 정리해놓은 </a:t>
            </a:r>
            <a:r>
              <a:rPr lang="ko-KR" altLang="en-US" sz="1200" b="1" dirty="0" smtClean="0"/>
              <a:t>문서</a:t>
            </a:r>
            <a:r>
              <a:rPr lang="ko-KR" altLang="en-US" sz="1200" dirty="0" smtClean="0"/>
              <a:t>와도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>
            <a:off x="6291470" y="3412554"/>
            <a:ext cx="238539" cy="255577"/>
          </a:xfrm>
          <a:custGeom>
            <a:avLst/>
            <a:gdLst>
              <a:gd name="connsiteX0" fmla="*/ 0 w 517213"/>
              <a:gd name="connsiteY0" fmla="*/ 431642 h 431642"/>
              <a:gd name="connsiteX1" fmla="*/ 73833 w 517213"/>
              <a:gd name="connsiteY1" fmla="*/ 425963 h 431642"/>
              <a:gd name="connsiteX2" fmla="*/ 96551 w 517213"/>
              <a:gd name="connsiteY2" fmla="*/ 420283 h 431642"/>
              <a:gd name="connsiteX3" fmla="*/ 159026 w 517213"/>
              <a:gd name="connsiteY3" fmla="*/ 386206 h 431642"/>
              <a:gd name="connsiteX4" fmla="*/ 170385 w 517213"/>
              <a:gd name="connsiteY4" fmla="*/ 363488 h 431642"/>
              <a:gd name="connsiteX5" fmla="*/ 193103 w 517213"/>
              <a:gd name="connsiteY5" fmla="*/ 329411 h 431642"/>
              <a:gd name="connsiteX6" fmla="*/ 181744 w 517213"/>
              <a:gd name="connsiteY6" fmla="*/ 221501 h 431642"/>
              <a:gd name="connsiteX7" fmla="*/ 176064 w 517213"/>
              <a:gd name="connsiteY7" fmla="*/ 204462 h 431642"/>
              <a:gd name="connsiteX8" fmla="*/ 159026 w 517213"/>
              <a:gd name="connsiteY8" fmla="*/ 198783 h 431642"/>
              <a:gd name="connsiteX9" fmla="*/ 85192 w 517213"/>
              <a:gd name="connsiteY9" fmla="*/ 204462 h 431642"/>
              <a:gd name="connsiteX10" fmla="*/ 79513 w 517213"/>
              <a:gd name="connsiteY10" fmla="*/ 227180 h 431642"/>
              <a:gd name="connsiteX11" fmla="*/ 107910 w 517213"/>
              <a:gd name="connsiteY11" fmla="*/ 283975 h 431642"/>
              <a:gd name="connsiteX12" fmla="*/ 278295 w 517213"/>
              <a:gd name="connsiteY12" fmla="*/ 278296 h 431642"/>
              <a:gd name="connsiteX13" fmla="*/ 295334 w 517213"/>
              <a:gd name="connsiteY13" fmla="*/ 266937 h 431642"/>
              <a:gd name="connsiteX14" fmla="*/ 318052 w 517213"/>
              <a:gd name="connsiteY14" fmla="*/ 255578 h 431642"/>
              <a:gd name="connsiteX15" fmla="*/ 340770 w 517213"/>
              <a:gd name="connsiteY15" fmla="*/ 221501 h 431642"/>
              <a:gd name="connsiteX16" fmla="*/ 352129 w 517213"/>
              <a:gd name="connsiteY16" fmla="*/ 204462 h 431642"/>
              <a:gd name="connsiteX17" fmla="*/ 369167 w 517213"/>
              <a:gd name="connsiteY17" fmla="*/ 176065 h 431642"/>
              <a:gd name="connsiteX18" fmla="*/ 374847 w 517213"/>
              <a:gd name="connsiteY18" fmla="*/ 159026 h 431642"/>
              <a:gd name="connsiteX19" fmla="*/ 369167 w 517213"/>
              <a:gd name="connsiteY19" fmla="*/ 45436 h 431642"/>
              <a:gd name="connsiteX20" fmla="*/ 363488 w 517213"/>
              <a:gd name="connsiteY20" fmla="*/ 28397 h 431642"/>
              <a:gd name="connsiteX21" fmla="*/ 329411 w 517213"/>
              <a:gd name="connsiteY21" fmla="*/ 17038 h 431642"/>
              <a:gd name="connsiteX22" fmla="*/ 283975 w 517213"/>
              <a:gd name="connsiteY22" fmla="*/ 22718 h 431642"/>
              <a:gd name="connsiteX23" fmla="*/ 272616 w 517213"/>
              <a:gd name="connsiteY23" fmla="*/ 56795 h 431642"/>
              <a:gd name="connsiteX24" fmla="*/ 295334 w 517213"/>
              <a:gd name="connsiteY24" fmla="*/ 136308 h 431642"/>
              <a:gd name="connsiteX25" fmla="*/ 318052 w 517213"/>
              <a:gd name="connsiteY25" fmla="*/ 147667 h 431642"/>
              <a:gd name="connsiteX26" fmla="*/ 420283 w 517213"/>
              <a:gd name="connsiteY26" fmla="*/ 141988 h 431642"/>
              <a:gd name="connsiteX27" fmla="*/ 454360 w 517213"/>
              <a:gd name="connsiteY27" fmla="*/ 130629 h 431642"/>
              <a:gd name="connsiteX28" fmla="*/ 465719 w 517213"/>
              <a:gd name="connsiteY28" fmla="*/ 113590 h 431642"/>
              <a:gd name="connsiteX29" fmla="*/ 482757 w 517213"/>
              <a:gd name="connsiteY29" fmla="*/ 96551 h 431642"/>
              <a:gd name="connsiteX30" fmla="*/ 505475 w 517213"/>
              <a:gd name="connsiteY30" fmla="*/ 68154 h 431642"/>
              <a:gd name="connsiteX31" fmla="*/ 516835 w 517213"/>
              <a:gd name="connsiteY31" fmla="*/ 0 h 43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7213" h="431642">
                <a:moveTo>
                  <a:pt x="0" y="431642"/>
                </a:moveTo>
                <a:cubicBezTo>
                  <a:pt x="24611" y="429749"/>
                  <a:pt x="49318" y="428847"/>
                  <a:pt x="73833" y="425963"/>
                </a:cubicBezTo>
                <a:cubicBezTo>
                  <a:pt x="81585" y="425051"/>
                  <a:pt x="89346" y="423285"/>
                  <a:pt x="96551" y="420283"/>
                </a:cubicBezTo>
                <a:cubicBezTo>
                  <a:pt x="130912" y="405966"/>
                  <a:pt x="134824" y="402340"/>
                  <a:pt x="159026" y="386206"/>
                </a:cubicBezTo>
                <a:cubicBezTo>
                  <a:pt x="162812" y="378633"/>
                  <a:pt x="165464" y="370377"/>
                  <a:pt x="170385" y="363488"/>
                </a:cubicBezTo>
                <a:cubicBezTo>
                  <a:pt x="196975" y="326262"/>
                  <a:pt x="180919" y="365962"/>
                  <a:pt x="193103" y="329411"/>
                </a:cubicBezTo>
                <a:cubicBezTo>
                  <a:pt x="189317" y="293441"/>
                  <a:pt x="186631" y="257338"/>
                  <a:pt x="181744" y="221501"/>
                </a:cubicBezTo>
                <a:cubicBezTo>
                  <a:pt x="180935" y="215569"/>
                  <a:pt x="180297" y="208695"/>
                  <a:pt x="176064" y="204462"/>
                </a:cubicBezTo>
                <a:cubicBezTo>
                  <a:pt x="171831" y="200229"/>
                  <a:pt x="164705" y="200676"/>
                  <a:pt x="159026" y="198783"/>
                </a:cubicBezTo>
                <a:cubicBezTo>
                  <a:pt x="134415" y="200676"/>
                  <a:pt x="108438" y="196160"/>
                  <a:pt x="85192" y="204462"/>
                </a:cubicBezTo>
                <a:cubicBezTo>
                  <a:pt x="77841" y="207087"/>
                  <a:pt x="78914" y="219397"/>
                  <a:pt x="79513" y="227180"/>
                </a:cubicBezTo>
                <a:cubicBezTo>
                  <a:pt x="83677" y="281309"/>
                  <a:pt x="77226" y="273748"/>
                  <a:pt x="107910" y="283975"/>
                </a:cubicBezTo>
                <a:cubicBezTo>
                  <a:pt x="164705" y="282082"/>
                  <a:pt x="221702" y="283441"/>
                  <a:pt x="278295" y="278296"/>
                </a:cubicBezTo>
                <a:cubicBezTo>
                  <a:pt x="285093" y="277678"/>
                  <a:pt x="289407" y="270324"/>
                  <a:pt x="295334" y="266937"/>
                </a:cubicBezTo>
                <a:cubicBezTo>
                  <a:pt x="302685" y="262736"/>
                  <a:pt x="310479" y="259364"/>
                  <a:pt x="318052" y="255578"/>
                </a:cubicBezTo>
                <a:cubicBezTo>
                  <a:pt x="350350" y="223278"/>
                  <a:pt x="324331" y="254378"/>
                  <a:pt x="340770" y="221501"/>
                </a:cubicBezTo>
                <a:cubicBezTo>
                  <a:pt x="343823" y="215396"/>
                  <a:pt x="348511" y="210251"/>
                  <a:pt x="352129" y="204462"/>
                </a:cubicBezTo>
                <a:cubicBezTo>
                  <a:pt x="357979" y="195101"/>
                  <a:pt x="364230" y="185938"/>
                  <a:pt x="369167" y="176065"/>
                </a:cubicBezTo>
                <a:cubicBezTo>
                  <a:pt x="371844" y="170710"/>
                  <a:pt x="372954" y="164706"/>
                  <a:pt x="374847" y="159026"/>
                </a:cubicBezTo>
                <a:cubicBezTo>
                  <a:pt x="372954" y="121163"/>
                  <a:pt x="372451" y="83204"/>
                  <a:pt x="369167" y="45436"/>
                </a:cubicBezTo>
                <a:cubicBezTo>
                  <a:pt x="368648" y="39472"/>
                  <a:pt x="368360" y="31877"/>
                  <a:pt x="363488" y="28397"/>
                </a:cubicBezTo>
                <a:cubicBezTo>
                  <a:pt x="353745" y="21437"/>
                  <a:pt x="329411" y="17038"/>
                  <a:pt x="329411" y="17038"/>
                </a:cubicBezTo>
                <a:cubicBezTo>
                  <a:pt x="314266" y="18931"/>
                  <a:pt x="296479" y="13965"/>
                  <a:pt x="283975" y="22718"/>
                </a:cubicBezTo>
                <a:cubicBezTo>
                  <a:pt x="274166" y="29584"/>
                  <a:pt x="272616" y="56795"/>
                  <a:pt x="272616" y="56795"/>
                </a:cubicBezTo>
                <a:cubicBezTo>
                  <a:pt x="277860" y="119728"/>
                  <a:pt x="259627" y="115904"/>
                  <a:pt x="295334" y="136308"/>
                </a:cubicBezTo>
                <a:cubicBezTo>
                  <a:pt x="302685" y="140509"/>
                  <a:pt x="310479" y="143881"/>
                  <a:pt x="318052" y="147667"/>
                </a:cubicBezTo>
                <a:cubicBezTo>
                  <a:pt x="352129" y="145774"/>
                  <a:pt x="386417" y="146221"/>
                  <a:pt x="420283" y="141988"/>
                </a:cubicBezTo>
                <a:cubicBezTo>
                  <a:pt x="432164" y="140503"/>
                  <a:pt x="454360" y="130629"/>
                  <a:pt x="454360" y="130629"/>
                </a:cubicBezTo>
                <a:cubicBezTo>
                  <a:pt x="458146" y="124949"/>
                  <a:pt x="461349" y="118834"/>
                  <a:pt x="465719" y="113590"/>
                </a:cubicBezTo>
                <a:cubicBezTo>
                  <a:pt x="470861" y="107420"/>
                  <a:pt x="478302" y="103234"/>
                  <a:pt x="482757" y="96551"/>
                </a:cubicBezTo>
                <a:cubicBezTo>
                  <a:pt x="504702" y="63633"/>
                  <a:pt x="467372" y="93557"/>
                  <a:pt x="505475" y="68154"/>
                </a:cubicBezTo>
                <a:cubicBezTo>
                  <a:pt x="520427" y="23301"/>
                  <a:pt x="516835" y="46051"/>
                  <a:pt x="51683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78088" y="2267685"/>
            <a:ext cx="283975" cy="28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44" idx="4"/>
            <a:endCxn id="58" idx="0"/>
          </p:cNvCxnSpPr>
          <p:nvPr/>
        </p:nvCxnSpPr>
        <p:spPr>
          <a:xfrm rot="16200000" flipH="1">
            <a:off x="1842539" y="1090147"/>
            <a:ext cx="373517" cy="198155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8786" y="326267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포함 </a:t>
            </a:r>
            <a:r>
              <a:rPr lang="en-US" altLang="ko-KR" sz="1100" dirty="0" smtClean="0">
                <a:solidFill>
                  <a:srgbClr val="C00000"/>
                </a:solidFill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</a:rPr>
              <a:t>취사선택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2570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모델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3075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객체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6565" y="559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C00000"/>
                </a:solidFill>
              </a:rPr>
              <a:t>추상화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6</cp:revision>
  <dcterms:created xsi:type="dcterms:W3CDTF">2021-01-23T01:34:28Z</dcterms:created>
  <dcterms:modified xsi:type="dcterms:W3CDTF">2021-01-23T02:06:08Z</dcterms:modified>
</cp:coreProperties>
</file>