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8FA9-73A0-4DC2-8E55-544D0BD59538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32031" y="1521069"/>
            <a:ext cx="3727939" cy="3640015"/>
            <a:chOff x="4088423" y="1521069"/>
            <a:chExt cx="3727939" cy="3640015"/>
          </a:xfrm>
        </p:grpSpPr>
        <p:sp>
          <p:nvSpPr>
            <p:cNvPr id="5" name="타원 4"/>
            <p:cNvSpPr/>
            <p:nvPr/>
          </p:nvSpPr>
          <p:spPr>
            <a:xfrm>
              <a:off x="4088423" y="1521069"/>
              <a:ext cx="3727939" cy="3640015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65584" y="2004701"/>
              <a:ext cx="334738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00322" y="1635369"/>
              <a:ext cx="130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C00000"/>
                  </a:solidFill>
                </a:rPr>
                <a:t>Statement</a:t>
              </a:r>
              <a:endParaRPr lang="ko-KR" altLang="en-US" b="1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11883" y="2004701"/>
              <a:ext cx="20810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solidFill>
                    <a:srgbClr val="C00000"/>
                  </a:solidFill>
                </a:rPr>
                <a:t>void</a:t>
              </a:r>
              <a:r>
                <a:rPr lang="en-US" altLang="ko-KR" sz="1050" smtClean="0"/>
                <a:t> DoSomething(int x, int y);</a:t>
              </a:r>
              <a:endParaRPr lang="ko-KR" altLang="en-US" sz="1050"/>
            </a:p>
          </p:txBody>
        </p:sp>
        <p:sp>
          <p:nvSpPr>
            <p:cNvPr id="9" name="타원 8"/>
            <p:cNvSpPr/>
            <p:nvPr/>
          </p:nvSpPr>
          <p:spPr>
            <a:xfrm>
              <a:off x="4790299" y="2627949"/>
              <a:ext cx="2324186" cy="2269370"/>
            </a:xfrm>
            <a:prstGeom prst="ellips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3136" y="2926915"/>
              <a:ext cx="1358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0070C0"/>
                  </a:solidFill>
                </a:rPr>
                <a:t>Expression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65584" y="3296247"/>
              <a:ext cx="334738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65584" y="3296247"/>
              <a:ext cx="19736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solidFill>
                    <a:srgbClr val="0070C0"/>
                  </a:solidFill>
                </a:rPr>
                <a:t>int</a:t>
              </a:r>
              <a:r>
                <a:rPr lang="en-US" altLang="ko-KR" sz="1050" smtClean="0"/>
                <a:t> DoSomething(int x, int y);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7210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41469" y="1893399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int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39076" y="1893399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double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6" name="직선 화살표 연결선 25"/>
          <p:cNvCxnSpPr>
            <a:stCxn id="21" idx="3"/>
            <a:endCxn id="33" idx="1"/>
          </p:cNvCxnSpPr>
          <p:nvPr/>
        </p:nvCxnSpPr>
        <p:spPr>
          <a:xfrm flipV="1">
            <a:off x="2504434" y="2163174"/>
            <a:ext cx="85396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79759" y="1633194"/>
                <a:ext cx="328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ko-KR" altLang="en-US" sz="2800" b="1">
                  <a:latin typeface="+mn-ea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59" y="1633194"/>
                <a:ext cx="32861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1740068" y="1964990"/>
            <a:ext cx="764366" cy="3963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rgbClr val="0070C0"/>
                </a:solidFill>
              </a:rPr>
              <a:t>int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58396" y="1964989"/>
            <a:ext cx="764366" cy="3963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rgbClr val="0070C0"/>
                </a:solidFill>
              </a:rPr>
              <a:t>double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37" name="위쪽 화살표 36"/>
          <p:cNvSpPr/>
          <p:nvPr/>
        </p:nvSpPr>
        <p:spPr>
          <a:xfrm rot="5400000">
            <a:off x="4003511" y="1984043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0127" y="245894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2708" y="245894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56215" y="1854232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int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54814" y="1925823"/>
            <a:ext cx="764366" cy="3963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solidFill>
                  <a:srgbClr val="0070C0"/>
                </a:solidFill>
              </a:rPr>
              <a:t>int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67026" y="1854232"/>
            <a:ext cx="1182285" cy="539552"/>
          </a:xfrm>
          <a:prstGeom prst="rect">
            <a:avLst/>
          </a:prstGeom>
          <a:solidFill>
            <a:srgbClr val="FFF5D9"/>
          </a:solidFill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rgbClr val="0070C0"/>
                </a:solidFill>
              </a:rPr>
              <a:t>double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394505" y="1594027"/>
                <a:ext cx="328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ko-KR" altLang="en-US" sz="2800" b="1">
                  <a:latin typeface="+mn-ea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505" y="1594027"/>
                <a:ext cx="32861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위쪽 화살표 48"/>
          <p:cNvSpPr/>
          <p:nvPr/>
        </p:nvSpPr>
        <p:spPr>
          <a:xfrm rot="5400000">
            <a:off x="8119374" y="1944875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164873" y="24197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50658" y="241977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0070C0"/>
                </a:solidFill>
              </a:rPr>
              <a:t>Container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cxnSp>
        <p:nvCxnSpPr>
          <p:cNvPr id="47" name="직선 화살표 연결선 46"/>
          <p:cNvCxnSpPr>
            <a:stCxn id="45" idx="3"/>
            <a:endCxn id="46" idx="1"/>
          </p:cNvCxnSpPr>
          <p:nvPr/>
        </p:nvCxnSpPr>
        <p:spPr>
          <a:xfrm>
            <a:off x="9119180" y="2124008"/>
            <a:ext cx="84784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50147" y="2032370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smtClean="0">
                <a:solidFill>
                  <a:srgbClr val="C00000"/>
                </a:solidFill>
              </a:rPr>
              <a:t>Vs.</a:t>
            </a:r>
            <a:endParaRPr lang="ko-KR" altLang="en-US" sz="1100" b="1" i="1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1267" y="84453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Map</a:t>
            </a:r>
            <a:endParaRPr lang="ko-KR" altLang="en-US" sz="2400" b="1"/>
          </a:p>
        </p:txBody>
      </p:sp>
      <p:sp>
        <p:nvSpPr>
          <p:cNvPr id="62" name="TextBox 61"/>
          <p:cNvSpPr txBox="1"/>
          <p:nvPr/>
        </p:nvSpPr>
        <p:spPr>
          <a:xfrm>
            <a:off x="8680212" y="84453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Bind</a:t>
            </a:r>
            <a:endParaRPr lang="ko-KR" altLang="en-US" sz="2400" b="1"/>
          </a:p>
        </p:txBody>
      </p:sp>
      <p:sp>
        <p:nvSpPr>
          <p:cNvPr id="20" name="위쪽 화살표 19"/>
          <p:cNvSpPr/>
          <p:nvPr/>
        </p:nvSpPr>
        <p:spPr>
          <a:xfrm rot="5400000">
            <a:off x="1504628" y="1984042"/>
            <a:ext cx="339616" cy="353499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159763" y="3289929"/>
            <a:ext cx="3897221" cy="1983462"/>
            <a:chOff x="1353548" y="4311829"/>
            <a:chExt cx="3897221" cy="1983462"/>
          </a:xfrm>
        </p:grpSpPr>
        <p:sp>
          <p:nvSpPr>
            <p:cNvPr id="66" name="직사각형 65"/>
            <p:cNvSpPr/>
            <p:nvPr/>
          </p:nvSpPr>
          <p:spPr>
            <a:xfrm>
              <a:off x="3165231" y="5757923"/>
              <a:ext cx="430823" cy="537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53548" y="4311829"/>
              <a:ext cx="3897221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/>
                <a:t>double</a:t>
              </a:r>
              <a:r>
                <a:rPr lang="en-US" altLang="ko-KR" sz="1400" dirty="0" smtClean="0"/>
                <a:t> </a:t>
              </a:r>
              <a:r>
                <a:rPr lang="en-US" altLang="ko-KR" sz="2000" b="1" dirty="0" smtClean="0"/>
                <a:t>f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dirty="0" smtClean="0"/>
                <a:t> value)</a:t>
              </a:r>
            </a:p>
            <a:p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  …</a:t>
              </a:r>
            </a:p>
            <a:p>
              <a:r>
                <a:rPr lang="en-US" altLang="ko-KR" sz="1400" dirty="0" smtClean="0"/>
                <a:t>}</a:t>
              </a:r>
            </a:p>
            <a:p>
              <a:endParaRPr lang="en-US" altLang="ko-KR" sz="1400" smtClean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int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xyz = …;</a:t>
              </a:r>
              <a:endParaRPr lang="en-US" altLang="ko-KR" sz="1400" dirty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double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ret = xyz.</a:t>
              </a:r>
              <a:r>
                <a:rPr lang="en-US" altLang="ko-KR" sz="1400" b="1" smtClean="0">
                  <a:solidFill>
                    <a:srgbClr val="C00000"/>
                  </a:solidFill>
                </a:rPr>
                <a:t>Map</a:t>
              </a:r>
              <a:r>
                <a:rPr lang="en-US" altLang="ko-KR" sz="1400" smtClean="0"/>
                <a:t>(value </a:t>
              </a:r>
              <a:r>
                <a:rPr lang="en-US" altLang="ko-KR" sz="1400" dirty="0" smtClean="0"/>
                <a:t>=&gt;</a:t>
              </a:r>
              <a:r>
                <a:rPr lang="en-US" altLang="ko-KR" sz="1600" dirty="0" smtClean="0"/>
                <a:t> </a:t>
              </a:r>
              <a:r>
                <a:rPr lang="en-US" altLang="ko-KR" sz="1600" b="1" dirty="0" smtClean="0"/>
                <a:t>f</a:t>
              </a:r>
              <a:r>
                <a:rPr lang="en-US" altLang="ko-KR" sz="1400" dirty="0" smtClean="0"/>
                <a:t>(value));</a:t>
              </a:r>
              <a:endParaRPr lang="ko-KR" altLang="en-US" sz="16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452306" y="3289929"/>
            <a:ext cx="3884397" cy="1983462"/>
            <a:chOff x="6947645" y="4311829"/>
            <a:chExt cx="3884397" cy="1983462"/>
          </a:xfrm>
        </p:grpSpPr>
        <p:sp>
          <p:nvSpPr>
            <p:cNvPr id="67" name="직사각형 66"/>
            <p:cNvSpPr/>
            <p:nvPr/>
          </p:nvSpPr>
          <p:spPr>
            <a:xfrm>
              <a:off x="8773251" y="5757923"/>
              <a:ext cx="430823" cy="537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47645" y="4311829"/>
              <a:ext cx="3884397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b="1" smtClean="0"/>
                <a:t>double</a:t>
              </a:r>
              <a:r>
                <a:rPr lang="en-US" altLang="ko-KR" sz="1400" b="1" dirty="0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dirty="0" smtClean="0"/>
                <a:t> </a:t>
              </a:r>
              <a:r>
                <a:rPr lang="en-US" altLang="ko-KR" sz="2000" b="1" dirty="0" smtClean="0"/>
                <a:t>f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err="1" smtClean="0"/>
                <a:t>int</a:t>
              </a:r>
              <a:r>
                <a:rPr lang="en-US" altLang="ko-KR" sz="1400" dirty="0" smtClean="0"/>
                <a:t> value)</a:t>
              </a:r>
            </a:p>
            <a:p>
              <a:r>
                <a:rPr lang="en-US" altLang="ko-KR" sz="1400" dirty="0" smtClean="0"/>
                <a:t>{</a:t>
              </a:r>
            </a:p>
            <a:p>
              <a:r>
                <a:rPr lang="en-US" altLang="ko-KR" sz="1400" dirty="0" smtClean="0"/>
                <a:t>      …</a:t>
              </a:r>
            </a:p>
            <a:p>
              <a:r>
                <a:rPr lang="en-US" altLang="ko-KR" sz="1400" dirty="0" smtClean="0"/>
                <a:t>}</a:t>
              </a:r>
            </a:p>
            <a:p>
              <a:endParaRPr lang="en-US" altLang="ko-KR" sz="1400" smtClean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int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xzy = …;</a:t>
              </a:r>
              <a:endParaRPr lang="en-US" altLang="ko-KR" sz="1400" dirty="0"/>
            </a:p>
            <a:p>
              <a:r>
                <a:rPr lang="en-US" altLang="ko-KR" sz="14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400" smtClean="0"/>
                <a:t>double</a:t>
              </a:r>
              <a:r>
                <a:rPr lang="en-US" altLang="ko-KR" sz="14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400" smtClean="0"/>
                <a:t> ret = xyz.</a:t>
              </a:r>
              <a:r>
                <a:rPr lang="en-US" altLang="ko-KR" sz="1400" b="1" smtClean="0">
                  <a:solidFill>
                    <a:srgbClr val="C00000"/>
                  </a:solidFill>
                </a:rPr>
                <a:t>Bind</a:t>
              </a:r>
              <a:r>
                <a:rPr lang="en-US" altLang="ko-KR" sz="1400" smtClean="0"/>
                <a:t>(value </a:t>
              </a:r>
              <a:r>
                <a:rPr lang="en-US" altLang="ko-KR" sz="1400" dirty="0" smtClean="0"/>
                <a:t>=&gt;</a:t>
              </a:r>
              <a:r>
                <a:rPr lang="en-US" altLang="ko-KR" sz="1600" dirty="0" smtClean="0"/>
                <a:t> </a:t>
              </a:r>
              <a:r>
                <a:rPr lang="en-US" altLang="ko-KR" sz="1600" b="1" dirty="0" smtClean="0"/>
                <a:t>f</a:t>
              </a:r>
              <a:r>
                <a:rPr lang="en-US" altLang="ko-KR" sz="1400" dirty="0" smtClean="0"/>
                <a:t>(value));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9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266700" y="3144414"/>
            <a:ext cx="11658600" cy="0"/>
          </a:xfrm>
          <a:prstGeom prst="line">
            <a:avLst/>
          </a:prstGeom>
          <a:ln w="1905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13597" y="1972949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smtClean="0">
                <a:solidFill>
                  <a:srgbClr val="C00000"/>
                </a:solidFill>
              </a:rPr>
              <a:t>Vs.</a:t>
            </a:r>
            <a:endParaRPr lang="ko-KR" altLang="en-US" sz="1000" b="1" i="1">
              <a:solidFill>
                <a:srgbClr val="C00000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226913" y="1010907"/>
            <a:ext cx="4150538" cy="1654285"/>
            <a:chOff x="441469" y="1031101"/>
            <a:chExt cx="4150538" cy="1654285"/>
          </a:xfrm>
        </p:grpSpPr>
        <p:sp>
          <p:nvSpPr>
            <p:cNvPr id="61" name="TextBox 60"/>
            <p:cNvSpPr txBox="1"/>
            <p:nvPr/>
          </p:nvSpPr>
          <p:spPr>
            <a:xfrm>
              <a:off x="2179004" y="103110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Map</a:t>
              </a:r>
              <a:endParaRPr lang="ko-KR" altLang="en-US" b="1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41469" y="1545944"/>
              <a:ext cx="4150538" cy="1139442"/>
              <a:chOff x="441469" y="1545944"/>
              <a:chExt cx="4150538" cy="1139442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41469" y="1900254"/>
                <a:ext cx="972000" cy="432000"/>
              </a:xfrm>
              <a:prstGeom prst="rect">
                <a:avLst/>
              </a:prstGeom>
              <a:solidFill>
                <a:srgbClr val="FFF5D9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smtClean="0">
                    <a:solidFill>
                      <a:srgbClr val="0070C0"/>
                    </a:solidFill>
                  </a:rPr>
                  <a:t>int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620007" y="1900254"/>
                <a:ext cx="972000" cy="432000"/>
              </a:xfrm>
              <a:prstGeom prst="rect">
                <a:avLst/>
              </a:prstGeom>
              <a:solidFill>
                <a:srgbClr val="FFF5D9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smtClean="0">
                    <a:solidFill>
                      <a:srgbClr val="0070C0"/>
                    </a:solidFill>
                  </a:rPr>
                  <a:t>double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" name="직선 화살표 연결선 25"/>
              <p:cNvCxnSpPr>
                <a:stCxn id="21" idx="3"/>
                <a:endCxn id="33" idx="1"/>
              </p:cNvCxnSpPr>
              <p:nvPr/>
            </p:nvCxnSpPr>
            <p:spPr>
              <a:xfrm>
                <a:off x="2183380" y="2116254"/>
                <a:ext cx="67241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402567" y="1545944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altLang="ko-KR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oMath>
                      </m:oMathPara>
                    </a14:m>
                    <a:endParaRPr lang="ko-KR" altLang="en-US" sz="2000" b="1">
                      <a:latin typeface="+mn-ea"/>
                    </a:endParaRP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567" y="1545944"/>
                    <a:ext cx="234038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4211" r="-3157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직사각형 20"/>
              <p:cNvSpPr/>
              <p:nvPr/>
            </p:nvSpPr>
            <p:spPr>
              <a:xfrm>
                <a:off x="1535380" y="1936254"/>
                <a:ext cx="648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smtClean="0">
                    <a:solidFill>
                      <a:srgbClr val="0070C0"/>
                    </a:solidFill>
                  </a:rPr>
                  <a:t>int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855792" y="1936254"/>
                <a:ext cx="648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smtClean="0">
                    <a:solidFill>
                      <a:srgbClr val="0070C0"/>
                    </a:solidFill>
                  </a:rPr>
                  <a:t>double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위쪽 화살표 36"/>
              <p:cNvSpPr/>
              <p:nvPr/>
            </p:nvSpPr>
            <p:spPr>
              <a:xfrm rot="5400000">
                <a:off x="3392092" y="1964858"/>
                <a:ext cx="339616" cy="302793"/>
              </a:xfrm>
              <a:prstGeom prst="upArrow">
                <a:avLst>
                  <a:gd name="adj1" fmla="val 63636"/>
                  <a:gd name="adj2" fmla="val 59091"/>
                </a:avLst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8124" y="2423776"/>
                <a:ext cx="8386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smtClean="0">
                    <a:solidFill>
                      <a:srgbClr val="0070C0"/>
                    </a:solidFill>
                  </a:rPr>
                  <a:t>Container</a:t>
                </a:r>
                <a:endParaRPr lang="ko-KR" altLang="en-US" sz="11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686662" y="2423776"/>
                <a:ext cx="8386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smtClean="0">
                    <a:solidFill>
                      <a:srgbClr val="0070C0"/>
                    </a:solidFill>
                  </a:rPr>
                  <a:t>Container</a:t>
                </a:r>
                <a:endParaRPr lang="ko-KR" altLang="en-US" sz="11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위쪽 화살표 19"/>
              <p:cNvSpPr/>
              <p:nvPr/>
            </p:nvSpPr>
            <p:spPr>
              <a:xfrm rot="5400000">
                <a:off x="1304617" y="1964858"/>
                <a:ext cx="339616" cy="302793"/>
              </a:xfrm>
              <a:prstGeom prst="upArrow">
                <a:avLst>
                  <a:gd name="adj1" fmla="val 63636"/>
                  <a:gd name="adj2" fmla="val 59091"/>
                </a:avLst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1712548" y="4224117"/>
            <a:ext cx="3179268" cy="1622977"/>
            <a:chOff x="1736224" y="3681606"/>
            <a:chExt cx="3179268" cy="1622977"/>
          </a:xfrm>
        </p:grpSpPr>
        <p:sp>
          <p:nvSpPr>
            <p:cNvPr id="66" name="직사각형 65"/>
            <p:cNvSpPr/>
            <p:nvPr/>
          </p:nvSpPr>
          <p:spPr>
            <a:xfrm>
              <a:off x="3145614" y="4767215"/>
              <a:ext cx="430823" cy="537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36224" y="3681606"/>
              <a:ext cx="3179268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 smtClean="0"/>
                <a:t>double</a:t>
              </a:r>
              <a:r>
                <a:rPr lang="en-US" altLang="ko-KR" sz="1100" dirty="0" smtClean="0"/>
                <a:t> </a:t>
              </a:r>
              <a:r>
                <a:rPr lang="en-US" altLang="ko-KR" sz="1600" b="1" dirty="0" smtClean="0"/>
                <a:t>f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err="1" smtClean="0"/>
                <a:t>int</a:t>
              </a:r>
              <a:r>
                <a:rPr lang="en-US" altLang="ko-KR" sz="1100" dirty="0" smtClean="0"/>
                <a:t> value)</a:t>
              </a:r>
            </a:p>
            <a:p>
              <a:r>
                <a:rPr lang="en-US" altLang="ko-KR" sz="1100" dirty="0" smtClean="0"/>
                <a:t>{</a:t>
              </a:r>
            </a:p>
            <a:p>
              <a:r>
                <a:rPr lang="en-US" altLang="ko-KR" sz="1100" dirty="0" smtClean="0"/>
                <a:t>      …</a:t>
              </a:r>
            </a:p>
            <a:p>
              <a:r>
                <a:rPr lang="en-US" altLang="ko-KR" sz="1100" dirty="0" smtClean="0"/>
                <a:t>}</a:t>
              </a:r>
            </a:p>
            <a:p>
              <a:endParaRPr lang="en-US" altLang="ko-KR" sz="1100" smtClean="0"/>
            </a:p>
            <a:p>
              <a:r>
                <a:rPr lang="en-US" altLang="ko-KR" sz="11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100" smtClean="0"/>
                <a:t>int</a:t>
              </a:r>
              <a:r>
                <a:rPr lang="en-US" altLang="ko-KR" sz="11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100" smtClean="0"/>
                <a:t> xyz = …;</a:t>
              </a:r>
              <a:endParaRPr lang="en-US" altLang="ko-KR" sz="1100" dirty="0"/>
            </a:p>
            <a:p>
              <a:r>
                <a:rPr lang="en-US" altLang="ko-KR" sz="11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100" smtClean="0"/>
                <a:t>double</a:t>
              </a:r>
              <a:r>
                <a:rPr lang="en-US" altLang="ko-KR" sz="11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100" smtClean="0"/>
                <a:t> ret = xyz.</a:t>
              </a:r>
              <a:r>
                <a:rPr lang="en-US" altLang="ko-KR" sz="1100" b="1" smtClean="0">
                  <a:solidFill>
                    <a:srgbClr val="C00000"/>
                  </a:solidFill>
                </a:rPr>
                <a:t>Map</a:t>
              </a:r>
              <a:r>
                <a:rPr lang="en-US" altLang="ko-KR" sz="1100" smtClean="0"/>
                <a:t>(value </a:t>
              </a:r>
              <a:r>
                <a:rPr lang="en-US" altLang="ko-KR" sz="1100" dirty="0" smtClean="0"/>
                <a:t>=&gt;</a:t>
              </a:r>
              <a:r>
                <a:rPr lang="en-US" altLang="ko-KR" sz="1200" dirty="0" smtClean="0"/>
                <a:t> </a:t>
              </a:r>
              <a:r>
                <a:rPr lang="en-US" altLang="ko-KR" sz="1200" b="1" dirty="0" smtClean="0"/>
                <a:t>f</a:t>
              </a:r>
              <a:r>
                <a:rPr lang="en-US" altLang="ko-KR" sz="1100" dirty="0" smtClean="0"/>
                <a:t>(value));</a:t>
              </a:r>
              <a:endParaRPr lang="ko-KR" altLang="en-US" sz="1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213945" y="1010907"/>
            <a:ext cx="3386323" cy="1654285"/>
            <a:chOff x="5377037" y="1031101"/>
            <a:chExt cx="3386323" cy="1654285"/>
          </a:xfrm>
        </p:grpSpPr>
        <p:sp>
          <p:nvSpPr>
            <p:cNvPr id="40" name="TextBox 39"/>
            <p:cNvSpPr txBox="1"/>
            <p:nvPr/>
          </p:nvSpPr>
          <p:spPr>
            <a:xfrm>
              <a:off x="6729400" y="103110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Bind</a:t>
              </a:r>
              <a:endParaRPr lang="ko-KR" altLang="en-US" b="1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5377037" y="1545944"/>
              <a:ext cx="3386323" cy="1139442"/>
              <a:chOff x="5377037" y="1545944"/>
              <a:chExt cx="3386323" cy="113944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5377037" y="1900254"/>
                <a:ext cx="972000" cy="432000"/>
              </a:xfrm>
              <a:prstGeom prst="rect">
                <a:avLst/>
              </a:prstGeom>
              <a:solidFill>
                <a:srgbClr val="FFF5D9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smtClean="0">
                    <a:solidFill>
                      <a:srgbClr val="0070C0"/>
                    </a:solidFill>
                  </a:rPr>
                  <a:t>int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791360" y="1900254"/>
                <a:ext cx="972000" cy="432000"/>
              </a:xfrm>
              <a:prstGeom prst="rect">
                <a:avLst/>
              </a:prstGeom>
              <a:solidFill>
                <a:srgbClr val="FFF5D9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smtClean="0">
                    <a:solidFill>
                      <a:srgbClr val="0070C0"/>
                    </a:solidFill>
                  </a:rPr>
                  <a:t>double</a:t>
                </a:r>
                <a:endParaRPr lang="ko-KR" altLang="en-US" sz="11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1" name="직선 화살표 연결선 50"/>
              <p:cNvCxnSpPr>
                <a:stCxn id="55" idx="3"/>
              </p:cNvCxnSpPr>
              <p:nvPr/>
            </p:nvCxnSpPr>
            <p:spPr>
              <a:xfrm>
                <a:off x="7118948" y="2116254"/>
                <a:ext cx="67241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338135" y="1545944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altLang="ko-KR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oMath>
                      </m:oMathPara>
                    </a14:m>
                    <a:endParaRPr lang="ko-KR" altLang="en-US" sz="2000" b="1">
                      <a:latin typeface="+mn-ea"/>
                    </a:endParaRPr>
                  </a:p>
                </p:txBody>
              </p:sp>
            </mc:Choice>
            <mc:Fallback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8135" y="1545944"/>
                    <a:ext cx="234038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1579" r="-3421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직사각형 54"/>
              <p:cNvSpPr/>
              <p:nvPr/>
            </p:nvSpPr>
            <p:spPr>
              <a:xfrm>
                <a:off x="6470948" y="1936254"/>
                <a:ext cx="648000" cy="36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smtClean="0">
                    <a:solidFill>
                      <a:srgbClr val="0070C0"/>
                    </a:solidFill>
                  </a:rPr>
                  <a:t>int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43692" y="2423776"/>
                <a:ext cx="8386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smtClean="0">
                    <a:solidFill>
                      <a:srgbClr val="0070C0"/>
                    </a:solidFill>
                  </a:rPr>
                  <a:t>Container</a:t>
                </a:r>
                <a:endParaRPr lang="ko-KR" altLang="en-US" sz="11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858015" y="2423776"/>
                <a:ext cx="8386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smtClean="0">
                    <a:solidFill>
                      <a:srgbClr val="0070C0"/>
                    </a:solidFill>
                  </a:rPr>
                  <a:t>Container</a:t>
                </a:r>
                <a:endParaRPr lang="ko-KR" altLang="en-US" sz="11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위쪽 화살표 64"/>
              <p:cNvSpPr/>
              <p:nvPr/>
            </p:nvSpPr>
            <p:spPr>
              <a:xfrm rot="5400000">
                <a:off x="6240185" y="1964858"/>
                <a:ext cx="339616" cy="302793"/>
              </a:xfrm>
              <a:prstGeom prst="upArrow">
                <a:avLst>
                  <a:gd name="adj1" fmla="val 63636"/>
                  <a:gd name="adj2" fmla="val 59091"/>
                </a:avLst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6316671" y="4224117"/>
            <a:ext cx="3180871" cy="1622977"/>
            <a:chOff x="6672157" y="3681606"/>
            <a:chExt cx="3180871" cy="1622977"/>
          </a:xfrm>
        </p:grpSpPr>
        <p:sp>
          <p:nvSpPr>
            <p:cNvPr id="67" name="직사각형 66"/>
            <p:cNvSpPr/>
            <p:nvPr/>
          </p:nvSpPr>
          <p:spPr>
            <a:xfrm>
              <a:off x="8099932" y="4767215"/>
              <a:ext cx="430823" cy="537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72157" y="3681606"/>
              <a:ext cx="3180871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100" b="1" smtClean="0"/>
                <a:t>double</a:t>
              </a:r>
              <a:r>
                <a:rPr lang="en-US" altLang="ko-KR" sz="1100" b="1" dirty="0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100" dirty="0" smtClean="0"/>
                <a:t> </a:t>
              </a:r>
              <a:r>
                <a:rPr lang="en-US" altLang="ko-KR" sz="1600" b="1" dirty="0" smtClean="0"/>
                <a:t>f</a:t>
              </a:r>
              <a:r>
                <a:rPr lang="en-US" altLang="ko-KR" sz="1100" dirty="0" smtClean="0"/>
                <a:t>(</a:t>
              </a:r>
              <a:r>
                <a:rPr lang="en-US" altLang="ko-KR" sz="1100" b="1" dirty="0" err="1" smtClean="0"/>
                <a:t>int</a:t>
              </a:r>
              <a:r>
                <a:rPr lang="en-US" altLang="ko-KR" sz="1100" dirty="0" smtClean="0"/>
                <a:t> value)</a:t>
              </a:r>
            </a:p>
            <a:p>
              <a:r>
                <a:rPr lang="en-US" altLang="ko-KR" sz="1100" dirty="0" smtClean="0"/>
                <a:t>{</a:t>
              </a:r>
            </a:p>
            <a:p>
              <a:r>
                <a:rPr lang="en-US" altLang="ko-KR" sz="1100" dirty="0" smtClean="0"/>
                <a:t>      …</a:t>
              </a:r>
            </a:p>
            <a:p>
              <a:r>
                <a:rPr lang="en-US" altLang="ko-KR" sz="1100" dirty="0" smtClean="0"/>
                <a:t>}</a:t>
              </a:r>
            </a:p>
            <a:p>
              <a:endParaRPr lang="en-US" altLang="ko-KR" sz="1100" smtClean="0"/>
            </a:p>
            <a:p>
              <a:r>
                <a:rPr lang="en-US" altLang="ko-KR" sz="11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100" smtClean="0"/>
                <a:t>int</a:t>
              </a:r>
              <a:r>
                <a:rPr lang="en-US" altLang="ko-KR" sz="11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100" smtClean="0"/>
                <a:t> xzy = …;</a:t>
              </a:r>
              <a:endParaRPr lang="en-US" altLang="ko-KR" sz="1100" dirty="0"/>
            </a:p>
            <a:p>
              <a:r>
                <a:rPr lang="en-US" altLang="ko-KR" sz="1100" b="1" smtClean="0">
                  <a:solidFill>
                    <a:srgbClr val="0070C0"/>
                  </a:solidFill>
                </a:rPr>
                <a:t>A&lt;</a:t>
              </a:r>
              <a:r>
                <a:rPr lang="en-US" altLang="ko-KR" sz="1100" smtClean="0"/>
                <a:t>double</a:t>
              </a:r>
              <a:r>
                <a:rPr lang="en-US" altLang="ko-KR" sz="1100" b="1" smtClean="0">
                  <a:solidFill>
                    <a:srgbClr val="0070C0"/>
                  </a:solidFill>
                </a:rPr>
                <a:t>&gt;</a:t>
              </a:r>
              <a:r>
                <a:rPr lang="en-US" altLang="ko-KR" sz="1100" smtClean="0"/>
                <a:t> ret = xyz.</a:t>
              </a:r>
              <a:r>
                <a:rPr lang="en-US" altLang="ko-KR" sz="1100" b="1" smtClean="0">
                  <a:solidFill>
                    <a:srgbClr val="C00000"/>
                  </a:solidFill>
                </a:rPr>
                <a:t>Bind</a:t>
              </a:r>
              <a:r>
                <a:rPr lang="en-US" altLang="ko-KR" sz="1100" smtClean="0"/>
                <a:t>(value </a:t>
              </a:r>
              <a:r>
                <a:rPr lang="en-US" altLang="ko-KR" sz="1100" dirty="0" smtClean="0"/>
                <a:t>=&gt;</a:t>
              </a:r>
              <a:r>
                <a:rPr lang="en-US" altLang="ko-KR" sz="1200" dirty="0" smtClean="0"/>
                <a:t> </a:t>
              </a:r>
              <a:r>
                <a:rPr lang="en-US" altLang="ko-KR" sz="1200" b="1" dirty="0" smtClean="0"/>
                <a:t>f</a:t>
              </a:r>
              <a:r>
                <a:rPr lang="en-US" altLang="ko-KR" sz="1100" dirty="0" smtClean="0"/>
                <a:t>(value));</a:t>
              </a:r>
              <a:endParaRPr lang="ko-KR" altLang="en-US" sz="12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836414" y="2005217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smtClean="0">
                <a:solidFill>
                  <a:srgbClr val="C00000"/>
                </a:solidFill>
              </a:rPr>
              <a:t>Vs.</a:t>
            </a:r>
            <a:endParaRPr lang="ko-KR" altLang="en-US" sz="1000" b="1" i="1">
              <a:solidFill>
                <a:srgbClr val="C00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436760" y="1010907"/>
            <a:ext cx="1380885" cy="2887817"/>
            <a:chOff x="10038178" y="1031101"/>
            <a:chExt cx="1380885" cy="2887817"/>
          </a:xfrm>
        </p:grpSpPr>
        <p:sp>
          <p:nvSpPr>
            <p:cNvPr id="72" name="직사각형 71"/>
            <p:cNvSpPr/>
            <p:nvPr/>
          </p:nvSpPr>
          <p:spPr>
            <a:xfrm>
              <a:off x="10038178" y="1900253"/>
              <a:ext cx="972000" cy="432000"/>
            </a:xfrm>
            <a:prstGeom prst="rect">
              <a:avLst/>
            </a:prstGeom>
            <a:solidFill>
              <a:srgbClr val="FFF5D9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>
                  <a:solidFill>
                    <a:srgbClr val="0070C0"/>
                  </a:solidFill>
                </a:rPr>
                <a:t>int</a:t>
              </a:r>
              <a:endParaRPr lang="ko-KR" alt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75" idx="0"/>
              <a:endCxn id="72" idx="2"/>
            </p:cNvCxnSpPr>
            <p:nvPr/>
          </p:nvCxnSpPr>
          <p:spPr>
            <a:xfrm flipV="1">
              <a:off x="10517026" y="2332253"/>
              <a:ext cx="7152" cy="12266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10193026" y="3558918"/>
              <a:ext cx="648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0070C0"/>
                  </a:solidFill>
                </a:rPr>
                <a:t>int</a:t>
              </a:r>
              <a:endParaRPr lang="ko-KR" altLang="en-US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580372" y="2423776"/>
              <a:ext cx="838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0070C0"/>
                  </a:solidFill>
                </a:rPr>
                <a:t>Container</a:t>
              </a:r>
              <a:endParaRPr lang="ko-KR" altLang="en-US" sz="1100" b="1">
                <a:solidFill>
                  <a:srgbClr val="0070C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058054" y="1031101"/>
              <a:ext cx="91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Return</a:t>
              </a:r>
              <a:endParaRPr lang="ko-KR" altLang="en-US" b="1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6700" y="3200226"/>
            <a:ext cx="1106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Normal World</a:t>
            </a:r>
            <a:endParaRPr lang="ko-KR" altLang="en-US" sz="1050" b="1"/>
          </a:p>
        </p:txBody>
      </p:sp>
      <p:sp>
        <p:nvSpPr>
          <p:cNvPr id="81" name="TextBox 80"/>
          <p:cNvSpPr txBox="1"/>
          <p:nvPr/>
        </p:nvSpPr>
        <p:spPr>
          <a:xfrm>
            <a:off x="266700" y="2834687"/>
            <a:ext cx="2180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mtClean="0"/>
              <a:t>Elevated World : </a:t>
            </a:r>
            <a:r>
              <a:rPr lang="en-US" altLang="ko-KR" sz="1050" b="1" smtClean="0">
                <a:solidFill>
                  <a:srgbClr val="C00000"/>
                </a:solidFill>
              </a:rPr>
              <a:t>Containerized</a:t>
            </a:r>
            <a:endParaRPr lang="ko-KR" altLang="en-US" sz="105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53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148</Words>
  <Application>Microsoft Office PowerPoint</Application>
  <PresentationFormat>와이드스크린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Windows 사용자</cp:lastModifiedBy>
  <cp:revision>17</cp:revision>
  <dcterms:created xsi:type="dcterms:W3CDTF">2020-05-06T14:17:44Z</dcterms:created>
  <dcterms:modified xsi:type="dcterms:W3CDTF">2020-06-18T07:41:56Z</dcterms:modified>
</cp:coreProperties>
</file>