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>
        <p:scale>
          <a:sx n="75" d="100"/>
          <a:sy n="75" d="100"/>
        </p:scale>
        <p:origin x="444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8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0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6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3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2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4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4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9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4919554" y="5220955"/>
            <a:ext cx="319000" cy="1101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916497" y="5214295"/>
            <a:ext cx="319000" cy="1101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407397" y="5208616"/>
            <a:ext cx="526194" cy="5120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828377" y="1443588"/>
            <a:ext cx="420284" cy="450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6863914" y="788555"/>
            <a:ext cx="3709901" cy="460203"/>
          </a:xfrm>
          <a:prstGeom prst="rightArrow">
            <a:avLst>
              <a:gd name="adj1" fmla="val 77151"/>
              <a:gd name="adj2" fmla="val 6234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855778" y="788555"/>
            <a:ext cx="3349961" cy="460203"/>
          </a:xfrm>
          <a:prstGeom prst="rightArrow">
            <a:avLst>
              <a:gd name="adj1" fmla="val 77151"/>
              <a:gd name="adj2" fmla="val 6234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33342" y="880157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도메인 개념을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모델링</a:t>
            </a:r>
            <a:r>
              <a:rPr lang="ko-KR" altLang="en-US" sz="1200" dirty="0" err="1" smtClean="0"/>
              <a:t>한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모델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514" y="8339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모델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2570" y="2290405"/>
            <a:ext cx="2358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사건 혹은 개념을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추상화</a:t>
            </a:r>
            <a:r>
              <a:rPr lang="ko-KR" altLang="en-US" sz="1100" dirty="0" smtClean="0"/>
              <a:t>하는 </a:t>
            </a:r>
            <a:r>
              <a:rPr lang="ko-KR" altLang="en-US" sz="1100" b="1" dirty="0" smtClean="0"/>
              <a:t>작업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4865" y="2290405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모델링의 </a:t>
            </a:r>
            <a:r>
              <a:rPr lang="ko-KR" altLang="en-US" sz="1100" b="1" dirty="0" smtClean="0"/>
              <a:t>결과</a:t>
            </a:r>
            <a:endParaRPr lang="ko-KR" altLang="en-US" sz="11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741373" y="1114651"/>
            <a:ext cx="623797" cy="1125349"/>
            <a:chOff x="3600805" y="1970385"/>
            <a:chExt cx="623797" cy="409530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3600805" y="1970385"/>
              <a:ext cx="0" cy="40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4224602" y="1970385"/>
              <a:ext cx="0" cy="40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052379" y="2572604"/>
            <a:ext cx="3727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현실에서 일어나는 사건 혹은 개념을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추상화</a:t>
            </a:r>
            <a:r>
              <a:rPr lang="ko-KR" altLang="en-US" sz="1100" dirty="0" smtClean="0"/>
              <a:t>한 </a:t>
            </a:r>
            <a:r>
              <a:rPr lang="ko-KR" altLang="en-US" sz="1100" b="1" dirty="0" smtClean="0"/>
              <a:t>개념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ko-KR" alt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82570" y="3727769"/>
            <a:ext cx="6694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여러 사물 혹은 개념에서 </a:t>
            </a:r>
            <a:r>
              <a:rPr lang="ko-KR" altLang="en-US" sz="1100" b="1" dirty="0" smtClean="0"/>
              <a:t>공통적인 것을 뽑아</a:t>
            </a:r>
            <a:r>
              <a:rPr lang="ko-KR" altLang="en-US" sz="1100" dirty="0" smtClean="0"/>
              <a:t> 파악하는 것으로</a:t>
            </a:r>
            <a:r>
              <a:rPr lang="en-US" altLang="ko-KR" sz="1100" dirty="0" smtClean="0"/>
              <a:t>, </a:t>
            </a:r>
            <a:r>
              <a:rPr lang="ko-KR" altLang="en-US" sz="1100" b="1" dirty="0" smtClean="0"/>
              <a:t>현신의 모든 것을 반영하는 것이 아니다</a:t>
            </a:r>
            <a:r>
              <a:rPr lang="en-US" altLang="ko-KR" sz="1100" dirty="0" smtClean="0"/>
              <a:t>.</a:t>
            </a:r>
            <a:endParaRPr lang="ko-KR" altLang="en-US" sz="11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530759" y="2844092"/>
            <a:ext cx="3186674" cy="7736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54153" y="2552015"/>
            <a:ext cx="374847" cy="10657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5176" y="1209205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개념을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추상화</a:t>
            </a:r>
            <a:r>
              <a:rPr lang="ko-KR" altLang="en-US" sz="1100" dirty="0" smtClean="0"/>
              <a:t>한 </a:t>
            </a:r>
            <a:r>
              <a:rPr lang="ko-KR" altLang="en-US" sz="1100" b="1" dirty="0" smtClean="0"/>
              <a:t>지식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ko-KR" alt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573815" y="8339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1656" y="887851"/>
            <a:ext cx="3254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도메인 모델을 소프트웨어 형태의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동작</a:t>
            </a:r>
            <a:r>
              <a:rPr lang="ko-KR" altLang="en-US" sz="1100" dirty="0" smtClean="0"/>
              <a:t>하는 모듈</a:t>
            </a:r>
            <a:endParaRPr lang="ko-KR" altLang="en-US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9485" y="8339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603" y="1172040"/>
            <a:ext cx="2372765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trike="sngStrike" dirty="0" smtClean="0"/>
              <a:t> 도메인이 무엇인가</a:t>
            </a:r>
            <a:r>
              <a:rPr lang="en-US" altLang="ko-KR" sz="1100" strike="sngStrike" dirty="0" smtClean="0"/>
              <a:t>? </a:t>
            </a:r>
            <a:endParaRPr lang="ko-KR" altLang="en-US" sz="1100" strike="sngStrike" dirty="0" smtClean="0"/>
          </a:p>
          <a:p>
            <a:pPr>
              <a:lnSpc>
                <a:spcPct val="200000"/>
              </a:lnSpc>
            </a:pPr>
            <a:r>
              <a:rPr lang="ko-KR" altLang="en-US" sz="1100" dirty="0" smtClean="0"/>
              <a:t>도메인에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포함</a:t>
            </a:r>
            <a:r>
              <a:rPr lang="ko-KR" altLang="en-US" sz="1100" dirty="0" smtClean="0"/>
              <a:t>되는 것이 무엇인가</a:t>
            </a:r>
            <a:r>
              <a:rPr lang="en-US" altLang="ko-KR" sz="1100" dirty="0" smtClean="0"/>
              <a:t>?</a:t>
            </a:r>
            <a:endParaRPr lang="en-US" altLang="ko-KR" sz="1100" strike="sngStrike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273045" y="4701182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도메인 주도 설계는 </a:t>
            </a:r>
            <a:r>
              <a:rPr lang="ko-KR" altLang="en-US" b="1" dirty="0" smtClean="0"/>
              <a:t>지식을 코드에</a:t>
            </a:r>
            <a:r>
              <a:rPr lang="ko-KR" altLang="en-US" dirty="0" smtClean="0"/>
              <a:t> 녹여 놓을 수 있게 하는 개념이다</a:t>
            </a:r>
            <a:r>
              <a:rPr lang="en-US" altLang="ko-KR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7595" y="518315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소프트웨어 이용자의 세계를 </a:t>
            </a:r>
            <a:r>
              <a:rPr lang="ko-KR" altLang="en-US" sz="1200" b="1" dirty="0" smtClean="0"/>
              <a:t>이해</a:t>
            </a:r>
            <a:r>
              <a:rPr lang="ko-KR" altLang="en-US" sz="1200" dirty="0" smtClean="0"/>
              <a:t>해야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1393" y="518315"/>
            <a:ext cx="3534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이용자의 세계와 소프트웨어 구현을 </a:t>
            </a:r>
            <a:r>
              <a:rPr lang="ko-KR" altLang="en-US" sz="1200" b="1" dirty="0" smtClean="0"/>
              <a:t>연결</a:t>
            </a:r>
            <a:r>
              <a:rPr lang="ko-KR" altLang="en-US" sz="1200" dirty="0" smtClean="0"/>
              <a:t> 짓는다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836977" y="5340830"/>
            <a:ext cx="3534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코드</a:t>
            </a:r>
            <a:r>
              <a:rPr lang="ko-KR" altLang="en-US" sz="1200" dirty="0" smtClean="0"/>
              <a:t>는 </a:t>
            </a:r>
            <a:r>
              <a:rPr lang="ko-KR" altLang="en-US" sz="1200" b="1" dirty="0" smtClean="0"/>
              <a:t>유용한 지식</a:t>
            </a:r>
            <a:r>
              <a:rPr lang="ko-KR" altLang="en-US" sz="1200" dirty="0" smtClean="0"/>
              <a:t>을 정리해놓은 </a:t>
            </a:r>
            <a:r>
              <a:rPr lang="ko-KR" altLang="en-US" sz="1200" b="1" dirty="0" smtClean="0"/>
              <a:t>문서</a:t>
            </a:r>
            <a:r>
              <a:rPr lang="ko-KR" altLang="en-US" sz="1200" dirty="0" smtClean="0"/>
              <a:t>와도 같다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자유형 42"/>
          <p:cNvSpPr/>
          <p:nvPr/>
        </p:nvSpPr>
        <p:spPr>
          <a:xfrm>
            <a:off x="6291470" y="3412554"/>
            <a:ext cx="238539" cy="255577"/>
          </a:xfrm>
          <a:custGeom>
            <a:avLst/>
            <a:gdLst>
              <a:gd name="connsiteX0" fmla="*/ 0 w 517213"/>
              <a:gd name="connsiteY0" fmla="*/ 431642 h 431642"/>
              <a:gd name="connsiteX1" fmla="*/ 73833 w 517213"/>
              <a:gd name="connsiteY1" fmla="*/ 425963 h 431642"/>
              <a:gd name="connsiteX2" fmla="*/ 96551 w 517213"/>
              <a:gd name="connsiteY2" fmla="*/ 420283 h 431642"/>
              <a:gd name="connsiteX3" fmla="*/ 159026 w 517213"/>
              <a:gd name="connsiteY3" fmla="*/ 386206 h 431642"/>
              <a:gd name="connsiteX4" fmla="*/ 170385 w 517213"/>
              <a:gd name="connsiteY4" fmla="*/ 363488 h 431642"/>
              <a:gd name="connsiteX5" fmla="*/ 193103 w 517213"/>
              <a:gd name="connsiteY5" fmla="*/ 329411 h 431642"/>
              <a:gd name="connsiteX6" fmla="*/ 181744 w 517213"/>
              <a:gd name="connsiteY6" fmla="*/ 221501 h 431642"/>
              <a:gd name="connsiteX7" fmla="*/ 176064 w 517213"/>
              <a:gd name="connsiteY7" fmla="*/ 204462 h 431642"/>
              <a:gd name="connsiteX8" fmla="*/ 159026 w 517213"/>
              <a:gd name="connsiteY8" fmla="*/ 198783 h 431642"/>
              <a:gd name="connsiteX9" fmla="*/ 85192 w 517213"/>
              <a:gd name="connsiteY9" fmla="*/ 204462 h 431642"/>
              <a:gd name="connsiteX10" fmla="*/ 79513 w 517213"/>
              <a:gd name="connsiteY10" fmla="*/ 227180 h 431642"/>
              <a:gd name="connsiteX11" fmla="*/ 107910 w 517213"/>
              <a:gd name="connsiteY11" fmla="*/ 283975 h 431642"/>
              <a:gd name="connsiteX12" fmla="*/ 278295 w 517213"/>
              <a:gd name="connsiteY12" fmla="*/ 278296 h 431642"/>
              <a:gd name="connsiteX13" fmla="*/ 295334 w 517213"/>
              <a:gd name="connsiteY13" fmla="*/ 266937 h 431642"/>
              <a:gd name="connsiteX14" fmla="*/ 318052 w 517213"/>
              <a:gd name="connsiteY14" fmla="*/ 255578 h 431642"/>
              <a:gd name="connsiteX15" fmla="*/ 340770 w 517213"/>
              <a:gd name="connsiteY15" fmla="*/ 221501 h 431642"/>
              <a:gd name="connsiteX16" fmla="*/ 352129 w 517213"/>
              <a:gd name="connsiteY16" fmla="*/ 204462 h 431642"/>
              <a:gd name="connsiteX17" fmla="*/ 369167 w 517213"/>
              <a:gd name="connsiteY17" fmla="*/ 176065 h 431642"/>
              <a:gd name="connsiteX18" fmla="*/ 374847 w 517213"/>
              <a:gd name="connsiteY18" fmla="*/ 159026 h 431642"/>
              <a:gd name="connsiteX19" fmla="*/ 369167 w 517213"/>
              <a:gd name="connsiteY19" fmla="*/ 45436 h 431642"/>
              <a:gd name="connsiteX20" fmla="*/ 363488 w 517213"/>
              <a:gd name="connsiteY20" fmla="*/ 28397 h 431642"/>
              <a:gd name="connsiteX21" fmla="*/ 329411 w 517213"/>
              <a:gd name="connsiteY21" fmla="*/ 17038 h 431642"/>
              <a:gd name="connsiteX22" fmla="*/ 283975 w 517213"/>
              <a:gd name="connsiteY22" fmla="*/ 22718 h 431642"/>
              <a:gd name="connsiteX23" fmla="*/ 272616 w 517213"/>
              <a:gd name="connsiteY23" fmla="*/ 56795 h 431642"/>
              <a:gd name="connsiteX24" fmla="*/ 295334 w 517213"/>
              <a:gd name="connsiteY24" fmla="*/ 136308 h 431642"/>
              <a:gd name="connsiteX25" fmla="*/ 318052 w 517213"/>
              <a:gd name="connsiteY25" fmla="*/ 147667 h 431642"/>
              <a:gd name="connsiteX26" fmla="*/ 420283 w 517213"/>
              <a:gd name="connsiteY26" fmla="*/ 141988 h 431642"/>
              <a:gd name="connsiteX27" fmla="*/ 454360 w 517213"/>
              <a:gd name="connsiteY27" fmla="*/ 130629 h 431642"/>
              <a:gd name="connsiteX28" fmla="*/ 465719 w 517213"/>
              <a:gd name="connsiteY28" fmla="*/ 113590 h 431642"/>
              <a:gd name="connsiteX29" fmla="*/ 482757 w 517213"/>
              <a:gd name="connsiteY29" fmla="*/ 96551 h 431642"/>
              <a:gd name="connsiteX30" fmla="*/ 505475 w 517213"/>
              <a:gd name="connsiteY30" fmla="*/ 68154 h 431642"/>
              <a:gd name="connsiteX31" fmla="*/ 516835 w 517213"/>
              <a:gd name="connsiteY31" fmla="*/ 0 h 43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7213" h="431642">
                <a:moveTo>
                  <a:pt x="0" y="431642"/>
                </a:moveTo>
                <a:cubicBezTo>
                  <a:pt x="24611" y="429749"/>
                  <a:pt x="49318" y="428847"/>
                  <a:pt x="73833" y="425963"/>
                </a:cubicBezTo>
                <a:cubicBezTo>
                  <a:pt x="81585" y="425051"/>
                  <a:pt x="89346" y="423285"/>
                  <a:pt x="96551" y="420283"/>
                </a:cubicBezTo>
                <a:cubicBezTo>
                  <a:pt x="130912" y="405966"/>
                  <a:pt x="134824" y="402340"/>
                  <a:pt x="159026" y="386206"/>
                </a:cubicBezTo>
                <a:cubicBezTo>
                  <a:pt x="162812" y="378633"/>
                  <a:pt x="165464" y="370377"/>
                  <a:pt x="170385" y="363488"/>
                </a:cubicBezTo>
                <a:cubicBezTo>
                  <a:pt x="196975" y="326262"/>
                  <a:pt x="180919" y="365962"/>
                  <a:pt x="193103" y="329411"/>
                </a:cubicBezTo>
                <a:cubicBezTo>
                  <a:pt x="189317" y="293441"/>
                  <a:pt x="186631" y="257338"/>
                  <a:pt x="181744" y="221501"/>
                </a:cubicBezTo>
                <a:cubicBezTo>
                  <a:pt x="180935" y="215569"/>
                  <a:pt x="180297" y="208695"/>
                  <a:pt x="176064" y="204462"/>
                </a:cubicBezTo>
                <a:cubicBezTo>
                  <a:pt x="171831" y="200229"/>
                  <a:pt x="164705" y="200676"/>
                  <a:pt x="159026" y="198783"/>
                </a:cubicBezTo>
                <a:cubicBezTo>
                  <a:pt x="134415" y="200676"/>
                  <a:pt x="108438" y="196160"/>
                  <a:pt x="85192" y="204462"/>
                </a:cubicBezTo>
                <a:cubicBezTo>
                  <a:pt x="77841" y="207087"/>
                  <a:pt x="78914" y="219397"/>
                  <a:pt x="79513" y="227180"/>
                </a:cubicBezTo>
                <a:cubicBezTo>
                  <a:pt x="83677" y="281309"/>
                  <a:pt x="77226" y="273748"/>
                  <a:pt x="107910" y="283975"/>
                </a:cubicBezTo>
                <a:cubicBezTo>
                  <a:pt x="164705" y="282082"/>
                  <a:pt x="221702" y="283441"/>
                  <a:pt x="278295" y="278296"/>
                </a:cubicBezTo>
                <a:cubicBezTo>
                  <a:pt x="285093" y="277678"/>
                  <a:pt x="289407" y="270324"/>
                  <a:pt x="295334" y="266937"/>
                </a:cubicBezTo>
                <a:cubicBezTo>
                  <a:pt x="302685" y="262736"/>
                  <a:pt x="310479" y="259364"/>
                  <a:pt x="318052" y="255578"/>
                </a:cubicBezTo>
                <a:cubicBezTo>
                  <a:pt x="350350" y="223278"/>
                  <a:pt x="324331" y="254378"/>
                  <a:pt x="340770" y="221501"/>
                </a:cubicBezTo>
                <a:cubicBezTo>
                  <a:pt x="343823" y="215396"/>
                  <a:pt x="348511" y="210251"/>
                  <a:pt x="352129" y="204462"/>
                </a:cubicBezTo>
                <a:cubicBezTo>
                  <a:pt x="357979" y="195101"/>
                  <a:pt x="364230" y="185938"/>
                  <a:pt x="369167" y="176065"/>
                </a:cubicBezTo>
                <a:cubicBezTo>
                  <a:pt x="371844" y="170710"/>
                  <a:pt x="372954" y="164706"/>
                  <a:pt x="374847" y="159026"/>
                </a:cubicBezTo>
                <a:cubicBezTo>
                  <a:pt x="372954" y="121163"/>
                  <a:pt x="372451" y="83204"/>
                  <a:pt x="369167" y="45436"/>
                </a:cubicBezTo>
                <a:cubicBezTo>
                  <a:pt x="368648" y="39472"/>
                  <a:pt x="368360" y="31877"/>
                  <a:pt x="363488" y="28397"/>
                </a:cubicBezTo>
                <a:cubicBezTo>
                  <a:pt x="353745" y="21437"/>
                  <a:pt x="329411" y="17038"/>
                  <a:pt x="329411" y="17038"/>
                </a:cubicBezTo>
                <a:cubicBezTo>
                  <a:pt x="314266" y="18931"/>
                  <a:pt x="296479" y="13965"/>
                  <a:pt x="283975" y="22718"/>
                </a:cubicBezTo>
                <a:cubicBezTo>
                  <a:pt x="274166" y="29584"/>
                  <a:pt x="272616" y="56795"/>
                  <a:pt x="272616" y="56795"/>
                </a:cubicBezTo>
                <a:cubicBezTo>
                  <a:pt x="277860" y="119728"/>
                  <a:pt x="259627" y="115904"/>
                  <a:pt x="295334" y="136308"/>
                </a:cubicBezTo>
                <a:cubicBezTo>
                  <a:pt x="302685" y="140509"/>
                  <a:pt x="310479" y="143881"/>
                  <a:pt x="318052" y="147667"/>
                </a:cubicBezTo>
                <a:cubicBezTo>
                  <a:pt x="352129" y="145774"/>
                  <a:pt x="386417" y="146221"/>
                  <a:pt x="420283" y="141988"/>
                </a:cubicBezTo>
                <a:cubicBezTo>
                  <a:pt x="432164" y="140503"/>
                  <a:pt x="454360" y="130629"/>
                  <a:pt x="454360" y="130629"/>
                </a:cubicBezTo>
                <a:cubicBezTo>
                  <a:pt x="458146" y="124949"/>
                  <a:pt x="461349" y="118834"/>
                  <a:pt x="465719" y="113590"/>
                </a:cubicBezTo>
                <a:cubicBezTo>
                  <a:pt x="470861" y="107420"/>
                  <a:pt x="478302" y="103234"/>
                  <a:pt x="482757" y="96551"/>
                </a:cubicBezTo>
                <a:cubicBezTo>
                  <a:pt x="504702" y="63633"/>
                  <a:pt x="467372" y="93557"/>
                  <a:pt x="505475" y="68154"/>
                </a:cubicBezTo>
                <a:cubicBezTo>
                  <a:pt x="520427" y="23301"/>
                  <a:pt x="516835" y="46051"/>
                  <a:pt x="51683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878088" y="2267685"/>
            <a:ext cx="283975" cy="282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44" idx="4"/>
            <a:endCxn id="58" idx="0"/>
          </p:cNvCxnSpPr>
          <p:nvPr/>
        </p:nvCxnSpPr>
        <p:spPr>
          <a:xfrm rot="16200000" flipH="1">
            <a:off x="1842539" y="1090147"/>
            <a:ext cx="373517" cy="198155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8786" y="3262674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포함 </a:t>
            </a:r>
            <a:r>
              <a:rPr lang="en-US" altLang="ko-KR" sz="1100" dirty="0" smtClean="0">
                <a:solidFill>
                  <a:srgbClr val="C00000"/>
                </a:solidFill>
              </a:rPr>
              <a:t>: </a:t>
            </a:r>
            <a:r>
              <a:rPr lang="ko-KR" altLang="en-US" sz="1100" dirty="0" smtClean="0">
                <a:solidFill>
                  <a:srgbClr val="C00000"/>
                </a:solidFill>
              </a:rPr>
              <a:t>취사선택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2570" y="59142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도메인 모델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313075" y="59142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도메인 객체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366565" y="55924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C00000"/>
                </a:solidFill>
              </a:rPr>
              <a:t>추상화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아래쪽 화살표 50"/>
          <p:cNvSpPr/>
          <p:nvPr/>
        </p:nvSpPr>
        <p:spPr>
          <a:xfrm rot="10800000">
            <a:off x="547404" y="708741"/>
            <a:ext cx="796215" cy="5696265"/>
          </a:xfrm>
          <a:prstGeom prst="downArrow">
            <a:avLst>
              <a:gd name="adj1" fmla="val 7815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144" y="59042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값 객체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06324" y="452994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도메인 지식</a:t>
            </a:r>
            <a:r>
              <a:rPr lang="ko-KR" altLang="en-US" sz="1200" dirty="0" smtClean="0"/>
              <a:t>을 표현하는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시스템 고유의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값</a:t>
            </a:r>
            <a:r>
              <a:rPr lang="ko-KR" altLang="en-US" sz="1200" dirty="0" smtClean="0"/>
              <a:t>을 나타내는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객체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913516" y="1974156"/>
            <a:ext cx="9888975" cy="3433236"/>
            <a:chOff x="1819881" y="1649847"/>
            <a:chExt cx="9888975" cy="3433236"/>
          </a:xfrm>
        </p:grpSpPr>
        <p:sp>
          <p:nvSpPr>
            <p:cNvPr id="33" name="타원 32"/>
            <p:cNvSpPr/>
            <p:nvPr/>
          </p:nvSpPr>
          <p:spPr>
            <a:xfrm>
              <a:off x="1833543" y="2393256"/>
              <a:ext cx="607633" cy="6325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19881" y="1649847"/>
              <a:ext cx="2651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70C0"/>
                  </a:solidFill>
                </a:rPr>
                <a:t>불변성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변경하지 않는다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readonly</a:t>
              </a:r>
              <a:r>
                <a:rPr lang="en-US" altLang="ko-KR" sz="1200" dirty="0" smtClean="0"/>
                <a:t>).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19881" y="2110429"/>
              <a:ext cx="2371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70C0"/>
                  </a:solidFill>
                </a:rPr>
                <a:t>교환 가능성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주고받을 수 있다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19881" y="2571011"/>
              <a:ext cx="6192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rgbClr val="0070C0"/>
                  </a:solidFill>
                </a:rPr>
                <a:t>등가성</a:t>
              </a:r>
              <a:r>
                <a:rPr lang="ko-KR" altLang="en-US" sz="1200" dirty="0" err="1" smtClean="0"/>
                <a:t>을</a:t>
              </a:r>
              <a:r>
                <a:rPr lang="ko-KR" altLang="en-US" sz="1200" dirty="0" smtClean="0"/>
                <a:t> 비교할 수 있다</a:t>
              </a:r>
              <a:r>
                <a:rPr lang="en-US" altLang="ko-KR" sz="1200" dirty="0" smtClean="0"/>
                <a:t>. : </a:t>
              </a:r>
              <a:r>
                <a:rPr lang="ko-KR" altLang="en-US" sz="1200" dirty="0" smtClean="0"/>
                <a:t>값은 값 자신의 아니라 </a:t>
              </a:r>
              <a:r>
                <a:rPr lang="ko-KR" altLang="en-US" sz="1200" b="1" dirty="0" smtClean="0"/>
                <a:t>값을 구성하는 속성</a:t>
              </a:r>
              <a:r>
                <a:rPr lang="ko-KR" altLang="en-US" sz="1200" dirty="0" smtClean="0"/>
                <a:t>을 통해 비교된다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3090" y="1649847"/>
              <a:ext cx="3106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값을 수정할 때는 새로운 값으로 </a:t>
              </a:r>
              <a:r>
                <a:rPr lang="ko-KR" altLang="en-US" sz="1200" b="1" dirty="0" smtClean="0"/>
                <a:t>대입</a:t>
              </a:r>
              <a:r>
                <a:rPr lang="ko-KR" altLang="en-US" sz="1200" dirty="0" smtClean="0"/>
                <a:t>한다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13756" y="1649847"/>
              <a:ext cx="29533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꺾인 연결선 10"/>
            <p:cNvCxnSpPr>
              <a:stCxn id="6" idx="3"/>
              <a:endCxn id="9" idx="2"/>
            </p:cNvCxnSpPr>
            <p:nvPr/>
          </p:nvCxnSpPr>
          <p:spPr>
            <a:xfrm flipV="1">
              <a:off x="4191043" y="1926846"/>
              <a:ext cx="3370381" cy="3220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1"/>
              <a:endCxn id="5" idx="3"/>
            </p:cNvCxnSpPr>
            <p:nvPr/>
          </p:nvCxnSpPr>
          <p:spPr>
            <a:xfrm flipH="1">
              <a:off x="4470991" y="1788347"/>
              <a:ext cx="7420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84294" y="2148360"/>
              <a:ext cx="234551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0070C0"/>
                  </a:solidFill>
                </a:rPr>
                <a:t>“</a:t>
              </a:r>
              <a:r>
                <a:rPr lang="ko-KR" altLang="en-US" sz="1050" dirty="0" smtClean="0">
                  <a:solidFill>
                    <a:srgbClr val="0070C0"/>
                  </a:solidFill>
                </a:rPr>
                <a:t>대입</a:t>
              </a:r>
              <a:r>
                <a:rPr lang="en-US" altLang="ko-KR" sz="1050" dirty="0" smtClean="0">
                  <a:solidFill>
                    <a:srgbClr val="0070C0"/>
                  </a:solidFill>
                </a:rPr>
                <a:t>”</a:t>
              </a:r>
              <a:r>
                <a:rPr lang="ko-KR" altLang="en-US" sz="1050" dirty="0" smtClean="0">
                  <a:solidFill>
                    <a:srgbClr val="0070C0"/>
                  </a:solidFill>
                </a:rPr>
                <a:t>은 교환 수단으로만 사용한다</a:t>
              </a:r>
              <a:r>
                <a:rPr lang="en-US" altLang="ko-KR" sz="1050" dirty="0" smtClean="0">
                  <a:solidFill>
                    <a:srgbClr val="0070C0"/>
                  </a:solidFill>
                </a:rPr>
                <a:t>.</a:t>
              </a:r>
              <a:endParaRPr lang="ko-KR" alt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92485" y="2980826"/>
              <a:ext cx="69862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var</a:t>
              </a:r>
              <a:r>
                <a:rPr lang="en-US" altLang="ko-KR" sz="1100" dirty="0" smtClean="0"/>
                <a:t> </a:t>
              </a:r>
              <a:r>
                <a:rPr lang="en-US" altLang="ko-KR" sz="1100" dirty="0" err="1" smtClean="0"/>
                <a:t>compareResult</a:t>
              </a:r>
              <a:r>
                <a:rPr lang="en-US" altLang="ko-KR" sz="1100" dirty="0" smtClean="0"/>
                <a:t> = </a:t>
              </a:r>
              <a:r>
                <a:rPr lang="en-US" altLang="ko-KR" sz="1100" dirty="0" err="1" smtClean="0">
                  <a:solidFill>
                    <a:srgbClr val="C00000"/>
                  </a:solidFill>
                </a:rPr>
                <a:t>nameA.FirstName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 == </a:t>
              </a:r>
              <a:r>
                <a:rPr lang="en-US" altLang="ko-KR" sz="1100" dirty="0" err="1" smtClean="0">
                  <a:solidFill>
                    <a:srgbClr val="C00000"/>
                  </a:solidFill>
                </a:rPr>
                <a:t>nameB.FirstName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 &amp;&amp; </a:t>
              </a:r>
              <a:r>
                <a:rPr lang="en-US" altLang="ko-KR" sz="1100" dirty="0" err="1" smtClean="0">
                  <a:solidFill>
                    <a:srgbClr val="C00000"/>
                  </a:solidFill>
                </a:rPr>
                <a:t>nameA.LastName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 == </a:t>
              </a:r>
              <a:r>
                <a:rPr lang="en-US" altLang="ko-KR" sz="1100" dirty="0" err="1" smtClean="0">
                  <a:solidFill>
                    <a:srgbClr val="C00000"/>
                  </a:solidFill>
                </a:rPr>
                <a:t>nameB.LastName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; 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92485" y="3699798"/>
              <a:ext cx="2784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var</a:t>
              </a:r>
              <a:r>
                <a:rPr lang="en-US" altLang="ko-KR" sz="1100" dirty="0" smtClean="0"/>
                <a:t> </a:t>
              </a:r>
              <a:r>
                <a:rPr lang="en-US" altLang="ko-KR" sz="1100" dirty="0" err="1" smtClean="0"/>
                <a:t>compareResult</a:t>
              </a:r>
              <a:r>
                <a:rPr lang="en-US" altLang="ko-KR" sz="1100" dirty="0" smtClean="0"/>
                <a:t> = </a:t>
              </a:r>
              <a:r>
                <a:rPr lang="en-US" altLang="ko-KR" sz="1100" dirty="0" err="1" smtClean="0">
                  <a:solidFill>
                    <a:srgbClr val="0070C0"/>
                  </a:solidFill>
                </a:rPr>
                <a:t>nameA</a:t>
              </a:r>
              <a:r>
                <a:rPr lang="en-US" altLang="ko-KR" sz="1100" dirty="0" smtClean="0">
                  <a:solidFill>
                    <a:srgbClr val="0070C0"/>
                  </a:solidFill>
                </a:rPr>
                <a:t> == </a:t>
              </a:r>
              <a:r>
                <a:rPr lang="en-US" altLang="ko-KR" sz="1100" dirty="0" err="1" smtClean="0">
                  <a:solidFill>
                    <a:srgbClr val="0070C0"/>
                  </a:solidFill>
                </a:rPr>
                <a:t>nameB</a:t>
              </a:r>
              <a:r>
                <a:rPr lang="en-US" altLang="ko-KR" sz="1100" dirty="0" smtClean="0">
                  <a:solidFill>
                    <a:srgbClr val="0070C0"/>
                  </a:solidFill>
                </a:rPr>
                <a:t>;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70054" y="3340312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 smtClean="0"/>
                <a:t>Vs.</a:t>
              </a:r>
              <a:endParaRPr lang="ko-KR" altLang="en-US" sz="1100" b="1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9955" y="4049863"/>
              <a:ext cx="6288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직접 값끼리 비교하는 방식이 자연스럽다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값의 값을 꺼내어 비교하지 않는다 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: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값의 값을 꺼낸다</a:t>
              </a:r>
              <a:r>
                <a:rPr lang="en-US" altLang="ko-KR" sz="1100" dirty="0" smtClean="0"/>
                <a:t>).</a:t>
              </a:r>
              <a:endParaRPr lang="ko-KR" altLang="en-US" sz="11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683461" y="2913570"/>
              <a:ext cx="423033" cy="460582"/>
              <a:chOff x="9444867" y="817849"/>
              <a:chExt cx="536841" cy="46058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9444867" y="817849"/>
                <a:ext cx="536841" cy="438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H="1">
                <a:off x="9444867" y="817849"/>
                <a:ext cx="536841" cy="46058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403307" y="3692417"/>
              <a:ext cx="14093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1.Value == 0.Value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654582" y="3670303"/>
              <a:ext cx="273767" cy="305838"/>
              <a:chOff x="9444867" y="817849"/>
              <a:chExt cx="536841" cy="46058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9444867" y="817849"/>
                <a:ext cx="536841" cy="438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9444867" y="817849"/>
                <a:ext cx="536841" cy="46058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5156361" y="4806084"/>
              <a:ext cx="51459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smtClean="0"/>
                <a:t>IEquatable 인터페이스 구현</a:t>
              </a:r>
              <a:r>
                <a:rPr lang="en-US" altLang="ko-KR" sz="1200" b="1" dirty="0"/>
                <a:t>(Equals, </a:t>
              </a:r>
              <a:r>
                <a:rPr lang="en-US" altLang="ko-KR" sz="1200" b="1" dirty="0" err="1" smtClean="0"/>
                <a:t>GetHashCode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err="1" smtClean="0"/>
                <a:t>메서드</a:t>
              </a:r>
              <a:r>
                <a:rPr lang="ko-KR" altLang="en-US" sz="1200" b="1" dirty="0" smtClean="0"/>
                <a:t> </a:t>
              </a:r>
              <a:r>
                <a:rPr lang="ko-KR" altLang="en-US" sz="1200" b="1" dirty="0" err="1" smtClean="0"/>
                <a:t>오버라이드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cxnSp>
          <p:nvCxnSpPr>
            <p:cNvPr id="35" name="직선 화살표 연결선 34"/>
            <p:cNvCxnSpPr>
              <a:stCxn id="33" idx="5"/>
            </p:cNvCxnSpPr>
            <p:nvPr/>
          </p:nvCxnSpPr>
          <p:spPr>
            <a:xfrm>
              <a:off x="2352190" y="2933134"/>
              <a:ext cx="3378709" cy="1835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5947989" y="4332283"/>
              <a:ext cx="5900" cy="436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699502" y="3775412"/>
            <a:ext cx="2590774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자신만의 단위</a:t>
            </a:r>
            <a:r>
              <a:rPr lang="ko-KR" altLang="en-US" sz="1100" dirty="0" smtClean="0"/>
              <a:t>로 </a:t>
            </a:r>
            <a:r>
              <a:rPr lang="ko-KR" altLang="en-US" sz="1100" dirty="0"/>
              <a:t>다루어야 하는가</a:t>
            </a:r>
            <a:r>
              <a:rPr lang="en-US" altLang="ko-KR" sz="1100" dirty="0" smtClean="0"/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이름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클래스 이름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감추기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데이터 묶음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멤버 변수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자신만의 규칙</a:t>
            </a:r>
            <a:r>
              <a:rPr lang="ko-KR" altLang="en-US" sz="1100" dirty="0" smtClean="0"/>
              <a:t>을 갖고 있는가</a:t>
            </a:r>
            <a:r>
              <a:rPr lang="en-US" altLang="ko-KR" sz="1100" dirty="0" smtClean="0"/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값 존재 규칙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생성자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값 연산 규칙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메서드</a:t>
            </a:r>
            <a:endParaRPr lang="en-US" altLang="ko-KR" sz="11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283093" y="107379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데이터 </a:t>
            </a:r>
            <a:r>
              <a:rPr lang="en-US" altLang="ko-KR" sz="1050" dirty="0" smtClean="0"/>
              <a:t>+ </a:t>
            </a:r>
            <a:r>
              <a:rPr lang="ko-KR" altLang="en-US" sz="1050" dirty="0" smtClean="0"/>
              <a:t>행위</a:t>
            </a:r>
            <a:endParaRPr lang="ko-KR" alt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294969" y="59101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 객체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659317" y="250851"/>
            <a:ext cx="472533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>
              <a:lnSpc>
                <a:spcPct val="150000"/>
              </a:lnSpc>
            </a:pPr>
            <a:r>
              <a:rPr lang="ko-KR" altLang="en-US" sz="1100" b="1" dirty="0" smtClean="0"/>
              <a:t>클래스화 장점</a:t>
            </a:r>
            <a:endParaRPr lang="en-US" altLang="ko-KR" sz="1100" b="1" dirty="0"/>
          </a:p>
          <a:p>
            <a:pPr marL="171450" indent="-171450" defTabSz="18000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클래스 이름 </a:t>
            </a:r>
            <a:r>
              <a:rPr lang="en-US" altLang="ko-KR" sz="1100" dirty="0" smtClean="0"/>
              <a:t>			: </a:t>
            </a:r>
            <a:r>
              <a:rPr lang="ko-KR" altLang="en-US" sz="1100" dirty="0" smtClean="0"/>
              <a:t>코드 표현력이 높다</a:t>
            </a:r>
            <a:r>
              <a:rPr lang="en-US" altLang="ko-KR" sz="1100" dirty="0" smtClean="0"/>
              <a:t>.</a:t>
            </a:r>
          </a:p>
          <a:p>
            <a:pPr marL="171450" indent="-171450" defTabSz="18000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클래스 타입 확인 </a:t>
            </a:r>
            <a:r>
              <a:rPr lang="en-US" altLang="ko-KR" sz="1100" dirty="0" smtClean="0"/>
              <a:t>	: </a:t>
            </a:r>
            <a:r>
              <a:rPr lang="ko-KR" altLang="en-US" sz="1100" dirty="0" smtClean="0"/>
              <a:t>잘못된 대입을 컴파일 과정에서 확인할 수 있다</a:t>
            </a:r>
            <a:r>
              <a:rPr lang="en-US" altLang="ko-KR" sz="1100" dirty="0" smtClean="0"/>
              <a:t>.</a:t>
            </a:r>
          </a:p>
          <a:p>
            <a:pPr marL="171450" indent="-171450" defTabSz="18000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런타임 </a:t>
            </a:r>
            <a:r>
              <a:rPr lang="ko-KR" altLang="en-US" sz="1100" dirty="0" err="1" smtClean="0"/>
              <a:t>무결성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		: </a:t>
            </a:r>
            <a:r>
              <a:rPr lang="ko-KR" altLang="en-US" sz="1100" dirty="0" smtClean="0"/>
              <a:t>유효하지 </a:t>
            </a:r>
            <a:r>
              <a:rPr lang="ko-KR" altLang="en-US" sz="1100" dirty="0"/>
              <a:t>않는 </a:t>
            </a:r>
            <a:r>
              <a:rPr lang="ko-KR" altLang="en-US" sz="1100" dirty="0" smtClean="0"/>
              <a:t>객체는 생성되지 않는다</a:t>
            </a:r>
            <a:r>
              <a:rPr lang="en-US" altLang="ko-KR" sz="1100" dirty="0" smtClean="0"/>
              <a:t>.</a:t>
            </a:r>
          </a:p>
          <a:p>
            <a:pPr marL="171450" indent="-171450" defTabSz="18000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높은 응집도 </a:t>
            </a:r>
            <a:r>
              <a:rPr lang="en-US" altLang="ko-KR" sz="1100" dirty="0" smtClean="0"/>
              <a:t>			: </a:t>
            </a:r>
            <a:r>
              <a:rPr lang="ko-KR" altLang="en-US" sz="1100" dirty="0" smtClean="0"/>
              <a:t>관련 데이터와 행위가 한곳에 묶여 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034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9259603" y="478820"/>
            <a:ext cx="2108458" cy="8998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893132" y="478820"/>
            <a:ext cx="441673" cy="8998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6284445" y="1956603"/>
            <a:ext cx="796215" cy="4422578"/>
          </a:xfrm>
          <a:prstGeom prst="downArrow">
            <a:avLst>
              <a:gd name="adj1" fmla="val 7815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61725" y="1067139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속성</a:t>
            </a:r>
            <a:r>
              <a:rPr lang="ko-KR" altLang="en-US" sz="1200" dirty="0" smtClean="0"/>
              <a:t>으로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구별되는</a:t>
            </a:r>
            <a:r>
              <a:rPr lang="ko-KR" altLang="en-US" sz="1200" dirty="0" smtClean="0"/>
              <a:t> 객체다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361725" y="1797758"/>
            <a:ext cx="238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속성</a:t>
            </a:r>
            <a:r>
              <a:rPr lang="ko-KR" altLang="en-US" sz="1200" dirty="0" smtClean="0"/>
              <a:t>으로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구별되지 않는</a:t>
            </a:r>
            <a:r>
              <a:rPr lang="ko-KR" altLang="en-US" sz="1200" dirty="0" smtClean="0"/>
              <a:t> 객체다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713106" y="2170761"/>
            <a:ext cx="3304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70C0"/>
                </a:solidFill>
              </a:rPr>
              <a:t>동일성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식별자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: Identity)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로 구별하는</a:t>
            </a:r>
            <a:r>
              <a:rPr lang="ko-KR" altLang="en-US" sz="1200" dirty="0" smtClean="0"/>
              <a:t> 객체다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41242" y="1440144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i="1" dirty="0" smtClean="0"/>
              <a:t>Vs.</a:t>
            </a:r>
            <a:endParaRPr lang="ko-KR" altLang="en-US" sz="1050" i="1" dirty="0"/>
          </a:p>
        </p:txBody>
      </p:sp>
      <p:sp>
        <p:nvSpPr>
          <p:cNvPr id="6" name="직사각형 5"/>
          <p:cNvSpPr/>
          <p:nvPr/>
        </p:nvSpPr>
        <p:spPr>
          <a:xfrm>
            <a:off x="2371777" y="1843198"/>
            <a:ext cx="255577" cy="226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6" idx="2"/>
            <a:endCxn id="4" idx="1"/>
          </p:cNvCxnSpPr>
          <p:nvPr/>
        </p:nvCxnSpPr>
        <p:spPr>
          <a:xfrm rot="16200000" flipH="1">
            <a:off x="2486710" y="2082864"/>
            <a:ext cx="239253" cy="21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1210" y="10209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값 객체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43975" y="1885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엔티티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881623" y="265606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가변이다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881623" y="3031059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동일성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식별자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Identity)</a:t>
            </a:r>
            <a:r>
              <a:rPr lang="ko-KR" altLang="en-US" sz="1200" dirty="0" smtClean="0"/>
              <a:t>로 구별된다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왼쪽 중괄호 14"/>
          <p:cNvSpPr/>
          <p:nvPr/>
        </p:nvSpPr>
        <p:spPr>
          <a:xfrm>
            <a:off x="1265206" y="934498"/>
            <a:ext cx="96519" cy="542281"/>
          </a:xfrm>
          <a:prstGeom prst="leftBrace">
            <a:avLst>
              <a:gd name="adj1" fmla="val 379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flipH="1">
            <a:off x="5990021" y="1620007"/>
            <a:ext cx="96519" cy="900000"/>
          </a:xfrm>
          <a:prstGeom prst="leftBrace">
            <a:avLst>
              <a:gd name="adj1" fmla="val 379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969782" y="58505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 객체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32968" y="3757006"/>
            <a:ext cx="328487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자신만의 단위로 생애주기</a:t>
            </a:r>
            <a:r>
              <a:rPr lang="ko-KR" altLang="en-US" sz="1100" dirty="0" smtClean="0"/>
              <a:t>를 다루어야 하는가</a:t>
            </a:r>
            <a:r>
              <a:rPr lang="en-US" altLang="ko-KR" sz="1100" dirty="0" smtClean="0"/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자신만의 단위로 </a:t>
            </a:r>
            <a:r>
              <a:rPr lang="ko-KR" altLang="en-US" sz="1100" b="1" dirty="0" err="1" smtClean="0">
                <a:solidFill>
                  <a:srgbClr val="0070C0"/>
                </a:solidFill>
              </a:rPr>
              <a:t>연속성</a:t>
            </a:r>
            <a:r>
              <a:rPr lang="ko-KR" altLang="en-US" sz="1100" dirty="0" err="1" smtClean="0"/>
              <a:t>를</a:t>
            </a:r>
            <a:r>
              <a:rPr lang="ko-KR" altLang="en-US" sz="1100" dirty="0" smtClean="0"/>
              <a:t> 다루어야 하는가</a:t>
            </a:r>
            <a:r>
              <a:rPr lang="en-US" altLang="ko-KR" sz="11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자신만의 규칙</a:t>
            </a:r>
            <a:r>
              <a:rPr lang="ko-KR" altLang="en-US" sz="1100" dirty="0" smtClean="0"/>
              <a:t>을 갖고 있는가</a:t>
            </a:r>
            <a:r>
              <a:rPr lang="en-US" altLang="ko-KR" sz="1100" dirty="0" smtClean="0"/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값 존재 규칙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생성자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값 연산 규칙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메서드</a:t>
            </a:r>
            <a:endParaRPr lang="en-US" altLang="ko-KR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592456" y="712861"/>
            <a:ext cx="2173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70C0"/>
                </a:solidFill>
              </a:rPr>
              <a:t>등가성</a:t>
            </a:r>
            <a:r>
              <a:rPr lang="ko-KR" altLang="en-US" sz="1200" b="1" dirty="0" err="1">
                <a:solidFill>
                  <a:srgbClr val="0070C0"/>
                </a:solidFill>
              </a:rPr>
              <a:t>으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구별하는</a:t>
            </a:r>
            <a:r>
              <a:rPr lang="ko-KR" altLang="en-US" sz="1200" dirty="0" smtClean="0"/>
              <a:t> 객체다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61611" y="1709096"/>
            <a:ext cx="47291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도메인 지식</a:t>
            </a:r>
            <a:r>
              <a:rPr lang="ko-KR" altLang="en-US" sz="1400" dirty="0" smtClean="0"/>
              <a:t>을 표현하는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시스템 고유의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생애주기</a:t>
            </a:r>
            <a:r>
              <a:rPr lang="ko-KR" altLang="en-US" sz="1400" dirty="0" smtClean="0"/>
              <a:t>와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영속성</a:t>
            </a:r>
            <a:r>
              <a:rPr lang="ko-KR" altLang="en-US" sz="1400" dirty="0" smtClean="0"/>
              <a:t>을 갖는 </a:t>
            </a:r>
            <a:r>
              <a:rPr lang="ko-KR" altLang="en-US" sz="1400" b="1" dirty="0" smtClean="0"/>
              <a:t>도메인 객체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2263827" y="1087548"/>
            <a:ext cx="255577" cy="226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" idx="0"/>
            <a:endCxn id="23" idx="1"/>
          </p:cNvCxnSpPr>
          <p:nvPr/>
        </p:nvCxnSpPr>
        <p:spPr>
          <a:xfrm rot="5400000" flipH="1" flipV="1">
            <a:off x="2374228" y="848911"/>
            <a:ext cx="215778" cy="220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90138" y="620972"/>
            <a:ext cx="3934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.  </a:t>
            </a:r>
            <a:r>
              <a:rPr lang="ko-KR" altLang="en-US" sz="1400" b="1" dirty="0" smtClean="0"/>
              <a:t>지식</a:t>
            </a:r>
            <a:r>
              <a:rPr lang="ko-KR" altLang="en-US" sz="1400" dirty="0" smtClean="0"/>
              <a:t>은 쌓이지만 </a:t>
            </a:r>
            <a:r>
              <a:rPr lang="ko-KR" altLang="en-US" sz="1400" b="1" dirty="0" smtClean="0"/>
              <a:t>나는 다른 사람이 아니다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867748" y="9573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속성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90075" y="95734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식별자</a:t>
            </a:r>
            <a:r>
              <a:rPr lang="en-US" altLang="ko-KR" sz="1200" dirty="0" smtClean="0"/>
              <a:t>(Identity)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34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아래쪽 화살표 16"/>
          <p:cNvSpPr/>
          <p:nvPr/>
        </p:nvSpPr>
        <p:spPr>
          <a:xfrm rot="10800000">
            <a:off x="3232918" y="738347"/>
            <a:ext cx="1292225" cy="5689084"/>
          </a:xfrm>
          <a:prstGeom prst="downArrow">
            <a:avLst>
              <a:gd name="adj1" fmla="val 7918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53323" y="70544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 서비스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08410" y="2147718"/>
            <a:ext cx="475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데이터베이스</a:t>
            </a:r>
            <a:r>
              <a:rPr lang="ko-KR" altLang="en-US" sz="1200" b="1" dirty="0" smtClean="0"/>
              <a:t>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도메인에 없는 존재다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도메인 객체가 데이터베이스를 직접 다루는 것은 바람직하지 않다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70C0"/>
                </a:solidFill>
              </a:rPr>
              <a:t>※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레파지토리</a:t>
            </a:r>
            <a:r>
              <a:rPr lang="ko-KR" altLang="en-US" sz="1200" dirty="0" smtClean="0">
                <a:solidFill>
                  <a:srgbClr val="0070C0"/>
                </a:solidFill>
              </a:rPr>
              <a:t> 패턴으로 간접적으로 접근한다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4757" y="3582889"/>
            <a:ext cx="49050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When </a:t>
            </a:r>
            <a:r>
              <a:rPr lang="en-US" altLang="ko-KR" sz="1200" b="1" dirty="0">
                <a:solidFill>
                  <a:srgbClr val="0070C0"/>
                </a:solidFill>
              </a:rPr>
              <a:t>an operation </a:t>
            </a:r>
            <a:r>
              <a:rPr lang="en-US" altLang="ko-KR" sz="1200" dirty="0"/>
              <a:t>does </a:t>
            </a:r>
            <a:r>
              <a:rPr lang="en-US" altLang="ko-KR" sz="1200" b="1" dirty="0">
                <a:solidFill>
                  <a:srgbClr val="C00000"/>
                </a:solidFill>
              </a:rPr>
              <a:t>not</a:t>
            </a:r>
            <a:r>
              <a:rPr lang="en-US" altLang="ko-KR" sz="1200" dirty="0"/>
              <a:t> conceptually belong to </a:t>
            </a:r>
            <a:r>
              <a:rPr lang="en-US" altLang="ko-KR" sz="1200" b="1" dirty="0"/>
              <a:t>any object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029597" y="1888172"/>
            <a:ext cx="1054100" cy="41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Entity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2029597" y="2399833"/>
            <a:ext cx="1054100" cy="41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Entity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2029597" y="2911494"/>
            <a:ext cx="1054100" cy="41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Entity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2029597" y="1371889"/>
            <a:ext cx="1054100" cy="41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Entity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8763" y="3903955"/>
            <a:ext cx="362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 객체나 </a:t>
            </a:r>
            <a:r>
              <a:rPr lang="ko-KR" altLang="en-US" sz="1200" dirty="0" err="1" smtClean="0"/>
              <a:t>엔티티로</a:t>
            </a:r>
            <a:r>
              <a:rPr lang="ko-KR" altLang="en-US" sz="1200" dirty="0" smtClean="0"/>
              <a:t> 구현하기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어색한 행동</a:t>
            </a:r>
            <a:r>
              <a:rPr lang="ko-KR" altLang="en-US" sz="1200" dirty="0" smtClean="0"/>
              <a:t>이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7396" y="4994907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값 객체나 </a:t>
            </a:r>
            <a:r>
              <a:rPr lang="ko-KR" altLang="en-US" sz="1200" b="1" dirty="0" err="1" smtClean="0"/>
              <a:t>엔티티</a:t>
            </a:r>
            <a:r>
              <a:rPr lang="ko-KR" altLang="en-US" sz="1200" dirty="0" err="1" smtClean="0"/>
              <a:t>를</a:t>
            </a:r>
            <a:r>
              <a:rPr lang="ko-KR" altLang="en-US" sz="1200" b="1" dirty="0" smtClean="0"/>
              <a:t>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관통</a:t>
            </a:r>
            <a:r>
              <a:rPr lang="ko-KR" altLang="en-US" sz="1200" dirty="0" smtClean="0"/>
              <a:t>하는 행동만을 정의한다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75278" y="4994907"/>
            <a:ext cx="460574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예</a:t>
            </a:r>
            <a:r>
              <a:rPr lang="en-US" altLang="ko-KR" sz="1100" dirty="0" smtClean="0"/>
              <a:t>. 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”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사용자명 중복 여부 확인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”</a:t>
            </a:r>
            <a:r>
              <a:rPr lang="ko-KR" altLang="en-US" sz="1100" dirty="0" smtClean="0"/>
              <a:t> 기능은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어디에서 제공해야 할까</a:t>
            </a:r>
            <a:r>
              <a:rPr lang="en-US" altLang="ko-KR" sz="11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    </a:t>
            </a:r>
            <a:r>
              <a:rPr lang="ko-KR" altLang="en-US" sz="1100" b="1" dirty="0" smtClean="0"/>
              <a:t>사용자 </a:t>
            </a:r>
            <a:r>
              <a:rPr lang="ko-KR" altLang="en-US" sz="1100" b="1" dirty="0" err="1" smtClean="0"/>
              <a:t>엔티티</a:t>
            </a:r>
            <a:r>
              <a:rPr lang="ko-KR" altLang="en-US" sz="1100" dirty="0" err="1" smtClean="0"/>
              <a:t>가</a:t>
            </a:r>
            <a:r>
              <a:rPr lang="ko-KR" altLang="en-US" sz="1100" dirty="0" smtClean="0"/>
              <a:t> 아닌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사용자 도메인 서비스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70C0"/>
                </a:solidFill>
              </a:rPr>
              <a:t>UserService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     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8743" y="58571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 객체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28763" y="4225022"/>
            <a:ext cx="4084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※ </a:t>
            </a:r>
            <a:r>
              <a:rPr lang="ko-KR" altLang="en-US" sz="1200" b="1" dirty="0" smtClean="0"/>
              <a:t>특정 </a:t>
            </a:r>
            <a:r>
              <a:rPr lang="ko-KR" altLang="en-US" sz="1200" b="1" dirty="0" err="1" smtClean="0"/>
              <a:t>엔티티</a:t>
            </a:r>
            <a:r>
              <a:rPr lang="ko-KR" altLang="en-US" sz="1200" dirty="0" err="1" smtClean="0"/>
              <a:t>의</a:t>
            </a:r>
            <a:r>
              <a:rPr lang="ko-KR" altLang="en-US" sz="1200" dirty="0" smtClean="0"/>
              <a:t> 행위로 정의하기에는 들어맞지 않는 것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969397" y="2008822"/>
            <a:ext cx="1819274" cy="114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Domain </a:t>
            </a:r>
          </a:p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Service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1699" y="4305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행위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99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449</Words>
  <Application>Microsoft Office PowerPoint</Application>
  <PresentationFormat>와이드스크린</PresentationFormat>
  <Paragraphs>87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Hyungho.Ko</dc:creator>
  <cp:lastModifiedBy>Hyungho.Ko</cp:lastModifiedBy>
  <cp:revision>36</cp:revision>
  <dcterms:created xsi:type="dcterms:W3CDTF">2021-01-23T01:34:28Z</dcterms:created>
  <dcterms:modified xsi:type="dcterms:W3CDTF">2021-01-23T11:29:48Z</dcterms:modified>
</cp:coreProperties>
</file>