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1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0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0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2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25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1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3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17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8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9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0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8A38-0C6D-4B4E-8C1A-47A20DE5FB81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45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52980" y="1890319"/>
            <a:ext cx="8486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mtClean="0"/>
              <a:t>Domain-Driven Design in Practice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5249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222" y="3760580"/>
            <a:ext cx="2758580" cy="15896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37" y="3675075"/>
            <a:ext cx="1982098" cy="2232513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 flipH="1">
            <a:off x="4888523" y="3210077"/>
            <a:ext cx="2308114" cy="3568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453" y="480187"/>
            <a:ext cx="3392728" cy="22939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7" y="517775"/>
            <a:ext cx="3540153" cy="2028825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727491" y="88246"/>
            <a:ext cx="28105" cy="3136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861" y="478712"/>
            <a:ext cx="3148136" cy="1862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4501" y="409681"/>
            <a:ext cx="1855007" cy="17368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7320" y="2172606"/>
            <a:ext cx="1922188" cy="17832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4873" y="4483155"/>
            <a:ext cx="3100752" cy="224442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2437051" y="1863387"/>
            <a:ext cx="1648710" cy="414927"/>
          </a:xfrm>
          <a:prstGeom prst="rightArrow">
            <a:avLst>
              <a:gd name="adj1" fmla="val 7680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84591" y="1940045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비즈니스 로직 복잡도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798998"/>
            <a:ext cx="2996408" cy="16546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62387" y="4351212"/>
            <a:ext cx="4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smtClean="0">
                <a:solidFill>
                  <a:srgbClr val="C00000"/>
                </a:solidFill>
              </a:rPr>
              <a:t>Vs.</a:t>
            </a:r>
            <a:endParaRPr lang="ko-KR" altLang="en-US" b="1" i="1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78410" y="3365274"/>
            <a:ext cx="273985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solidFill>
                  <a:srgbClr val="0070C0"/>
                </a:solidFill>
              </a:rPr>
              <a:t>수용할 수 있는</a:t>
            </a:r>
            <a:r>
              <a:rPr lang="en-US" altLang="ko-KR" sz="1100" b="1" smtClean="0">
                <a:solidFill>
                  <a:srgbClr val="0070C0"/>
                </a:solidFill>
              </a:rPr>
              <a:t>(</a:t>
            </a:r>
            <a:r>
              <a:rPr lang="ko-KR" altLang="en-US" sz="1100" b="1" smtClean="0">
                <a:solidFill>
                  <a:srgbClr val="0070C0"/>
                </a:solidFill>
              </a:rPr>
              <a:t>단순화</a:t>
            </a:r>
            <a:r>
              <a:rPr lang="en-US" altLang="ko-KR" sz="1100" b="1" smtClean="0">
                <a:solidFill>
                  <a:srgbClr val="0070C0"/>
                </a:solidFill>
              </a:rPr>
              <a:t>)</a:t>
            </a:r>
            <a:r>
              <a:rPr lang="ko-KR" altLang="en-US" sz="1100" b="1" smtClean="0">
                <a:solidFill>
                  <a:srgbClr val="0070C0"/>
                </a:solidFill>
              </a:rPr>
              <a:t> 비즈니스 복잡도</a:t>
            </a:r>
            <a:endParaRPr lang="ko-KR" altLang="en-US" sz="1100" b="1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6537" y="88246"/>
            <a:ext cx="952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WHAT</a:t>
            </a:r>
            <a:endParaRPr lang="ko-KR" altLang="en-US" sz="2000" b="1"/>
          </a:p>
        </p:txBody>
      </p:sp>
      <p:sp>
        <p:nvSpPr>
          <p:cNvPr id="23" name="TextBox 22"/>
          <p:cNvSpPr txBox="1"/>
          <p:nvPr/>
        </p:nvSpPr>
        <p:spPr>
          <a:xfrm>
            <a:off x="4998311" y="88246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WHY</a:t>
            </a:r>
            <a:endParaRPr lang="ko-KR" altLang="en-US" sz="2000" b="1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245400" y="2204566"/>
            <a:ext cx="2595515" cy="8551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231775" y="8824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HOW</a:t>
            </a:r>
            <a:endParaRPr lang="ko-KR" altLang="en-US" sz="2000" b="1"/>
          </a:p>
        </p:txBody>
      </p:sp>
      <p:sp>
        <p:nvSpPr>
          <p:cNvPr id="28" name="타원 27"/>
          <p:cNvSpPr/>
          <p:nvPr/>
        </p:nvSpPr>
        <p:spPr>
          <a:xfrm>
            <a:off x="4932067" y="2389379"/>
            <a:ext cx="607087" cy="474720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 rot="1800000">
            <a:off x="4522870" y="2630345"/>
            <a:ext cx="325315" cy="1981457"/>
          </a:xfrm>
          <a:prstGeom prst="downArrow">
            <a:avLst>
              <a:gd name="adj1" fmla="val 7162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1008414" y="3276704"/>
            <a:ext cx="0" cy="120645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화살표 34"/>
          <p:cNvSpPr/>
          <p:nvPr/>
        </p:nvSpPr>
        <p:spPr>
          <a:xfrm rot="10800000">
            <a:off x="8146914" y="5216304"/>
            <a:ext cx="1358065" cy="414927"/>
          </a:xfrm>
          <a:prstGeom prst="rightArrow">
            <a:avLst>
              <a:gd name="adj1" fmla="val 7680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638194" y="5083889"/>
            <a:ext cx="1724866" cy="679768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 rot="6300000">
            <a:off x="5289485" y="3768207"/>
            <a:ext cx="325315" cy="2532588"/>
          </a:xfrm>
          <a:prstGeom prst="downArrow">
            <a:avLst>
              <a:gd name="adj1" fmla="val 7162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462099" y="6258148"/>
            <a:ext cx="2874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rgbClr val="0070C0"/>
                </a:solidFill>
              </a:rPr>
              <a:t>격리</a:t>
            </a:r>
            <a:r>
              <a:rPr lang="en-US" altLang="ko-KR" sz="1200" b="1" smtClean="0">
                <a:solidFill>
                  <a:srgbClr val="0070C0"/>
                </a:solidFill>
              </a:rPr>
              <a:t>(</a:t>
            </a:r>
            <a:r>
              <a:rPr lang="ko-KR" altLang="en-US" sz="1200" b="1" smtClean="0">
                <a:solidFill>
                  <a:srgbClr val="0070C0"/>
                </a:solidFill>
              </a:rPr>
              <a:t>비즈니스 지식</a:t>
            </a:r>
            <a:r>
              <a:rPr lang="en-US" altLang="ko-KR" sz="1200" b="1" smtClean="0">
                <a:solidFill>
                  <a:srgbClr val="0070C0"/>
                </a:solidFill>
              </a:rPr>
              <a:t>)</a:t>
            </a:r>
            <a:r>
              <a:rPr lang="ko-KR" altLang="en-US" sz="1200" b="1" smtClean="0">
                <a:solidFill>
                  <a:srgbClr val="0070C0"/>
                </a:solidFill>
              </a:rPr>
              <a:t>와 분리</a:t>
            </a:r>
            <a:r>
              <a:rPr lang="en-US" altLang="ko-KR" sz="1200" b="1" smtClean="0">
                <a:solidFill>
                  <a:srgbClr val="0070C0"/>
                </a:solidFill>
              </a:rPr>
              <a:t>(</a:t>
            </a:r>
            <a:r>
              <a:rPr lang="ko-KR" altLang="en-US" sz="1200" b="1" smtClean="0">
                <a:solidFill>
                  <a:srgbClr val="0070C0"/>
                </a:solidFill>
              </a:rPr>
              <a:t>기술 지식</a:t>
            </a:r>
            <a:r>
              <a:rPr lang="en-US" altLang="ko-KR" sz="1200" b="1" smtClean="0">
                <a:solidFill>
                  <a:srgbClr val="0070C0"/>
                </a:solidFill>
              </a:rPr>
              <a:t>)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7168530" y="73741"/>
            <a:ext cx="28105" cy="3136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9797" y="3224582"/>
            <a:ext cx="37057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173292" y="5305031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1"/>
                </a:solidFill>
              </a:rPr>
              <a:t>비즈니스 지식 격리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8000000">
            <a:off x="4215687" y="349026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</a:rPr>
              <a:t>단순화 수준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900000">
            <a:off x="4705784" y="4907543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1"/>
                </a:solidFill>
              </a:rPr>
              <a:t>격리와 분리 기대효과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59" name="왼쪽 중괄호 58"/>
          <p:cNvSpPr/>
          <p:nvPr/>
        </p:nvSpPr>
        <p:spPr>
          <a:xfrm>
            <a:off x="9261487" y="5631235"/>
            <a:ext cx="91008" cy="1004515"/>
          </a:xfrm>
          <a:prstGeom prst="leftBrace">
            <a:avLst>
              <a:gd name="adj1" fmla="val 39732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789042" y="59949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70C0"/>
                </a:solidFill>
              </a:rPr>
              <a:t>분리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3598" y="2414240"/>
            <a:ext cx="2735044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smtClean="0">
                <a:solidFill>
                  <a:srgbClr val="0070C0"/>
                </a:solidFill>
              </a:rPr>
              <a:t>비즈니스 지식은</a:t>
            </a:r>
            <a:endParaRPr lang="en-US" altLang="ko-KR" sz="1050" b="1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b="1" smtClean="0">
                <a:solidFill>
                  <a:srgbClr val="0070C0"/>
                </a:solidFill>
              </a:rPr>
              <a:t>Entity, Value Object, </a:t>
            </a:r>
          </a:p>
          <a:p>
            <a:pPr>
              <a:lnSpc>
                <a:spcPct val="150000"/>
              </a:lnSpc>
            </a:pPr>
            <a:r>
              <a:rPr lang="en-US" altLang="ko-KR" sz="1050" b="1" smtClean="0">
                <a:solidFill>
                  <a:srgbClr val="0070C0"/>
                </a:solidFill>
              </a:rPr>
              <a:t>Domain Event, Aggregate</a:t>
            </a:r>
            <a:r>
              <a:rPr lang="ko-KR" altLang="en-US" sz="1050" b="1" smtClean="0">
                <a:solidFill>
                  <a:srgbClr val="0070C0"/>
                </a:solidFill>
              </a:rPr>
              <a:t>으로 표현한다</a:t>
            </a:r>
            <a:r>
              <a:rPr lang="en-US" altLang="ko-KR" sz="1050" b="1" smtClean="0">
                <a:solidFill>
                  <a:srgbClr val="0070C0"/>
                </a:solidFill>
              </a:rPr>
              <a:t>.</a:t>
            </a:r>
            <a:endParaRPr lang="ko-KR" altLang="en-US" sz="1050" b="1">
              <a:solidFill>
                <a:srgbClr val="0070C0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909784" y="6141671"/>
            <a:ext cx="617477" cy="509954"/>
            <a:chOff x="8397126" y="3429000"/>
            <a:chExt cx="617477" cy="509954"/>
          </a:xfrm>
        </p:grpSpPr>
        <p:sp>
          <p:nvSpPr>
            <p:cNvPr id="62" name="타원 61"/>
            <p:cNvSpPr/>
            <p:nvPr/>
          </p:nvSpPr>
          <p:spPr>
            <a:xfrm>
              <a:off x="8431601" y="3429000"/>
              <a:ext cx="548527" cy="50995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97126" y="3568561"/>
              <a:ext cx="6174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smtClean="0">
                  <a:solidFill>
                    <a:schemeClr val="bg1"/>
                  </a:solidFill>
                </a:rPr>
                <a:t>HOW 2.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87896" y="2576694"/>
            <a:ext cx="617477" cy="509954"/>
            <a:chOff x="8397126" y="3429000"/>
            <a:chExt cx="617477" cy="509954"/>
          </a:xfrm>
        </p:grpSpPr>
        <p:sp>
          <p:nvSpPr>
            <p:cNvPr id="66" name="타원 65"/>
            <p:cNvSpPr/>
            <p:nvPr/>
          </p:nvSpPr>
          <p:spPr>
            <a:xfrm>
              <a:off x="8431601" y="3429000"/>
              <a:ext cx="548527" cy="50995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97126" y="3568561"/>
              <a:ext cx="6174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smtClean="0">
                  <a:solidFill>
                    <a:schemeClr val="bg1"/>
                  </a:solidFill>
                </a:rPr>
                <a:t>HOW 1.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타원 70"/>
          <p:cNvSpPr/>
          <p:nvPr/>
        </p:nvSpPr>
        <p:spPr>
          <a:xfrm>
            <a:off x="1178169" y="1763556"/>
            <a:ext cx="722700" cy="577181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384186" y="3134401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(</a:t>
            </a:r>
            <a:r>
              <a:rPr lang="ko-KR" altLang="en-US" sz="1050" smtClean="0"/>
              <a:t>코딩한다</a:t>
            </a:r>
            <a:r>
              <a:rPr lang="en-US" altLang="ko-KR" sz="1050"/>
              <a:t>)</a:t>
            </a:r>
            <a:endParaRPr lang="ko-KR" altLang="en-US" sz="1050"/>
          </a:p>
        </p:txBody>
      </p:sp>
      <p:sp>
        <p:nvSpPr>
          <p:cNvPr id="2" name="타원 1"/>
          <p:cNvSpPr/>
          <p:nvPr/>
        </p:nvSpPr>
        <p:spPr>
          <a:xfrm>
            <a:off x="1909457" y="4161321"/>
            <a:ext cx="284203" cy="2883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802294" y="4480422"/>
            <a:ext cx="284203" cy="2883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2" idx="6"/>
            <a:endCxn id="47" idx="2"/>
          </p:cNvCxnSpPr>
          <p:nvPr/>
        </p:nvCxnSpPr>
        <p:spPr>
          <a:xfrm>
            <a:off x="2193660" y="4305473"/>
            <a:ext cx="1608634" cy="31910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1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2" y="357186"/>
            <a:ext cx="4952267" cy="1414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892" y="2223013"/>
            <a:ext cx="3168810" cy="1374897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123594" y="1707875"/>
            <a:ext cx="832337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291257" y="1385490"/>
            <a:ext cx="832337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707425" y="1385490"/>
            <a:ext cx="297382" cy="75963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039334" y="1696151"/>
            <a:ext cx="518015" cy="4489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695" y="4131667"/>
            <a:ext cx="3771145" cy="22746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466" y="204093"/>
            <a:ext cx="2498115" cy="2508898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7827354" y="1264986"/>
            <a:ext cx="832337" cy="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827354" y="1458542"/>
            <a:ext cx="832337" cy="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722253" y="762048"/>
            <a:ext cx="3032562" cy="5927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855" y="5256409"/>
            <a:ext cx="1156471" cy="99518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795" y="5256409"/>
            <a:ext cx="1411164" cy="47147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8650" y="5256409"/>
            <a:ext cx="1464618" cy="594610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>
            <a:off x="8203223" y="1652098"/>
            <a:ext cx="0" cy="295467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911" y="4606770"/>
            <a:ext cx="96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mtClean="0"/>
              <a:t>Identifier</a:t>
            </a:r>
          </a:p>
          <a:p>
            <a:pPr algn="ctr"/>
            <a:r>
              <a:rPr lang="en-US" altLang="ko-KR" sz="1400" b="1" smtClean="0"/>
              <a:t>Equality</a:t>
            </a:r>
            <a:endParaRPr lang="ko-KR" altLang="en-US" sz="1400" b="1"/>
          </a:p>
        </p:txBody>
      </p:sp>
      <p:sp>
        <p:nvSpPr>
          <p:cNvPr id="41" name="TextBox 40"/>
          <p:cNvSpPr txBox="1"/>
          <p:nvPr/>
        </p:nvSpPr>
        <p:spPr>
          <a:xfrm>
            <a:off x="2201879" y="4606770"/>
            <a:ext cx="1028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mtClean="0"/>
              <a:t>Reference</a:t>
            </a:r>
          </a:p>
          <a:p>
            <a:pPr algn="ctr"/>
            <a:r>
              <a:rPr lang="en-US" altLang="ko-KR" sz="1400" b="1" smtClean="0"/>
              <a:t>Equality</a:t>
            </a:r>
            <a:endParaRPr lang="ko-KR" altLang="en-US" sz="1400" b="1"/>
          </a:p>
        </p:txBody>
      </p:sp>
      <p:sp>
        <p:nvSpPr>
          <p:cNvPr id="42" name="TextBox 41"/>
          <p:cNvSpPr txBox="1"/>
          <p:nvPr/>
        </p:nvSpPr>
        <p:spPr>
          <a:xfrm>
            <a:off x="3754122" y="4606770"/>
            <a:ext cx="1013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mtClean="0"/>
              <a:t>Structural</a:t>
            </a:r>
          </a:p>
          <a:p>
            <a:pPr algn="ctr"/>
            <a:r>
              <a:rPr lang="en-US" altLang="ko-KR" sz="1400" b="1" smtClean="0"/>
              <a:t>Equality</a:t>
            </a:r>
            <a:endParaRPr lang="ko-KR" altLang="en-US" sz="1400" b="1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7484" y="2844911"/>
            <a:ext cx="3787044" cy="13904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2843" y="29118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동의어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9878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187" y="5091173"/>
            <a:ext cx="3367047" cy="16568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767" y="245783"/>
            <a:ext cx="4282310" cy="25062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65" y="958238"/>
            <a:ext cx="2221890" cy="10812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51" y="2617095"/>
            <a:ext cx="2998177" cy="15211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1237" y="245783"/>
            <a:ext cx="3894992" cy="1595968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6128238" y="422030"/>
            <a:ext cx="1116624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128238" y="715107"/>
            <a:ext cx="1072662" cy="24325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6130" y="2002049"/>
            <a:ext cx="4135257" cy="17361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9330" y="2557197"/>
            <a:ext cx="2081806" cy="39756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7069659" y="2785210"/>
            <a:ext cx="40939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055463" y="2785210"/>
            <a:ext cx="40939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385023" y="1943096"/>
            <a:ext cx="545124" cy="547161"/>
          </a:xfrm>
          <a:prstGeom prst="ellipse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280627" y="3075980"/>
            <a:ext cx="629463" cy="632531"/>
          </a:xfrm>
          <a:prstGeom prst="ellipse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509628" y="3044460"/>
            <a:ext cx="1763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0070C0"/>
                </a:solidFill>
              </a:rPr>
              <a:t>UI</a:t>
            </a:r>
            <a:r>
              <a:rPr lang="ko-KR" altLang="en-US" sz="1100" b="1" smtClean="0">
                <a:solidFill>
                  <a:srgbClr val="0070C0"/>
                </a:solidFill>
              </a:rPr>
              <a:t>에서만 의미가 있다면</a:t>
            </a:r>
            <a:r>
              <a:rPr lang="en-US" altLang="ko-KR" sz="1100" b="1" smtClean="0">
                <a:solidFill>
                  <a:srgbClr val="0070C0"/>
                </a:solidFill>
              </a:rPr>
              <a:t>?</a:t>
            </a:r>
            <a:endParaRPr lang="ko-KR" altLang="en-US" sz="1100" b="1">
              <a:solidFill>
                <a:srgbClr val="0070C0"/>
              </a:solidFill>
            </a:endParaRPr>
          </a:p>
        </p:txBody>
      </p:sp>
      <p:cxnSp>
        <p:nvCxnSpPr>
          <p:cNvPr id="24" name="직선 화살표 연결선 23"/>
          <p:cNvCxnSpPr>
            <a:endCxn id="20" idx="3"/>
          </p:cNvCxnSpPr>
          <p:nvPr/>
        </p:nvCxnSpPr>
        <p:spPr>
          <a:xfrm flipV="1">
            <a:off x="8228432" y="2410127"/>
            <a:ext cx="236423" cy="15441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8246781" y="2808077"/>
            <a:ext cx="165768" cy="26939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9516" y="4803727"/>
            <a:ext cx="1612105" cy="24761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429" y="5136529"/>
            <a:ext cx="4748354" cy="70931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65438" y="5733985"/>
            <a:ext cx="25234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rgbClr val="C00000"/>
                </a:solidFill>
              </a:rPr>
              <a:t>Entity = </a:t>
            </a:r>
            <a:r>
              <a:rPr lang="ko-KR" altLang="en-US" sz="1000" b="1" smtClean="0">
                <a:solidFill>
                  <a:srgbClr val="C00000"/>
                </a:solidFill>
              </a:rPr>
              <a:t>도메인 지식</a:t>
            </a:r>
            <a:endParaRPr lang="en-US" altLang="ko-KR" sz="1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rgbClr val="C00000"/>
                </a:solidFill>
              </a:rPr>
              <a:t>            + </a:t>
            </a:r>
            <a:r>
              <a:rPr lang="ko-KR" altLang="en-US" sz="1000" b="1" smtClean="0">
                <a:solidFill>
                  <a:srgbClr val="C00000"/>
                </a:solidFill>
              </a:rPr>
              <a:t>데이터베이스 </a:t>
            </a:r>
            <a:r>
              <a:rPr lang="en-US" altLang="ko-KR" sz="1000" b="1" smtClean="0">
                <a:solidFill>
                  <a:srgbClr val="C00000"/>
                </a:solidFill>
              </a:rPr>
              <a:t>Mapping </a:t>
            </a:r>
            <a:r>
              <a:rPr lang="ko-KR" altLang="en-US" sz="1000" b="1" smtClean="0">
                <a:solidFill>
                  <a:srgbClr val="C00000"/>
                </a:solidFill>
              </a:rPr>
              <a:t>지식</a:t>
            </a:r>
            <a:endParaRPr lang="ko-KR" altLang="en-US" sz="1000" b="1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1318" y="6385045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C00000"/>
                </a:solidFill>
              </a:rPr>
              <a:t>SRP </a:t>
            </a:r>
            <a:r>
              <a:rPr lang="ko-KR" altLang="en-US" sz="1200" b="1" smtClean="0">
                <a:solidFill>
                  <a:srgbClr val="C00000"/>
                </a:solidFill>
              </a:rPr>
              <a:t>준수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380964" y="6320337"/>
            <a:ext cx="400642" cy="406414"/>
            <a:chOff x="5956197" y="5502017"/>
            <a:chExt cx="400642" cy="406414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5956197" y="5502017"/>
              <a:ext cx="400641" cy="40641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5956197" y="5502017"/>
              <a:ext cx="400642" cy="40641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6447279" y="149636"/>
            <a:ext cx="489852" cy="500995"/>
            <a:chOff x="6447279" y="149636"/>
            <a:chExt cx="489852" cy="500995"/>
          </a:xfrm>
        </p:grpSpPr>
        <p:sp>
          <p:nvSpPr>
            <p:cNvPr id="41" name="타원 40"/>
            <p:cNvSpPr/>
            <p:nvPr/>
          </p:nvSpPr>
          <p:spPr>
            <a:xfrm>
              <a:off x="6447279" y="149636"/>
              <a:ext cx="489852" cy="5009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92471" y="230856"/>
              <a:ext cx="399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smtClean="0">
                  <a:solidFill>
                    <a:schemeClr val="bg1"/>
                  </a:solidFill>
                </a:rPr>
                <a:t>UI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endCxn id="29" idx="0"/>
          </p:cNvCxnSpPr>
          <p:nvPr/>
        </p:nvCxnSpPr>
        <p:spPr>
          <a:xfrm flipH="1">
            <a:off x="2705569" y="2108477"/>
            <a:ext cx="2403534" cy="26952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2849751" y="4120793"/>
            <a:ext cx="489852" cy="500995"/>
            <a:chOff x="4313562" y="4025414"/>
            <a:chExt cx="489852" cy="500995"/>
          </a:xfrm>
        </p:grpSpPr>
        <p:sp>
          <p:nvSpPr>
            <p:cNvPr id="49" name="타원 48"/>
            <p:cNvSpPr/>
            <p:nvPr/>
          </p:nvSpPr>
          <p:spPr>
            <a:xfrm>
              <a:off x="4313562" y="4025414"/>
              <a:ext cx="489852" cy="5009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24289" y="4106634"/>
              <a:ext cx="468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smtClean="0">
                  <a:solidFill>
                    <a:schemeClr val="bg1"/>
                  </a:solidFill>
                </a:rPr>
                <a:t>DB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113317" y="5733985"/>
            <a:ext cx="2302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rgbClr val="C00000"/>
                </a:solidFill>
              </a:rPr>
              <a:t>Entity = </a:t>
            </a:r>
            <a:r>
              <a:rPr lang="ko-KR" altLang="en-US" sz="1000" b="1">
                <a:solidFill>
                  <a:srgbClr val="C00000"/>
                </a:solidFill>
              </a:rPr>
              <a:t>도메인 지식</a:t>
            </a:r>
            <a:endParaRPr lang="en-US" altLang="ko-KR" sz="1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rgbClr val="C00000"/>
                </a:solidFill>
              </a:rPr>
              <a:t>Map = </a:t>
            </a:r>
            <a:r>
              <a:rPr lang="ko-KR" altLang="en-US" sz="1000" b="1">
                <a:solidFill>
                  <a:srgbClr val="C00000"/>
                </a:solidFill>
              </a:rPr>
              <a:t>데이터베이스 </a:t>
            </a:r>
            <a:r>
              <a:rPr lang="en-US" altLang="ko-KR" sz="1000" b="1">
                <a:solidFill>
                  <a:srgbClr val="C00000"/>
                </a:solidFill>
              </a:rPr>
              <a:t>Mapping </a:t>
            </a:r>
            <a:r>
              <a:rPr lang="ko-KR" altLang="en-US" sz="1000" b="1">
                <a:solidFill>
                  <a:srgbClr val="C00000"/>
                </a:solidFill>
              </a:rPr>
              <a:t>지식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1270" y="4295016"/>
            <a:ext cx="1152449" cy="782527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4555" y="4295016"/>
            <a:ext cx="833755" cy="758291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672076" y="4592788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smtClean="0"/>
              <a:t>Vs.</a:t>
            </a:r>
            <a:endParaRPr lang="ko-KR" altLang="en-US" sz="1050" b="1" i="1"/>
          </a:p>
        </p:txBody>
      </p:sp>
      <p:sp>
        <p:nvSpPr>
          <p:cNvPr id="58" name="TextBox 57"/>
          <p:cNvSpPr txBox="1"/>
          <p:nvPr/>
        </p:nvSpPr>
        <p:spPr>
          <a:xfrm>
            <a:off x="3491619" y="4066197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Entity</a:t>
            </a:r>
            <a:endParaRPr lang="ko-KR" altLang="en-US" sz="900"/>
          </a:p>
        </p:txBody>
      </p:sp>
      <p:sp>
        <p:nvSpPr>
          <p:cNvPr id="59" name="TextBox 58"/>
          <p:cNvSpPr txBox="1"/>
          <p:nvPr/>
        </p:nvSpPr>
        <p:spPr>
          <a:xfrm>
            <a:off x="3987461" y="4066197"/>
            <a:ext cx="8611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Value Object</a:t>
            </a:r>
            <a:endParaRPr lang="ko-KR" altLang="en-US" sz="900"/>
          </a:p>
        </p:txBody>
      </p:sp>
      <p:sp>
        <p:nvSpPr>
          <p:cNvPr id="60" name="TextBox 59"/>
          <p:cNvSpPr txBox="1"/>
          <p:nvPr/>
        </p:nvSpPr>
        <p:spPr>
          <a:xfrm>
            <a:off x="4890983" y="4066197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Entity(+ Value Object)</a:t>
            </a:r>
            <a:endParaRPr lang="ko-KR" altLang="en-US" sz="900"/>
          </a:p>
        </p:txBody>
      </p:sp>
      <p:grpSp>
        <p:nvGrpSpPr>
          <p:cNvPr id="61" name="그룹 60"/>
          <p:cNvGrpSpPr/>
          <p:nvPr/>
        </p:nvGrpSpPr>
        <p:grpSpPr>
          <a:xfrm>
            <a:off x="4160144" y="3993906"/>
            <a:ext cx="400642" cy="406414"/>
            <a:chOff x="5956197" y="5502017"/>
            <a:chExt cx="400642" cy="406414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5956197" y="5502017"/>
              <a:ext cx="400641" cy="40641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5956197" y="5502017"/>
              <a:ext cx="400642" cy="40641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22169" y="4487066"/>
            <a:ext cx="2763674" cy="1155306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6550" y="5712673"/>
            <a:ext cx="2091935" cy="1014078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16094" y="4054913"/>
            <a:ext cx="2187991" cy="315099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6657046" y="4661312"/>
            <a:ext cx="413239" cy="403407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/>
              <a:t>1.</a:t>
            </a:r>
            <a:endParaRPr lang="ko-KR" altLang="en-US" sz="1100" b="1"/>
          </a:p>
        </p:txBody>
      </p:sp>
      <p:sp>
        <p:nvSpPr>
          <p:cNvPr id="77" name="타원 76"/>
          <p:cNvSpPr/>
          <p:nvPr/>
        </p:nvSpPr>
        <p:spPr>
          <a:xfrm>
            <a:off x="6657046" y="5893242"/>
            <a:ext cx="413239" cy="403407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/>
              <a:t>2.</a:t>
            </a:r>
            <a:endParaRPr lang="ko-KR" altLang="en-US" sz="1100" b="1"/>
          </a:p>
        </p:txBody>
      </p:sp>
      <p:sp>
        <p:nvSpPr>
          <p:cNvPr id="78" name="타원 77"/>
          <p:cNvSpPr/>
          <p:nvPr/>
        </p:nvSpPr>
        <p:spPr>
          <a:xfrm>
            <a:off x="9908927" y="4725828"/>
            <a:ext cx="413239" cy="403407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/>
              <a:t>3.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417065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113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Hyungho.Ko</cp:lastModifiedBy>
  <cp:revision>24</cp:revision>
  <dcterms:created xsi:type="dcterms:W3CDTF">2021-01-08T00:39:59Z</dcterms:created>
  <dcterms:modified xsi:type="dcterms:W3CDTF">2021-01-27T08:42:27Z</dcterms:modified>
</cp:coreProperties>
</file>