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D1BF2-3D16-13B0-01C6-306D6B4E7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B994C-04E1-6905-F457-034964D90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18B82-4C9E-DA56-2190-00F5A743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6C5A6-556B-A22F-7609-C339ECA7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1B063-3E35-F6A8-453B-884BB136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7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F114B-4A03-62D2-4323-DB147DAB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2B030-A410-0C76-8AB9-66C517237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B0613-9140-85E7-EA1F-2F9FD942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9DBF6-4A70-C7A1-8544-8FF89D42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D6CD8-8941-82F9-A8BA-98D2B1C4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6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89E3D-8131-C62F-6BC3-3FE6FCF4B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CC9F4-FF86-B0A1-A546-4BF31DB37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22AE-A2C4-28B0-BA87-8075FA45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5CCF-ADD9-594A-8BF4-3CB53209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44F19-2D53-FB4B-02A5-64FD8A35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1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5F9C-F3A6-A621-1AAF-EF0178CB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F865B-337E-E867-2565-9D8AA088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328CD-922D-1F31-C6FD-44A141F3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DBA32-4362-4048-1983-719839D8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CAE6C-7145-4793-8C7B-1A11039C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8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F9D5-9821-FE12-5D37-38614A89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5C1D9-4D3F-21C2-5AED-4731E8FFD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BA769-8191-2162-27CE-2E3BB512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F0777-4900-DE66-A582-A5F3705F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EEF33-4587-D492-1BA6-F4C22C06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7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C095-29B1-1D11-0564-1DAB9BC9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4837-AE5B-999B-0F18-268DF86C4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73EE4-3541-987C-FC03-61A424BC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4197D-410F-5D1E-2CB7-D2188186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95C8C-D639-D3AF-2DB3-63B9580D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BA269-2AE9-2393-B7C7-00A1BB30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D1813-3D3F-EC51-E925-C573037F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9C159-4D70-E66C-7CAA-29FB8736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F8541-2E14-21BF-CD24-940867C64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947DC2-CE5B-757F-7F10-A2CA41DE2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9AECCB-BEFB-8893-CE74-BF440CD81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323989-F093-9AF0-CCED-1E7B10E9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7FE82A-051F-2319-64CA-414C1123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E0486A-BB9A-F659-CD83-6E20F594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39DDE-AF21-B698-4959-58895867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7B418B-674A-744F-E1D6-C54B42E3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D167D-4BDA-7360-47AC-E7303D08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63FD8C-A93E-7CE1-94CB-995BEBAD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3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8EBEAD-79DF-864B-AB96-0A4FBD62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C3A52-8DF4-8C7D-B7BC-E1CFAEFC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05875-8093-787C-0B05-5B2B2C21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7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150-55C5-2FBD-9444-4A4E2A60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F3CD-C3A0-BC03-3202-27F915A78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07BF5-DD69-B7C0-C10D-6B513F298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B23C6-B2F7-F998-76CF-2E619144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E8296-3F64-C449-AE4F-B3FA2046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AE744-F0DD-CAAC-1AC3-1F3FCDDF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4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5C8BC-0A96-2FFF-DC47-447A1228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9DDBA7-93A5-4868-731B-DBD8D88CF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0E696-2803-43D3-8703-EC76D5191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DD86F-C85B-5028-76AC-514A30D5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C2FF8-6668-7FF9-862D-3A332548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E1272-755C-18CA-F353-5F9DCAC9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ACB6F-1E72-9F90-5BBF-E4FC2DA7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5B105-9E07-2F14-30FA-9FE00395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F1BE0-759B-58BD-0B03-FE1FD92FC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7856-2EFE-4594-8EAE-CFD27F89D36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29A8F-1E28-24A7-C379-6D4D65234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DEBF4-A05E-EF55-35AE-A0B477C61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1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C40BFEF4-623D-B42C-DDC2-8E3A06ACEE8F}"/>
              </a:ext>
            </a:extLst>
          </p:cNvPr>
          <p:cNvSpPr/>
          <p:nvPr/>
        </p:nvSpPr>
        <p:spPr>
          <a:xfrm>
            <a:off x="9244583" y="5805630"/>
            <a:ext cx="978204" cy="893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2666AA-EF7E-0B19-176E-DD1F65E43805}"/>
              </a:ext>
            </a:extLst>
          </p:cNvPr>
          <p:cNvSpPr/>
          <p:nvPr/>
        </p:nvSpPr>
        <p:spPr>
          <a:xfrm>
            <a:off x="6641057" y="2692347"/>
            <a:ext cx="562300" cy="459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0D8D-A8B2-9A98-0771-21E86E8B1371}"/>
              </a:ext>
            </a:extLst>
          </p:cNvPr>
          <p:cNvSpPr/>
          <p:nvPr/>
        </p:nvSpPr>
        <p:spPr>
          <a:xfrm>
            <a:off x="7814668" y="2692347"/>
            <a:ext cx="1027842" cy="459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3D3379-1B33-7B5F-9367-5A782B72FB43}"/>
              </a:ext>
            </a:extLst>
          </p:cNvPr>
          <p:cNvSpPr/>
          <p:nvPr/>
        </p:nvSpPr>
        <p:spPr>
          <a:xfrm>
            <a:off x="2147398" y="2120319"/>
            <a:ext cx="2084371" cy="459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BA38FB-5605-405F-66B5-607410BF4196}"/>
              </a:ext>
            </a:extLst>
          </p:cNvPr>
          <p:cNvSpPr/>
          <p:nvPr/>
        </p:nvSpPr>
        <p:spPr>
          <a:xfrm>
            <a:off x="2147399" y="3754797"/>
            <a:ext cx="2084371" cy="719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002B15-45F0-27C0-9079-D3E7739727C4}"/>
              </a:ext>
            </a:extLst>
          </p:cNvPr>
          <p:cNvSpPr/>
          <p:nvPr/>
        </p:nvSpPr>
        <p:spPr>
          <a:xfrm>
            <a:off x="2928233" y="529850"/>
            <a:ext cx="1426822" cy="533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897C86-4AE4-37BB-0ACA-A40C05ADD2D8}"/>
              </a:ext>
            </a:extLst>
          </p:cNvPr>
          <p:cNvSpPr/>
          <p:nvPr/>
        </p:nvSpPr>
        <p:spPr>
          <a:xfrm>
            <a:off x="7419536" y="5805630"/>
            <a:ext cx="1780972" cy="8930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DF924-E876-41FB-6584-4DBBDD812577}"/>
              </a:ext>
            </a:extLst>
          </p:cNvPr>
          <p:cNvSpPr txBox="1"/>
          <p:nvPr/>
        </p:nvSpPr>
        <p:spPr>
          <a:xfrm>
            <a:off x="276215" y="625155"/>
            <a:ext cx="4190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%USERPROFILE%\.</a:t>
            </a:r>
            <a:r>
              <a:rPr lang="en-GB" sz="1400" dirty="0" err="1"/>
              <a:t>dapr</a:t>
            </a:r>
            <a:r>
              <a:rPr lang="en-GB" sz="1400" dirty="0"/>
              <a:t>\components\</a:t>
            </a:r>
            <a:r>
              <a:rPr lang="en-GB" sz="1400" b="1" dirty="0" err="1">
                <a:solidFill>
                  <a:srgbClr val="0070C0"/>
                </a:solidFill>
              </a:rPr>
              <a:t>statestore.yaml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9BC39-C03B-784C-DB49-48C6FCC265A7}"/>
              </a:ext>
            </a:extLst>
          </p:cNvPr>
          <p:cNvSpPr txBox="1"/>
          <p:nvPr/>
        </p:nvSpPr>
        <p:spPr>
          <a:xfrm>
            <a:off x="2147400" y="1157999"/>
            <a:ext cx="2377179" cy="458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err="1"/>
              <a:t>apiVersion</a:t>
            </a:r>
            <a:r>
              <a:rPr lang="en-GB" sz="1400" dirty="0"/>
              <a:t>: dapr.io/v1alpha1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kind: Component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metadata: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</a:t>
            </a:r>
            <a:r>
              <a:rPr lang="en-GB" sz="1400" b="1" dirty="0">
                <a:solidFill>
                  <a:srgbClr val="0070C0"/>
                </a:solidFill>
              </a:rPr>
              <a:t>name: </a:t>
            </a:r>
            <a:r>
              <a:rPr lang="en-GB" sz="1400" b="1" dirty="0" err="1">
                <a:solidFill>
                  <a:srgbClr val="0070C0"/>
                </a:solidFill>
              </a:rPr>
              <a:t>statestore</a:t>
            </a:r>
            <a:endParaRPr lang="en-GB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400" dirty="0"/>
              <a:t>spec: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</a:t>
            </a:r>
            <a:r>
              <a:rPr lang="en-GB" sz="1400" b="1" dirty="0">
                <a:solidFill>
                  <a:srgbClr val="0070C0"/>
                </a:solidFill>
              </a:rPr>
              <a:t>type: </a:t>
            </a:r>
            <a:r>
              <a:rPr lang="en-GB" sz="1400" b="1" dirty="0" err="1">
                <a:solidFill>
                  <a:srgbClr val="0070C0"/>
                </a:solidFill>
              </a:rPr>
              <a:t>state.redis</a:t>
            </a:r>
            <a:endParaRPr lang="en-GB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400" dirty="0"/>
              <a:t>  version: v1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metadata: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</a:t>
            </a:r>
            <a:r>
              <a:rPr lang="en-GB" sz="1400" b="1" dirty="0">
                <a:solidFill>
                  <a:srgbClr val="0070C0"/>
                </a:solidFill>
              </a:rPr>
              <a:t>- name: </a:t>
            </a:r>
            <a:r>
              <a:rPr lang="en-GB" sz="1400" b="1" dirty="0" err="1">
                <a:solidFill>
                  <a:srgbClr val="0070C0"/>
                </a:solidFill>
              </a:rPr>
              <a:t>redisHost</a:t>
            </a:r>
            <a:endParaRPr lang="en-GB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400" b="1" dirty="0">
                <a:solidFill>
                  <a:srgbClr val="0070C0"/>
                </a:solidFill>
              </a:rPr>
              <a:t>    value: localhost:6379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- name: </a:t>
            </a:r>
            <a:r>
              <a:rPr lang="en-GB" sz="1400" dirty="0" err="1"/>
              <a:t>redisPassword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    value: ""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- name: </a:t>
            </a:r>
            <a:r>
              <a:rPr lang="en-GB" sz="1400" dirty="0" err="1"/>
              <a:t>actorStateStore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    value: "true"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CDD51-3CE5-7985-32D3-74D980D534DD}"/>
              </a:ext>
            </a:extLst>
          </p:cNvPr>
          <p:cNvSpPr txBox="1"/>
          <p:nvPr/>
        </p:nvSpPr>
        <p:spPr>
          <a:xfrm>
            <a:off x="2011477" y="5899528"/>
            <a:ext cx="8331057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 CONTAINER ID    IMAGE  COMMAND                       CREATED      STATUS         </a:t>
            </a:r>
            <a:r>
              <a:rPr lang="en-GB" sz="1400" b="1" dirty="0">
                <a:solidFill>
                  <a:srgbClr val="0070C0"/>
                </a:solidFill>
              </a:rPr>
              <a:t>PORTS </a:t>
            </a:r>
            <a:r>
              <a:rPr lang="en-GB" sz="1400" dirty="0"/>
              <a:t>                                   </a:t>
            </a:r>
            <a:r>
              <a:rPr lang="en-GB" sz="1400" b="1" dirty="0">
                <a:solidFill>
                  <a:srgbClr val="0070C0"/>
                </a:solidFill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91b711910116  </a:t>
            </a:r>
            <a:r>
              <a:rPr lang="en-GB" sz="1400" dirty="0" err="1"/>
              <a:t>redis</a:t>
            </a:r>
            <a:r>
              <a:rPr lang="en-GB" sz="1400" dirty="0"/>
              <a:t>     "docker-</a:t>
            </a:r>
            <a:r>
              <a:rPr lang="en-GB" sz="1400" dirty="0" err="1"/>
              <a:t>entrypoint.s</a:t>
            </a:r>
            <a:r>
              <a:rPr lang="en-GB" sz="1400" dirty="0"/>
              <a:t>…"  6 hours ago  Up 6 hours  </a:t>
            </a:r>
            <a:r>
              <a:rPr lang="en-GB" sz="1400" b="1" dirty="0">
                <a:solidFill>
                  <a:srgbClr val="0070C0"/>
                </a:solidFill>
              </a:rPr>
              <a:t>0.0.0.0:6379-&gt;6379/</a:t>
            </a:r>
            <a:r>
              <a:rPr lang="en-GB" sz="1400" b="1" dirty="0" err="1">
                <a:solidFill>
                  <a:srgbClr val="0070C0"/>
                </a:solidFill>
              </a:rPr>
              <a:t>tcp</a:t>
            </a:r>
            <a:r>
              <a:rPr lang="en-GB" sz="1400" b="1" dirty="0">
                <a:solidFill>
                  <a:srgbClr val="0070C0"/>
                </a:solidFill>
              </a:rPr>
              <a:t>    </a:t>
            </a:r>
            <a:r>
              <a:rPr lang="en-GB" sz="1400" b="1" dirty="0" err="1">
                <a:solidFill>
                  <a:srgbClr val="0070C0"/>
                </a:solidFill>
              </a:rPr>
              <a:t>dapr_redis</a:t>
            </a:r>
            <a:endParaRPr lang="en-GB" sz="1400" b="1" dirty="0">
              <a:solidFill>
                <a:srgbClr val="0070C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1DD0E21-CFEA-AA1B-B5C6-657DAE1C3B4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01092" y="1063201"/>
            <a:ext cx="40552" cy="2672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9B99396-0023-A2EE-50B2-44CE7A9D138E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4231770" y="4114796"/>
            <a:ext cx="4078252" cy="1690834"/>
          </a:xfrm>
          <a:prstGeom prst="bent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C3EE1E-37E3-A9B3-FB0E-511267595061}"/>
              </a:ext>
            </a:extLst>
          </p:cNvPr>
          <p:cNvSpPr txBox="1"/>
          <p:nvPr/>
        </p:nvSpPr>
        <p:spPr>
          <a:xfrm>
            <a:off x="5042356" y="2707454"/>
            <a:ext cx="3901282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/>
              <a:t>POST</a:t>
            </a:r>
            <a:r>
              <a:rPr lang="en-GB" sz="1400" dirty="0"/>
              <a:t> http://localhost</a:t>
            </a:r>
            <a:r>
              <a:rPr lang="en-GB" sz="1400" b="1" dirty="0">
                <a:solidFill>
                  <a:srgbClr val="0070C0"/>
                </a:solidFill>
              </a:rPr>
              <a:t>:3500</a:t>
            </a:r>
            <a:r>
              <a:rPr lang="en-GB" sz="1400" dirty="0"/>
              <a:t>/v1.0/state/</a:t>
            </a:r>
            <a:r>
              <a:rPr lang="en-GB" sz="1400" b="1" dirty="0">
                <a:solidFill>
                  <a:srgbClr val="0070C0"/>
                </a:solidFill>
              </a:rPr>
              <a:t>statestore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content-type: application/</a:t>
            </a:r>
            <a:r>
              <a:rPr lang="en-GB" sz="1400" dirty="0" err="1"/>
              <a:t>json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[ { "key": "</a:t>
            </a:r>
            <a:r>
              <a:rPr lang="en-GB" sz="1400" dirty="0" err="1"/>
              <a:t>color</a:t>
            </a:r>
            <a:r>
              <a:rPr lang="en-GB" sz="1400" dirty="0"/>
              <a:t>", "value": "red" }]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6B22C9B-2726-D41C-C37F-563414C1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213" y="159317"/>
            <a:ext cx="6871873" cy="2045091"/>
          </a:xfrm>
          <a:prstGeom prst="rect">
            <a:avLst/>
          </a:prstGeom>
        </p:spPr>
      </p:pic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368BD21-33FC-1905-3DEF-E56C27B90618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>
            <a:off x="4231769" y="2349931"/>
            <a:ext cx="4096820" cy="342416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537F6A1-3BDF-30F5-07A4-D5620E1E467F}"/>
              </a:ext>
            </a:extLst>
          </p:cNvPr>
          <p:cNvCxnSpPr/>
          <p:nvPr/>
        </p:nvCxnSpPr>
        <p:spPr>
          <a:xfrm>
            <a:off x="8680478" y="427110"/>
            <a:ext cx="441789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4053996-834C-BFF2-183C-B7B55286326A}"/>
              </a:ext>
            </a:extLst>
          </p:cNvPr>
          <p:cNvCxnSpPr>
            <a:cxnSpLocks/>
          </p:cNvCxnSpPr>
          <p:nvPr/>
        </p:nvCxnSpPr>
        <p:spPr>
          <a:xfrm>
            <a:off x="11103467" y="846635"/>
            <a:ext cx="541105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2C1A7B-BF1B-C27F-629C-6A98546DDC8E}"/>
              </a:ext>
            </a:extLst>
          </p:cNvPr>
          <p:cNvCxnSpPr>
            <a:cxnSpLocks/>
          </p:cNvCxnSpPr>
          <p:nvPr/>
        </p:nvCxnSpPr>
        <p:spPr>
          <a:xfrm>
            <a:off x="8516949" y="1363771"/>
            <a:ext cx="541105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76BC4F4-BD52-18DF-DB8E-28ACD1D78763}"/>
              </a:ext>
            </a:extLst>
          </p:cNvPr>
          <p:cNvCxnSpPr>
            <a:cxnSpLocks/>
          </p:cNvCxnSpPr>
          <p:nvPr/>
        </p:nvCxnSpPr>
        <p:spPr>
          <a:xfrm flipH="1">
            <a:off x="8772945" y="427110"/>
            <a:ext cx="133564" cy="71547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오른쪽 중괄호 50">
            <a:extLst>
              <a:ext uri="{FF2B5EF4-FFF2-40B4-BE49-F238E27FC236}">
                <a16:creationId xmlns:a16="http://schemas.microsoft.com/office/drawing/2014/main" id="{0119F73B-F5AC-D32B-7421-19D49A1378FA}"/>
              </a:ext>
            </a:extLst>
          </p:cNvPr>
          <p:cNvSpPr/>
          <p:nvPr/>
        </p:nvSpPr>
        <p:spPr>
          <a:xfrm>
            <a:off x="8943638" y="2620662"/>
            <a:ext cx="135425" cy="1202005"/>
          </a:xfrm>
          <a:prstGeom prst="rightBrace">
            <a:avLst>
              <a:gd name="adj1" fmla="val 53994"/>
              <a:gd name="adj2" fmla="val 5000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5C92BD3-ED58-808F-6309-97B681FFC926}"/>
              </a:ext>
            </a:extLst>
          </p:cNvPr>
          <p:cNvCxnSpPr>
            <a:cxnSpLocks/>
            <a:stCxn id="59" idx="3"/>
            <a:endCxn id="49" idx="0"/>
          </p:cNvCxnSpPr>
          <p:nvPr/>
        </p:nvCxnSpPr>
        <p:spPr>
          <a:xfrm>
            <a:off x="9061629" y="3216528"/>
            <a:ext cx="672056" cy="2589102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BCD2B3-A47B-C2D8-C100-174A85CDB2CA}"/>
              </a:ext>
            </a:extLst>
          </p:cNvPr>
          <p:cNvSpPr/>
          <p:nvPr/>
        </p:nvSpPr>
        <p:spPr>
          <a:xfrm>
            <a:off x="8778766" y="3063360"/>
            <a:ext cx="282863" cy="306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25E892-184C-DA3E-EA8D-21B7A8070084}"/>
              </a:ext>
            </a:extLst>
          </p:cNvPr>
          <p:cNvGrpSpPr/>
          <p:nvPr/>
        </p:nvGrpSpPr>
        <p:grpSpPr>
          <a:xfrm>
            <a:off x="167819" y="1043648"/>
            <a:ext cx="1587222" cy="403435"/>
            <a:chOff x="167819" y="1092449"/>
            <a:chExt cx="1587222" cy="40343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F4C8239-36BB-1E44-C5A8-589BD460EDC9}"/>
                </a:ext>
              </a:extLst>
            </p:cNvPr>
            <p:cNvSpPr/>
            <p:nvPr/>
          </p:nvSpPr>
          <p:spPr>
            <a:xfrm>
              <a:off x="167819" y="1092449"/>
              <a:ext cx="393509" cy="4034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A2DE55-5085-BA05-270C-7FC348A79E28}"/>
                </a:ext>
              </a:extLst>
            </p:cNvPr>
            <p:cNvSpPr txBox="1"/>
            <p:nvPr/>
          </p:nvSpPr>
          <p:spPr>
            <a:xfrm>
              <a:off x="555867" y="1140278"/>
              <a:ext cx="1199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Configuration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032A788-A56A-2651-CEB3-89E99B5F281C}"/>
              </a:ext>
            </a:extLst>
          </p:cNvPr>
          <p:cNvGrpSpPr/>
          <p:nvPr/>
        </p:nvGrpSpPr>
        <p:grpSpPr>
          <a:xfrm>
            <a:off x="6863215" y="4287508"/>
            <a:ext cx="1301888" cy="403435"/>
            <a:chOff x="167819" y="1092449"/>
            <a:chExt cx="1301888" cy="40343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97F37C3-7A89-9866-1418-756E59CBAD6C}"/>
                </a:ext>
              </a:extLst>
            </p:cNvPr>
            <p:cNvSpPr/>
            <p:nvPr/>
          </p:nvSpPr>
          <p:spPr>
            <a:xfrm>
              <a:off x="167819" y="1092449"/>
              <a:ext cx="393509" cy="4034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0803A8-3BC4-0B0B-CA6C-05ED54EBA220}"/>
                </a:ext>
              </a:extLst>
            </p:cNvPr>
            <p:cNvSpPr txBox="1"/>
            <p:nvPr/>
          </p:nvSpPr>
          <p:spPr>
            <a:xfrm>
              <a:off x="555867" y="1140278"/>
              <a:ext cx="913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Container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A46FED5-B90A-9EC8-4790-8E739F59B320}"/>
              </a:ext>
            </a:extLst>
          </p:cNvPr>
          <p:cNvGrpSpPr/>
          <p:nvPr/>
        </p:nvGrpSpPr>
        <p:grpSpPr>
          <a:xfrm>
            <a:off x="10222787" y="2269739"/>
            <a:ext cx="1609793" cy="403435"/>
            <a:chOff x="167819" y="1092449"/>
            <a:chExt cx="1609793" cy="40343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BF5A94F-A2AC-0528-801B-5BBAF2045D98}"/>
                </a:ext>
              </a:extLst>
            </p:cNvPr>
            <p:cNvSpPr/>
            <p:nvPr/>
          </p:nvSpPr>
          <p:spPr>
            <a:xfrm>
              <a:off x="167819" y="1092449"/>
              <a:ext cx="393509" cy="4034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AE5B8D-E62A-AC29-1786-768CC2C27DFA}"/>
                </a:ext>
              </a:extLst>
            </p:cNvPr>
            <p:cNvSpPr txBox="1"/>
            <p:nvPr/>
          </p:nvSpPr>
          <p:spPr>
            <a:xfrm>
              <a:off x="555867" y="1140278"/>
              <a:ext cx="1221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Dapr</a:t>
              </a:r>
              <a:r>
                <a:rPr lang="en-GB" sz="1400" b="1" dirty="0"/>
                <a:t> Runtime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D8CD182-380B-AD36-0683-AF4F27BF6D40}"/>
              </a:ext>
            </a:extLst>
          </p:cNvPr>
          <p:cNvGrpSpPr/>
          <p:nvPr/>
        </p:nvGrpSpPr>
        <p:grpSpPr>
          <a:xfrm>
            <a:off x="9851676" y="3835966"/>
            <a:ext cx="1254567" cy="403435"/>
            <a:chOff x="167819" y="1092449"/>
            <a:chExt cx="1254567" cy="40343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1CD2B88-B887-BF10-1C1E-1D44CF969BF1}"/>
                </a:ext>
              </a:extLst>
            </p:cNvPr>
            <p:cNvSpPr/>
            <p:nvPr/>
          </p:nvSpPr>
          <p:spPr>
            <a:xfrm>
              <a:off x="167819" y="1092449"/>
              <a:ext cx="393509" cy="4034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8CC6C2-0A10-3BBC-36A8-C80CDBD4F9B6}"/>
                </a:ext>
              </a:extLst>
            </p:cNvPr>
            <p:cNvSpPr txBox="1"/>
            <p:nvPr/>
          </p:nvSpPr>
          <p:spPr>
            <a:xfrm>
              <a:off x="555867" y="1140278"/>
              <a:ext cx="866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HTTP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46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23609E-1FFA-420A-EEA7-1C8FE452871C}"/>
              </a:ext>
            </a:extLst>
          </p:cNvPr>
          <p:cNvSpPr/>
          <p:nvPr/>
        </p:nvSpPr>
        <p:spPr>
          <a:xfrm>
            <a:off x="5375115" y="1163983"/>
            <a:ext cx="3454253" cy="459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3D3379-1B33-7B5F-9367-5A782B72FB43}"/>
              </a:ext>
            </a:extLst>
          </p:cNvPr>
          <p:cNvSpPr/>
          <p:nvPr/>
        </p:nvSpPr>
        <p:spPr>
          <a:xfrm>
            <a:off x="2147398" y="1935052"/>
            <a:ext cx="2084371" cy="459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6B989-4C79-71CA-21CF-EFF20D541978}"/>
              </a:ext>
            </a:extLst>
          </p:cNvPr>
          <p:cNvSpPr/>
          <p:nvPr/>
        </p:nvSpPr>
        <p:spPr>
          <a:xfrm>
            <a:off x="5375114" y="2470687"/>
            <a:ext cx="5686176" cy="773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40BFEF4-623D-B42C-DDC2-8E3A06ACEE8F}"/>
              </a:ext>
            </a:extLst>
          </p:cNvPr>
          <p:cNvSpPr/>
          <p:nvPr/>
        </p:nvSpPr>
        <p:spPr>
          <a:xfrm>
            <a:off x="9244583" y="5620363"/>
            <a:ext cx="978204" cy="893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BA38FB-5605-405F-66B5-607410BF4196}"/>
              </a:ext>
            </a:extLst>
          </p:cNvPr>
          <p:cNvSpPr/>
          <p:nvPr/>
        </p:nvSpPr>
        <p:spPr>
          <a:xfrm>
            <a:off x="2147399" y="3569530"/>
            <a:ext cx="2084371" cy="719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002B15-45F0-27C0-9079-D3E7739727C4}"/>
              </a:ext>
            </a:extLst>
          </p:cNvPr>
          <p:cNvSpPr/>
          <p:nvPr/>
        </p:nvSpPr>
        <p:spPr>
          <a:xfrm>
            <a:off x="2928233" y="344583"/>
            <a:ext cx="1426822" cy="533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897C86-4AE4-37BB-0ACA-A40C05ADD2D8}"/>
              </a:ext>
            </a:extLst>
          </p:cNvPr>
          <p:cNvSpPr/>
          <p:nvPr/>
        </p:nvSpPr>
        <p:spPr>
          <a:xfrm>
            <a:off x="7419536" y="5620363"/>
            <a:ext cx="1780972" cy="8930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DF924-E876-41FB-6584-4DBBDD812577}"/>
              </a:ext>
            </a:extLst>
          </p:cNvPr>
          <p:cNvSpPr txBox="1"/>
          <p:nvPr/>
        </p:nvSpPr>
        <p:spPr>
          <a:xfrm>
            <a:off x="276215" y="439888"/>
            <a:ext cx="4190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%USERPROFILE%\.</a:t>
            </a:r>
            <a:r>
              <a:rPr lang="en-GB" sz="1400" dirty="0" err="1"/>
              <a:t>dapr</a:t>
            </a:r>
            <a:r>
              <a:rPr lang="en-GB" sz="1400" dirty="0"/>
              <a:t>\components\</a:t>
            </a:r>
            <a:r>
              <a:rPr lang="en-GB" sz="1400" b="1" dirty="0" err="1">
                <a:solidFill>
                  <a:srgbClr val="0070C0"/>
                </a:solidFill>
              </a:rPr>
              <a:t>statestore.yaml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9BC39-C03B-784C-DB49-48C6FCC265A7}"/>
              </a:ext>
            </a:extLst>
          </p:cNvPr>
          <p:cNvSpPr txBox="1"/>
          <p:nvPr/>
        </p:nvSpPr>
        <p:spPr>
          <a:xfrm>
            <a:off x="2147400" y="972732"/>
            <a:ext cx="2377179" cy="458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err="1"/>
              <a:t>apiVersion</a:t>
            </a:r>
            <a:r>
              <a:rPr lang="en-GB" sz="1400" dirty="0"/>
              <a:t>: dapr.io/v1alpha1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kind: Component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metadata: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</a:t>
            </a:r>
            <a:r>
              <a:rPr lang="en-GB" sz="1400" b="1" dirty="0">
                <a:solidFill>
                  <a:srgbClr val="0070C0"/>
                </a:solidFill>
              </a:rPr>
              <a:t>name: </a:t>
            </a:r>
            <a:r>
              <a:rPr lang="en-GB" sz="1400" b="1" dirty="0" err="1">
                <a:solidFill>
                  <a:srgbClr val="0070C0"/>
                </a:solidFill>
              </a:rPr>
              <a:t>statestore</a:t>
            </a:r>
            <a:endParaRPr lang="en-GB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400" dirty="0"/>
              <a:t>spec: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</a:t>
            </a:r>
            <a:r>
              <a:rPr lang="en-GB" sz="1400" b="1" dirty="0">
                <a:solidFill>
                  <a:srgbClr val="0070C0"/>
                </a:solidFill>
              </a:rPr>
              <a:t>type: </a:t>
            </a:r>
            <a:r>
              <a:rPr lang="en-GB" sz="1400" b="1" dirty="0" err="1">
                <a:solidFill>
                  <a:srgbClr val="0070C0"/>
                </a:solidFill>
              </a:rPr>
              <a:t>state.redis</a:t>
            </a:r>
            <a:endParaRPr lang="en-GB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400" dirty="0"/>
              <a:t>  version: v1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metadata: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</a:t>
            </a:r>
            <a:r>
              <a:rPr lang="en-GB" sz="1400" b="1" dirty="0">
                <a:solidFill>
                  <a:srgbClr val="0070C0"/>
                </a:solidFill>
              </a:rPr>
              <a:t>- name: </a:t>
            </a:r>
            <a:r>
              <a:rPr lang="en-GB" sz="1400" b="1" dirty="0" err="1">
                <a:solidFill>
                  <a:srgbClr val="0070C0"/>
                </a:solidFill>
              </a:rPr>
              <a:t>redisHost</a:t>
            </a:r>
            <a:endParaRPr lang="en-GB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400" b="1" dirty="0">
                <a:solidFill>
                  <a:srgbClr val="0070C0"/>
                </a:solidFill>
              </a:rPr>
              <a:t>    value: localhost:6379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- name: </a:t>
            </a:r>
            <a:r>
              <a:rPr lang="en-GB" sz="1400" dirty="0" err="1"/>
              <a:t>redisPassword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    value: ""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- name: </a:t>
            </a:r>
            <a:r>
              <a:rPr lang="en-GB" sz="1400" dirty="0" err="1"/>
              <a:t>actorStateStore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    value: "true"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CDD51-3CE5-7985-32D3-74D980D534DD}"/>
              </a:ext>
            </a:extLst>
          </p:cNvPr>
          <p:cNvSpPr txBox="1"/>
          <p:nvPr/>
        </p:nvSpPr>
        <p:spPr>
          <a:xfrm>
            <a:off x="2011477" y="5714261"/>
            <a:ext cx="8331057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 CONTAINER ID    IMAGE  COMMAND                       CREATED      STATUS         </a:t>
            </a:r>
            <a:r>
              <a:rPr lang="en-GB" sz="1400" b="1" dirty="0">
                <a:solidFill>
                  <a:srgbClr val="0070C0"/>
                </a:solidFill>
              </a:rPr>
              <a:t>PORTS </a:t>
            </a:r>
            <a:r>
              <a:rPr lang="en-GB" sz="1400" dirty="0"/>
              <a:t>                                   </a:t>
            </a:r>
            <a:r>
              <a:rPr lang="en-GB" sz="1400" b="1" dirty="0">
                <a:solidFill>
                  <a:srgbClr val="0070C0"/>
                </a:solidFill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91b711910116  </a:t>
            </a:r>
            <a:r>
              <a:rPr lang="en-GB" sz="1400" dirty="0" err="1"/>
              <a:t>redis</a:t>
            </a:r>
            <a:r>
              <a:rPr lang="en-GB" sz="1400" dirty="0"/>
              <a:t>     "docker-</a:t>
            </a:r>
            <a:r>
              <a:rPr lang="en-GB" sz="1400" dirty="0" err="1"/>
              <a:t>entrypoint.s</a:t>
            </a:r>
            <a:r>
              <a:rPr lang="en-GB" sz="1400" dirty="0"/>
              <a:t>…"  6 hours ago  Up 6 hours  </a:t>
            </a:r>
            <a:r>
              <a:rPr lang="en-GB" sz="1400" b="1" dirty="0">
                <a:solidFill>
                  <a:srgbClr val="0070C0"/>
                </a:solidFill>
              </a:rPr>
              <a:t>0.0.0.0:6379-&gt;6379/</a:t>
            </a:r>
            <a:r>
              <a:rPr lang="en-GB" sz="1400" b="1" dirty="0" err="1">
                <a:solidFill>
                  <a:srgbClr val="0070C0"/>
                </a:solidFill>
              </a:rPr>
              <a:t>tcp</a:t>
            </a:r>
            <a:r>
              <a:rPr lang="en-GB" sz="1400" b="1" dirty="0">
                <a:solidFill>
                  <a:srgbClr val="0070C0"/>
                </a:solidFill>
              </a:rPr>
              <a:t>    </a:t>
            </a:r>
            <a:r>
              <a:rPr lang="en-GB" sz="1400" b="1" dirty="0" err="1">
                <a:solidFill>
                  <a:srgbClr val="0070C0"/>
                </a:solidFill>
              </a:rPr>
              <a:t>dapr_redis</a:t>
            </a:r>
            <a:endParaRPr lang="en-GB" sz="1400" b="1" dirty="0">
              <a:solidFill>
                <a:srgbClr val="0070C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1DD0E21-CFEA-AA1B-B5C6-657DAE1C3B4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01092" y="877934"/>
            <a:ext cx="40552" cy="2672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9B99396-0023-A2EE-50B2-44CE7A9D138E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4231770" y="3929529"/>
            <a:ext cx="4078252" cy="1690834"/>
          </a:xfrm>
          <a:prstGeom prst="bent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25E892-184C-DA3E-EA8D-21B7A8070084}"/>
              </a:ext>
            </a:extLst>
          </p:cNvPr>
          <p:cNvGrpSpPr/>
          <p:nvPr/>
        </p:nvGrpSpPr>
        <p:grpSpPr>
          <a:xfrm>
            <a:off x="167819" y="858381"/>
            <a:ext cx="1587222" cy="403435"/>
            <a:chOff x="167819" y="1092449"/>
            <a:chExt cx="1587222" cy="40343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F4C8239-36BB-1E44-C5A8-589BD460EDC9}"/>
                </a:ext>
              </a:extLst>
            </p:cNvPr>
            <p:cNvSpPr/>
            <p:nvPr/>
          </p:nvSpPr>
          <p:spPr>
            <a:xfrm>
              <a:off x="167819" y="1092449"/>
              <a:ext cx="393509" cy="4034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A2DE55-5085-BA05-270C-7FC348A79E28}"/>
                </a:ext>
              </a:extLst>
            </p:cNvPr>
            <p:cNvSpPr txBox="1"/>
            <p:nvPr/>
          </p:nvSpPr>
          <p:spPr>
            <a:xfrm>
              <a:off x="555867" y="1140278"/>
              <a:ext cx="1199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Configuration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12998FC-CA4D-4BAF-F31E-9AFC21D890AD}"/>
              </a:ext>
            </a:extLst>
          </p:cNvPr>
          <p:cNvSpPr txBox="1"/>
          <p:nvPr/>
        </p:nvSpPr>
        <p:spPr>
          <a:xfrm>
            <a:off x="5487695" y="1163983"/>
            <a:ext cx="6096000" cy="199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err="1">
                <a:solidFill>
                  <a:srgbClr val="0070C0"/>
                </a:solidFill>
              </a:rPr>
              <a:t>const</a:t>
            </a:r>
            <a:r>
              <a:rPr lang="en-GB" sz="1400" b="1" dirty="0">
                <a:solidFill>
                  <a:srgbClr val="0070C0"/>
                </a:solidFill>
              </a:rPr>
              <a:t> string </a:t>
            </a:r>
            <a:r>
              <a:rPr lang="en-GB" sz="1400" b="1" dirty="0" err="1">
                <a:solidFill>
                  <a:srgbClr val="0070C0"/>
                </a:solidFill>
              </a:rPr>
              <a:t>storeName</a:t>
            </a:r>
            <a:r>
              <a:rPr lang="en-GB" sz="1400" b="1" dirty="0">
                <a:solidFill>
                  <a:srgbClr val="0070C0"/>
                </a:solidFill>
              </a:rPr>
              <a:t> = "</a:t>
            </a:r>
            <a:r>
              <a:rPr lang="en-GB" sz="1400" b="1" dirty="0" err="1">
                <a:solidFill>
                  <a:srgbClr val="0070C0"/>
                </a:solidFill>
              </a:rPr>
              <a:t>statestore</a:t>
            </a:r>
            <a:r>
              <a:rPr lang="en-GB" sz="1400" b="1" dirty="0">
                <a:solidFill>
                  <a:srgbClr val="0070C0"/>
                </a:solidFill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GB" sz="1400" dirty="0" err="1"/>
              <a:t>const</a:t>
            </a:r>
            <a:r>
              <a:rPr lang="en-GB" sz="1400" dirty="0"/>
              <a:t> string key = "counter";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var </a:t>
            </a:r>
            <a:r>
              <a:rPr lang="en-GB" sz="1400" dirty="0" err="1"/>
              <a:t>daprClient</a:t>
            </a:r>
            <a:r>
              <a:rPr lang="en-GB" sz="1400" dirty="0"/>
              <a:t> = new </a:t>
            </a:r>
            <a:r>
              <a:rPr lang="en-GB" sz="1400" dirty="0" err="1"/>
              <a:t>DaprClientBuilder</a:t>
            </a:r>
            <a:r>
              <a:rPr lang="en-GB" sz="1400" dirty="0"/>
              <a:t>().Build();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var counter = await </a:t>
            </a:r>
            <a:r>
              <a:rPr lang="en-GB" sz="1400" dirty="0" err="1"/>
              <a:t>daprClient.</a:t>
            </a:r>
            <a:r>
              <a:rPr lang="en-GB" sz="1400" b="1" dirty="0" err="1">
                <a:solidFill>
                  <a:srgbClr val="0070C0"/>
                </a:solidFill>
              </a:rPr>
              <a:t>GetStateAsync</a:t>
            </a:r>
            <a:r>
              <a:rPr lang="en-GB" sz="1400" dirty="0"/>
              <a:t>&lt;int&gt;(</a:t>
            </a:r>
            <a:r>
              <a:rPr lang="en-GB" sz="1400" dirty="0" err="1"/>
              <a:t>storeName</a:t>
            </a:r>
            <a:r>
              <a:rPr lang="en-GB" sz="1400" dirty="0"/>
              <a:t>, key);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await </a:t>
            </a:r>
            <a:r>
              <a:rPr lang="en-GB" sz="1400" dirty="0" err="1"/>
              <a:t>daprClient.</a:t>
            </a:r>
            <a:r>
              <a:rPr lang="en-GB" sz="1400" b="1" dirty="0" err="1">
                <a:solidFill>
                  <a:srgbClr val="0070C0"/>
                </a:solidFill>
              </a:rPr>
              <a:t>SaveStateAsync</a:t>
            </a:r>
            <a:r>
              <a:rPr lang="en-GB" sz="1400" dirty="0"/>
              <a:t>(</a:t>
            </a:r>
            <a:r>
              <a:rPr lang="en-GB" sz="1400" dirty="0" err="1"/>
              <a:t>storeName</a:t>
            </a:r>
            <a:r>
              <a:rPr lang="en-GB" sz="1400" dirty="0"/>
              <a:t>, key, counter);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1AD188-A201-9268-AF24-E6DE12DCBC37}"/>
              </a:ext>
            </a:extLst>
          </p:cNvPr>
          <p:cNvSpPr/>
          <p:nvPr/>
        </p:nvSpPr>
        <p:spPr>
          <a:xfrm>
            <a:off x="9556705" y="2470687"/>
            <a:ext cx="353961" cy="320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1F8E95-70CB-B60E-4082-34BAAF6E99CE}"/>
              </a:ext>
            </a:extLst>
          </p:cNvPr>
          <p:cNvSpPr/>
          <p:nvPr/>
        </p:nvSpPr>
        <p:spPr>
          <a:xfrm>
            <a:off x="9556705" y="2922975"/>
            <a:ext cx="353961" cy="320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04EAB2-1460-3DCC-276A-BDF71DCD5A0A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flipH="1">
            <a:off x="9733685" y="3243733"/>
            <a:ext cx="1" cy="237663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48F66F4-8AD1-46B2-C2DC-3D94AF13419B}"/>
              </a:ext>
            </a:extLst>
          </p:cNvPr>
          <p:cNvCxnSpPr>
            <a:stCxn id="45" idx="3"/>
            <a:endCxn id="5" idx="0"/>
          </p:cNvCxnSpPr>
          <p:nvPr/>
        </p:nvCxnSpPr>
        <p:spPr>
          <a:xfrm>
            <a:off x="8829368" y="1393595"/>
            <a:ext cx="904318" cy="1077092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76B3572-6760-3BC8-FF60-D849FE054BEA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 flipV="1">
            <a:off x="4231769" y="1393595"/>
            <a:ext cx="1143346" cy="77106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00639F7-04EB-DBB4-143B-CC42DEA00557}"/>
              </a:ext>
            </a:extLst>
          </p:cNvPr>
          <p:cNvGrpSpPr/>
          <p:nvPr/>
        </p:nvGrpSpPr>
        <p:grpSpPr>
          <a:xfrm>
            <a:off x="9925397" y="1496216"/>
            <a:ext cx="1271623" cy="403435"/>
            <a:chOff x="167819" y="1092449"/>
            <a:chExt cx="1271623" cy="40343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E06DA17-BE21-2DF7-6F30-247AAE7822EB}"/>
                </a:ext>
              </a:extLst>
            </p:cNvPr>
            <p:cNvSpPr/>
            <p:nvPr/>
          </p:nvSpPr>
          <p:spPr>
            <a:xfrm>
              <a:off x="167819" y="1092449"/>
              <a:ext cx="393509" cy="4034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9B29EC-2CBB-C792-D61F-1193FDAFCD9E}"/>
                </a:ext>
              </a:extLst>
            </p:cNvPr>
            <p:cNvSpPr txBox="1"/>
            <p:nvPr/>
          </p:nvSpPr>
          <p:spPr>
            <a:xfrm>
              <a:off x="555867" y="1140278"/>
              <a:ext cx="883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Dapr</a:t>
              </a:r>
              <a:r>
                <a:rPr lang="en-GB" sz="1400" b="1" dirty="0"/>
                <a:t> SDK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3C864B3-5774-FB03-19DC-3E28AC28BFEF}"/>
              </a:ext>
            </a:extLst>
          </p:cNvPr>
          <p:cNvGrpSpPr/>
          <p:nvPr/>
        </p:nvGrpSpPr>
        <p:grpSpPr>
          <a:xfrm>
            <a:off x="6863215" y="4102241"/>
            <a:ext cx="1301888" cy="403435"/>
            <a:chOff x="167819" y="1092449"/>
            <a:chExt cx="1301888" cy="40343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85CA1CB-2438-99A8-A78D-E731E8B9B92F}"/>
                </a:ext>
              </a:extLst>
            </p:cNvPr>
            <p:cNvSpPr/>
            <p:nvPr/>
          </p:nvSpPr>
          <p:spPr>
            <a:xfrm>
              <a:off x="167819" y="1092449"/>
              <a:ext cx="393509" cy="4034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9A496F-475E-B423-8BC8-53DCEAC70BC2}"/>
                </a:ext>
              </a:extLst>
            </p:cNvPr>
            <p:cNvSpPr txBox="1"/>
            <p:nvPr/>
          </p:nvSpPr>
          <p:spPr>
            <a:xfrm>
              <a:off x="555867" y="1140278"/>
              <a:ext cx="913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73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302</Words>
  <Application>Microsoft Office PowerPoint</Application>
  <PresentationFormat>와이드스크린</PresentationFormat>
  <Paragraphs>57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4</cp:revision>
  <dcterms:created xsi:type="dcterms:W3CDTF">2022-06-05T01:26:13Z</dcterms:created>
  <dcterms:modified xsi:type="dcterms:W3CDTF">2022-06-06T03:59:51Z</dcterms:modified>
</cp:coreProperties>
</file>