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9753600" cx="130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000"/>
              </a:lnSpc>
              <a:spcBef>
                <a:spcPts val="0"/>
              </a:spcBef>
              <a:spcAft>
                <a:spcPts val="0"/>
              </a:spcAft>
              <a:buChar char="●"/>
              <a:defRPr b="0" i="0" sz="2200" u="none" cap="none" strike="noStrike">
                <a:solidFill>
                  <a:srgbClr val="000000"/>
                </a:solidFill>
                <a:latin typeface="Helvetica Neue"/>
                <a:ea typeface="Helvetica Neue"/>
                <a:cs typeface="Helvetica Neue"/>
                <a:sym typeface="Helvetica Neue"/>
              </a:defRPr>
            </a:lvl1pPr>
            <a:lvl2pPr indent="228600" lvl="1" marL="0" marR="0" rtl="0" algn="l">
              <a:lnSpc>
                <a:spcPct val="117000"/>
              </a:lnSpc>
              <a:spcBef>
                <a:spcPts val="0"/>
              </a:spcBef>
              <a:spcAft>
                <a:spcPts val="0"/>
              </a:spcAft>
              <a:buChar char="○"/>
              <a:defRPr b="0" i="0" sz="2200" u="none" cap="none" strike="noStrike">
                <a:solidFill>
                  <a:srgbClr val="000000"/>
                </a:solidFill>
                <a:latin typeface="Helvetica Neue"/>
                <a:ea typeface="Helvetica Neue"/>
                <a:cs typeface="Helvetica Neue"/>
                <a:sym typeface="Helvetica Neue"/>
              </a:defRPr>
            </a:lvl2pPr>
            <a:lvl3pPr indent="457200" lvl="2" marL="0" marR="0" rtl="0" algn="l">
              <a:lnSpc>
                <a:spcPct val="117000"/>
              </a:lnSpc>
              <a:spcBef>
                <a:spcPts val="0"/>
              </a:spcBef>
              <a:spcAft>
                <a:spcPts val="0"/>
              </a:spcAft>
              <a:buChar char="■"/>
              <a:defRPr b="0" i="0" sz="2200" u="none" cap="none" strike="noStrike">
                <a:solidFill>
                  <a:srgbClr val="000000"/>
                </a:solidFill>
                <a:latin typeface="Helvetica Neue"/>
                <a:ea typeface="Helvetica Neue"/>
                <a:cs typeface="Helvetica Neue"/>
                <a:sym typeface="Helvetica Neue"/>
              </a:defRPr>
            </a:lvl3pPr>
            <a:lvl4pPr indent="685800" lvl="3" marL="0" marR="0" rtl="0" algn="l">
              <a:lnSpc>
                <a:spcPct val="117000"/>
              </a:lnSpc>
              <a:spcBef>
                <a:spcPts val="0"/>
              </a:spcBef>
              <a:spcAft>
                <a:spcPts val="0"/>
              </a:spcAft>
              <a:buChar char="●"/>
              <a:defRPr b="0" i="0" sz="2200" u="none" cap="none" strike="noStrike">
                <a:solidFill>
                  <a:srgbClr val="000000"/>
                </a:solidFill>
                <a:latin typeface="Helvetica Neue"/>
                <a:ea typeface="Helvetica Neue"/>
                <a:cs typeface="Helvetica Neue"/>
                <a:sym typeface="Helvetica Neue"/>
              </a:defRPr>
            </a:lvl4pPr>
            <a:lvl5pPr indent="914400" lvl="4" marL="0" marR="0" rtl="0" algn="l">
              <a:lnSpc>
                <a:spcPct val="117000"/>
              </a:lnSpc>
              <a:spcBef>
                <a:spcPts val="0"/>
              </a:spcBef>
              <a:spcAft>
                <a:spcPts val="0"/>
              </a:spcAft>
              <a:buChar char="○"/>
              <a:defRPr b="0" i="0" sz="2200" u="none" cap="none" strike="noStrike">
                <a:solidFill>
                  <a:srgbClr val="000000"/>
                </a:solidFill>
                <a:latin typeface="Helvetica Neue"/>
                <a:ea typeface="Helvetica Neue"/>
                <a:cs typeface="Helvetica Neue"/>
                <a:sym typeface="Helvetica Neue"/>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8" name="Shape 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0" name="Shape 2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000"/>
              </a:lnSpc>
              <a:spcBef>
                <a:spcPts val="0"/>
              </a:spcBef>
              <a:spcAft>
                <a:spcPts val="0"/>
              </a:spcAft>
              <a:buSzPct val="25000"/>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8" name="Shape 2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000"/>
              </a:lnSpc>
              <a:spcBef>
                <a:spcPts val="0"/>
              </a:spcBef>
              <a:spcAft>
                <a:spcPts val="0"/>
              </a:spcAft>
              <a:buSzPct val="25000"/>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7" name="Shape 2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000"/>
              </a:lnSpc>
              <a:spcBef>
                <a:spcPts val="0"/>
              </a:spcBef>
              <a:spcAft>
                <a:spcPts val="0"/>
              </a:spcAft>
              <a:buSzPct val="25000"/>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0" name="Shape 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4" name="Shape 30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000"/>
              </a:lnSpc>
              <a:spcBef>
                <a:spcPts val="0"/>
              </a:spcBef>
              <a:spcAft>
                <a:spcPts val="0"/>
              </a:spcAft>
              <a:buSzPct val="25000"/>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1625600" y="1597025"/>
            <a:ext cx="9753599" cy="3395663"/>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6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11" name="Shape 11"/>
          <p:cNvSpPr txBox="1"/>
          <p:nvPr>
            <p:ph idx="1" type="subTitle"/>
          </p:nvPr>
        </p:nvSpPr>
        <p:spPr>
          <a:xfrm>
            <a:off x="1625600" y="5122862"/>
            <a:ext cx="9753599" cy="2354261"/>
          </a:xfrm>
          <a:prstGeom prst="rect">
            <a:avLst/>
          </a:prstGeom>
          <a:noFill/>
          <a:ln>
            <a:noFill/>
          </a:ln>
        </p:spPr>
        <p:txBody>
          <a:bodyPr anchorCtr="0" anchor="ctr" bIns="91425" lIns="91425" rIns="91425" tIns="91425"/>
          <a:lstStyle>
            <a:lvl1pPr indent="0" lvl="0" marL="0" marR="0" rtl="0" algn="ctr">
              <a:spcBef>
                <a:spcPts val="4200"/>
              </a:spcBef>
              <a:spcAft>
                <a:spcPts val="0"/>
              </a:spcAft>
              <a:buClr>
                <a:srgbClr val="34A5DA"/>
              </a:buClr>
              <a:buFont typeface="Avenir"/>
              <a:buNone/>
              <a:defRPr b="0" i="0" sz="2400" u="none" cap="none" strike="noStrike">
                <a:solidFill>
                  <a:srgbClr val="000000"/>
                </a:solidFill>
                <a:latin typeface="Helvetica Neue"/>
                <a:ea typeface="Helvetica Neue"/>
                <a:cs typeface="Helvetica Neue"/>
                <a:sym typeface="Helvetica Neue"/>
              </a:defRPr>
            </a:lvl1pPr>
            <a:lvl2pPr indent="0" lvl="1" marL="457200" marR="0" rtl="0" algn="ctr">
              <a:spcBef>
                <a:spcPts val="4200"/>
              </a:spcBef>
              <a:spcAft>
                <a:spcPts val="0"/>
              </a:spcAft>
              <a:buClr>
                <a:srgbClr val="34A5DA"/>
              </a:buClr>
              <a:buFont typeface="Avenir"/>
              <a:buNone/>
              <a:defRPr b="0" i="0" sz="2000" u="none" cap="none" strike="noStrike">
                <a:solidFill>
                  <a:srgbClr val="000000"/>
                </a:solidFill>
                <a:latin typeface="Helvetica Neue"/>
                <a:ea typeface="Helvetica Neue"/>
                <a:cs typeface="Helvetica Neue"/>
                <a:sym typeface="Helvetica Neue"/>
              </a:defRPr>
            </a:lvl2pPr>
            <a:lvl3pPr indent="0" lvl="2" marL="914400" marR="0" rtl="0" algn="ctr">
              <a:spcBef>
                <a:spcPts val="4200"/>
              </a:spcBef>
              <a:spcAft>
                <a:spcPts val="0"/>
              </a:spcAft>
              <a:buClr>
                <a:srgbClr val="34A5DA"/>
              </a:buClr>
              <a:buFont typeface="Avenir"/>
              <a:buNone/>
              <a:defRPr b="0" i="0" sz="1800" u="none" cap="none" strike="noStrike">
                <a:solidFill>
                  <a:srgbClr val="000000"/>
                </a:solidFill>
                <a:latin typeface="Helvetica Neue"/>
                <a:ea typeface="Helvetica Neue"/>
                <a:cs typeface="Helvetica Neue"/>
                <a:sym typeface="Helvetica Neue"/>
              </a:defRPr>
            </a:lvl3pPr>
            <a:lvl4pPr indent="0" lvl="3" marL="1371600" marR="0" rtl="0" algn="ctr">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4pPr>
            <a:lvl5pPr indent="0" lvl="4" marL="1828800" marR="0" rtl="0" algn="ctr">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9pPr>
          </a:lstStyle>
          <a:p/>
        </p:txBody>
      </p:sp>
      <p:sp>
        <p:nvSpPr>
          <p:cNvPr id="12" name="Shape 12"/>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48" name="Shape 48"/>
        <p:cNvGrpSpPr/>
        <p:nvPr/>
      </p:nvGrpSpPr>
      <p:grpSpPr>
        <a:xfrm>
          <a:off x="0" y="0"/>
          <a:ext cx="0" cy="0"/>
          <a:chOff x="0" y="0"/>
          <a:chExt cx="0" cy="0"/>
        </a:xfrm>
      </p:grpSpPr>
      <p:sp>
        <p:nvSpPr>
          <p:cNvPr id="49" name="Shape 49"/>
          <p:cNvSpPr txBox="1"/>
          <p:nvPr>
            <p:ph type="title"/>
          </p:nvPr>
        </p:nvSpPr>
        <p:spPr>
          <a:xfrm>
            <a:off x="952500" y="254000"/>
            <a:ext cx="11099799" cy="2158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50" name="Shape 50"/>
          <p:cNvSpPr txBox="1"/>
          <p:nvPr>
            <p:ph idx="1" type="body"/>
          </p:nvPr>
        </p:nvSpPr>
        <p:spPr>
          <a:xfrm rot="5400000">
            <a:off x="3359150" y="184150"/>
            <a:ext cx="6286499" cy="1109979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1" name="Shape 51"/>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2" name="Shape 52"/>
        <p:cNvGrpSpPr/>
        <p:nvPr/>
      </p:nvGrpSpPr>
      <p:grpSpPr>
        <a:xfrm>
          <a:off x="0" y="0"/>
          <a:ext cx="0" cy="0"/>
          <a:chOff x="0" y="0"/>
          <a:chExt cx="0" cy="0"/>
        </a:xfrm>
      </p:grpSpPr>
      <p:sp>
        <p:nvSpPr>
          <p:cNvPr id="53" name="Shape 53"/>
          <p:cNvSpPr txBox="1"/>
          <p:nvPr>
            <p:ph type="title"/>
          </p:nvPr>
        </p:nvSpPr>
        <p:spPr>
          <a:xfrm rot="5400000">
            <a:off x="6353175" y="3178174"/>
            <a:ext cx="8623299" cy="277494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54" name="Shape 54"/>
          <p:cNvSpPr txBox="1"/>
          <p:nvPr>
            <p:ph idx="1" type="body"/>
          </p:nvPr>
        </p:nvSpPr>
        <p:spPr>
          <a:xfrm rot="5400000">
            <a:off x="727075" y="479425"/>
            <a:ext cx="8623299" cy="817244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5" name="Shape 55"/>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952500" y="254000"/>
            <a:ext cx="11099799" cy="2158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15" name="Shape 15"/>
          <p:cNvSpPr txBox="1"/>
          <p:nvPr>
            <p:ph idx="1" type="body"/>
          </p:nvPr>
        </p:nvSpPr>
        <p:spPr>
          <a:xfrm>
            <a:off x="952500" y="2590800"/>
            <a:ext cx="11099799" cy="628649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6" name="Shape 16"/>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887412" y="2432050"/>
            <a:ext cx="11217274" cy="4056062"/>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6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19" name="Shape 19"/>
          <p:cNvSpPr txBox="1"/>
          <p:nvPr>
            <p:ph idx="1" type="body"/>
          </p:nvPr>
        </p:nvSpPr>
        <p:spPr>
          <a:xfrm>
            <a:off x="887412" y="6527800"/>
            <a:ext cx="11217274" cy="2133599"/>
          </a:xfrm>
          <a:prstGeom prst="rect">
            <a:avLst/>
          </a:prstGeom>
          <a:noFill/>
          <a:ln>
            <a:noFill/>
          </a:ln>
        </p:spPr>
        <p:txBody>
          <a:bodyPr anchorCtr="0" anchor="ctr" bIns="91425" lIns="91425" rIns="91425" tIns="91425"/>
          <a:lstStyle>
            <a:lvl1pPr indent="0" lvl="0" marL="0" marR="0" rtl="0" algn="l">
              <a:spcBef>
                <a:spcPts val="4200"/>
              </a:spcBef>
              <a:spcAft>
                <a:spcPts val="0"/>
              </a:spcAft>
              <a:buClr>
                <a:srgbClr val="34A5DA"/>
              </a:buClr>
              <a:buFont typeface="Avenir"/>
              <a:buNone/>
              <a:defRPr b="0" i="0" sz="24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0" i="0" sz="20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0" i="0" sz="18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0" i="0" sz="1600" u="none" cap="none" strike="noStrike">
                <a:solidFill>
                  <a:schemeClr val="dk1"/>
                </a:solidFill>
                <a:latin typeface="Helvetica Neue"/>
                <a:ea typeface="Helvetica Neue"/>
                <a:cs typeface="Helvetica Neue"/>
                <a:sym typeface="Helvetica Neue"/>
              </a:defRPr>
            </a:lvl9pPr>
          </a:lstStyle>
          <a:p/>
        </p:txBody>
      </p:sp>
      <p:sp>
        <p:nvSpPr>
          <p:cNvPr id="20" name="Shape 20"/>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1" name="Shape 21"/>
        <p:cNvGrpSpPr/>
        <p:nvPr/>
      </p:nvGrpSpPr>
      <p:grpSpPr>
        <a:xfrm>
          <a:off x="0" y="0"/>
          <a:ext cx="0" cy="0"/>
          <a:chOff x="0" y="0"/>
          <a:chExt cx="0" cy="0"/>
        </a:xfrm>
      </p:grpSpPr>
      <p:sp>
        <p:nvSpPr>
          <p:cNvPr id="22" name="Shape 22"/>
          <p:cNvSpPr txBox="1"/>
          <p:nvPr>
            <p:ph type="title"/>
          </p:nvPr>
        </p:nvSpPr>
        <p:spPr>
          <a:xfrm>
            <a:off x="952500" y="254000"/>
            <a:ext cx="11099799" cy="2158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23" name="Shape 23"/>
          <p:cNvSpPr txBox="1"/>
          <p:nvPr>
            <p:ph idx="1" type="body"/>
          </p:nvPr>
        </p:nvSpPr>
        <p:spPr>
          <a:xfrm>
            <a:off x="952500" y="2590800"/>
            <a:ext cx="5473700" cy="628649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4" name="Shape 24"/>
          <p:cNvSpPr txBox="1"/>
          <p:nvPr>
            <p:ph idx="2" type="body"/>
          </p:nvPr>
        </p:nvSpPr>
        <p:spPr>
          <a:xfrm>
            <a:off x="6578600" y="2590800"/>
            <a:ext cx="5473700" cy="628649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5" name="Shape 25"/>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6" name="Shape 26"/>
        <p:cNvGrpSpPr/>
        <p:nvPr/>
      </p:nvGrpSpPr>
      <p:grpSpPr>
        <a:xfrm>
          <a:off x="0" y="0"/>
          <a:ext cx="0" cy="0"/>
          <a:chOff x="0" y="0"/>
          <a:chExt cx="0" cy="0"/>
        </a:xfrm>
      </p:grpSpPr>
      <p:sp>
        <p:nvSpPr>
          <p:cNvPr id="27" name="Shape 27"/>
          <p:cNvSpPr txBox="1"/>
          <p:nvPr>
            <p:ph type="title"/>
          </p:nvPr>
        </p:nvSpPr>
        <p:spPr>
          <a:xfrm>
            <a:off x="895350" y="519112"/>
            <a:ext cx="11217274" cy="188595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28" name="Shape 28"/>
          <p:cNvSpPr txBox="1"/>
          <p:nvPr>
            <p:ph idx="1" type="body"/>
          </p:nvPr>
        </p:nvSpPr>
        <p:spPr>
          <a:xfrm>
            <a:off x="895350" y="2390775"/>
            <a:ext cx="5502274" cy="1171575"/>
          </a:xfrm>
          <a:prstGeom prst="rect">
            <a:avLst/>
          </a:prstGeom>
          <a:noFill/>
          <a:ln>
            <a:noFill/>
          </a:ln>
        </p:spPr>
        <p:txBody>
          <a:bodyPr anchorCtr="0" anchor="b" bIns="91425" lIns="91425" rIns="91425" tIns="91425"/>
          <a:lstStyle>
            <a:lvl1pPr indent="0" lvl="0" marL="0" marR="0" rtl="0" algn="l">
              <a:spcBef>
                <a:spcPts val="4200"/>
              </a:spcBef>
              <a:spcAft>
                <a:spcPts val="0"/>
              </a:spcAft>
              <a:buClr>
                <a:srgbClr val="34A5DA"/>
              </a:buClr>
              <a:buFont typeface="Avenir"/>
              <a:buNone/>
              <a:defRPr b="1" i="0" sz="24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1" i="0" sz="20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1" i="0" sz="18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1" i="0" sz="16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1" i="0" sz="16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9" name="Shape 29"/>
          <p:cNvSpPr txBox="1"/>
          <p:nvPr>
            <p:ph idx="2" type="body"/>
          </p:nvPr>
        </p:nvSpPr>
        <p:spPr>
          <a:xfrm>
            <a:off x="895350" y="3562350"/>
            <a:ext cx="5502274" cy="5240337"/>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0" name="Shape 30"/>
          <p:cNvSpPr txBox="1"/>
          <p:nvPr>
            <p:ph idx="3" type="body"/>
          </p:nvPr>
        </p:nvSpPr>
        <p:spPr>
          <a:xfrm>
            <a:off x="6583363" y="2390775"/>
            <a:ext cx="5529261" cy="1171575"/>
          </a:xfrm>
          <a:prstGeom prst="rect">
            <a:avLst/>
          </a:prstGeom>
          <a:noFill/>
          <a:ln>
            <a:noFill/>
          </a:ln>
        </p:spPr>
        <p:txBody>
          <a:bodyPr anchorCtr="0" anchor="b" bIns="91425" lIns="91425" rIns="91425" tIns="91425"/>
          <a:lstStyle>
            <a:lvl1pPr indent="0" lvl="0" marL="0" marR="0" rtl="0" algn="l">
              <a:spcBef>
                <a:spcPts val="4200"/>
              </a:spcBef>
              <a:spcAft>
                <a:spcPts val="0"/>
              </a:spcAft>
              <a:buClr>
                <a:srgbClr val="34A5DA"/>
              </a:buClr>
              <a:buFont typeface="Avenir"/>
              <a:buNone/>
              <a:defRPr b="1" i="0" sz="24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1" i="0" sz="20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1" i="0" sz="18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1" i="0" sz="16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1" i="0" sz="16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31" name="Shape 31"/>
          <p:cNvSpPr txBox="1"/>
          <p:nvPr>
            <p:ph idx="4" type="body"/>
          </p:nvPr>
        </p:nvSpPr>
        <p:spPr>
          <a:xfrm>
            <a:off x="6583363" y="3562350"/>
            <a:ext cx="5529261" cy="5240337"/>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2" name="Shape 32"/>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952500" y="254000"/>
            <a:ext cx="11099799" cy="2158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35" name="Shape 35"/>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6" name="Shape 36"/>
        <p:cNvGrpSpPr/>
        <p:nvPr/>
      </p:nvGrpSpPr>
      <p:grpSpPr>
        <a:xfrm>
          <a:off x="0" y="0"/>
          <a:ext cx="0" cy="0"/>
          <a:chOff x="0" y="0"/>
          <a:chExt cx="0" cy="0"/>
        </a:xfrm>
      </p:grpSpPr>
      <p:sp>
        <p:nvSpPr>
          <p:cNvPr id="37" name="Shape 37"/>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895350" y="650875"/>
            <a:ext cx="4194174" cy="2274888"/>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2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40" name="Shape 40"/>
          <p:cNvSpPr txBox="1"/>
          <p:nvPr>
            <p:ph idx="1" type="body"/>
          </p:nvPr>
        </p:nvSpPr>
        <p:spPr>
          <a:xfrm>
            <a:off x="5529262" y="1404937"/>
            <a:ext cx="6583361" cy="6931024"/>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32600" lvl="1" marL="862013" marR="0" rtl="0" algn="l">
              <a:spcBef>
                <a:spcPts val="4200"/>
              </a:spcBef>
              <a:spcAft>
                <a:spcPts val="0"/>
              </a:spcAft>
              <a:buClr>
                <a:srgbClr val="34A5DA"/>
              </a:buClr>
              <a:buSzPct val="104000"/>
              <a:buFont typeface="Avenir"/>
              <a:buChar char="▸"/>
              <a:defRPr b="0" i="0" sz="2800" u="none" cap="none" strike="noStrike">
                <a:solidFill>
                  <a:srgbClr val="000000"/>
                </a:solidFill>
                <a:latin typeface="Helvetica Neue"/>
                <a:ea typeface="Helvetica Neue"/>
                <a:cs typeface="Helvetica Neue"/>
                <a:sym typeface="Helvetica Neue"/>
              </a:defRPr>
            </a:lvl2pPr>
            <a:lvl3pPr indent="-259017" lvl="2" marL="1306513" marR="0" rtl="0" algn="l">
              <a:spcBef>
                <a:spcPts val="4200"/>
              </a:spcBef>
              <a:spcAft>
                <a:spcPts val="0"/>
              </a:spcAft>
              <a:buClr>
                <a:srgbClr val="34A5DA"/>
              </a:buClr>
              <a:buSzPct val="104000"/>
              <a:buFont typeface="Avenir"/>
              <a:buChar char="▸"/>
              <a:defRPr b="0" i="0" sz="2400" u="none" cap="none" strike="noStrike">
                <a:solidFill>
                  <a:srgbClr val="000000"/>
                </a:solidFill>
                <a:latin typeface="Helvetica Neue"/>
                <a:ea typeface="Helvetica Neue"/>
                <a:cs typeface="Helvetica Neue"/>
                <a:sym typeface="Helvetica Neue"/>
              </a:defRPr>
            </a:lvl3pPr>
            <a:lvl4pPr indent="-285433" lvl="3" marL="1751013" marR="0" rtl="0" algn="l">
              <a:spcBef>
                <a:spcPts val="4200"/>
              </a:spcBef>
              <a:spcAft>
                <a:spcPts val="0"/>
              </a:spcAft>
              <a:buClr>
                <a:srgbClr val="34A5DA"/>
              </a:buClr>
              <a:buSzPct val="104000"/>
              <a:buFont typeface="Avenir"/>
              <a:buChar char="▸"/>
              <a:defRPr b="0" i="0" sz="2000" u="none" cap="none" strike="noStrike">
                <a:solidFill>
                  <a:srgbClr val="000000"/>
                </a:solidFill>
                <a:latin typeface="Helvetica Neue"/>
                <a:ea typeface="Helvetica Neue"/>
                <a:cs typeface="Helvetica Neue"/>
                <a:sym typeface="Helvetica Neue"/>
              </a:defRPr>
            </a:lvl4pPr>
            <a:lvl5pPr indent="-285433" lvl="4" marL="2195513" marR="0" rtl="0" algn="l">
              <a:spcBef>
                <a:spcPts val="4200"/>
              </a:spcBef>
              <a:spcAft>
                <a:spcPts val="0"/>
              </a:spcAft>
              <a:buClr>
                <a:srgbClr val="34A5DA"/>
              </a:buClr>
              <a:buSzPct val="104000"/>
              <a:buFont typeface="Avenir"/>
              <a:buChar char="▸"/>
              <a:defRPr b="0" i="0" sz="2000" u="none" cap="none" strike="noStrike">
                <a:solidFill>
                  <a:srgbClr val="000000"/>
                </a:solidFill>
                <a:latin typeface="Helvetica Neue"/>
                <a:ea typeface="Helvetica Neue"/>
                <a:cs typeface="Helvetica Neue"/>
                <a:sym typeface="Helvetica Neue"/>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41" name="Shape 41"/>
          <p:cNvSpPr txBox="1"/>
          <p:nvPr>
            <p:ph idx="2" type="body"/>
          </p:nvPr>
        </p:nvSpPr>
        <p:spPr>
          <a:xfrm>
            <a:off x="895350" y="2925763"/>
            <a:ext cx="4194174" cy="5421311"/>
          </a:xfrm>
          <a:prstGeom prst="rect">
            <a:avLst/>
          </a:prstGeom>
          <a:noFill/>
          <a:ln>
            <a:noFill/>
          </a:ln>
        </p:spPr>
        <p:txBody>
          <a:bodyPr anchorCtr="0" anchor="ctr" bIns="91425" lIns="91425" rIns="91425" tIns="91425"/>
          <a:lstStyle>
            <a:lvl1pPr indent="0" lvl="0" marL="0" marR="0" rtl="0" algn="l">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0" i="0" sz="14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0" i="0" sz="12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0" i="0" sz="10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0" i="0" sz="10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9pPr>
          </a:lstStyle>
          <a:p/>
        </p:txBody>
      </p:sp>
      <p:sp>
        <p:nvSpPr>
          <p:cNvPr id="42" name="Shape 42"/>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43" name="Shape 43"/>
        <p:cNvGrpSpPr/>
        <p:nvPr/>
      </p:nvGrpSpPr>
      <p:grpSpPr>
        <a:xfrm>
          <a:off x="0" y="0"/>
          <a:ext cx="0" cy="0"/>
          <a:chOff x="0" y="0"/>
          <a:chExt cx="0" cy="0"/>
        </a:xfrm>
      </p:grpSpPr>
      <p:sp>
        <p:nvSpPr>
          <p:cNvPr id="44" name="Shape 44"/>
          <p:cNvSpPr txBox="1"/>
          <p:nvPr>
            <p:ph type="title"/>
          </p:nvPr>
        </p:nvSpPr>
        <p:spPr>
          <a:xfrm>
            <a:off x="895350" y="650875"/>
            <a:ext cx="4194174" cy="2274888"/>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2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45" name="Shape 45"/>
          <p:cNvSpPr/>
          <p:nvPr>
            <p:ph idx="2" type="pic"/>
          </p:nvPr>
        </p:nvSpPr>
        <p:spPr>
          <a:xfrm>
            <a:off x="5529262" y="1404937"/>
            <a:ext cx="6583361" cy="6931024"/>
          </a:xfrm>
          <a:prstGeom prst="rect">
            <a:avLst/>
          </a:prstGeom>
          <a:noFill/>
          <a:ln>
            <a:noFill/>
          </a:ln>
        </p:spPr>
        <p:txBody>
          <a:bodyPr anchorCtr="0" anchor="ctr" bIns="91425" lIns="91425" rIns="91425" tIns="91425"/>
          <a:lstStyle>
            <a:lvl1pPr indent="0" lvl="0" marL="0" marR="0" rtl="0" algn="l">
              <a:spcBef>
                <a:spcPts val="4200"/>
              </a:spcBef>
              <a:spcAft>
                <a:spcPts val="0"/>
              </a:spcAft>
              <a:buClr>
                <a:srgbClr val="34A5DA"/>
              </a:buClr>
              <a:buFont typeface="Avenir"/>
              <a:buNone/>
              <a:defRPr b="0" i="0" sz="32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0" i="0" sz="28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0" i="0" sz="24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0" i="0" sz="20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0" i="0" sz="20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Helvetica Neue"/>
                <a:ea typeface="Helvetica Neue"/>
                <a:cs typeface="Helvetica Neue"/>
                <a:sym typeface="Helvetica Neue"/>
              </a:defRPr>
            </a:lvl9pPr>
          </a:lstStyle>
          <a:p/>
        </p:txBody>
      </p:sp>
      <p:sp>
        <p:nvSpPr>
          <p:cNvPr id="46" name="Shape 46"/>
          <p:cNvSpPr txBox="1"/>
          <p:nvPr>
            <p:ph idx="1" type="body"/>
          </p:nvPr>
        </p:nvSpPr>
        <p:spPr>
          <a:xfrm>
            <a:off x="895350" y="2925763"/>
            <a:ext cx="4194174" cy="5421311"/>
          </a:xfrm>
          <a:prstGeom prst="rect">
            <a:avLst/>
          </a:prstGeom>
          <a:noFill/>
          <a:ln>
            <a:noFill/>
          </a:ln>
        </p:spPr>
        <p:txBody>
          <a:bodyPr anchorCtr="0" anchor="ctr" bIns="91425" lIns="91425" rIns="91425" tIns="91425"/>
          <a:lstStyle>
            <a:lvl1pPr indent="0" lvl="0" marL="0" marR="0" rtl="0" algn="l">
              <a:spcBef>
                <a:spcPts val="4200"/>
              </a:spcBef>
              <a:spcAft>
                <a:spcPts val="0"/>
              </a:spcAft>
              <a:buClr>
                <a:srgbClr val="34A5DA"/>
              </a:buClr>
              <a:buFont typeface="Avenir"/>
              <a:buNone/>
              <a:defRPr b="0" i="0" sz="1600" u="none" cap="none" strike="noStrike">
                <a:solidFill>
                  <a:srgbClr val="000000"/>
                </a:solidFill>
                <a:latin typeface="Helvetica Neue"/>
                <a:ea typeface="Helvetica Neue"/>
                <a:cs typeface="Helvetica Neue"/>
                <a:sym typeface="Helvetica Neue"/>
              </a:defRPr>
            </a:lvl1pPr>
            <a:lvl2pPr indent="0" lvl="1" marL="457200" marR="0" rtl="0" algn="l">
              <a:spcBef>
                <a:spcPts val="4200"/>
              </a:spcBef>
              <a:spcAft>
                <a:spcPts val="0"/>
              </a:spcAft>
              <a:buClr>
                <a:srgbClr val="34A5DA"/>
              </a:buClr>
              <a:buFont typeface="Avenir"/>
              <a:buNone/>
              <a:defRPr b="0" i="0" sz="1400" u="none" cap="none" strike="noStrike">
                <a:solidFill>
                  <a:srgbClr val="000000"/>
                </a:solidFill>
                <a:latin typeface="Helvetica Neue"/>
                <a:ea typeface="Helvetica Neue"/>
                <a:cs typeface="Helvetica Neue"/>
                <a:sym typeface="Helvetica Neue"/>
              </a:defRPr>
            </a:lvl2pPr>
            <a:lvl3pPr indent="0" lvl="2" marL="914400" marR="0" rtl="0" algn="l">
              <a:spcBef>
                <a:spcPts val="4200"/>
              </a:spcBef>
              <a:spcAft>
                <a:spcPts val="0"/>
              </a:spcAft>
              <a:buClr>
                <a:srgbClr val="34A5DA"/>
              </a:buClr>
              <a:buFont typeface="Avenir"/>
              <a:buNone/>
              <a:defRPr b="0" i="0" sz="1200" u="none" cap="none" strike="noStrike">
                <a:solidFill>
                  <a:srgbClr val="000000"/>
                </a:solidFill>
                <a:latin typeface="Helvetica Neue"/>
                <a:ea typeface="Helvetica Neue"/>
                <a:cs typeface="Helvetica Neue"/>
                <a:sym typeface="Helvetica Neue"/>
              </a:defRPr>
            </a:lvl3pPr>
            <a:lvl4pPr indent="0" lvl="3" marL="1371600" marR="0" rtl="0" algn="l">
              <a:spcBef>
                <a:spcPts val="4200"/>
              </a:spcBef>
              <a:spcAft>
                <a:spcPts val="0"/>
              </a:spcAft>
              <a:buClr>
                <a:srgbClr val="34A5DA"/>
              </a:buClr>
              <a:buFont typeface="Avenir"/>
              <a:buNone/>
              <a:defRPr b="0" i="0" sz="1000" u="none" cap="none" strike="noStrike">
                <a:solidFill>
                  <a:srgbClr val="000000"/>
                </a:solidFill>
                <a:latin typeface="Helvetica Neue"/>
                <a:ea typeface="Helvetica Neue"/>
                <a:cs typeface="Helvetica Neue"/>
                <a:sym typeface="Helvetica Neue"/>
              </a:defRPr>
            </a:lvl4pPr>
            <a:lvl5pPr indent="0" lvl="4" marL="1828800" marR="0" rtl="0" algn="l">
              <a:spcBef>
                <a:spcPts val="4200"/>
              </a:spcBef>
              <a:spcAft>
                <a:spcPts val="0"/>
              </a:spcAft>
              <a:buClr>
                <a:srgbClr val="34A5DA"/>
              </a:buClr>
              <a:buFont typeface="Avenir"/>
              <a:buNone/>
              <a:defRPr b="0" i="0" sz="1000" u="none" cap="none" strike="noStrike">
                <a:solidFill>
                  <a:srgbClr val="000000"/>
                </a:solidFill>
                <a:latin typeface="Helvetica Neue"/>
                <a:ea typeface="Helvetica Neue"/>
                <a:cs typeface="Helvetica Neue"/>
                <a:sym typeface="Helvetica Neue"/>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Helvetica Neue"/>
                <a:ea typeface="Helvetica Neue"/>
                <a:cs typeface="Helvetica Neue"/>
                <a:sym typeface="Helvetica Neue"/>
              </a:defRPr>
            </a:lvl9pPr>
          </a:lstStyle>
          <a:p/>
        </p:txBody>
      </p:sp>
      <p:sp>
        <p:nvSpPr>
          <p:cNvPr id="47" name="Shape 47"/>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952500" y="254000"/>
            <a:ext cx="11099799" cy="2158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1pPr>
            <a:lvl2pPr indent="0" lvl="1"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2pPr>
            <a:lvl3pPr indent="0" lvl="2"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3pPr>
            <a:lvl4pPr indent="0" lvl="3"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4pPr>
            <a:lvl5pPr indent="0" lvl="4" marL="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5pPr>
            <a:lvl6pPr indent="0" lvl="5" marL="4572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6pPr>
            <a:lvl7pPr indent="0" lvl="6" marL="9144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7pPr>
            <a:lvl8pPr indent="0" lvl="7" marL="13716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8pPr>
            <a:lvl9pPr indent="0" lvl="8" marL="1828800" marR="0" rtl="0" algn="ctr">
              <a:spcBef>
                <a:spcPts val="0"/>
              </a:spcBef>
              <a:spcAft>
                <a:spcPts val="0"/>
              </a:spcAft>
              <a:buNone/>
              <a:defRPr b="0" i="0" sz="8000" u="none" cap="none" strike="noStrike">
                <a:solidFill>
                  <a:srgbClr val="000000"/>
                </a:solidFill>
                <a:latin typeface="Helvetica Neue"/>
                <a:ea typeface="Helvetica Neue"/>
                <a:cs typeface="Helvetica Neue"/>
                <a:sym typeface="Helvetica Neue"/>
              </a:defRPr>
            </a:lvl9pPr>
          </a:lstStyle>
          <a:p/>
        </p:txBody>
      </p:sp>
      <p:sp>
        <p:nvSpPr>
          <p:cNvPr id="7" name="Shape 7"/>
          <p:cNvSpPr txBox="1"/>
          <p:nvPr>
            <p:ph idx="1" type="body"/>
          </p:nvPr>
        </p:nvSpPr>
        <p:spPr>
          <a:xfrm>
            <a:off x="952500" y="2590800"/>
            <a:ext cx="11099799" cy="6286499"/>
          </a:xfrm>
          <a:prstGeom prst="rect">
            <a:avLst/>
          </a:prstGeom>
          <a:noFill/>
          <a:ln>
            <a:noFill/>
          </a:ln>
        </p:spPr>
        <p:txBody>
          <a:bodyPr anchorCtr="0" anchor="ctr" bIns="91425" lIns="91425" rIns="91425" tIns="91425"/>
          <a:lstStyle>
            <a:lvl1pPr indent="-206185" lvl="0" marL="417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1pPr>
            <a:lvl2pPr indent="-206185" lvl="1" marL="862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2pPr>
            <a:lvl3pPr indent="-206185" lvl="2" marL="1306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3pPr>
            <a:lvl4pPr indent="-206185" lvl="3" marL="17510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4pPr>
            <a:lvl5pPr indent="-206185" lvl="4" marL="2195513" marR="0" rtl="0" algn="l">
              <a:spcBef>
                <a:spcPts val="4200"/>
              </a:spcBef>
              <a:spcAft>
                <a:spcPts val="0"/>
              </a:spcAft>
              <a:buClr>
                <a:srgbClr val="34A5DA"/>
              </a:buClr>
              <a:buSzPct val="104000"/>
              <a:buFont typeface="Avenir"/>
              <a:buChar char="▸"/>
              <a:defRPr b="0" i="0" sz="3200" u="none" cap="none" strike="noStrike">
                <a:solidFill>
                  <a:srgbClr val="000000"/>
                </a:solidFill>
                <a:latin typeface="Helvetica Neue"/>
                <a:ea typeface="Helvetica Neue"/>
                <a:cs typeface="Helvetica Neue"/>
                <a:sym typeface="Helvetica Neue"/>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8" name="Shape 8"/>
          <p:cNvSpPr txBox="1"/>
          <p:nvPr>
            <p:ph idx="12" type="sldNum"/>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hyperlink" Target="https://arxiv.org/abs/1301.378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lvdmaaten.github.io/tsne/"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mmihaltz/word2vec-GoogleNews-vecto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hyperlink" Target="http://proceedings.mlr.press/v37/kusnerb15.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aqm.io/" TargetMode="External"/><Relationship Id="rId4" Type="http://schemas.openxmlformats.org/officeDocument/2006/relationships/hyperlink" Target="https://radimrehurek.com/gensim/models/word2vec.html" TargetMode="External"/><Relationship Id="rId5" Type="http://schemas.openxmlformats.org/officeDocument/2006/relationships/hyperlink" Target="http://www.nltk.org/" TargetMode="External"/><Relationship Id="rId6" Type="http://schemas.openxmlformats.org/officeDocument/2006/relationships/hyperlink" Target="https://www.tensorflow.org/tutorials/word2ve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2.png"/><Relationship Id="rId6" Type="http://schemas.openxmlformats.org/officeDocument/2006/relationships/image" Target="../media/image3.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descr="AQM new logo.png" id="60" name="Shape 60"/>
          <p:cNvPicPr preferRelativeResize="0"/>
          <p:nvPr/>
        </p:nvPicPr>
        <p:blipFill rotWithShape="1">
          <a:blip r:embed="rId3">
            <a:alphaModFix/>
          </a:blip>
          <a:srcRect b="0" l="0" r="0" t="0"/>
          <a:stretch/>
        </p:blipFill>
        <p:spPr>
          <a:xfrm>
            <a:off x="4960937" y="3706812"/>
            <a:ext cx="3081337" cy="2338387"/>
          </a:xfrm>
          <a:prstGeom prst="rect">
            <a:avLst/>
          </a:prstGeom>
          <a:noFill/>
          <a:ln>
            <a:noFill/>
          </a:ln>
        </p:spPr>
      </p:pic>
      <p:sp>
        <p:nvSpPr>
          <p:cNvPr id="61" name="Shape 61"/>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a:ea typeface="Helvetica Neue"/>
                <a:cs typeface="Helvetica Neue"/>
                <a:sym typeface="Helvetica Neue"/>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 type="body"/>
          </p:nvPr>
        </p:nvSpPr>
        <p:spPr>
          <a:xfrm>
            <a:off x="952500" y="2114075"/>
            <a:ext cx="11099700" cy="6763200"/>
          </a:xfrm>
          <a:prstGeom prst="rect">
            <a:avLst/>
          </a:prstGeom>
        </p:spPr>
        <p:txBody>
          <a:bodyPr anchorCtr="0" anchor="ctr" bIns="91425" lIns="91425" rIns="91425" tIns="91425">
            <a:noAutofit/>
          </a:bodyPr>
          <a:lstStyle/>
          <a:p>
            <a:pPr indent="-228600" lvl="0" marL="457200" rtl="0">
              <a:lnSpc>
                <a:spcPct val="115000"/>
              </a:lnSpc>
              <a:spcBef>
                <a:spcPts val="1000"/>
              </a:spcBef>
              <a:spcAft>
                <a:spcPts val="1000"/>
              </a:spcAft>
              <a:buClr>
                <a:srgbClr val="007ABF"/>
              </a:buClr>
              <a:buFont typeface="Helvetica Neue"/>
            </a:pPr>
            <a:r>
              <a:rPr lang="en-US" sz="2800"/>
              <a:t>Have held Google Hangouts with Hadley Wickham (Chief Scientist, R Studio) and Peter Norvig (Director of Research, Google)</a:t>
            </a:r>
          </a:p>
          <a:p>
            <a:pPr indent="-228600" lvl="0" marL="457200" rtl="0">
              <a:lnSpc>
                <a:spcPct val="115000"/>
              </a:lnSpc>
              <a:spcBef>
                <a:spcPts val="1000"/>
              </a:spcBef>
              <a:spcAft>
                <a:spcPts val="1000"/>
              </a:spcAft>
              <a:buClr>
                <a:srgbClr val="007ABF"/>
              </a:buClr>
              <a:buFont typeface="Helvetica Neue"/>
            </a:pPr>
            <a:r>
              <a:rPr lang="en-US" sz="2800"/>
              <a:t>Going to be holding panel talks with speakers from BCCDC, PHEMI etc</a:t>
            </a:r>
          </a:p>
          <a:p>
            <a:pPr indent="-228600" lvl="0" marL="457200" rtl="0">
              <a:lnSpc>
                <a:spcPct val="115000"/>
              </a:lnSpc>
              <a:spcBef>
                <a:spcPts val="1000"/>
              </a:spcBef>
              <a:spcAft>
                <a:spcPts val="1000"/>
              </a:spcAft>
              <a:buClr>
                <a:srgbClr val="007ABF"/>
              </a:buClr>
              <a:buFont typeface="Helvetica Neue"/>
            </a:pPr>
            <a:r>
              <a:rPr lang="en-US" sz="2800"/>
              <a:t>Holding individual speaker series just for AQM team</a:t>
            </a:r>
          </a:p>
          <a:p>
            <a:pPr indent="-228600" lvl="0" marL="457200" rtl="0">
              <a:lnSpc>
                <a:spcPct val="115000"/>
              </a:lnSpc>
              <a:spcBef>
                <a:spcPts val="1000"/>
              </a:spcBef>
              <a:spcAft>
                <a:spcPts val="1000"/>
              </a:spcAft>
              <a:buClr>
                <a:srgbClr val="007ABF"/>
              </a:buClr>
              <a:buFont typeface="Helvetica Neue"/>
            </a:pPr>
            <a:r>
              <a:rPr lang="en-US" sz="2800"/>
              <a:t>Hands-on learning sessions with firms</a:t>
            </a:r>
          </a:p>
          <a:p>
            <a:pPr indent="-228600" lvl="0" marL="457200" rtl="0">
              <a:lnSpc>
                <a:spcPct val="115000"/>
              </a:lnSpc>
              <a:spcBef>
                <a:spcPts val="1000"/>
              </a:spcBef>
              <a:spcAft>
                <a:spcPts val="1000"/>
              </a:spcAft>
              <a:buClr>
                <a:srgbClr val="007ABF"/>
              </a:buClr>
              <a:buFont typeface="Helvetica Neue"/>
            </a:pPr>
            <a:r>
              <a:rPr lang="en-US" sz="2800"/>
              <a:t>Hackathons</a:t>
            </a:r>
          </a:p>
        </p:txBody>
      </p:sp>
      <p:sp>
        <p:nvSpPr>
          <p:cNvPr id="127" name="Shape 127"/>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Building a Community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Leadership Team</a:t>
            </a:r>
          </a:p>
        </p:txBody>
      </p:sp>
      <p:sp>
        <p:nvSpPr>
          <p:cNvPr id="133" name="Shape 133"/>
          <p:cNvSpPr txBox="1"/>
          <p:nvPr/>
        </p:nvSpPr>
        <p:spPr>
          <a:xfrm>
            <a:off x="2936675" y="2645975"/>
            <a:ext cx="2356800" cy="7140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US" sz="1800">
                <a:solidFill>
                  <a:srgbClr val="007ABF"/>
                </a:solidFill>
              </a:rPr>
              <a:t>Dustin</a:t>
            </a:r>
          </a:p>
          <a:p>
            <a:pPr lvl="0" rtl="0">
              <a:lnSpc>
                <a:spcPct val="115000"/>
              </a:lnSpc>
              <a:spcBef>
                <a:spcPts val="0"/>
              </a:spcBef>
              <a:buClr>
                <a:schemeClr val="dk1"/>
              </a:buClr>
              <a:buSzPct val="61111"/>
              <a:buFont typeface="Arial"/>
              <a:buNone/>
            </a:pPr>
            <a:r>
              <a:rPr lang="en-US" sz="1800">
                <a:solidFill>
                  <a:srgbClr val="007ABF"/>
                </a:solidFill>
              </a:rPr>
              <a:t>MSc. Statistics, UBC</a:t>
            </a:r>
          </a:p>
        </p:txBody>
      </p:sp>
      <p:sp>
        <p:nvSpPr>
          <p:cNvPr id="134" name="Shape 134"/>
          <p:cNvSpPr txBox="1"/>
          <p:nvPr/>
        </p:nvSpPr>
        <p:spPr>
          <a:xfrm>
            <a:off x="9170650" y="2590025"/>
            <a:ext cx="3590100" cy="825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US" sz="1800">
                <a:solidFill>
                  <a:srgbClr val="007ABF"/>
                </a:solidFill>
              </a:rPr>
              <a:t>Sanjith</a:t>
            </a:r>
          </a:p>
          <a:p>
            <a:pPr lvl="0" rtl="0">
              <a:lnSpc>
                <a:spcPct val="115000"/>
              </a:lnSpc>
              <a:spcBef>
                <a:spcPts val="0"/>
              </a:spcBef>
              <a:buClr>
                <a:schemeClr val="dk1"/>
              </a:buClr>
              <a:buSzPct val="61111"/>
              <a:buFont typeface="Arial"/>
              <a:buNone/>
            </a:pPr>
            <a:r>
              <a:rPr lang="en-US" sz="1800">
                <a:solidFill>
                  <a:srgbClr val="007ABF"/>
                </a:solidFill>
              </a:rPr>
              <a:t>PhD. Operations Research, UBC</a:t>
            </a:r>
          </a:p>
          <a:p>
            <a:pPr lvl="0" rtl="0">
              <a:spcBef>
                <a:spcPts val="0"/>
              </a:spcBef>
              <a:buNone/>
            </a:pPr>
            <a:r>
              <a:t/>
            </a:r>
            <a:endParaRPr/>
          </a:p>
        </p:txBody>
      </p:sp>
      <p:sp>
        <p:nvSpPr>
          <p:cNvPr id="135" name="Shape 135"/>
          <p:cNvSpPr txBox="1"/>
          <p:nvPr/>
        </p:nvSpPr>
        <p:spPr>
          <a:xfrm>
            <a:off x="2860475" y="5127000"/>
            <a:ext cx="3811800" cy="714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solidFill>
                  <a:srgbClr val="007ABF"/>
                </a:solidFill>
              </a:rPr>
              <a:t>Haihan</a:t>
            </a:r>
          </a:p>
          <a:p>
            <a:pPr lvl="0" rtl="0">
              <a:lnSpc>
                <a:spcPct val="115000"/>
              </a:lnSpc>
              <a:spcBef>
                <a:spcPts val="0"/>
              </a:spcBef>
              <a:buNone/>
            </a:pPr>
            <a:r>
              <a:rPr lang="en-US" sz="1800">
                <a:solidFill>
                  <a:srgbClr val="007ABF"/>
                </a:solidFill>
              </a:rPr>
              <a:t>BASc. Electrical Engineering, UBC</a:t>
            </a:r>
          </a:p>
          <a:p>
            <a:pPr lvl="0" rtl="0">
              <a:lnSpc>
                <a:spcPct val="115000"/>
              </a:lnSpc>
              <a:spcBef>
                <a:spcPts val="0"/>
              </a:spcBef>
              <a:buNone/>
            </a:pPr>
            <a:r>
              <a:t/>
            </a:r>
            <a:endParaRPr sz="1800">
              <a:solidFill>
                <a:srgbClr val="007ABF"/>
              </a:solidFill>
            </a:endParaRPr>
          </a:p>
          <a:p>
            <a:pPr lvl="0" rtl="0">
              <a:spcBef>
                <a:spcPts val="0"/>
              </a:spcBef>
              <a:buNone/>
            </a:pPr>
            <a:r>
              <a:t/>
            </a:r>
            <a:endParaRPr/>
          </a:p>
        </p:txBody>
      </p:sp>
      <p:sp>
        <p:nvSpPr>
          <p:cNvPr id="136" name="Shape 136"/>
          <p:cNvSpPr txBox="1"/>
          <p:nvPr/>
        </p:nvSpPr>
        <p:spPr>
          <a:xfrm>
            <a:off x="9170650" y="5154975"/>
            <a:ext cx="3811800" cy="714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solidFill>
                  <a:srgbClr val="007ABF"/>
                </a:solidFill>
              </a:rPr>
              <a:t>Dharu</a:t>
            </a:r>
          </a:p>
          <a:p>
            <a:pPr lvl="0" rtl="0">
              <a:lnSpc>
                <a:spcPct val="115000"/>
              </a:lnSpc>
              <a:spcBef>
                <a:spcPts val="0"/>
              </a:spcBef>
              <a:buNone/>
            </a:pPr>
            <a:r>
              <a:rPr lang="en-US" sz="1800">
                <a:solidFill>
                  <a:srgbClr val="007ABF"/>
                </a:solidFill>
              </a:rPr>
              <a:t>BCom. Operations Research, UBC</a:t>
            </a:r>
          </a:p>
          <a:p>
            <a:pPr lvl="0" rtl="0">
              <a:lnSpc>
                <a:spcPct val="115000"/>
              </a:lnSpc>
              <a:spcBef>
                <a:spcPts val="0"/>
              </a:spcBef>
              <a:buNone/>
            </a:pPr>
            <a:r>
              <a:t/>
            </a:r>
            <a:endParaRPr sz="1800">
              <a:solidFill>
                <a:srgbClr val="007ABF"/>
              </a:solidFill>
            </a:endParaRPr>
          </a:p>
          <a:p>
            <a:pPr lvl="0" rtl="0">
              <a:spcBef>
                <a:spcPts val="0"/>
              </a:spcBef>
              <a:buNone/>
            </a:pPr>
            <a:r>
              <a:t/>
            </a:r>
            <a:endParaRPr/>
          </a:p>
        </p:txBody>
      </p:sp>
      <p:sp>
        <p:nvSpPr>
          <p:cNvPr id="137" name="Shape 137"/>
          <p:cNvSpPr txBox="1"/>
          <p:nvPr/>
        </p:nvSpPr>
        <p:spPr>
          <a:xfrm>
            <a:off x="4998150" y="7608025"/>
            <a:ext cx="4276200" cy="82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solidFill>
                  <a:srgbClr val="007ABF"/>
                </a:solidFill>
              </a:rPr>
              <a:t>Mirko</a:t>
            </a:r>
          </a:p>
          <a:p>
            <a:pPr lvl="0" rtl="0">
              <a:lnSpc>
                <a:spcPct val="115000"/>
              </a:lnSpc>
              <a:spcBef>
                <a:spcPts val="0"/>
              </a:spcBef>
              <a:buNone/>
            </a:pPr>
            <a:r>
              <a:rPr lang="en-US" sz="1800">
                <a:solidFill>
                  <a:srgbClr val="007ABF"/>
                </a:solidFill>
              </a:rPr>
              <a:t>PhD. Theoretical </a:t>
            </a:r>
            <a:r>
              <a:rPr lang="en-US" sz="1800">
                <a:solidFill>
                  <a:srgbClr val="007ABF"/>
                </a:solidFill>
              </a:rPr>
              <a:t>Nuclear</a:t>
            </a:r>
            <a:r>
              <a:rPr lang="en-US" sz="1800">
                <a:solidFill>
                  <a:srgbClr val="007ABF"/>
                </a:solidFill>
              </a:rPr>
              <a:t> Physics, UBC</a:t>
            </a:r>
          </a:p>
          <a:p>
            <a:pPr lvl="0" rtl="0">
              <a:lnSpc>
                <a:spcPct val="115000"/>
              </a:lnSpc>
              <a:spcBef>
                <a:spcPts val="0"/>
              </a:spcBef>
              <a:buNone/>
            </a:pPr>
            <a:r>
              <a:t/>
            </a:r>
            <a:endParaRPr sz="1800">
              <a:solidFill>
                <a:srgbClr val="007ABF"/>
              </a:solidFill>
            </a:endParaRPr>
          </a:p>
          <a:p>
            <a:pPr lvl="0" rtl="0">
              <a:spcBef>
                <a:spcPts val="0"/>
              </a:spcBef>
              <a:buNone/>
            </a:pPr>
            <a:r>
              <a:t/>
            </a:r>
            <a:endParaRPr/>
          </a:p>
        </p:txBody>
      </p:sp>
      <p:pic>
        <p:nvPicPr>
          <p:cNvPr descr="dharu.png" id="138" name="Shape 138"/>
          <p:cNvPicPr preferRelativeResize="0"/>
          <p:nvPr/>
        </p:nvPicPr>
        <p:blipFill rotWithShape="1">
          <a:blip r:embed="rId3">
            <a:alphaModFix/>
          </a:blip>
          <a:srcRect b="7825" l="3325" r="67652" t="0"/>
          <a:stretch/>
        </p:blipFill>
        <p:spPr>
          <a:xfrm>
            <a:off x="7110520" y="4398575"/>
            <a:ext cx="2104799" cy="2170849"/>
          </a:xfrm>
          <a:prstGeom prst="rect">
            <a:avLst/>
          </a:prstGeom>
          <a:noFill/>
          <a:ln>
            <a:noFill/>
          </a:ln>
        </p:spPr>
      </p:pic>
      <p:pic>
        <p:nvPicPr>
          <p:cNvPr descr="dustin.png" id="139" name="Shape 139"/>
          <p:cNvPicPr preferRelativeResize="0"/>
          <p:nvPr/>
        </p:nvPicPr>
        <p:blipFill rotWithShape="1">
          <a:blip r:embed="rId4">
            <a:alphaModFix/>
          </a:blip>
          <a:srcRect b="5502" l="7243" r="66786" t="4293"/>
          <a:stretch/>
        </p:blipFill>
        <p:spPr>
          <a:xfrm>
            <a:off x="800099" y="1923425"/>
            <a:ext cx="2136577" cy="2159100"/>
          </a:xfrm>
          <a:prstGeom prst="rect">
            <a:avLst/>
          </a:prstGeom>
          <a:noFill/>
          <a:ln>
            <a:noFill/>
          </a:ln>
        </p:spPr>
      </p:pic>
      <p:pic>
        <p:nvPicPr>
          <p:cNvPr descr="haihan.png" id="140" name="Shape 140"/>
          <p:cNvPicPr preferRelativeResize="0"/>
          <p:nvPr/>
        </p:nvPicPr>
        <p:blipFill rotWithShape="1">
          <a:blip r:embed="rId5">
            <a:alphaModFix/>
          </a:blip>
          <a:srcRect b="2477" l="2701" r="68746" t="0"/>
          <a:stretch/>
        </p:blipFill>
        <p:spPr>
          <a:xfrm>
            <a:off x="774612" y="4378687"/>
            <a:ext cx="2187550" cy="2210624"/>
          </a:xfrm>
          <a:prstGeom prst="rect">
            <a:avLst/>
          </a:prstGeom>
          <a:noFill/>
          <a:ln>
            <a:noFill/>
          </a:ln>
        </p:spPr>
      </p:pic>
      <p:pic>
        <p:nvPicPr>
          <p:cNvPr descr="sanjith.png" id="141" name="Shape 141"/>
          <p:cNvPicPr preferRelativeResize="0"/>
          <p:nvPr/>
        </p:nvPicPr>
        <p:blipFill rotWithShape="1">
          <a:blip r:embed="rId6">
            <a:alphaModFix/>
          </a:blip>
          <a:srcRect b="3816" l="4472" r="67150" t="5324"/>
          <a:stretch/>
        </p:blipFill>
        <p:spPr>
          <a:xfrm>
            <a:off x="7110525" y="1923425"/>
            <a:ext cx="2104803" cy="2159100"/>
          </a:xfrm>
          <a:prstGeom prst="rect">
            <a:avLst/>
          </a:prstGeom>
          <a:noFill/>
          <a:ln>
            <a:noFill/>
          </a:ln>
        </p:spPr>
      </p:pic>
      <p:pic>
        <p:nvPicPr>
          <p:cNvPr descr="mirko.png" id="142" name="Shape 142"/>
          <p:cNvPicPr preferRelativeResize="0"/>
          <p:nvPr/>
        </p:nvPicPr>
        <p:blipFill rotWithShape="1">
          <a:blip r:embed="rId7">
            <a:alphaModFix/>
          </a:blip>
          <a:srcRect b="5057" l="3339" r="66274" t="7598"/>
          <a:stretch/>
        </p:blipFill>
        <p:spPr>
          <a:xfrm>
            <a:off x="3089075" y="7019050"/>
            <a:ext cx="1985287" cy="200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895350" y="2390775"/>
            <a:ext cx="5502300" cy="1171500"/>
          </a:xfrm>
          <a:prstGeom prst="rect">
            <a:avLst/>
          </a:prstGeom>
        </p:spPr>
        <p:txBody>
          <a:bodyPr anchorCtr="0" anchor="t" bIns="91425" lIns="91425" rIns="91425" tIns="91425">
            <a:noAutofit/>
          </a:bodyPr>
          <a:lstStyle/>
          <a:p>
            <a:pPr lvl="0" rtl="0">
              <a:spcBef>
                <a:spcPts val="0"/>
              </a:spcBef>
              <a:buNone/>
            </a:pPr>
            <a:r>
              <a:rPr lang="en-US" sz="3600"/>
              <a:t>$700 CAD</a:t>
            </a:r>
          </a:p>
        </p:txBody>
      </p:sp>
      <p:sp>
        <p:nvSpPr>
          <p:cNvPr id="148" name="Shape 148"/>
          <p:cNvSpPr txBox="1"/>
          <p:nvPr>
            <p:ph type="title"/>
          </p:nvPr>
        </p:nvSpPr>
        <p:spPr>
          <a:xfrm>
            <a:off x="895350" y="519112"/>
            <a:ext cx="11217300" cy="1886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Program Investment</a:t>
            </a:r>
          </a:p>
        </p:txBody>
      </p:sp>
      <p:sp>
        <p:nvSpPr>
          <p:cNvPr id="149" name="Shape 149"/>
          <p:cNvSpPr txBox="1"/>
          <p:nvPr>
            <p:ph idx="2" type="body"/>
          </p:nvPr>
        </p:nvSpPr>
        <p:spPr>
          <a:xfrm>
            <a:off x="895350" y="3562350"/>
            <a:ext cx="5502300" cy="5240400"/>
          </a:xfrm>
          <a:prstGeom prst="rect">
            <a:avLst/>
          </a:prstGeom>
        </p:spPr>
        <p:txBody>
          <a:bodyPr anchorCtr="0" anchor="ctr" bIns="91425" lIns="91425" rIns="91425" tIns="91425">
            <a:noAutofit/>
          </a:bodyPr>
          <a:lstStyle/>
          <a:p>
            <a:pPr indent="0" lvl="0" marL="0" rtl="0">
              <a:lnSpc>
                <a:spcPct val="115000"/>
              </a:lnSpc>
              <a:spcBef>
                <a:spcPts val="0"/>
              </a:spcBef>
              <a:buNone/>
            </a:pPr>
            <a:r>
              <a:rPr lang="en-US" sz="3000">
                <a:solidFill>
                  <a:srgbClr val="007ABF"/>
                </a:solidFill>
              </a:rPr>
              <a:t>What does this pay for?</a:t>
            </a:r>
          </a:p>
          <a:p>
            <a:pPr indent="-69850" lvl="0" marL="0" rtl="0">
              <a:lnSpc>
                <a:spcPct val="115000"/>
              </a:lnSpc>
              <a:spcBef>
                <a:spcPts val="0"/>
              </a:spcBef>
              <a:buClr>
                <a:schemeClr val="dk1"/>
              </a:buClr>
              <a:buSzPct val="36666"/>
              <a:buFont typeface="Arial"/>
              <a:buNone/>
            </a:pPr>
            <a:r>
              <a:t/>
            </a:r>
            <a:endParaRPr sz="3000">
              <a:solidFill>
                <a:srgbClr val="007ABF"/>
              </a:solidFill>
            </a:endParaRPr>
          </a:p>
          <a:p>
            <a:pPr indent="-355600" lvl="0" marL="457200" rtl="0">
              <a:lnSpc>
                <a:spcPct val="115000"/>
              </a:lnSpc>
              <a:spcBef>
                <a:spcPts val="0"/>
              </a:spcBef>
              <a:spcAft>
                <a:spcPts val="1000"/>
              </a:spcAft>
              <a:buSzPct val="100000"/>
              <a:buFont typeface="Helvetica Neue"/>
            </a:pPr>
            <a:r>
              <a:rPr lang="en-US" sz="2000">
                <a:solidFill>
                  <a:schemeClr val="dk1"/>
                </a:solidFill>
              </a:rPr>
              <a:t>Supporting Teaching Assistants who will be responsible for running lectures, marking assignments, evaluating students and coordinating the capstone project</a:t>
            </a:r>
          </a:p>
          <a:p>
            <a:pPr indent="-355600" lvl="0" marL="457200" rtl="0">
              <a:lnSpc>
                <a:spcPct val="115000"/>
              </a:lnSpc>
              <a:spcBef>
                <a:spcPts val="0"/>
              </a:spcBef>
              <a:spcAft>
                <a:spcPts val="1000"/>
              </a:spcAft>
              <a:buSzPct val="100000"/>
              <a:buFont typeface="Helvetica Neue"/>
            </a:pPr>
            <a:r>
              <a:rPr lang="en-US" sz="2000">
                <a:solidFill>
                  <a:schemeClr val="dk1"/>
                </a:solidFill>
              </a:rPr>
              <a:t>Paying for a variety of third-party software licenses used for large scale computing</a:t>
            </a:r>
          </a:p>
          <a:p>
            <a:pPr indent="-355600" lvl="0" marL="457200" rtl="0">
              <a:lnSpc>
                <a:spcPct val="115000"/>
              </a:lnSpc>
              <a:spcBef>
                <a:spcPts val="0"/>
              </a:spcBef>
              <a:spcAft>
                <a:spcPts val="1000"/>
              </a:spcAft>
              <a:buSzPct val="100000"/>
              <a:buFont typeface="Helvetica Neue"/>
            </a:pPr>
            <a:r>
              <a:rPr lang="en-US" sz="2000">
                <a:solidFill>
                  <a:schemeClr val="dk1"/>
                </a:solidFill>
              </a:rPr>
              <a:t>Holding panel talks and hosting industry speakers</a:t>
            </a:r>
          </a:p>
          <a:p>
            <a:pPr indent="-355600" lvl="0" marL="457200" rtl="0">
              <a:lnSpc>
                <a:spcPct val="115000"/>
              </a:lnSpc>
              <a:spcBef>
                <a:spcPts val="0"/>
              </a:spcBef>
              <a:spcAft>
                <a:spcPts val="1000"/>
              </a:spcAft>
              <a:buSzPct val="100000"/>
              <a:buFont typeface="Helvetica Neue"/>
            </a:pPr>
            <a:r>
              <a:rPr lang="en-US" sz="2000">
                <a:solidFill>
                  <a:schemeClr val="dk1"/>
                </a:solidFill>
              </a:rPr>
              <a:t>Scaling AQM into the best data science program</a:t>
            </a:r>
          </a:p>
        </p:txBody>
      </p:sp>
      <p:sp>
        <p:nvSpPr>
          <p:cNvPr id="150" name="Shape 150"/>
          <p:cNvSpPr txBox="1"/>
          <p:nvPr>
            <p:ph idx="4" type="body"/>
          </p:nvPr>
        </p:nvSpPr>
        <p:spPr>
          <a:xfrm>
            <a:off x="6583375" y="3562350"/>
            <a:ext cx="5529300" cy="5240400"/>
          </a:xfrm>
          <a:prstGeom prst="rect">
            <a:avLst/>
          </a:prstGeom>
        </p:spPr>
        <p:txBody>
          <a:bodyPr anchorCtr="0" anchor="t" bIns="91425" lIns="91425" rIns="91425" tIns="91425">
            <a:noAutofit/>
          </a:bodyPr>
          <a:lstStyle/>
          <a:p>
            <a:pPr indent="0" lvl="0" marL="0" rtl="0">
              <a:lnSpc>
                <a:spcPct val="100000"/>
              </a:lnSpc>
              <a:spcBef>
                <a:spcPts val="0"/>
              </a:spcBef>
              <a:spcAft>
                <a:spcPts val="0"/>
              </a:spcAft>
              <a:buNone/>
            </a:pPr>
            <a:r>
              <a:rPr lang="en-US" sz="3000">
                <a:solidFill>
                  <a:srgbClr val="007ABF"/>
                </a:solidFill>
              </a:rPr>
              <a:t>What do I get?</a:t>
            </a:r>
          </a:p>
          <a:p>
            <a:pPr indent="-69850" lvl="0" marL="0" rtl="0">
              <a:lnSpc>
                <a:spcPct val="100000"/>
              </a:lnSpc>
              <a:spcBef>
                <a:spcPts val="0"/>
              </a:spcBef>
              <a:spcAft>
                <a:spcPts val="0"/>
              </a:spcAft>
              <a:buClr>
                <a:schemeClr val="dk1"/>
              </a:buClr>
              <a:buSzPct val="36666"/>
              <a:buFont typeface="Arial"/>
              <a:buNone/>
            </a:pPr>
            <a:r>
              <a:t/>
            </a:r>
            <a:endParaRPr sz="3000">
              <a:solidFill>
                <a:srgbClr val="007ABF"/>
              </a:solidFill>
            </a:endParaRPr>
          </a:p>
          <a:p>
            <a:pPr indent="-355600" lvl="0" marL="457200" rtl="0">
              <a:lnSpc>
                <a:spcPct val="90000"/>
              </a:lnSpc>
              <a:spcBef>
                <a:spcPts val="1000"/>
              </a:spcBef>
              <a:spcAft>
                <a:spcPts val="0"/>
              </a:spcAft>
              <a:buSzPct val="100000"/>
              <a:buFont typeface="Helvetica Neue"/>
            </a:pPr>
            <a:r>
              <a:rPr lang="en-US" sz="2000">
                <a:solidFill>
                  <a:schemeClr val="dk1"/>
                </a:solidFill>
              </a:rPr>
              <a:t>A strong skill-set in data science (data exploration, data pipelines, large scale ML development, algorithm deployment)</a:t>
            </a:r>
          </a:p>
          <a:p>
            <a:pPr indent="-355600" lvl="0" marL="457200" rtl="0">
              <a:lnSpc>
                <a:spcPct val="90000"/>
              </a:lnSpc>
              <a:spcBef>
                <a:spcPts val="1000"/>
              </a:spcBef>
              <a:spcAft>
                <a:spcPts val="1000"/>
              </a:spcAft>
              <a:buSzPct val="100000"/>
              <a:buFont typeface="Helvetica Neue"/>
            </a:pPr>
            <a:r>
              <a:rPr lang="en-US" sz="2000">
                <a:solidFill>
                  <a:schemeClr val="dk1"/>
                </a:solidFill>
              </a:rPr>
              <a:t>An extensive portfolio on GitHub</a:t>
            </a:r>
          </a:p>
          <a:p>
            <a:pPr indent="-355600" lvl="0" marL="457200" rtl="0">
              <a:lnSpc>
                <a:spcPct val="90000"/>
              </a:lnSpc>
              <a:spcBef>
                <a:spcPts val="1000"/>
              </a:spcBef>
              <a:spcAft>
                <a:spcPts val="1000"/>
              </a:spcAft>
              <a:buSzPct val="100000"/>
              <a:buFont typeface="Helvetica Neue"/>
            </a:pPr>
            <a:r>
              <a:rPr lang="en-US" sz="2000">
                <a:solidFill>
                  <a:schemeClr val="dk1"/>
                </a:solidFill>
              </a:rPr>
              <a:t>A certificate of completion from AQM signed by the managers and faculty program sponsor</a:t>
            </a:r>
          </a:p>
          <a:p>
            <a:pPr indent="-355600" lvl="0" marL="457200" rtl="0">
              <a:lnSpc>
                <a:spcPct val="90000"/>
              </a:lnSpc>
              <a:spcBef>
                <a:spcPts val="1000"/>
              </a:spcBef>
              <a:spcAft>
                <a:spcPts val="1000"/>
              </a:spcAft>
              <a:buSzPct val="100000"/>
              <a:buFont typeface="Helvetica Neue"/>
            </a:pPr>
            <a:r>
              <a:rPr lang="en-US" sz="2000">
                <a:solidFill>
                  <a:schemeClr val="dk1"/>
                </a:solidFill>
              </a:rPr>
              <a:t>A letter of recommendation outlining the accomplishments on the project from the firm</a:t>
            </a:r>
          </a:p>
          <a:p>
            <a:pPr indent="-355600" lvl="0" marL="457200" rtl="0">
              <a:lnSpc>
                <a:spcPct val="90000"/>
              </a:lnSpc>
              <a:spcBef>
                <a:spcPts val="1000"/>
              </a:spcBef>
              <a:spcAft>
                <a:spcPts val="1000"/>
              </a:spcAft>
              <a:buSzPct val="100000"/>
              <a:buFont typeface="Helvetica Neue"/>
            </a:pPr>
            <a:r>
              <a:rPr lang="en-US" sz="2000">
                <a:solidFill>
                  <a:schemeClr val="dk1"/>
                </a:solidFill>
              </a:rPr>
              <a:t>Possible career opportunities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952500" y="2590800"/>
            <a:ext cx="11099700" cy="6286500"/>
          </a:xfrm>
          <a:prstGeom prst="rect">
            <a:avLst/>
          </a:prstGeom>
        </p:spPr>
        <p:txBody>
          <a:bodyPr anchorCtr="0" anchor="t" bIns="91425" lIns="91425" rIns="91425" tIns="91425">
            <a:noAutofit/>
          </a:bodyPr>
          <a:lstStyle/>
          <a:p>
            <a:pPr indent="-419100" lvl="0" marL="457200" rtl="0">
              <a:lnSpc>
                <a:spcPct val="115000"/>
              </a:lnSpc>
              <a:spcBef>
                <a:spcPts val="1000"/>
              </a:spcBef>
              <a:spcAft>
                <a:spcPts val="1000"/>
              </a:spcAft>
              <a:buSzPct val="100000"/>
              <a:buFont typeface="Helvetica Neue"/>
            </a:pPr>
            <a:r>
              <a:rPr lang="en-US" sz="3000">
                <a:solidFill>
                  <a:schemeClr val="dk1"/>
                </a:solidFill>
              </a:rPr>
              <a:t>Visit </a:t>
            </a:r>
            <a:r>
              <a:rPr lang="en-US" sz="3000">
                <a:solidFill>
                  <a:srgbClr val="007ABF"/>
                </a:solidFill>
              </a:rPr>
              <a:t>aqm.io</a:t>
            </a:r>
            <a:r>
              <a:rPr lang="en-US" sz="3000">
                <a:solidFill>
                  <a:schemeClr val="dk1"/>
                </a:solidFill>
              </a:rPr>
              <a:t> to get a better idea of the program</a:t>
            </a:r>
          </a:p>
          <a:p>
            <a:pPr indent="-419100" lvl="0" marL="457200" rtl="0">
              <a:lnSpc>
                <a:spcPct val="115000"/>
              </a:lnSpc>
              <a:spcBef>
                <a:spcPts val="1000"/>
              </a:spcBef>
              <a:spcAft>
                <a:spcPts val="1000"/>
              </a:spcAft>
              <a:buSzPct val="100000"/>
              <a:buFont typeface="Helvetica Neue"/>
            </a:pPr>
            <a:r>
              <a:rPr lang="en-US" sz="3000">
                <a:solidFill>
                  <a:schemeClr val="dk1"/>
                </a:solidFill>
              </a:rPr>
              <a:t>Navigate to the Fees &amp; Registration section and fill out your details + attach your resume and CV in one file</a:t>
            </a:r>
          </a:p>
          <a:p>
            <a:pPr indent="-419100" lvl="0" marL="457200" rtl="0">
              <a:lnSpc>
                <a:spcPct val="115000"/>
              </a:lnSpc>
              <a:spcBef>
                <a:spcPts val="1000"/>
              </a:spcBef>
              <a:spcAft>
                <a:spcPts val="1000"/>
              </a:spcAft>
              <a:buSzPct val="100000"/>
              <a:buFont typeface="Helvetica Neue"/>
            </a:pPr>
            <a:r>
              <a:rPr lang="en-US" sz="3000">
                <a:solidFill>
                  <a:schemeClr val="dk1"/>
                </a:solidFill>
              </a:rPr>
              <a:t>Wait for an email from us outlining the interview process</a:t>
            </a:r>
          </a:p>
          <a:p>
            <a:pPr indent="0" lvl="0" marL="0" rtl="0">
              <a:spcBef>
                <a:spcPts val="0"/>
              </a:spcBef>
              <a:buNone/>
            </a:pPr>
            <a:r>
              <a:t/>
            </a:r>
            <a:endParaRPr/>
          </a:p>
        </p:txBody>
      </p:sp>
      <p:sp>
        <p:nvSpPr>
          <p:cNvPr id="156" name="Shape 156"/>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How to Apply</a:t>
            </a:r>
          </a:p>
        </p:txBody>
      </p:sp>
      <p:sp>
        <p:nvSpPr>
          <p:cNvPr id="157" name="Shape 157"/>
          <p:cNvSpPr/>
          <p:nvPr/>
        </p:nvSpPr>
        <p:spPr>
          <a:xfrm>
            <a:off x="1377350" y="6053950"/>
            <a:ext cx="2274300" cy="2178000"/>
          </a:xfrm>
          <a:prstGeom prst="ellipse">
            <a:avLst/>
          </a:prstGeom>
          <a:solidFill>
            <a:srgbClr val="34A5DA"/>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8" name="Shape 158"/>
          <p:cNvCxnSpPr/>
          <p:nvPr/>
        </p:nvCxnSpPr>
        <p:spPr>
          <a:xfrm>
            <a:off x="3804050" y="7142950"/>
            <a:ext cx="1153200" cy="0"/>
          </a:xfrm>
          <a:prstGeom prst="straightConnector1">
            <a:avLst/>
          </a:prstGeom>
          <a:noFill/>
          <a:ln cap="flat" cmpd="sng" w="28575">
            <a:solidFill>
              <a:schemeClr val="dk2"/>
            </a:solidFill>
            <a:prstDash val="solid"/>
            <a:round/>
            <a:headEnd len="lg" w="lg" type="none"/>
            <a:tailEnd len="lg" w="lg" type="triangle"/>
          </a:ln>
        </p:spPr>
      </p:cxnSp>
      <p:sp>
        <p:nvSpPr>
          <p:cNvPr id="159" name="Shape 159"/>
          <p:cNvSpPr/>
          <p:nvPr/>
        </p:nvSpPr>
        <p:spPr>
          <a:xfrm>
            <a:off x="5109650" y="6053950"/>
            <a:ext cx="2274300" cy="2178000"/>
          </a:xfrm>
          <a:prstGeom prst="ellipse">
            <a:avLst/>
          </a:prstGeom>
          <a:solidFill>
            <a:srgbClr val="34A5DA"/>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0" name="Shape 160"/>
          <p:cNvCxnSpPr/>
          <p:nvPr/>
        </p:nvCxnSpPr>
        <p:spPr>
          <a:xfrm>
            <a:off x="7544000" y="7142950"/>
            <a:ext cx="1153200" cy="0"/>
          </a:xfrm>
          <a:prstGeom prst="straightConnector1">
            <a:avLst/>
          </a:prstGeom>
          <a:noFill/>
          <a:ln cap="flat" cmpd="sng" w="28575">
            <a:solidFill>
              <a:schemeClr val="dk2"/>
            </a:solidFill>
            <a:prstDash val="solid"/>
            <a:round/>
            <a:headEnd len="lg" w="lg" type="none"/>
            <a:tailEnd len="lg" w="lg" type="triangle"/>
          </a:ln>
        </p:spPr>
      </p:cxnSp>
      <p:sp>
        <p:nvSpPr>
          <p:cNvPr id="161" name="Shape 161"/>
          <p:cNvSpPr/>
          <p:nvPr/>
        </p:nvSpPr>
        <p:spPr>
          <a:xfrm>
            <a:off x="8857250" y="6053950"/>
            <a:ext cx="2274300" cy="2178000"/>
          </a:xfrm>
          <a:prstGeom prst="ellipse">
            <a:avLst/>
          </a:prstGeom>
          <a:solidFill>
            <a:srgbClr val="34A5DA"/>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1785800" y="6878650"/>
            <a:ext cx="1457400" cy="528600"/>
          </a:xfrm>
          <a:prstGeom prst="rect">
            <a:avLst/>
          </a:prstGeom>
          <a:noFill/>
          <a:ln>
            <a:noFill/>
          </a:ln>
        </p:spPr>
        <p:txBody>
          <a:bodyPr anchorCtr="0" anchor="t" bIns="91425" lIns="91425" rIns="91425" tIns="91425">
            <a:noAutofit/>
          </a:bodyPr>
          <a:lstStyle/>
          <a:p>
            <a:pPr lvl="0" algn="ctr">
              <a:spcBef>
                <a:spcPts val="0"/>
              </a:spcBef>
              <a:buNone/>
            </a:pPr>
            <a:r>
              <a:rPr lang="en-US" sz="2400">
                <a:solidFill>
                  <a:srgbClr val="FFFFFF"/>
                </a:solidFill>
              </a:rPr>
              <a:t>Resume</a:t>
            </a:r>
          </a:p>
        </p:txBody>
      </p:sp>
      <p:sp>
        <p:nvSpPr>
          <p:cNvPr id="163" name="Shape 163"/>
          <p:cNvSpPr txBox="1"/>
          <p:nvPr/>
        </p:nvSpPr>
        <p:spPr>
          <a:xfrm>
            <a:off x="5521925" y="6878650"/>
            <a:ext cx="1457400" cy="528600"/>
          </a:xfrm>
          <a:prstGeom prst="rect">
            <a:avLst/>
          </a:prstGeom>
          <a:noFill/>
          <a:ln>
            <a:noFill/>
          </a:ln>
        </p:spPr>
        <p:txBody>
          <a:bodyPr anchorCtr="0" anchor="t" bIns="91425" lIns="91425" rIns="91425" tIns="91425">
            <a:noAutofit/>
          </a:bodyPr>
          <a:lstStyle/>
          <a:p>
            <a:pPr lvl="0" rtl="0" algn="ctr">
              <a:spcBef>
                <a:spcPts val="0"/>
              </a:spcBef>
              <a:buNone/>
            </a:pPr>
            <a:r>
              <a:rPr lang="en-US" sz="2400">
                <a:solidFill>
                  <a:srgbClr val="FFFFFF"/>
                </a:solidFill>
              </a:rPr>
              <a:t>Project</a:t>
            </a:r>
          </a:p>
        </p:txBody>
      </p:sp>
      <p:sp>
        <p:nvSpPr>
          <p:cNvPr id="164" name="Shape 164"/>
          <p:cNvSpPr txBox="1"/>
          <p:nvPr/>
        </p:nvSpPr>
        <p:spPr>
          <a:xfrm>
            <a:off x="9265700" y="6878650"/>
            <a:ext cx="1457400" cy="528600"/>
          </a:xfrm>
          <a:prstGeom prst="rect">
            <a:avLst/>
          </a:prstGeom>
          <a:noFill/>
          <a:ln>
            <a:noFill/>
          </a:ln>
        </p:spPr>
        <p:txBody>
          <a:bodyPr anchorCtr="0" anchor="t" bIns="91425" lIns="91425" rIns="91425" tIns="91425">
            <a:noAutofit/>
          </a:bodyPr>
          <a:lstStyle/>
          <a:p>
            <a:pPr lvl="0" rtl="0" algn="ctr">
              <a:spcBef>
                <a:spcPts val="0"/>
              </a:spcBef>
              <a:buNone/>
            </a:pPr>
            <a:r>
              <a:rPr lang="en-US" sz="2400">
                <a:solidFill>
                  <a:srgbClr val="FFFFFF"/>
                </a:solidFill>
              </a:rPr>
              <a:t>Interview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Introduction to Elements of NLP</a:t>
            </a:r>
          </a:p>
        </p:txBody>
      </p:sp>
      <p:sp>
        <p:nvSpPr>
          <p:cNvPr id="170" name="Shape 170"/>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pic>
        <p:nvPicPr>
          <p:cNvPr id="171" name="Shape 171"/>
          <p:cNvPicPr preferRelativeResize="0"/>
          <p:nvPr/>
        </p:nvPicPr>
        <p:blipFill rotWithShape="1">
          <a:blip r:embed="rId3">
            <a:alphaModFix/>
          </a:blip>
          <a:srcRect b="0" l="0" r="0" t="0"/>
          <a:stretch/>
        </p:blipFill>
        <p:spPr>
          <a:xfrm>
            <a:off x="3174206" y="3200400"/>
            <a:ext cx="6648450" cy="3809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Introduction to Elements of NLP</a:t>
            </a:r>
          </a:p>
        </p:txBody>
      </p:sp>
      <p:sp>
        <p:nvSpPr>
          <p:cNvPr id="177" name="Shape 177"/>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178" name="Shape 178"/>
          <p:cNvSpPr txBox="1"/>
          <p:nvPr/>
        </p:nvSpPr>
        <p:spPr>
          <a:xfrm>
            <a:off x="948530" y="2286000"/>
            <a:ext cx="11099799" cy="6286499"/>
          </a:xfrm>
          <a:prstGeom prst="rect">
            <a:avLst/>
          </a:prstGeom>
          <a:noFill/>
          <a:ln>
            <a:noFill/>
          </a:ln>
        </p:spPr>
        <p:txBody>
          <a:bodyPr anchorCtr="0" anchor="ctr" bIns="68550" lIns="68550" rIns="68550" tIns="68550">
            <a:noAutofit/>
          </a:bodyPr>
          <a:lstStyle/>
          <a:p>
            <a:pPr indent="-417513" lvl="0" marL="4175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Natural Language Processing (NLP):</a:t>
            </a:r>
          </a:p>
          <a:p>
            <a:pPr indent="0" lvl="1" marL="444500" marR="0" rtl="0" algn="l">
              <a:lnSpc>
                <a:spcPct val="115000"/>
              </a:lnSpc>
              <a:spcBef>
                <a:spcPts val="80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1. Interaction between human (natural) language and computing machines</a:t>
            </a:r>
          </a:p>
          <a:p>
            <a:pPr indent="0" lvl="1" marL="444500" marR="0" rtl="0" algn="l">
              <a:lnSpc>
                <a:spcPct val="115000"/>
              </a:lnSpc>
              <a:spcBef>
                <a:spcPts val="80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2. Models and algorithms for representing and processing natural language</a:t>
            </a:r>
          </a:p>
          <a:p>
            <a:pPr indent="-417513" lvl="0" marL="4175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Semantics, Syntax, Discourse, Speech</a:t>
            </a:r>
          </a:p>
          <a:p>
            <a:pPr indent="-417513" lvl="0" marL="4175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NLP historically used hand-programmed rules, now Machine Learning and Probabilistic Models</a:t>
            </a:r>
          </a:p>
          <a:p>
            <a:pPr indent="-417513" lvl="0" marL="4175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Applications of NLP include:</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Sentiment Analysis (</a:t>
            </a:r>
            <a:r>
              <a:rPr lang="en-US" sz="2400">
                <a:latin typeface="Trebuchet MS"/>
                <a:ea typeface="Trebuchet MS"/>
                <a:cs typeface="Trebuchet MS"/>
                <a:sym typeface="Trebuchet MS"/>
              </a:rPr>
              <a:t>Twitter, </a:t>
            </a:r>
            <a:r>
              <a:rPr b="0" i="0" lang="en-US" sz="2400" u="none" cap="none" strike="noStrike">
                <a:solidFill>
                  <a:srgbClr val="000000"/>
                </a:solidFill>
                <a:latin typeface="Trebuchet MS"/>
                <a:ea typeface="Trebuchet MS"/>
                <a:cs typeface="Trebuchet MS"/>
                <a:sym typeface="Trebuchet MS"/>
              </a:rPr>
              <a:t>Product reviews, Feedback forms)</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Natural language understanding/speech recognition (Siri, Cortana)</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Machine Translation (Google Translate)</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Document search (Word Mover’s Distance, TDF-IF)</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Visualization (Word clouds, Word2vec Distance/t-SNE)</a:t>
            </a:r>
          </a:p>
          <a:p>
            <a:pPr indent="-457200" lvl="1" marL="901700" marR="0" rtl="0" algn="l">
              <a:lnSpc>
                <a:spcPct val="115000"/>
              </a:lnSpc>
              <a:spcBef>
                <a:spcPts val="800"/>
              </a:spcBef>
              <a:spcAft>
                <a:spcPts val="0"/>
              </a:spcAft>
              <a:buClr>
                <a:srgbClr val="000000"/>
              </a:buClr>
              <a:buSzPct val="100000"/>
              <a:buFont typeface="Avenir"/>
              <a:buAutoNum type="arabicPeriod"/>
            </a:pPr>
            <a:r>
              <a:rPr b="0" i="0" lang="en-US" sz="2400" u="none" cap="none" strike="noStrike">
                <a:solidFill>
                  <a:srgbClr val="000000"/>
                </a:solidFill>
                <a:latin typeface="Trebuchet MS"/>
                <a:ea typeface="Trebuchet MS"/>
                <a:cs typeface="Trebuchet MS"/>
                <a:sym typeface="Trebuchet MS"/>
              </a:rPr>
              <a:t>Plagiarism Detection </a:t>
            </a:r>
          </a:p>
          <a:p>
            <a:pPr indent="-457200" lvl="1" marL="901700"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Introduction to Elements of NLP</a:t>
            </a:r>
          </a:p>
        </p:txBody>
      </p:sp>
      <p:sp>
        <p:nvSpPr>
          <p:cNvPr id="184" name="Shape 184"/>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185" name="Shape 185"/>
          <p:cNvSpPr txBox="1"/>
          <p:nvPr/>
        </p:nvSpPr>
        <p:spPr>
          <a:xfrm>
            <a:off x="469362" y="1430784"/>
            <a:ext cx="11099799" cy="2590800"/>
          </a:xfrm>
          <a:prstGeom prst="rect">
            <a:avLst/>
          </a:prstGeom>
          <a:noFill/>
          <a:ln>
            <a:noFill/>
          </a:ln>
        </p:spPr>
        <p:txBody>
          <a:bodyPr anchorCtr="0" anchor="ctr"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Python 3 has many excellent libraries for NLP such as </a:t>
            </a:r>
            <a:r>
              <a:rPr b="1" i="0" lang="en-US" sz="2400" u="none" cap="none" strike="noStrike">
                <a:solidFill>
                  <a:srgbClr val="000000"/>
                </a:solidFill>
                <a:latin typeface="Trebuchet MS"/>
                <a:ea typeface="Trebuchet MS"/>
                <a:cs typeface="Trebuchet MS"/>
                <a:sym typeface="Trebuchet MS"/>
              </a:rPr>
              <a:t>NLTK</a:t>
            </a:r>
            <a:r>
              <a:rPr b="0" i="0" lang="en-US" sz="2400" u="none" cap="none" strike="noStrike">
                <a:solidFill>
                  <a:srgbClr val="000000"/>
                </a:solidFill>
                <a:latin typeface="Trebuchet MS"/>
                <a:ea typeface="Trebuchet MS"/>
                <a:cs typeface="Trebuchet MS"/>
                <a:sym typeface="Trebuchet MS"/>
              </a:rPr>
              <a:t> and </a:t>
            </a:r>
            <a:r>
              <a:rPr b="1" i="0" lang="en-US" sz="2400" u="none" cap="none" strike="noStrike">
                <a:solidFill>
                  <a:srgbClr val="000000"/>
                </a:solidFill>
                <a:latin typeface="Trebuchet MS"/>
                <a:ea typeface="Trebuchet MS"/>
                <a:cs typeface="Trebuchet MS"/>
                <a:sym typeface="Trebuchet MS"/>
              </a:rPr>
              <a:t>Gensim</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More so, Python has both general purpose and Deep-Learning specific packages such as </a:t>
            </a:r>
            <a:r>
              <a:rPr b="1" i="0" lang="en-US" sz="2400" u="none" cap="none" strike="noStrike">
                <a:solidFill>
                  <a:srgbClr val="000000"/>
                </a:solidFill>
                <a:latin typeface="Trebuchet MS"/>
                <a:ea typeface="Trebuchet MS"/>
                <a:cs typeface="Trebuchet MS"/>
                <a:sym typeface="Trebuchet MS"/>
              </a:rPr>
              <a:t>Scikit-Learn</a:t>
            </a:r>
            <a:r>
              <a:rPr b="0" i="0" lang="en-US" sz="2400" u="none" cap="none" strike="noStrike">
                <a:solidFill>
                  <a:srgbClr val="000000"/>
                </a:solidFill>
                <a:latin typeface="Trebuchet MS"/>
                <a:ea typeface="Trebuchet MS"/>
                <a:cs typeface="Trebuchet MS"/>
                <a:sym typeface="Trebuchet MS"/>
              </a:rPr>
              <a:t> and </a:t>
            </a:r>
            <a:r>
              <a:rPr b="1" i="0" lang="en-US" sz="2400" u="none" cap="none" strike="noStrike">
                <a:solidFill>
                  <a:srgbClr val="000000"/>
                </a:solidFill>
                <a:latin typeface="Trebuchet MS"/>
                <a:ea typeface="Trebuchet MS"/>
                <a:cs typeface="Trebuchet MS"/>
                <a:sym typeface="Trebuchet MS"/>
              </a:rPr>
              <a:t>Keras/Tensorflow </a:t>
            </a:r>
            <a:r>
              <a:rPr b="0" i="0" lang="en-US" sz="2400" u="none" cap="none" strike="noStrike">
                <a:solidFill>
                  <a:srgbClr val="000000"/>
                </a:solidFill>
                <a:latin typeface="Trebuchet MS"/>
                <a:ea typeface="Trebuchet MS"/>
                <a:cs typeface="Trebuchet MS"/>
                <a:sym typeface="Trebuchet MS"/>
              </a:rPr>
              <a:t>respectively to easily connect NLP to shallow/deep machine learning and visualizations</a:t>
            </a:r>
          </a:p>
        </p:txBody>
      </p:sp>
      <p:pic>
        <p:nvPicPr>
          <p:cNvPr id="186" name="Shape 186"/>
          <p:cNvPicPr preferRelativeResize="0"/>
          <p:nvPr/>
        </p:nvPicPr>
        <p:blipFill rotWithShape="1">
          <a:blip r:embed="rId3">
            <a:alphaModFix/>
          </a:blip>
          <a:srcRect b="0" l="0" r="0" t="0"/>
          <a:stretch/>
        </p:blipFill>
        <p:spPr>
          <a:xfrm>
            <a:off x="1625600" y="4824546"/>
            <a:ext cx="3771900" cy="1495424"/>
          </a:xfrm>
          <a:prstGeom prst="rect">
            <a:avLst/>
          </a:prstGeom>
          <a:noFill/>
          <a:ln>
            <a:noFill/>
          </a:ln>
        </p:spPr>
      </p:pic>
      <p:pic>
        <p:nvPicPr>
          <p:cNvPr id="187" name="Shape 187"/>
          <p:cNvPicPr preferRelativeResize="0"/>
          <p:nvPr/>
        </p:nvPicPr>
        <p:blipFill rotWithShape="1">
          <a:blip r:embed="rId4">
            <a:alphaModFix/>
          </a:blip>
          <a:srcRect b="0" l="0" r="0" t="0"/>
          <a:stretch/>
        </p:blipFill>
        <p:spPr>
          <a:xfrm>
            <a:off x="6819900" y="4789130"/>
            <a:ext cx="4012698" cy="1244444"/>
          </a:xfrm>
          <a:prstGeom prst="rect">
            <a:avLst/>
          </a:prstGeom>
          <a:noFill/>
          <a:ln>
            <a:noFill/>
          </a:ln>
        </p:spPr>
      </p:pic>
      <p:pic>
        <p:nvPicPr>
          <p:cNvPr id="188" name="Shape 188"/>
          <p:cNvPicPr preferRelativeResize="0"/>
          <p:nvPr/>
        </p:nvPicPr>
        <p:blipFill rotWithShape="1">
          <a:blip r:embed="rId5">
            <a:alphaModFix/>
          </a:blip>
          <a:srcRect b="0" l="0" r="0" t="0"/>
          <a:stretch/>
        </p:blipFill>
        <p:spPr>
          <a:xfrm>
            <a:off x="1431167" y="6801117"/>
            <a:ext cx="2814564" cy="1524132"/>
          </a:xfrm>
          <a:prstGeom prst="rect">
            <a:avLst/>
          </a:prstGeom>
          <a:noFill/>
          <a:ln>
            <a:noFill/>
          </a:ln>
        </p:spPr>
      </p:pic>
      <p:pic>
        <p:nvPicPr>
          <p:cNvPr descr="https://blog.keras.io/img/keras-tensorflow-logo.jpg" id="189" name="Shape 189"/>
          <p:cNvPicPr preferRelativeResize="0"/>
          <p:nvPr/>
        </p:nvPicPr>
        <p:blipFill rotWithShape="1">
          <a:blip r:embed="rId6">
            <a:alphaModFix/>
          </a:blip>
          <a:srcRect b="0" l="0" r="0" t="0"/>
          <a:stretch/>
        </p:blipFill>
        <p:spPr>
          <a:xfrm>
            <a:off x="6819900" y="6801117"/>
            <a:ext cx="4762499" cy="191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Introduction to Elements of NLP</a:t>
            </a:r>
          </a:p>
        </p:txBody>
      </p:sp>
      <p:sp>
        <p:nvSpPr>
          <p:cNvPr id="195" name="Shape 195"/>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196" name="Shape 196"/>
          <p:cNvSpPr txBox="1"/>
          <p:nvPr/>
        </p:nvSpPr>
        <p:spPr>
          <a:xfrm>
            <a:off x="558800" y="18288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1" i="0" lang="en-US" sz="2400" u="none" cap="none" strike="noStrike">
                <a:solidFill>
                  <a:srgbClr val="000000"/>
                </a:solidFill>
                <a:latin typeface="Trebuchet MS"/>
                <a:ea typeface="Trebuchet MS"/>
                <a:cs typeface="Trebuchet MS"/>
                <a:sym typeface="Trebuchet MS"/>
              </a:rPr>
              <a:t>Bag of Words (BoW) model:</a:t>
            </a:r>
          </a:p>
          <a:p>
            <a:pPr indent="-417512" lvl="2" marL="1306512"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A multiset (bag) of words </a:t>
            </a:r>
            <a:r>
              <a:rPr lang="en-US" sz="2400">
                <a:latin typeface="Trebuchet MS"/>
                <a:ea typeface="Trebuchet MS"/>
                <a:cs typeface="Trebuchet MS"/>
                <a:sym typeface="Trebuchet MS"/>
              </a:rPr>
              <a:t>from a</a:t>
            </a:r>
            <a:r>
              <a:rPr b="0" i="0" lang="en-US" sz="2400" u="none" cap="none" strike="noStrike">
                <a:solidFill>
                  <a:srgbClr val="000000"/>
                </a:solidFill>
                <a:latin typeface="Trebuchet MS"/>
                <a:ea typeface="Trebuchet MS"/>
                <a:cs typeface="Trebuchet MS"/>
                <a:sym typeface="Trebuchet MS"/>
              </a:rPr>
              <a:t> phrase, sentence or document</a:t>
            </a:r>
          </a:p>
          <a:p>
            <a:pPr indent="-417513" lvl="2" marL="13065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Starting point for classification (Neural Net, Bayesian), </a:t>
            </a:r>
            <a:r>
              <a:rPr lang="en-US" sz="2400">
                <a:latin typeface="Trebuchet MS"/>
                <a:ea typeface="Trebuchet MS"/>
                <a:cs typeface="Trebuchet MS"/>
                <a:sym typeface="Trebuchet MS"/>
              </a:rPr>
              <a:t>Clustering </a:t>
            </a:r>
            <a:r>
              <a:rPr b="0" i="0" lang="en-US" sz="2400" u="none" cap="none" strike="noStrike">
                <a:solidFill>
                  <a:srgbClr val="000000"/>
                </a:solidFill>
                <a:latin typeface="Trebuchet MS"/>
                <a:ea typeface="Trebuchet MS"/>
                <a:cs typeface="Trebuchet MS"/>
                <a:sym typeface="Trebuchet MS"/>
              </a:rPr>
              <a:t>and Word Mover’s Distance</a:t>
            </a:r>
          </a:p>
          <a:p>
            <a:pPr indent="-417513" lvl="2" marL="13065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Simple</a:t>
            </a:r>
            <a:r>
              <a:rPr lang="en-US" sz="2400">
                <a:latin typeface="Trebuchet MS"/>
                <a:ea typeface="Trebuchet MS"/>
                <a:cs typeface="Trebuchet MS"/>
                <a:sym typeface="Trebuchet MS"/>
              </a:rPr>
              <a:t> and </a:t>
            </a:r>
            <a:r>
              <a:rPr b="0" i="0" lang="en-US" sz="2400" u="none" cap="none" strike="noStrike">
                <a:solidFill>
                  <a:srgbClr val="000000"/>
                </a:solidFill>
                <a:latin typeface="Trebuchet MS"/>
                <a:ea typeface="Trebuchet MS"/>
                <a:cs typeface="Trebuchet MS"/>
                <a:sym typeface="Trebuchet MS"/>
              </a:rPr>
              <a:t>fast but ignores sequence correlated information in word sequences</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Terminology:</a:t>
            </a:r>
          </a:p>
          <a:p>
            <a:pPr indent="-417513" lvl="2" marL="1306513" marR="0" rtl="0" algn="l">
              <a:lnSpc>
                <a:spcPct val="115000"/>
              </a:lnSpc>
              <a:spcBef>
                <a:spcPts val="800"/>
              </a:spcBef>
              <a:spcAft>
                <a:spcPts val="0"/>
              </a:spcAft>
              <a:buClr>
                <a:srgbClr val="000000"/>
              </a:buClr>
              <a:buSzPct val="100000"/>
              <a:buFont typeface="Avenir"/>
              <a:buChar char="-"/>
            </a:pPr>
            <a:r>
              <a:rPr b="1" i="0" lang="en-US" sz="2400" u="none" cap="none" strike="noStrike">
                <a:solidFill>
                  <a:srgbClr val="000000"/>
                </a:solidFill>
                <a:latin typeface="Trebuchet MS"/>
                <a:ea typeface="Trebuchet MS"/>
                <a:cs typeface="Trebuchet MS"/>
                <a:sym typeface="Trebuchet MS"/>
              </a:rPr>
              <a:t>Term</a:t>
            </a:r>
            <a:r>
              <a:rPr b="0" i="0" lang="en-US" sz="2400" u="none" cap="none" strike="noStrike">
                <a:solidFill>
                  <a:srgbClr val="000000"/>
                </a:solidFill>
                <a:latin typeface="Trebuchet MS"/>
                <a:ea typeface="Trebuchet MS"/>
                <a:cs typeface="Trebuchet MS"/>
                <a:sym typeface="Trebuchet MS"/>
              </a:rPr>
              <a:t>: a single word</a:t>
            </a:r>
          </a:p>
          <a:p>
            <a:pPr indent="-417513" lvl="2" marL="1306513" marR="0" rtl="0" algn="l">
              <a:lnSpc>
                <a:spcPct val="115000"/>
              </a:lnSpc>
              <a:spcBef>
                <a:spcPts val="800"/>
              </a:spcBef>
              <a:spcAft>
                <a:spcPts val="0"/>
              </a:spcAft>
              <a:buClr>
                <a:srgbClr val="000000"/>
              </a:buClr>
              <a:buSzPct val="100000"/>
              <a:buFont typeface="Avenir"/>
              <a:buChar char="-"/>
            </a:pPr>
            <a:r>
              <a:rPr b="1" i="0" lang="en-US" sz="2400" u="none" cap="none" strike="noStrike">
                <a:solidFill>
                  <a:srgbClr val="000000"/>
                </a:solidFill>
                <a:latin typeface="Trebuchet MS"/>
                <a:ea typeface="Trebuchet MS"/>
                <a:cs typeface="Trebuchet MS"/>
                <a:sym typeface="Trebuchet MS"/>
              </a:rPr>
              <a:t>Document</a:t>
            </a:r>
            <a:r>
              <a:rPr b="0" i="0" lang="en-US" sz="2400" u="none" cap="none" strike="noStrike">
                <a:solidFill>
                  <a:srgbClr val="000000"/>
                </a:solidFill>
                <a:latin typeface="Trebuchet MS"/>
                <a:ea typeface="Trebuchet MS"/>
                <a:cs typeface="Trebuchet MS"/>
                <a:sym typeface="Trebuchet MS"/>
              </a:rPr>
              <a:t>: a collection </a:t>
            </a:r>
          </a:p>
          <a:p>
            <a:pPr indent="0" lvl="2" marL="889000" marR="0" rtl="0" algn="l">
              <a:lnSpc>
                <a:spcPct val="115000"/>
              </a:lnSpc>
              <a:spcBef>
                <a:spcPts val="80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of terms</a:t>
            </a:r>
          </a:p>
          <a:p>
            <a:pPr indent="-417513" lvl="2" marL="1306513" marR="0" rtl="0" algn="l">
              <a:lnSpc>
                <a:spcPct val="115000"/>
              </a:lnSpc>
              <a:spcBef>
                <a:spcPts val="800"/>
              </a:spcBef>
              <a:spcAft>
                <a:spcPts val="0"/>
              </a:spcAft>
              <a:buClr>
                <a:srgbClr val="000000"/>
              </a:buClr>
              <a:buSzPct val="100000"/>
              <a:buFont typeface="Avenir"/>
              <a:buChar char="-"/>
            </a:pPr>
            <a:r>
              <a:rPr b="1" i="0" lang="en-US" sz="2400" u="none" cap="none" strike="noStrike">
                <a:solidFill>
                  <a:srgbClr val="000000"/>
                </a:solidFill>
                <a:latin typeface="Trebuchet MS"/>
                <a:ea typeface="Trebuchet MS"/>
                <a:cs typeface="Trebuchet MS"/>
                <a:sym typeface="Trebuchet MS"/>
              </a:rPr>
              <a:t>Corpus</a:t>
            </a:r>
            <a:r>
              <a:rPr b="0" i="0" lang="en-US" sz="2400" u="none" cap="none" strike="noStrike">
                <a:solidFill>
                  <a:srgbClr val="000000"/>
                </a:solidFill>
                <a:latin typeface="Trebuchet MS"/>
                <a:ea typeface="Trebuchet MS"/>
                <a:cs typeface="Trebuchet MS"/>
                <a:sym typeface="Trebuchet MS"/>
              </a:rPr>
              <a:t>: a collection of</a:t>
            </a:r>
          </a:p>
          <a:p>
            <a:pPr indent="0" lvl="2" marL="889000" marR="0" rtl="0" algn="l">
              <a:lnSpc>
                <a:spcPct val="115000"/>
              </a:lnSpc>
              <a:spcBef>
                <a:spcPts val="80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documents</a:t>
            </a:r>
          </a:p>
          <a:p>
            <a:pPr indent="-417513" lvl="2" marL="1306513"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a:p>
            <a:pPr indent="-417513" lvl="2" marL="1306513"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pic>
        <p:nvPicPr>
          <p:cNvPr id="197" name="Shape 197"/>
          <p:cNvPicPr preferRelativeResize="0"/>
          <p:nvPr/>
        </p:nvPicPr>
        <p:blipFill rotWithShape="1">
          <a:blip r:embed="rId3">
            <a:alphaModFix/>
          </a:blip>
          <a:srcRect b="0" l="0" r="0" t="0"/>
          <a:stretch/>
        </p:blipFill>
        <p:spPr>
          <a:xfrm>
            <a:off x="6236432" y="5059775"/>
            <a:ext cx="5007600" cy="297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TF-IDF Clustering</a:t>
            </a:r>
          </a:p>
        </p:txBody>
      </p:sp>
      <p:sp>
        <p:nvSpPr>
          <p:cNvPr id="203" name="Shape 203"/>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204" name="Shape 204"/>
          <p:cNvSpPr txBox="1"/>
          <p:nvPr/>
        </p:nvSpPr>
        <p:spPr>
          <a:xfrm>
            <a:off x="787400" y="1785531"/>
            <a:ext cx="10820400" cy="267765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Frequencies of words in documents give valuable information for inferring content or comparing similarity</a:t>
            </a:r>
          </a:p>
          <a:p>
            <a:pPr indent="-342900" lvl="0" marL="342900" marR="0" rtl="0" algn="l">
              <a:spcBef>
                <a:spcPts val="0"/>
              </a:spcBef>
              <a:spcAft>
                <a:spcPts val="0"/>
              </a:spcAft>
              <a:buClr>
                <a:srgbClr val="000000"/>
              </a:buClr>
              <a:buSzPct val="100000"/>
              <a:buFont typeface="Trebuchet MS"/>
              <a:buChar char="-"/>
            </a:pPr>
            <a:r>
              <a:rPr b="1" i="0" lang="en-US" sz="2400" u="none" cap="none" strike="noStrike">
                <a:solidFill>
                  <a:srgbClr val="000000"/>
                </a:solidFill>
                <a:latin typeface="Trebuchet MS"/>
                <a:ea typeface="Trebuchet MS"/>
                <a:cs typeface="Trebuchet MS"/>
                <a:sym typeface="Trebuchet MS"/>
              </a:rPr>
              <a:t>Count Frequency</a:t>
            </a:r>
            <a:r>
              <a:rPr b="0" i="0" lang="en-US" sz="2400" u="none" cap="none" strike="noStrike">
                <a:solidFill>
                  <a:srgbClr val="000000"/>
                </a:solidFill>
                <a:latin typeface="Trebuchet MS"/>
                <a:ea typeface="Trebuchet MS"/>
                <a:cs typeface="Trebuchet MS"/>
                <a:sym typeface="Trebuchet MS"/>
              </a:rPr>
              <a:t> and </a:t>
            </a:r>
            <a:r>
              <a:rPr b="1" i="0" lang="en-US" sz="2400" u="none" cap="none" strike="noStrike">
                <a:solidFill>
                  <a:srgbClr val="000000"/>
                </a:solidFill>
                <a:latin typeface="Trebuchet MS"/>
                <a:ea typeface="Trebuchet MS"/>
                <a:cs typeface="Trebuchet MS"/>
                <a:sym typeface="Trebuchet MS"/>
              </a:rPr>
              <a:t>Term</a:t>
            </a:r>
            <a:r>
              <a:rPr b="0" i="0" lang="en-US" sz="2400" u="none" cap="none" strike="noStrike">
                <a:solidFill>
                  <a:srgbClr val="000000"/>
                </a:solidFill>
                <a:latin typeface="Trebuchet MS"/>
                <a:ea typeface="Trebuchet MS"/>
                <a:cs typeface="Trebuchet MS"/>
                <a:sym typeface="Trebuchet MS"/>
              </a:rPr>
              <a:t> </a:t>
            </a:r>
            <a:r>
              <a:rPr b="1" i="0" lang="en-US" sz="2400" u="none" cap="none" strike="noStrike">
                <a:solidFill>
                  <a:srgbClr val="000000"/>
                </a:solidFill>
                <a:latin typeface="Trebuchet MS"/>
                <a:ea typeface="Trebuchet MS"/>
                <a:cs typeface="Trebuchet MS"/>
                <a:sym typeface="Trebuchet MS"/>
              </a:rPr>
              <a:t>Frequency – Inverse Document Frequency (TF-IDF)</a:t>
            </a:r>
          </a:p>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TF</a:t>
            </a:r>
            <a:r>
              <a:rPr lang="en-US" sz="2400">
                <a:latin typeface="Trebuchet MS"/>
                <a:ea typeface="Trebuchet MS"/>
                <a:cs typeface="Trebuchet MS"/>
                <a:sym typeface="Trebuchet MS"/>
              </a:rPr>
              <a:t>-</a:t>
            </a:r>
            <a:r>
              <a:rPr b="0" i="0" lang="en-US" sz="2400" u="none" cap="none" strike="noStrike">
                <a:solidFill>
                  <a:srgbClr val="000000"/>
                </a:solidFill>
                <a:latin typeface="Trebuchet MS"/>
                <a:ea typeface="Trebuchet MS"/>
                <a:cs typeface="Trebuchet MS"/>
                <a:sym typeface="Trebuchet MS"/>
              </a:rPr>
              <a:t>IDF is a measure of the relative ‘importance’ of a term</a:t>
            </a:r>
          </a:p>
          <a:p>
            <a:pPr indent="-342900" lvl="0" marL="342900" marR="0" rtl="0" algn="l">
              <a:spcBef>
                <a:spcPts val="0"/>
              </a:spcBef>
              <a:spcAft>
                <a:spcPts val="0"/>
              </a:spcAft>
              <a:buClr>
                <a:srgbClr val="000000"/>
              </a:buClr>
              <a:buSzPct val="100000"/>
              <a:buFont typeface="Trebuchet MS"/>
              <a:buChar char="-"/>
            </a:pPr>
            <a:r>
              <a:rPr lang="en-US" sz="2400">
                <a:latin typeface="Trebuchet MS"/>
                <a:ea typeface="Trebuchet MS"/>
                <a:cs typeface="Trebuchet MS"/>
                <a:sym typeface="Trebuchet MS"/>
              </a:rPr>
              <a:t>It</a:t>
            </a:r>
            <a:r>
              <a:rPr b="0" i="0" lang="en-US" sz="2400" u="none" cap="none" strike="noStrike">
                <a:solidFill>
                  <a:srgbClr val="000000"/>
                </a:solidFill>
                <a:latin typeface="Trebuchet MS"/>
                <a:ea typeface="Trebuchet MS"/>
                <a:cs typeface="Trebuchet MS"/>
                <a:sym typeface="Trebuchet MS"/>
              </a:rPr>
              <a:t> balances the frequency of occurrence of a term in a document and it’s specificity or rareness in a corpus</a:t>
            </a:r>
          </a:p>
        </p:txBody>
      </p:sp>
      <p:pic>
        <p:nvPicPr>
          <p:cNvPr id="205" name="Shape 205"/>
          <p:cNvPicPr preferRelativeResize="0"/>
          <p:nvPr/>
        </p:nvPicPr>
        <p:blipFill rotWithShape="1">
          <a:blip r:embed="rId3">
            <a:alphaModFix/>
          </a:blip>
          <a:srcRect b="0" l="0" r="0" t="0"/>
          <a:stretch/>
        </p:blipFill>
        <p:spPr>
          <a:xfrm>
            <a:off x="4473033" y="5334000"/>
            <a:ext cx="4050792" cy="25396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TF-IDF Clustering</a:t>
            </a:r>
          </a:p>
        </p:txBody>
      </p:sp>
      <p:sp>
        <p:nvSpPr>
          <p:cNvPr id="211" name="Shape 211"/>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212" name="Shape 212"/>
          <p:cNvSpPr txBox="1"/>
          <p:nvPr/>
        </p:nvSpPr>
        <p:spPr>
          <a:xfrm>
            <a:off x="952500" y="1752600"/>
            <a:ext cx="10820400" cy="600164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Applications of TDF-IF include document searching and clustering</a:t>
            </a:r>
          </a:p>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We can apply a classic unsupervised ML technique called </a:t>
            </a:r>
            <a:r>
              <a:rPr b="1" i="0" lang="en-US" sz="2400" u="none" cap="none" strike="noStrike">
                <a:solidFill>
                  <a:srgbClr val="000000"/>
                </a:solidFill>
                <a:latin typeface="Trebuchet MS"/>
                <a:ea typeface="Trebuchet MS"/>
                <a:cs typeface="Trebuchet MS"/>
                <a:sym typeface="Trebuchet MS"/>
              </a:rPr>
              <a:t>K-Means clustering </a:t>
            </a:r>
            <a:r>
              <a:rPr b="0" i="0" lang="en-US" sz="2400" u="none" cap="none" strike="noStrike">
                <a:solidFill>
                  <a:srgbClr val="000000"/>
                </a:solidFill>
                <a:latin typeface="Trebuchet MS"/>
                <a:ea typeface="Trebuchet MS"/>
                <a:cs typeface="Trebuchet MS"/>
                <a:sym typeface="Trebuchet MS"/>
              </a:rPr>
              <a:t>using TF–IDF </a:t>
            </a:r>
          </a:p>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K–means assigns K random centroids and updates the centroids iteratively to have minimal Within Cluster Sum of Squares (WCSS)</a:t>
            </a: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Each document is converted to a BoW and vectorized into a TF-IDF vector and the vectors are compared using a metric (usually </a:t>
            </a:r>
            <a:r>
              <a:rPr b="1" i="0" lang="en-US" sz="2400" u="none" cap="none" strike="noStrike">
                <a:solidFill>
                  <a:srgbClr val="000000"/>
                </a:solidFill>
                <a:latin typeface="Trebuchet MS"/>
                <a:ea typeface="Trebuchet MS"/>
                <a:cs typeface="Trebuchet MS"/>
                <a:sym typeface="Trebuchet MS"/>
              </a:rPr>
              <a:t>Cosine distance</a:t>
            </a:r>
            <a:r>
              <a:rPr b="0" i="0" lang="en-US" sz="2400" u="none" cap="none" strike="noStrike">
                <a:solidFill>
                  <a:srgbClr val="000000"/>
                </a:solidFill>
                <a:latin typeface="Trebuchet MS"/>
                <a:ea typeface="Trebuchet MS"/>
                <a:cs typeface="Trebuchet MS"/>
                <a:sym typeface="Trebuchet MS"/>
              </a:rPr>
              <a:t>)</a:t>
            </a:r>
          </a:p>
        </p:txBody>
      </p:sp>
      <p:pic>
        <p:nvPicPr>
          <p:cNvPr descr="http://www.grroups.com/uploads_media/2d3cf160be3c278ea9be34372e12af77.png" id="213" name="Shape 213"/>
          <p:cNvPicPr preferRelativeResize="0"/>
          <p:nvPr/>
        </p:nvPicPr>
        <p:blipFill rotWithShape="1">
          <a:blip r:embed="rId3">
            <a:alphaModFix/>
          </a:blip>
          <a:srcRect b="0" l="0" r="0" t="0"/>
          <a:stretch/>
        </p:blipFill>
        <p:spPr>
          <a:xfrm>
            <a:off x="1638300" y="4267198"/>
            <a:ext cx="4164430" cy="1981199"/>
          </a:xfrm>
          <a:prstGeom prst="rect">
            <a:avLst/>
          </a:prstGeom>
          <a:noFill/>
          <a:ln>
            <a:noFill/>
          </a:ln>
        </p:spPr>
      </p:pic>
      <p:pic>
        <p:nvPicPr>
          <p:cNvPr id="214" name="Shape 214"/>
          <p:cNvPicPr preferRelativeResize="0"/>
          <p:nvPr/>
        </p:nvPicPr>
        <p:blipFill rotWithShape="1">
          <a:blip r:embed="rId4">
            <a:alphaModFix/>
          </a:blip>
          <a:srcRect b="0" l="0" r="0" t="0"/>
          <a:stretch/>
        </p:blipFill>
        <p:spPr>
          <a:xfrm>
            <a:off x="7658100" y="3943512"/>
            <a:ext cx="3542856" cy="26285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nvSpPr>
        <p:spPr>
          <a:xfrm>
            <a:off x="1374775" y="4117975"/>
            <a:ext cx="6677025" cy="1517650"/>
          </a:xfrm>
          <a:prstGeom prst="rect">
            <a:avLst/>
          </a:prstGeom>
          <a:noFill/>
          <a:ln>
            <a:noFill/>
          </a:ln>
        </p:spPr>
        <p:txBody>
          <a:bodyPr anchorCtr="0" anchor="ctr" bIns="50800" lIns="50800" rIns="50800" tIns="50800">
            <a:noAutofit/>
          </a:bodyPr>
          <a:lstStyle/>
          <a:p>
            <a:pPr indent="0" lvl="0" marL="0" marR="0" rtl="0" algn="l">
              <a:spcBef>
                <a:spcPts val="0"/>
              </a:spcBef>
              <a:spcAft>
                <a:spcPts val="0"/>
              </a:spcAft>
              <a:buSzPct val="25000"/>
              <a:buNone/>
            </a:pPr>
            <a:r>
              <a:rPr b="0" i="0" lang="en-US" sz="4600" u="none" cap="none" strike="noStrike">
                <a:solidFill>
                  <a:srgbClr val="1155CC"/>
                </a:solidFill>
                <a:latin typeface="Calibri"/>
                <a:ea typeface="Calibri"/>
                <a:cs typeface="Calibri"/>
                <a:sym typeface="Calibri"/>
              </a:rPr>
              <a:t>AQM – Gaps August 2017</a:t>
            </a:r>
            <a:br>
              <a:rPr b="0" i="0" lang="en-US" sz="4600" u="none" cap="none" strike="noStrike">
                <a:solidFill>
                  <a:srgbClr val="1155CC"/>
                </a:solidFill>
                <a:latin typeface="Calibri"/>
                <a:ea typeface="Calibri"/>
                <a:cs typeface="Calibri"/>
                <a:sym typeface="Calibri"/>
              </a:rPr>
            </a:br>
            <a:r>
              <a:rPr b="0" i="0" lang="en-US" sz="4600" u="none" cap="none" strike="noStrike">
                <a:solidFill>
                  <a:srgbClr val="000000"/>
                </a:solidFill>
                <a:latin typeface="Calibri"/>
                <a:ea typeface="Calibri"/>
                <a:cs typeface="Calibri"/>
                <a:sym typeface="Calibri"/>
              </a:rPr>
              <a:t>AQM Seminar</a:t>
            </a:r>
          </a:p>
        </p:txBody>
      </p:sp>
      <p:sp>
        <p:nvSpPr>
          <p:cNvPr id="67" name="Shape 67"/>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TF-IDF Clustering</a:t>
            </a:r>
          </a:p>
        </p:txBody>
      </p:sp>
      <p:sp>
        <p:nvSpPr>
          <p:cNvPr id="220" name="Shape 220"/>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
        <p:nvSpPr>
          <p:cNvPr id="221" name="Shape 221"/>
          <p:cNvSpPr txBox="1"/>
          <p:nvPr/>
        </p:nvSpPr>
        <p:spPr>
          <a:xfrm>
            <a:off x="787400" y="1828800"/>
            <a:ext cx="10820400" cy="162505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Code Demo. [cluster_analysis.ipynb]</a:t>
            </a:r>
          </a:p>
          <a:p>
            <a:pPr indent="-342900" lvl="0" marL="342900" marR="0" rtl="0" algn="l">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Source: [https://github.com/brandomr/document_cluster/blob/master/cluster_analysis.ipynb]</a:t>
            </a:r>
          </a:p>
        </p:txBody>
      </p:sp>
      <p:pic>
        <p:nvPicPr>
          <p:cNvPr id="222" name="Shape 222"/>
          <p:cNvPicPr preferRelativeResize="0"/>
          <p:nvPr/>
        </p:nvPicPr>
        <p:blipFill rotWithShape="1">
          <a:blip r:embed="rId3">
            <a:alphaModFix/>
          </a:blip>
          <a:srcRect b="0" l="0" r="0" t="0"/>
          <a:stretch/>
        </p:blipFill>
        <p:spPr>
          <a:xfrm>
            <a:off x="-1493049" y="2697625"/>
            <a:ext cx="15006600" cy="794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vectorization and embedding with Word2vec</a:t>
            </a:r>
          </a:p>
        </p:txBody>
      </p:sp>
      <p:sp>
        <p:nvSpPr>
          <p:cNvPr id="228" name="Shape 228"/>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pic>
        <p:nvPicPr>
          <p:cNvPr id="229" name="Shape 229"/>
          <p:cNvPicPr preferRelativeResize="0"/>
          <p:nvPr/>
        </p:nvPicPr>
        <p:blipFill rotWithShape="1">
          <a:blip r:embed="rId3">
            <a:alphaModFix/>
          </a:blip>
          <a:srcRect b="0" l="0" r="0" t="0"/>
          <a:stretch/>
        </p:blipFill>
        <p:spPr>
          <a:xfrm>
            <a:off x="3760037" y="5625987"/>
            <a:ext cx="5476800" cy="1266900"/>
          </a:xfrm>
          <a:prstGeom prst="rect">
            <a:avLst/>
          </a:prstGeom>
          <a:noFill/>
          <a:ln>
            <a:noFill/>
          </a:ln>
        </p:spPr>
      </p:pic>
      <p:pic>
        <p:nvPicPr>
          <p:cNvPr id="230" name="Shape 230"/>
          <p:cNvPicPr preferRelativeResize="0"/>
          <p:nvPr/>
        </p:nvPicPr>
        <p:blipFill rotWithShape="1">
          <a:blip r:embed="rId4">
            <a:alphaModFix/>
          </a:blip>
          <a:srcRect b="0" l="0" r="0" t="0"/>
          <a:stretch/>
        </p:blipFill>
        <p:spPr>
          <a:xfrm>
            <a:off x="3480762" y="7263675"/>
            <a:ext cx="6600900" cy="1257300"/>
          </a:xfrm>
          <a:prstGeom prst="rect">
            <a:avLst/>
          </a:prstGeom>
          <a:noFill/>
          <a:ln>
            <a:noFill/>
          </a:ln>
        </p:spPr>
      </p:pic>
      <p:sp>
        <p:nvSpPr>
          <p:cNvPr id="231" name="Shape 231"/>
          <p:cNvSpPr txBox="1"/>
          <p:nvPr/>
        </p:nvSpPr>
        <p:spPr>
          <a:xfrm>
            <a:off x="823275" y="2302350"/>
            <a:ext cx="11735100" cy="38364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buClr>
                <a:schemeClr val="dk1"/>
              </a:buClr>
              <a:buSzPct val="100000"/>
              <a:buFont typeface="Trebuchet MS"/>
              <a:buChar char="-"/>
            </a:pPr>
            <a:r>
              <a:rPr lang="en-US" sz="2400">
                <a:latin typeface="Trebuchet MS"/>
                <a:ea typeface="Trebuchet MS"/>
                <a:cs typeface="Trebuchet MS"/>
                <a:sym typeface="Trebuchet MS"/>
              </a:rPr>
              <a:t>Words have semantic meaning, but it's hard to assign without regard to context of other words</a:t>
            </a:r>
          </a:p>
          <a:p>
            <a:pPr indent="-381000" lvl="0" marL="457200" rtl="0">
              <a:lnSpc>
                <a:spcPct val="115000"/>
              </a:lnSpc>
              <a:spcBef>
                <a:spcPts val="0"/>
              </a:spcBef>
              <a:buClr>
                <a:schemeClr val="dk1"/>
              </a:buClr>
              <a:buSzPct val="100000"/>
              <a:buFont typeface="Trebuchet MS"/>
              <a:buChar char="-"/>
            </a:pPr>
            <a:r>
              <a:rPr b="1" lang="en-US" sz="2400">
                <a:latin typeface="Trebuchet MS"/>
                <a:ea typeface="Trebuchet MS"/>
                <a:cs typeface="Trebuchet MS"/>
                <a:sym typeface="Trebuchet MS"/>
              </a:rPr>
              <a:t>Word2vec </a:t>
            </a:r>
            <a:r>
              <a:rPr lang="en-US" sz="2400">
                <a:latin typeface="Trebuchet MS"/>
                <a:ea typeface="Trebuchet MS"/>
                <a:cs typeface="Trebuchet MS"/>
                <a:sym typeface="Trebuchet MS"/>
              </a:rPr>
              <a:t>(</a:t>
            </a:r>
            <a:r>
              <a:rPr lang="en-US" sz="2400" u="sng">
                <a:solidFill>
                  <a:schemeClr val="hlink"/>
                </a:solidFill>
                <a:latin typeface="Trebuchet MS"/>
                <a:ea typeface="Trebuchet MS"/>
                <a:cs typeface="Trebuchet MS"/>
                <a:sym typeface="Trebuchet MS"/>
                <a:hlinkClick r:id="rId5"/>
              </a:rPr>
              <a:t>Mikolov et al.</a:t>
            </a:r>
            <a:r>
              <a:rPr lang="en-US" sz="2400">
                <a:latin typeface="Trebuchet MS"/>
                <a:ea typeface="Trebuchet MS"/>
                <a:cs typeface="Trebuchet MS"/>
                <a:sym typeface="Trebuchet MS"/>
              </a:rPr>
              <a:t>) maps a word or token to a real vector of dim </a:t>
            </a:r>
            <a:r>
              <a:rPr i="1" lang="en-US" sz="2400">
                <a:latin typeface="Trebuchet MS"/>
                <a:ea typeface="Trebuchet MS"/>
                <a:cs typeface="Trebuchet MS"/>
                <a:sym typeface="Trebuchet MS"/>
              </a:rPr>
              <a:t>n</a:t>
            </a:r>
          </a:p>
          <a:p>
            <a:pPr indent="-381000" lvl="0" marL="457200" rtl="0">
              <a:lnSpc>
                <a:spcPct val="115000"/>
              </a:lnSpc>
              <a:spcBef>
                <a:spcPts val="0"/>
              </a:spcBef>
              <a:buSzPct val="100000"/>
              <a:buFont typeface="Trebuchet MS"/>
              <a:buChar char="-"/>
            </a:pPr>
            <a:r>
              <a:rPr lang="en-US" sz="2400">
                <a:latin typeface="Trebuchet MS"/>
                <a:ea typeface="Trebuchet MS"/>
                <a:cs typeface="Trebuchet MS"/>
                <a:sym typeface="Trebuchet MS"/>
              </a:rPr>
              <a:t>Probabilistic language model: Maximum Likelihood Estimation (MLE) to maximize probability of a word </a:t>
            </a:r>
            <a:r>
              <a:rPr i="1" lang="en-US" sz="2400">
                <a:latin typeface="Trebuchet MS"/>
                <a:ea typeface="Trebuchet MS"/>
                <a:cs typeface="Trebuchet MS"/>
                <a:sym typeface="Trebuchet MS"/>
              </a:rPr>
              <a:t>w</a:t>
            </a:r>
            <a:r>
              <a:rPr baseline="-25000" i="1" lang="en-US" sz="2400">
                <a:latin typeface="Trebuchet MS"/>
                <a:ea typeface="Trebuchet MS"/>
                <a:cs typeface="Trebuchet MS"/>
                <a:sym typeface="Trebuchet MS"/>
              </a:rPr>
              <a:t>t</a:t>
            </a:r>
            <a:r>
              <a:rPr lang="en-US" sz="2400">
                <a:latin typeface="Trebuchet MS"/>
                <a:ea typeface="Trebuchet MS"/>
                <a:cs typeface="Trebuchet MS"/>
                <a:sym typeface="Trebuchet MS"/>
              </a:rPr>
              <a:t> given its adjacent words </a:t>
            </a:r>
            <a:r>
              <a:rPr i="1" lang="en-US" sz="2400">
                <a:latin typeface="Trebuchet MS"/>
                <a:ea typeface="Trebuchet MS"/>
                <a:cs typeface="Trebuchet MS"/>
                <a:sym typeface="Trebuchet MS"/>
              </a:rPr>
              <a:t>h </a:t>
            </a:r>
            <a:r>
              <a:rPr lang="en-US" sz="2400">
                <a:latin typeface="Trebuchet MS"/>
                <a:ea typeface="Trebuchet MS"/>
                <a:cs typeface="Trebuchet MS"/>
                <a:sym typeface="Trebuchet MS"/>
              </a:rPr>
              <a:t>in sentence or document</a:t>
            </a:r>
          </a:p>
          <a:p>
            <a:pPr indent="-381000" lvl="0" marL="457200" rtl="0">
              <a:lnSpc>
                <a:spcPct val="115000"/>
              </a:lnSpc>
              <a:spcBef>
                <a:spcPts val="0"/>
              </a:spcBef>
              <a:buSzPct val="100000"/>
              <a:buFont typeface="Trebuchet MS"/>
              <a:buChar char="-"/>
            </a:pPr>
            <a:r>
              <a:rPr lang="en-US" sz="2400">
                <a:latin typeface="Trebuchet MS"/>
                <a:ea typeface="Trebuchet MS"/>
                <a:cs typeface="Trebuchet MS"/>
                <a:sym typeface="Trebuchet MS"/>
              </a:rPr>
              <a:t>Word2vec uses a variation of this principle and operates </a:t>
            </a:r>
            <a:r>
              <a:rPr i="1" lang="en-US" sz="2400">
                <a:latin typeface="Trebuchet MS"/>
                <a:ea typeface="Trebuchet MS"/>
                <a:cs typeface="Trebuchet MS"/>
                <a:sym typeface="Trebuchet MS"/>
              </a:rPr>
              <a:t>unsupervised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vectorization and embedding with Word2vec</a:t>
            </a:r>
          </a:p>
        </p:txBody>
      </p:sp>
      <p:sp>
        <p:nvSpPr>
          <p:cNvPr id="237" name="Shape 237"/>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38" name="Shape 238"/>
          <p:cNvSpPr txBox="1"/>
          <p:nvPr/>
        </p:nvSpPr>
        <p:spPr>
          <a:xfrm>
            <a:off x="482600" y="21336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The Word2vec model is a shallow, 2-layer Neural Net and can be trained a few ways, </a:t>
            </a:r>
            <a:r>
              <a:rPr b="1" i="0" lang="en-US" sz="2400" u="none" cap="none" strike="noStrike">
                <a:solidFill>
                  <a:srgbClr val="000000"/>
                </a:solidFill>
                <a:latin typeface="Trebuchet MS"/>
                <a:ea typeface="Trebuchet MS"/>
                <a:cs typeface="Trebuchet MS"/>
                <a:sym typeface="Trebuchet MS"/>
              </a:rPr>
              <a:t>Skip-gram</a:t>
            </a:r>
            <a:r>
              <a:rPr b="0" i="0" lang="en-US" sz="2400" u="none" cap="none" strike="noStrike">
                <a:solidFill>
                  <a:srgbClr val="000000"/>
                </a:solidFill>
                <a:latin typeface="Trebuchet MS"/>
                <a:ea typeface="Trebuchet MS"/>
                <a:cs typeface="Trebuchet MS"/>
                <a:sym typeface="Trebuchet MS"/>
              </a:rPr>
              <a:t> with negative sampling is one</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Skip-gram inverts contexts and targets, and tries to predict each context word from its target word</a:t>
            </a:r>
          </a:p>
          <a:p>
            <a:pPr indent="-417513" lvl="1" marL="862013" marR="0" rtl="0" algn="l">
              <a:lnSpc>
                <a:spcPct val="115000"/>
              </a:lnSpc>
              <a:spcBef>
                <a:spcPts val="800"/>
              </a:spcBef>
              <a:spcAft>
                <a:spcPts val="0"/>
              </a:spcAft>
              <a:buClr>
                <a:srgbClr val="000000"/>
              </a:buClr>
              <a:buFont typeface="Avenir"/>
              <a:buNone/>
            </a:pPr>
            <a:r>
              <a:t/>
            </a:r>
            <a:endParaRPr b="0" i="1" sz="2400" u="none" cap="none" strike="noStrike">
              <a:solidFill>
                <a:srgbClr val="000000"/>
              </a:solidFill>
              <a:latin typeface="Trebuchet MS"/>
              <a:ea typeface="Trebuchet MS"/>
              <a:cs typeface="Trebuchet MS"/>
              <a:sym typeface="Trebuchet MS"/>
            </a:endParaRPr>
          </a:p>
          <a:p>
            <a:pPr indent="0" lvl="1" marL="444500"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pic>
        <p:nvPicPr>
          <p:cNvPr id="239" name="Shape 239"/>
          <p:cNvPicPr preferRelativeResize="0"/>
          <p:nvPr/>
        </p:nvPicPr>
        <p:blipFill rotWithShape="1">
          <a:blip r:embed="rId3">
            <a:alphaModFix/>
          </a:blip>
          <a:srcRect b="0" l="0" r="0" t="0"/>
          <a:stretch/>
        </p:blipFill>
        <p:spPr>
          <a:xfrm>
            <a:off x="2768600" y="4229100"/>
            <a:ext cx="7934324" cy="462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vectorization and embedding with Word2vec</a:t>
            </a:r>
          </a:p>
        </p:txBody>
      </p:sp>
      <p:sp>
        <p:nvSpPr>
          <p:cNvPr id="245" name="Shape 245"/>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46" name="Shape 246"/>
          <p:cNvSpPr txBox="1"/>
          <p:nvPr/>
        </p:nvSpPr>
        <p:spPr>
          <a:xfrm>
            <a:off x="558800" y="21336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Once the training is complete, Word2vec learns the contexts of individual words with relation to other words. The neural net itself returns a real vector of dim </a:t>
            </a:r>
            <a:r>
              <a:rPr b="0" i="1" lang="en-US" sz="2400" u="none" cap="none" strike="noStrike">
                <a:solidFill>
                  <a:srgbClr val="000000"/>
                </a:solidFill>
                <a:latin typeface="Trebuchet MS"/>
                <a:ea typeface="Trebuchet MS"/>
                <a:cs typeface="Trebuchet MS"/>
                <a:sym typeface="Trebuchet MS"/>
              </a:rPr>
              <a:t>n </a:t>
            </a:r>
            <a:r>
              <a:rPr b="0" i="0" lang="en-US" sz="2400" u="none" cap="none" strike="noStrike">
                <a:solidFill>
                  <a:srgbClr val="000000"/>
                </a:solidFill>
                <a:latin typeface="Trebuchet MS"/>
                <a:ea typeface="Trebuchet MS"/>
                <a:cs typeface="Trebuchet MS"/>
                <a:sym typeface="Trebuchet MS"/>
              </a:rPr>
              <a:t>for a word or token</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The semantic distance between words is defined as the Euclidean distance between each word vector</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The embeddings produced by Word2vec can be visualized using the </a:t>
            </a:r>
            <a:r>
              <a:rPr b="0" i="0" lang="en-US" sz="2400" u="sng" cap="none" strike="noStrike">
                <a:solidFill>
                  <a:schemeClr val="hlink"/>
                </a:solidFill>
                <a:latin typeface="Helvetica Neue"/>
                <a:ea typeface="Helvetica Neue"/>
                <a:cs typeface="Helvetica Neue"/>
                <a:sym typeface="Helvetica Neue"/>
                <a:hlinkClick r:id="rId3"/>
              </a:rPr>
              <a:t>t-SNE dimensionality reduction technique</a:t>
            </a:r>
          </a:p>
          <a:p>
            <a:pPr indent="-417513" lvl="1" marL="862013" marR="0" rtl="0" algn="l">
              <a:lnSpc>
                <a:spcPct val="115000"/>
              </a:lnSpc>
              <a:spcBef>
                <a:spcPts val="800"/>
              </a:spcBef>
              <a:spcAft>
                <a:spcPts val="0"/>
              </a:spcAft>
              <a:buClr>
                <a:srgbClr val="000000"/>
              </a:buClr>
              <a:buFont typeface="Avenir"/>
              <a:buNone/>
            </a:pPr>
            <a:r>
              <a:t/>
            </a:r>
            <a:endParaRPr b="0" i="1" sz="2400" u="none" cap="none" strike="noStrike">
              <a:solidFill>
                <a:srgbClr val="000000"/>
              </a:solidFill>
              <a:latin typeface="Trebuchet MS"/>
              <a:ea typeface="Trebuchet MS"/>
              <a:cs typeface="Trebuchet MS"/>
              <a:sym typeface="Trebuchet MS"/>
            </a:endParaRPr>
          </a:p>
          <a:p>
            <a:pPr indent="0" lvl="1" marL="444500"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pic>
        <p:nvPicPr>
          <p:cNvPr id="247" name="Shape 247"/>
          <p:cNvPicPr preferRelativeResize="0"/>
          <p:nvPr/>
        </p:nvPicPr>
        <p:blipFill rotWithShape="1">
          <a:blip r:embed="rId4">
            <a:alphaModFix/>
          </a:blip>
          <a:srcRect b="0" l="0" r="0" t="0"/>
          <a:stretch/>
        </p:blipFill>
        <p:spPr>
          <a:xfrm>
            <a:off x="2158999" y="5819775"/>
            <a:ext cx="8678863" cy="303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vectorization and embedding with Word2vec</a:t>
            </a:r>
          </a:p>
        </p:txBody>
      </p:sp>
      <p:sp>
        <p:nvSpPr>
          <p:cNvPr id="253" name="Shape 253"/>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54" name="Shape 254"/>
          <p:cNvSpPr txBox="1"/>
          <p:nvPr/>
        </p:nvSpPr>
        <p:spPr>
          <a:xfrm>
            <a:off x="635000" y="20574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In practice Data Scientists can use a pretrained Word2vec </a:t>
            </a:r>
            <a:r>
              <a:rPr b="0" i="1" lang="en-US" sz="2400" u="none" cap="none" strike="noStrike">
                <a:solidFill>
                  <a:srgbClr val="000000"/>
                </a:solidFill>
                <a:latin typeface="Trebuchet MS"/>
                <a:ea typeface="Trebuchet MS"/>
                <a:cs typeface="Trebuchet MS"/>
                <a:sym typeface="Trebuchet MS"/>
              </a:rPr>
              <a:t>dictionary</a:t>
            </a:r>
            <a:r>
              <a:rPr b="0" i="0" lang="en-US" sz="2400" u="none" cap="none" strike="noStrike">
                <a:solidFill>
                  <a:srgbClr val="000000"/>
                </a:solidFill>
                <a:latin typeface="Trebuchet MS"/>
                <a:ea typeface="Trebuchet MS"/>
                <a:cs typeface="Trebuchet MS"/>
                <a:sym typeface="Trebuchet MS"/>
              </a:rPr>
              <a:t> (native Python type) that contains the mapping from single words to n-dim real vectors</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The Google News Word2vec dictionary is a good example: </a:t>
            </a:r>
            <a:r>
              <a:rPr b="0" i="0" lang="en-US" sz="2400" u="sng" cap="none" strike="noStrike">
                <a:solidFill>
                  <a:schemeClr val="hlink"/>
                </a:solidFill>
                <a:latin typeface="Trebuchet MS"/>
                <a:ea typeface="Trebuchet MS"/>
                <a:cs typeface="Trebuchet MS"/>
                <a:sym typeface="Trebuchet MS"/>
                <a:hlinkClick r:id="rId3"/>
              </a:rPr>
              <a:t>https://github.com/mmihaltz/word2vec-GoogleNews-vectors</a:t>
            </a:r>
            <a:r>
              <a:rPr b="0" i="0" lang="en-US" sz="2400" u="none" cap="none" strike="noStrike">
                <a:solidFill>
                  <a:srgbClr val="000000"/>
                </a:solidFill>
                <a:latin typeface="Trebuchet MS"/>
                <a:ea typeface="Trebuchet MS"/>
                <a:cs typeface="Trebuchet MS"/>
                <a:sym typeface="Trebuchet MS"/>
              </a:rPr>
              <a:t> </a:t>
            </a:r>
          </a:p>
          <a:p>
            <a:pPr indent="-417512" lvl="1" marL="862012"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Each </a:t>
            </a:r>
            <a:r>
              <a:rPr b="1" i="0" lang="en-US" sz="2400" u="none" cap="none" strike="noStrike">
                <a:solidFill>
                  <a:srgbClr val="000000"/>
                </a:solidFill>
                <a:latin typeface="Trebuchet MS"/>
                <a:ea typeface="Trebuchet MS"/>
                <a:cs typeface="Trebuchet MS"/>
                <a:sym typeface="Trebuchet MS"/>
              </a:rPr>
              <a:t>word vector in the </a:t>
            </a:r>
            <a:r>
              <a:rPr b="0" i="0" lang="en-US" sz="2400" u="none" cap="none" strike="noStrike">
                <a:solidFill>
                  <a:srgbClr val="000000"/>
                </a:solidFill>
                <a:latin typeface="Trebuchet MS"/>
                <a:ea typeface="Trebuchet MS"/>
                <a:cs typeface="Trebuchet MS"/>
                <a:sym typeface="Trebuchet MS"/>
              </a:rPr>
              <a:t>Google News dictionary is 300 dimensional, there are about 3 million words in the dictionary </a:t>
            </a:r>
          </a:p>
          <a:p>
            <a:pPr indent="-417513" lvl="1" marL="862013" marR="0" rtl="0" algn="l">
              <a:lnSpc>
                <a:spcPct val="115000"/>
              </a:lnSpc>
              <a:spcBef>
                <a:spcPts val="800"/>
              </a:spcBef>
              <a:spcAft>
                <a:spcPts val="0"/>
              </a:spcAft>
              <a:buClr>
                <a:srgbClr val="000000"/>
              </a:buClr>
              <a:buSzPct val="100000"/>
              <a:buFont typeface="Trebuchet MS"/>
              <a:buChar char="-"/>
            </a:pPr>
            <a:r>
              <a:rPr lang="en-US" sz="2400">
                <a:latin typeface="Trebuchet MS"/>
                <a:ea typeface="Trebuchet MS"/>
                <a:cs typeface="Trebuchet MS"/>
                <a:sym typeface="Trebuchet MS"/>
              </a:rPr>
              <a:t>Word2vec can be used as a preprocessor step for deep learning applications</a:t>
            </a:r>
          </a:p>
          <a:p>
            <a:pPr indent="0" lvl="1" marL="444500" marR="0" rtl="0" algn="l">
              <a:lnSpc>
                <a:spcPct val="115000"/>
              </a:lnSpc>
              <a:spcBef>
                <a:spcPts val="80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vectorization and embedding with Word2vec</a:t>
            </a:r>
          </a:p>
        </p:txBody>
      </p:sp>
      <p:sp>
        <p:nvSpPr>
          <p:cNvPr id="260" name="Shape 260"/>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61" name="Shape 261"/>
          <p:cNvSpPr txBox="1"/>
          <p:nvPr/>
        </p:nvSpPr>
        <p:spPr>
          <a:xfrm>
            <a:off x="952500" y="22098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Code Demo. [word2vec.ipynb]</a:t>
            </a:r>
          </a:p>
        </p:txBody>
      </p:sp>
      <p:pic>
        <p:nvPicPr>
          <p:cNvPr descr="tsne.png" id="262" name="Shape 262"/>
          <p:cNvPicPr preferRelativeResize="0"/>
          <p:nvPr/>
        </p:nvPicPr>
        <p:blipFill>
          <a:blip r:embed="rId3">
            <a:alphaModFix/>
          </a:blip>
          <a:stretch>
            <a:fillRect/>
          </a:stretch>
        </p:blipFill>
        <p:spPr>
          <a:xfrm>
            <a:off x="306975" y="2090725"/>
            <a:ext cx="11832702" cy="78884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Mover’s Distance</a:t>
            </a:r>
          </a:p>
        </p:txBody>
      </p:sp>
      <p:sp>
        <p:nvSpPr>
          <p:cNvPr id="268" name="Shape 268"/>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69" name="Shape 269"/>
          <p:cNvSpPr txBox="1"/>
          <p:nvPr/>
        </p:nvSpPr>
        <p:spPr>
          <a:xfrm>
            <a:off x="482600" y="17526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The semantic distances between words can be generalized to the distance between collections of words (or documents, so to speak)</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One way to accomplish this generalization is with the </a:t>
            </a:r>
            <a:r>
              <a:rPr b="1" i="0" lang="en-US" sz="2400" u="none" cap="none" strike="noStrike">
                <a:solidFill>
                  <a:srgbClr val="000000"/>
                </a:solidFill>
                <a:latin typeface="Trebuchet MS"/>
                <a:ea typeface="Trebuchet MS"/>
                <a:cs typeface="Trebuchet MS"/>
                <a:sym typeface="Trebuchet MS"/>
              </a:rPr>
              <a:t>Word Mover’s Distance (WMD)</a:t>
            </a:r>
          </a:p>
          <a:p>
            <a:pPr indent="-417513" lvl="1" marL="862013" marR="0" rtl="0" algn="l">
              <a:lnSpc>
                <a:spcPct val="115000"/>
              </a:lnSpc>
              <a:spcBef>
                <a:spcPts val="800"/>
              </a:spcBef>
              <a:spcAft>
                <a:spcPts val="0"/>
              </a:spcAft>
              <a:buClr>
                <a:srgbClr val="000000"/>
              </a:buClr>
              <a:buSzPct val="100000"/>
              <a:buFont typeface="Avenir"/>
              <a:buChar char="-"/>
            </a:pPr>
            <a:r>
              <a:rPr b="0" i="0" lang="en-US" sz="2400" u="none" cap="none" strike="noStrike">
                <a:solidFill>
                  <a:srgbClr val="000000"/>
                </a:solidFill>
                <a:latin typeface="Trebuchet MS"/>
                <a:ea typeface="Trebuchet MS"/>
                <a:cs typeface="Trebuchet MS"/>
                <a:sym typeface="Trebuchet MS"/>
              </a:rPr>
              <a:t>WMD is an extension of the Earth Mover’s Distance algorithm utilizing Word2vec</a:t>
            </a:r>
          </a:p>
        </p:txBody>
      </p:sp>
      <p:pic>
        <p:nvPicPr>
          <p:cNvPr id="270" name="Shape 270"/>
          <p:cNvPicPr preferRelativeResize="0"/>
          <p:nvPr/>
        </p:nvPicPr>
        <p:blipFill rotWithShape="1">
          <a:blip r:embed="rId3">
            <a:alphaModFix/>
          </a:blip>
          <a:srcRect b="0" l="0" r="0" t="0"/>
          <a:stretch/>
        </p:blipFill>
        <p:spPr>
          <a:xfrm>
            <a:off x="2860734" y="4895850"/>
            <a:ext cx="7048379" cy="39033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Mover’s Distance</a:t>
            </a:r>
          </a:p>
        </p:txBody>
      </p:sp>
      <p:sp>
        <p:nvSpPr>
          <p:cNvPr id="276" name="Shape 276"/>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77" name="Shape 277"/>
          <p:cNvSpPr txBox="1"/>
          <p:nvPr/>
        </p:nvSpPr>
        <p:spPr>
          <a:xfrm>
            <a:off x="482600" y="17526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pic>
        <p:nvPicPr>
          <p:cNvPr id="278" name="Shape 278"/>
          <p:cNvPicPr preferRelativeResize="0"/>
          <p:nvPr/>
        </p:nvPicPr>
        <p:blipFill rotWithShape="1">
          <a:blip r:embed="rId3">
            <a:alphaModFix/>
          </a:blip>
          <a:srcRect b="0" l="0" r="0" t="0"/>
          <a:stretch/>
        </p:blipFill>
        <p:spPr>
          <a:xfrm>
            <a:off x="3483767" y="3481746"/>
            <a:ext cx="6029324" cy="2619375"/>
          </a:xfrm>
          <a:prstGeom prst="rect">
            <a:avLst/>
          </a:prstGeom>
          <a:noFill/>
          <a:ln>
            <a:noFill/>
          </a:ln>
        </p:spPr>
      </p:pic>
      <p:sp>
        <p:nvSpPr>
          <p:cNvPr id="279" name="Shape 279"/>
          <p:cNvSpPr/>
          <p:nvPr/>
        </p:nvSpPr>
        <p:spPr>
          <a:xfrm>
            <a:off x="787400" y="1915703"/>
            <a:ext cx="11049000" cy="5482527"/>
          </a:xfrm>
          <a:prstGeom prst="rect">
            <a:avLst/>
          </a:prstGeom>
          <a:noFill/>
          <a:ln>
            <a:noFill/>
          </a:ln>
        </p:spPr>
        <p:txBody>
          <a:bodyPr anchorCtr="0" anchor="t" bIns="45700" lIns="91425" rIns="91425" tIns="45700">
            <a:noAutofit/>
          </a:bodyPr>
          <a:lstStyle/>
          <a:p>
            <a:pPr indent="-228600" lvl="1" marL="457200" marR="0" rtl="0" algn="l">
              <a:lnSpc>
                <a:spcPct val="115000"/>
              </a:lnSpc>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WMD assigns a ‘mass’ to each word proportional to it’s word2vec magnitude and minimizes the aggregate mass-distance product of each document</a:t>
            </a: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0" lvl="0" marL="457200" marR="0" rtl="0" algn="l">
              <a:lnSpc>
                <a:spcPct val="115000"/>
              </a:lnSpc>
              <a:spcBef>
                <a:spcPts val="800"/>
              </a:spcBef>
              <a:spcAft>
                <a:spcPts val="0"/>
              </a:spcAft>
              <a:buNone/>
            </a:pPr>
            <a:r>
              <a:t/>
            </a:r>
            <a:endParaRPr sz="2400">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For a detailed derivation the WMD model refer to </a:t>
            </a:r>
            <a:r>
              <a:rPr b="0" i="0" lang="en-US" sz="2400" u="sng" cap="none" strike="noStrike">
                <a:solidFill>
                  <a:schemeClr val="hlink"/>
                </a:solidFill>
                <a:latin typeface="Trebuchet MS"/>
                <a:ea typeface="Trebuchet MS"/>
                <a:cs typeface="Trebuchet MS"/>
                <a:sym typeface="Trebuchet MS"/>
                <a:hlinkClick r:id="rId4"/>
              </a:rPr>
              <a:t>http://proceedings.mlr.press/v37/kusnerb15.html</a:t>
            </a:r>
            <a:r>
              <a:rPr b="0" i="0" lang="en-US" sz="2400" u="none" cap="none" strike="noStrike">
                <a:solidFill>
                  <a:srgbClr val="000000"/>
                </a:solidFill>
                <a:latin typeface="Trebuchet MS"/>
                <a:ea typeface="Trebuchet MS"/>
                <a:cs typeface="Trebuchet MS"/>
                <a:sym typeface="Trebuchet MS"/>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descr="figure_1.png" id="284" name="Shape 284"/>
          <p:cNvPicPr preferRelativeResize="0"/>
          <p:nvPr/>
        </p:nvPicPr>
        <p:blipFill>
          <a:blip r:embed="rId3">
            <a:alphaModFix/>
          </a:blip>
          <a:stretch>
            <a:fillRect/>
          </a:stretch>
        </p:blipFill>
        <p:spPr>
          <a:xfrm>
            <a:off x="-12" y="1915710"/>
            <a:ext cx="13004801" cy="7375580"/>
          </a:xfrm>
          <a:prstGeom prst="rect">
            <a:avLst/>
          </a:prstGeom>
          <a:noFill/>
          <a:ln>
            <a:noFill/>
          </a:ln>
        </p:spPr>
      </p:pic>
      <p:sp>
        <p:nvSpPr>
          <p:cNvPr id="285" name="Shape 285"/>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Mover’s Distance</a:t>
            </a:r>
          </a:p>
        </p:txBody>
      </p:sp>
      <p:sp>
        <p:nvSpPr>
          <p:cNvPr id="286" name="Shape 286"/>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87" name="Shape 287"/>
          <p:cNvSpPr/>
          <p:nvPr/>
        </p:nvSpPr>
        <p:spPr>
          <a:xfrm>
            <a:off x="787400" y="1915703"/>
            <a:ext cx="11049000" cy="3153684"/>
          </a:xfrm>
          <a:prstGeom prst="rect">
            <a:avLst/>
          </a:prstGeom>
          <a:noFill/>
          <a:ln>
            <a:noFill/>
          </a:ln>
        </p:spPr>
        <p:txBody>
          <a:bodyPr anchorCtr="0" anchor="t" bIns="45700" lIns="91425" rIns="91425" tIns="45700">
            <a:noAutofit/>
          </a:bodyPr>
          <a:lstStyle/>
          <a:p>
            <a:pPr indent="-228600" lvl="1" marL="457200" marR="0" rtl="0" algn="l">
              <a:lnSpc>
                <a:spcPct val="115000"/>
              </a:lnSpc>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Applications of WMD involve document search and clustering</a:t>
            </a: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0" lvl="1" marL="228600" marR="0" rtl="0" algn="l">
              <a:lnSpc>
                <a:spcPct val="115000"/>
              </a:lnSpc>
              <a:spcBef>
                <a:spcPts val="800"/>
              </a:spcBef>
              <a:spcAft>
                <a:spcPts val="0"/>
              </a:spcAft>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4600" u="none" cap="none" strike="noStrike">
                <a:solidFill>
                  <a:srgbClr val="1155CC"/>
                </a:solidFill>
                <a:latin typeface="Trebuchet MS"/>
                <a:ea typeface="Trebuchet MS"/>
                <a:cs typeface="Trebuchet MS"/>
                <a:sym typeface="Trebuchet MS"/>
              </a:rPr>
              <a:t>Word Mover’s Distance</a:t>
            </a:r>
          </a:p>
        </p:txBody>
      </p:sp>
      <p:sp>
        <p:nvSpPr>
          <p:cNvPr id="293" name="Shape 293"/>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Light"/>
                <a:ea typeface="Helvetica Neue Light"/>
                <a:cs typeface="Helvetica Neue Light"/>
                <a:sym typeface="Helvetica Neue Light"/>
              </a:rPr>
              <a:t>‹#›</a:t>
            </a:fld>
          </a:p>
        </p:txBody>
      </p:sp>
      <p:sp>
        <p:nvSpPr>
          <p:cNvPr id="294" name="Shape 294"/>
          <p:cNvSpPr txBox="1"/>
          <p:nvPr/>
        </p:nvSpPr>
        <p:spPr>
          <a:xfrm>
            <a:off x="482600" y="1752600"/>
            <a:ext cx="11099799" cy="6286499"/>
          </a:xfrm>
          <a:prstGeom prst="rect">
            <a:avLst/>
          </a:prstGeom>
          <a:noFill/>
          <a:ln>
            <a:noFill/>
          </a:ln>
        </p:spPr>
        <p:txBody>
          <a:bodyPr anchorCtr="0" anchor="t" bIns="68550" lIns="68550" rIns="68550" tIns="68550">
            <a:noAutofit/>
          </a:bodyPr>
          <a:lstStyle/>
          <a:p>
            <a:pPr indent="-417513" lvl="1" marL="862013" marR="0" rtl="0" algn="l">
              <a:lnSpc>
                <a:spcPct val="115000"/>
              </a:lnSpc>
              <a:spcBef>
                <a:spcPts val="0"/>
              </a:spcBef>
              <a:spcAft>
                <a:spcPts val="0"/>
              </a:spcAft>
              <a:buClr>
                <a:srgbClr val="000000"/>
              </a:buClr>
              <a:buFont typeface="Avenir"/>
              <a:buNone/>
            </a:pPr>
            <a:r>
              <a:t/>
            </a:r>
            <a:endParaRPr b="0" i="0" sz="2400" u="none" cap="none" strike="noStrike">
              <a:solidFill>
                <a:srgbClr val="000000"/>
              </a:solidFill>
              <a:latin typeface="Trebuchet MS"/>
              <a:ea typeface="Trebuchet MS"/>
              <a:cs typeface="Trebuchet MS"/>
              <a:sym typeface="Trebuchet MS"/>
            </a:endParaRPr>
          </a:p>
        </p:txBody>
      </p:sp>
      <p:sp>
        <p:nvSpPr>
          <p:cNvPr id="295" name="Shape 295"/>
          <p:cNvSpPr/>
          <p:nvPr/>
        </p:nvSpPr>
        <p:spPr>
          <a:xfrm>
            <a:off x="787400" y="1915703"/>
            <a:ext cx="11049000" cy="4105738"/>
          </a:xfrm>
          <a:prstGeom prst="rect">
            <a:avLst/>
          </a:prstGeom>
          <a:noFill/>
          <a:ln>
            <a:noFill/>
          </a:ln>
        </p:spPr>
        <p:txBody>
          <a:bodyPr anchorCtr="0" anchor="t" bIns="45700" lIns="91425" rIns="91425" tIns="45700">
            <a:noAutofit/>
          </a:bodyPr>
          <a:lstStyle/>
          <a:p>
            <a:pPr indent="-228600" lvl="1" marL="457200" marR="0" rtl="0" algn="l">
              <a:lnSpc>
                <a:spcPct val="115000"/>
              </a:lnSpc>
              <a:spcBef>
                <a:spcPts val="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Code Demo. [wmd.ipynb]</a:t>
            </a:r>
          </a:p>
          <a:p>
            <a:pPr indent="-228600" lvl="1" marL="457200" marR="0" rtl="0" algn="l">
              <a:lnSpc>
                <a:spcPct val="115000"/>
              </a:lnSpc>
              <a:spcBef>
                <a:spcPts val="800"/>
              </a:spcBef>
              <a:spcAft>
                <a:spcPts val="0"/>
              </a:spcAft>
              <a:buClr>
                <a:srgbClr val="000000"/>
              </a:buClr>
              <a:buSzPct val="100000"/>
              <a:buFont typeface="Trebuchet MS"/>
              <a:buChar char="-"/>
            </a:pPr>
            <a:r>
              <a:rPr b="0" i="0" lang="en-US" sz="2400" u="none" cap="none" strike="noStrike">
                <a:solidFill>
                  <a:srgbClr val="000000"/>
                </a:solidFill>
                <a:latin typeface="Trebuchet MS"/>
                <a:ea typeface="Trebuchet MS"/>
                <a:cs typeface="Trebuchet MS"/>
                <a:sym typeface="Trebuchet MS"/>
              </a:rPr>
              <a:t>Source: [https://www.kernix.com/blog/similarity-measure-of-textual-documents_p12]</a:t>
            </a:r>
          </a:p>
          <a:p>
            <a:pPr indent="-228600" lvl="1" marL="457200" marR="0" rtl="0" algn="l">
              <a:lnSpc>
                <a:spcPct val="115000"/>
              </a:lnSpc>
              <a:spcBef>
                <a:spcPts val="800"/>
              </a:spcBef>
              <a:spcAft>
                <a:spcPts val="0"/>
              </a:spcAft>
              <a:buClr>
                <a:srgbClr val="000000"/>
              </a:buClr>
              <a:buFont typeface="Helvetica Neue"/>
              <a:buNone/>
            </a:pPr>
            <a:r>
              <a:t/>
            </a:r>
            <a:endParaRPr sz="2400">
              <a:latin typeface="Trebuchet MS"/>
              <a:ea typeface="Trebuchet MS"/>
              <a:cs typeface="Trebuchet MS"/>
              <a:sym typeface="Trebuchet MS"/>
            </a:endParaRPr>
          </a:p>
          <a:p>
            <a:pPr lvl="0" rtl="0">
              <a:spcBef>
                <a:spcPts val="0"/>
              </a:spcBef>
              <a:buClr>
                <a:schemeClr val="dk1"/>
              </a:buClr>
              <a:buFont typeface="Arial"/>
              <a:buNone/>
            </a:pPr>
            <a:r>
              <a:rPr b="1" lang="en-US">
                <a:solidFill>
                  <a:srgbClr val="FF0000"/>
                </a:solidFill>
              </a:rPr>
              <a:t>Original Snippet: </a:t>
            </a:r>
          </a:p>
          <a:p>
            <a:pPr lvl="0" rtl="0">
              <a:spcBef>
                <a:spcPts val="0"/>
              </a:spcBef>
              <a:buClr>
                <a:schemeClr val="dk1"/>
              </a:buClr>
              <a:buFont typeface="Arial"/>
              <a:buNone/>
            </a:pPr>
            <a:r>
              <a:rPr b="1" lang="en-US">
                <a:solidFill>
                  <a:schemeClr val="dk1"/>
                </a:solidFill>
              </a:rPr>
              <a:t>['manufacture', 'manufacturer', 'directory', 'directory', 'china', 'taiwan', 'products', 'manufacturers', 'directory-', 'taiwan', 'china', 'products', 'manufacturer', 'directory', 'exporter', 'directory', 'supplier', 'directory', 'suppliers']</a:t>
            </a:r>
          </a:p>
          <a:p>
            <a:pPr lvl="0" rt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b="1" lang="en-US">
                <a:solidFill>
                  <a:schemeClr val="hlink"/>
                </a:solidFill>
              </a:rPr>
              <a:t>Snippet match, WMD 0.603294929296</a:t>
            </a:r>
          </a:p>
          <a:p>
            <a:pPr lvl="0" rtl="0">
              <a:spcBef>
                <a:spcPts val="0"/>
              </a:spcBef>
              <a:buClr>
                <a:schemeClr val="dk1"/>
              </a:buClr>
              <a:buFont typeface="Arial"/>
              <a:buNone/>
            </a:pPr>
            <a:r>
              <a:rPr b="1" lang="en-US">
                <a:solidFill>
                  <a:schemeClr val="dk1"/>
                </a:solidFill>
              </a:rPr>
              <a:t>['allproducts', 'allproducts', 'com', 'manufacturers', 'directory', 'products', 'database', 'global', 'marketplace', 'manufacture', 'directory', 'exporters', 'importers', 'wholesalers', 'volume', 'buyers', 'suppliers', 'product', 'directory']</a:t>
            </a:r>
          </a:p>
          <a:p>
            <a:pPr lvl="0" rt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b="1" lang="en-US">
                <a:solidFill>
                  <a:schemeClr val="hlink"/>
                </a:solidFill>
              </a:rPr>
              <a:t>Snippet match, WMD 0.528627233402</a:t>
            </a:r>
          </a:p>
          <a:p>
            <a:pPr lvl="0" rtl="0">
              <a:spcBef>
                <a:spcPts val="0"/>
              </a:spcBef>
              <a:buClr>
                <a:schemeClr val="dk1"/>
              </a:buClr>
              <a:buFont typeface="Arial"/>
              <a:buNone/>
            </a:pPr>
            <a:r>
              <a:rPr b="1" lang="en-US">
                <a:solidFill>
                  <a:schemeClr val="dk1"/>
                </a:solidFill>
              </a:rPr>
              <a:t>['wand', 'wand', 'com', 'directory', 'suppliers', 'traders', 'products', 'wand', 'com', 'directory', 'suppliers', 'traders', 'providers', 'products', 'services', 'buyers', 'wand', 'com', 'source', 'commodities']</a:t>
            </a:r>
          </a:p>
          <a:p>
            <a:pPr lvl="0" rt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b="1" lang="en-US">
                <a:solidFill>
                  <a:schemeClr val="hlink"/>
                </a:solidFill>
              </a:rPr>
              <a:t>Snippet match, WMD 0.52601643645</a:t>
            </a:r>
          </a:p>
          <a:p>
            <a:pPr lvl="0" rtl="0">
              <a:spcBef>
                <a:spcPts val="0"/>
              </a:spcBef>
              <a:buClr>
                <a:schemeClr val="dk1"/>
              </a:buClr>
              <a:buFont typeface="Arial"/>
              <a:buNone/>
            </a:pPr>
            <a:r>
              <a:rPr b="1" lang="en-US">
                <a:solidFill>
                  <a:schemeClr val="dk1"/>
                </a:solidFill>
              </a:rPr>
              <a:t>['dfma', 'truecost', 'paper', 'true', 'cost', 'overseas', 'manufacture', 'product', 'design', 'costs', 'manufacturing', 'products', 'china', 'manufacturing', 'redesigned', 'product', 'china', 'save']</a:t>
            </a:r>
          </a:p>
          <a:p>
            <a:pPr lvl="0" rtl="0">
              <a:spcBef>
                <a:spcPts val="0"/>
              </a:spcBef>
              <a:buClr>
                <a:schemeClr val="dk1"/>
              </a:buClr>
              <a:buFont typeface="Arial"/>
              <a:buNone/>
            </a:pPr>
            <a:r>
              <a:t/>
            </a:r>
            <a:endParaRPr b="1">
              <a:solidFill>
                <a:schemeClr val="dk1"/>
              </a:solidFill>
            </a:endParaRPr>
          </a:p>
          <a:p>
            <a:pPr lvl="0" rtl="0">
              <a:spcBef>
                <a:spcPts val="0"/>
              </a:spcBef>
              <a:buClr>
                <a:schemeClr val="dk1"/>
              </a:buClr>
              <a:buFont typeface="Arial"/>
              <a:buNone/>
            </a:pPr>
            <a:r>
              <a:rPr b="1" lang="en-US">
                <a:solidFill>
                  <a:schemeClr val="hlink"/>
                </a:solidFill>
              </a:rPr>
              <a:t>Snippet match, WMD 0.523237602248</a:t>
            </a:r>
          </a:p>
          <a:p>
            <a:pPr lvl="0" rtl="0">
              <a:spcBef>
                <a:spcPts val="0"/>
              </a:spcBef>
              <a:buClr>
                <a:schemeClr val="dk1"/>
              </a:buClr>
              <a:buFont typeface="Arial"/>
              <a:buNone/>
            </a:pPr>
            <a:r>
              <a:rPr b="1" lang="en-US">
                <a:solidFill>
                  <a:schemeClr val="dk1"/>
                </a:solidFill>
              </a:rPr>
              <a:t>['erealdeal', 'erealdeal', 'marketplace-', 'trade', 'export', 'import', 'directory', 'auction', 'international', 'business', 'trade', 'import', 'export', 'portal', 'consumers', 'companies', 'manufacturers', 'suppliers', 'products', 'export', 'import']</a:t>
            </a:r>
          </a:p>
          <a:p>
            <a:pPr lvl="0" rtl="0">
              <a:spcBef>
                <a:spcPts val="0"/>
              </a:spcBef>
              <a:buClr>
                <a:schemeClr val="dk1"/>
              </a:buClr>
              <a:buFont typeface="Arial"/>
              <a:buNone/>
            </a:pPr>
            <a:r>
              <a:t/>
            </a:r>
            <a:endParaRPr b="1">
              <a:solidFill>
                <a:schemeClr val="dk1"/>
              </a:solidFill>
            </a:endParaRPr>
          </a:p>
          <a:p>
            <a:pPr indent="-228600" lvl="1" marL="457200" marR="0" rtl="0" algn="l">
              <a:lnSpc>
                <a:spcPct val="115000"/>
              </a:lnSpc>
              <a:spcBef>
                <a:spcPts val="800"/>
              </a:spcBef>
              <a:spcAft>
                <a:spcPts val="0"/>
              </a:spcAft>
              <a:buClr>
                <a:srgbClr val="000000"/>
              </a:buClr>
              <a:buFont typeface="Helvetica Neue"/>
              <a:buNone/>
            </a:pPr>
            <a:r>
              <a:t/>
            </a:r>
            <a:endParaRPr sz="2400">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a:p>
            <a:pPr indent="0" lvl="1" marL="228600" marR="0" rtl="0" algn="l">
              <a:lnSpc>
                <a:spcPct val="115000"/>
              </a:lnSpc>
              <a:spcBef>
                <a:spcPts val="800"/>
              </a:spcBef>
              <a:spcAft>
                <a:spcPts val="0"/>
              </a:spcAft>
              <a:buNone/>
            </a:pPr>
            <a:r>
              <a:t/>
            </a:r>
            <a:endParaRPr b="0" i="0" sz="2400" u="none" cap="none" strike="noStrike">
              <a:solidFill>
                <a:srgbClr val="000000"/>
              </a:solidFill>
              <a:latin typeface="Trebuchet MS"/>
              <a:ea typeface="Trebuchet MS"/>
              <a:cs typeface="Trebuchet MS"/>
              <a:sym typeface="Trebuchet MS"/>
            </a:endParaRPr>
          </a:p>
          <a:p>
            <a:pPr indent="-228600" lvl="1" marL="457200" marR="0" rtl="0" algn="l">
              <a:lnSpc>
                <a:spcPct val="115000"/>
              </a:lnSpc>
              <a:spcBef>
                <a:spcPts val="800"/>
              </a:spcBef>
              <a:spcAft>
                <a:spcPts val="0"/>
              </a:spcAft>
              <a:buClr>
                <a:srgbClr val="000000"/>
              </a:buClr>
              <a:buFont typeface="Helvetica Neue"/>
              <a:buNone/>
            </a:pPr>
            <a:r>
              <a:t/>
            </a:r>
            <a:endParaRPr b="0" i="0" sz="2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52500" y="254000"/>
            <a:ext cx="11099799" cy="2158999"/>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b="0" i="0" lang="en-US" sz="7000" u="none" cap="none" strike="noStrike">
                <a:solidFill>
                  <a:srgbClr val="1155CC"/>
                </a:solidFill>
                <a:latin typeface="Trebuchet MS"/>
                <a:ea typeface="Trebuchet MS"/>
                <a:cs typeface="Trebuchet MS"/>
                <a:sym typeface="Trebuchet MS"/>
              </a:rPr>
              <a:t>Agenda</a:t>
            </a:r>
          </a:p>
        </p:txBody>
      </p:sp>
      <p:sp>
        <p:nvSpPr>
          <p:cNvPr id="73" name="Shape 73"/>
          <p:cNvSpPr txBox="1"/>
          <p:nvPr>
            <p:ph idx="1" type="body"/>
          </p:nvPr>
        </p:nvSpPr>
        <p:spPr>
          <a:xfrm>
            <a:off x="952500" y="2590800"/>
            <a:ext cx="11099799" cy="6286499"/>
          </a:xfrm>
          <a:prstGeom prst="rect">
            <a:avLst/>
          </a:prstGeom>
          <a:noFill/>
          <a:ln>
            <a:noFill/>
          </a:ln>
        </p:spPr>
        <p:txBody>
          <a:bodyPr anchorCtr="0" anchor="ctr" bIns="68550" lIns="68550" rIns="68550" tIns="68550">
            <a:noAutofit/>
          </a:bodyPr>
          <a:lstStyle/>
          <a:p>
            <a:pPr indent="0" lvl="0" marL="0" marR="0" rtl="0" algn="l">
              <a:lnSpc>
                <a:spcPct val="115000"/>
              </a:lnSpc>
              <a:spcBef>
                <a:spcPts val="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1. AQM Program Introduction </a:t>
            </a:r>
            <a:r>
              <a:rPr b="0" i="0" lang="en-US" sz="2400" u="none" cap="none" strike="noStrike">
                <a:solidFill>
                  <a:srgbClr val="A3A3A3"/>
                </a:solidFill>
                <a:latin typeface="Trebuchet MS"/>
                <a:ea typeface="Trebuchet MS"/>
                <a:cs typeface="Trebuchet MS"/>
                <a:sym typeface="Trebuchet MS"/>
              </a:rPr>
              <a:t>(Dustin) [20 min]</a:t>
            </a:r>
            <a:br>
              <a:rPr b="0" i="0" lang="en-US" sz="2400" u="none" cap="none" strike="noStrike">
                <a:solidFill>
                  <a:srgbClr val="1155CC"/>
                </a:solidFill>
                <a:latin typeface="Trebuchet MS"/>
                <a:ea typeface="Trebuchet MS"/>
                <a:cs typeface="Trebuchet MS"/>
                <a:sym typeface="Trebuchet MS"/>
              </a:rPr>
            </a:br>
            <a:br>
              <a:rPr b="0" i="0" lang="en-US" sz="2400" u="none" cap="none" strike="noStrike">
                <a:solidFill>
                  <a:srgbClr val="1155CC"/>
                </a:solidFill>
                <a:latin typeface="Trebuchet MS"/>
                <a:ea typeface="Trebuchet MS"/>
                <a:cs typeface="Trebuchet MS"/>
                <a:sym typeface="Trebuchet MS"/>
              </a:rPr>
            </a:br>
            <a:r>
              <a:rPr b="0" i="0" lang="en-US" sz="2400" u="none" cap="none" strike="noStrike">
                <a:solidFill>
                  <a:srgbClr val="000000"/>
                </a:solidFill>
                <a:latin typeface="Trebuchet MS"/>
                <a:ea typeface="Trebuchet MS"/>
                <a:cs typeface="Trebuchet MS"/>
                <a:sym typeface="Trebuchet MS"/>
              </a:rPr>
              <a:t>2. Natural Language Processing (NLP) </a:t>
            </a:r>
            <a:r>
              <a:rPr b="0" i="0" lang="en-US" sz="2400" u="none" cap="none" strike="noStrike">
                <a:solidFill>
                  <a:srgbClr val="A3A3A3"/>
                </a:solidFill>
                <a:latin typeface="Trebuchet MS"/>
                <a:ea typeface="Trebuchet MS"/>
                <a:cs typeface="Trebuchet MS"/>
                <a:sym typeface="Trebuchet MS"/>
              </a:rPr>
              <a:t>(Haihan) [25 min]</a:t>
            </a:r>
          </a:p>
          <a:p>
            <a:pPr indent="0" lvl="0" marL="0" marR="0" rtl="0" algn="l">
              <a:lnSpc>
                <a:spcPct val="115000"/>
              </a:lnSpc>
              <a:spcBef>
                <a:spcPts val="800"/>
              </a:spcBef>
              <a:spcAft>
                <a:spcPts val="0"/>
              </a:spcAft>
              <a:buClr>
                <a:srgbClr val="1155CC"/>
              </a:buClr>
              <a:buSzPct val="25000"/>
              <a:buFont typeface="Avenir"/>
              <a:buNone/>
            </a:pPr>
            <a:r>
              <a:rPr b="0" i="0" lang="en-US" sz="2400" u="none" cap="none" strike="noStrike">
                <a:solidFill>
                  <a:srgbClr val="1155CC"/>
                </a:solidFill>
                <a:latin typeface="Trebuchet MS"/>
                <a:ea typeface="Trebuchet MS"/>
                <a:cs typeface="Trebuchet MS"/>
                <a:sym typeface="Trebuchet MS"/>
              </a:rPr>
              <a:t>	</a:t>
            </a:r>
            <a:r>
              <a:rPr b="0" i="0" lang="en-US" sz="2400" u="none" cap="none" strike="noStrike">
                <a:solidFill>
                  <a:schemeClr val="dk1"/>
                </a:solidFill>
                <a:latin typeface="Trebuchet MS"/>
                <a:ea typeface="Trebuchet MS"/>
                <a:cs typeface="Trebuchet MS"/>
                <a:sym typeface="Trebuchet MS"/>
              </a:rPr>
              <a:t>2a. Introduction to Elements of NLP</a:t>
            </a:r>
          </a:p>
          <a:p>
            <a:pPr indent="0" lvl="0" marL="0" marR="0" rtl="0" algn="l">
              <a:lnSpc>
                <a:spcPct val="115000"/>
              </a:lnSpc>
              <a:spcBef>
                <a:spcPts val="800"/>
              </a:spcBef>
              <a:spcAft>
                <a:spcPts val="0"/>
              </a:spcAft>
              <a:buClr>
                <a:schemeClr val="dk1"/>
              </a:buClr>
              <a:buSzPct val="25000"/>
              <a:buFont typeface="Avenir"/>
              <a:buNone/>
            </a:pPr>
            <a:r>
              <a:rPr b="0" i="0" lang="en-US" sz="2400" u="none" cap="none" strike="noStrike">
                <a:solidFill>
                  <a:schemeClr val="dk1"/>
                </a:solidFill>
                <a:latin typeface="Trebuchet MS"/>
                <a:ea typeface="Trebuchet MS"/>
                <a:cs typeface="Trebuchet MS"/>
                <a:sym typeface="Trebuchet MS"/>
              </a:rPr>
              <a:t>	2b. TDF-IF Clustering</a:t>
            </a:r>
          </a:p>
          <a:p>
            <a:pPr indent="0" lvl="0" marL="0" marR="0" rtl="0" algn="l">
              <a:lnSpc>
                <a:spcPct val="115000"/>
              </a:lnSpc>
              <a:spcBef>
                <a:spcPts val="800"/>
              </a:spcBef>
              <a:spcAft>
                <a:spcPts val="0"/>
              </a:spcAft>
              <a:buClr>
                <a:schemeClr val="dk1"/>
              </a:buClr>
              <a:buSzPct val="25000"/>
              <a:buFont typeface="Avenir"/>
              <a:buNone/>
            </a:pPr>
            <a:r>
              <a:rPr b="0" i="0" lang="en-US" sz="2400" u="none" cap="none" strike="noStrike">
                <a:solidFill>
                  <a:schemeClr val="dk1"/>
                </a:solidFill>
                <a:latin typeface="Trebuchet MS"/>
                <a:ea typeface="Trebuchet MS"/>
                <a:cs typeface="Trebuchet MS"/>
                <a:sym typeface="Trebuchet MS"/>
              </a:rPr>
              <a:t>	2c. Word Vectorization and Embedding with Word2vec</a:t>
            </a:r>
          </a:p>
          <a:p>
            <a:pPr indent="0" lvl="0" marL="0" marR="0" rtl="0" algn="l">
              <a:lnSpc>
                <a:spcPct val="115000"/>
              </a:lnSpc>
              <a:spcBef>
                <a:spcPts val="800"/>
              </a:spcBef>
              <a:spcAft>
                <a:spcPts val="0"/>
              </a:spcAft>
              <a:buClr>
                <a:schemeClr val="dk1"/>
              </a:buClr>
              <a:buSzPct val="25000"/>
              <a:buFont typeface="Avenir"/>
              <a:buNone/>
            </a:pPr>
            <a:r>
              <a:rPr b="0" i="0" lang="en-US" sz="2400" u="none" cap="none" strike="noStrike">
                <a:solidFill>
                  <a:schemeClr val="dk1"/>
                </a:solidFill>
                <a:latin typeface="Trebuchet MS"/>
                <a:ea typeface="Trebuchet MS"/>
                <a:cs typeface="Trebuchet MS"/>
                <a:sym typeface="Trebuchet MS"/>
              </a:rPr>
              <a:t>	2d. Word Mover’s Distance and Document Search application</a:t>
            </a:r>
          </a:p>
          <a:p>
            <a:pPr indent="0" lvl="0" marL="0" marR="0" rtl="0" algn="l">
              <a:lnSpc>
                <a:spcPct val="115000"/>
              </a:lnSpc>
              <a:spcBef>
                <a:spcPts val="800"/>
              </a:spcBef>
              <a:spcAft>
                <a:spcPts val="0"/>
              </a:spcAft>
              <a:buClr>
                <a:srgbClr val="000000"/>
              </a:buClr>
              <a:buSzPct val="25000"/>
              <a:buFont typeface="Avenir"/>
              <a:buNone/>
            </a:pPr>
            <a:br>
              <a:rPr b="0" i="0" lang="en-US" sz="2400" u="none" cap="none" strike="noStrike">
                <a:solidFill>
                  <a:srgbClr val="000000"/>
                </a:solidFill>
                <a:latin typeface="Trebuchet MS"/>
                <a:ea typeface="Trebuchet MS"/>
                <a:cs typeface="Trebuchet MS"/>
                <a:sym typeface="Trebuchet MS"/>
              </a:rPr>
            </a:br>
            <a:r>
              <a:rPr b="0" i="0" lang="en-US" sz="2400" u="none" cap="none" strike="noStrike">
                <a:solidFill>
                  <a:srgbClr val="000000"/>
                </a:solidFill>
                <a:latin typeface="Trebuchet MS"/>
                <a:ea typeface="Trebuchet MS"/>
                <a:cs typeface="Trebuchet MS"/>
                <a:sym typeface="Trebuchet MS"/>
              </a:rPr>
              <a:t>3. Code Demo </a:t>
            </a:r>
            <a:r>
              <a:rPr b="0" i="0" lang="en-US" sz="2400" u="none" cap="none" strike="noStrike">
                <a:solidFill>
                  <a:srgbClr val="A3A3A3"/>
                </a:solidFill>
                <a:latin typeface="Trebuchet MS"/>
                <a:ea typeface="Trebuchet MS"/>
                <a:cs typeface="Trebuchet MS"/>
                <a:sym typeface="Trebuchet MS"/>
              </a:rPr>
              <a:t>(Haihan) [10 min]</a:t>
            </a:r>
          </a:p>
          <a:p>
            <a:pPr indent="0" lvl="0" marL="0" marR="0" rtl="0" algn="l">
              <a:lnSpc>
                <a:spcPct val="115000"/>
              </a:lnSpc>
              <a:spcBef>
                <a:spcPts val="800"/>
              </a:spcBef>
              <a:spcAft>
                <a:spcPts val="0"/>
              </a:spcAft>
              <a:buClr>
                <a:srgbClr val="000000"/>
              </a:buClr>
              <a:buSzPct val="25000"/>
              <a:buFont typeface="Avenir"/>
              <a:buNone/>
            </a:pPr>
            <a:r>
              <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15000"/>
              </a:lnSpc>
              <a:spcBef>
                <a:spcPts val="800"/>
              </a:spcBef>
              <a:spcAft>
                <a:spcPts val="0"/>
              </a:spcAft>
              <a:buClr>
                <a:srgbClr val="000000"/>
              </a:buClr>
              <a:buSzPct val="25000"/>
              <a:buFont typeface="Avenir"/>
              <a:buNone/>
            </a:pPr>
            <a:r>
              <a:rPr b="0" i="0" lang="en-US" sz="2400" u="none" cap="none" strike="noStrike">
                <a:solidFill>
                  <a:srgbClr val="000000"/>
                </a:solidFill>
                <a:latin typeface="Trebuchet MS"/>
                <a:ea typeface="Trebuchet MS"/>
                <a:cs typeface="Trebuchet MS"/>
                <a:sym typeface="Trebuchet MS"/>
              </a:rPr>
              <a:t>4. Q&amp;A </a:t>
            </a:r>
            <a:r>
              <a:rPr b="0" i="0" lang="en-US" sz="2400" u="none" cap="none" strike="noStrike">
                <a:solidFill>
                  <a:srgbClr val="A3A3A3"/>
                </a:solidFill>
                <a:latin typeface="Trebuchet MS"/>
                <a:ea typeface="Trebuchet MS"/>
                <a:cs typeface="Trebuchet MS"/>
                <a:sym typeface="Trebuchet MS"/>
              </a:rPr>
              <a:t>[10 min]</a:t>
            </a:r>
          </a:p>
        </p:txBody>
      </p:sp>
      <p:sp>
        <p:nvSpPr>
          <p:cNvPr id="74" name="Shape 74"/>
          <p:cNvSpPr txBox="1"/>
          <p:nvPr/>
        </p:nvSpPr>
        <p:spPr>
          <a:xfrm>
            <a:off x="6384925" y="9296400"/>
            <a:ext cx="227013"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i="0" lang="en-US" sz="16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06400" y="295275"/>
            <a:ext cx="12192000" cy="862012"/>
          </a:xfrm>
          <a:prstGeom prst="rect">
            <a:avLst/>
          </a:prstGeom>
          <a:noFill/>
          <a:ln>
            <a:noFill/>
          </a:ln>
        </p:spPr>
        <p:txBody>
          <a:bodyPr anchorCtr="0" anchor="b" bIns="45700" lIns="45700" rIns="45700" tIns="45700">
            <a:noAutofit/>
          </a:bodyPr>
          <a:lstStyle/>
          <a:p>
            <a:pPr indent="0" lvl="0" marL="0" marR="0" rtl="0" algn="l">
              <a:lnSpc>
                <a:spcPct val="90000"/>
              </a:lnSpc>
              <a:spcBef>
                <a:spcPts val="0"/>
              </a:spcBef>
              <a:spcAft>
                <a:spcPts val="0"/>
              </a:spcAft>
              <a:buSzPct val="25000"/>
              <a:buNone/>
            </a:pPr>
            <a:r>
              <a:rPr b="0" i="0" lang="en-US" sz="4400" u="none" cap="none" strike="noStrike">
                <a:solidFill>
                  <a:srgbClr val="1155CC"/>
                </a:solidFill>
                <a:latin typeface="Trebuchet MS"/>
                <a:ea typeface="Trebuchet MS"/>
                <a:cs typeface="Trebuchet MS"/>
                <a:sym typeface="Trebuchet MS"/>
              </a:rPr>
              <a:t>Q&amp;A</a:t>
            </a:r>
          </a:p>
        </p:txBody>
      </p:sp>
      <p:sp>
        <p:nvSpPr>
          <p:cNvPr id="301" name="Shape 301"/>
          <p:cNvSpPr txBox="1"/>
          <p:nvPr>
            <p:ph idx="1" type="body"/>
          </p:nvPr>
        </p:nvSpPr>
        <p:spPr>
          <a:xfrm>
            <a:off x="385762" y="1295400"/>
            <a:ext cx="12619036" cy="3416299"/>
          </a:xfrm>
          <a:prstGeom prst="rect">
            <a:avLst/>
          </a:prstGeom>
          <a:noFill/>
          <a:ln>
            <a:noFill/>
          </a:ln>
        </p:spPr>
        <p:txBody>
          <a:bodyPr anchorCtr="0" anchor="t" bIns="91425" lIns="91425" rIns="91425" tIns="91425">
            <a:noAutofit/>
          </a:bodyPr>
          <a:lstStyle/>
          <a:p>
            <a:pPr indent="-273050" lvl="0" marL="273050" marR="0" rtl="0" algn="l">
              <a:lnSpc>
                <a:spcPct val="115000"/>
              </a:lnSpc>
              <a:spcBef>
                <a:spcPts val="0"/>
              </a:spcBef>
              <a:spcAft>
                <a:spcPts val="0"/>
              </a:spcAft>
              <a:buClr>
                <a:srgbClr val="000000"/>
              </a:buClr>
              <a:buSzPct val="100000"/>
              <a:buFont typeface="Arial"/>
              <a:buChar char="•"/>
            </a:pPr>
            <a:r>
              <a:rPr b="0" i="0" lang="en-US" sz="3400" u="none" cap="none" strike="noStrike">
                <a:solidFill>
                  <a:srgbClr val="000000"/>
                </a:solidFill>
                <a:latin typeface="Trebuchet MS"/>
                <a:ea typeface="Trebuchet MS"/>
                <a:cs typeface="Trebuchet MS"/>
                <a:sym typeface="Trebuchet MS"/>
              </a:rPr>
              <a:t>Question and Answer session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406400" y="295275"/>
            <a:ext cx="12192000" cy="862012"/>
          </a:xfrm>
          <a:prstGeom prst="rect">
            <a:avLst/>
          </a:prstGeom>
          <a:noFill/>
          <a:ln>
            <a:noFill/>
          </a:ln>
        </p:spPr>
        <p:txBody>
          <a:bodyPr anchorCtr="0" anchor="b" bIns="45700" lIns="45700" rIns="45700" tIns="45700">
            <a:noAutofit/>
          </a:bodyPr>
          <a:lstStyle/>
          <a:p>
            <a:pPr indent="0" lvl="0" marL="0" marR="0" rtl="0" algn="l">
              <a:lnSpc>
                <a:spcPct val="90000"/>
              </a:lnSpc>
              <a:spcBef>
                <a:spcPts val="0"/>
              </a:spcBef>
              <a:spcAft>
                <a:spcPts val="0"/>
              </a:spcAft>
              <a:buSzPct val="25000"/>
              <a:buNone/>
            </a:pPr>
            <a:r>
              <a:rPr b="0" i="0" lang="en-US" sz="4400" u="none" cap="none" strike="noStrike">
                <a:solidFill>
                  <a:srgbClr val="1155CC"/>
                </a:solidFill>
                <a:latin typeface="Trebuchet MS"/>
                <a:ea typeface="Trebuchet MS"/>
                <a:cs typeface="Trebuchet MS"/>
                <a:sym typeface="Trebuchet MS"/>
              </a:rPr>
              <a:t>For Further Information</a:t>
            </a:r>
          </a:p>
        </p:txBody>
      </p:sp>
      <p:sp>
        <p:nvSpPr>
          <p:cNvPr id="307" name="Shape 307"/>
          <p:cNvSpPr txBox="1"/>
          <p:nvPr/>
        </p:nvSpPr>
        <p:spPr>
          <a:xfrm>
            <a:off x="385762" y="1157287"/>
            <a:ext cx="12619036" cy="3416299"/>
          </a:xfrm>
          <a:prstGeom prst="rect">
            <a:avLst/>
          </a:prstGeom>
          <a:noFill/>
          <a:ln>
            <a:noFill/>
          </a:ln>
        </p:spPr>
        <p:txBody>
          <a:bodyPr anchorCtr="0" anchor="t" bIns="91425" lIns="91425" rIns="91425" tIns="91425">
            <a:noAutofit/>
          </a:bodyPr>
          <a:lstStyle/>
          <a:p>
            <a:pPr indent="-273050" lvl="0" marL="273050" marR="0" rtl="0" algn="l">
              <a:lnSpc>
                <a:spcPct val="115000"/>
              </a:lnSpc>
              <a:spcBef>
                <a:spcPts val="0"/>
              </a:spcBef>
              <a:spcAft>
                <a:spcPts val="0"/>
              </a:spcAft>
              <a:buClr>
                <a:srgbClr val="000000"/>
              </a:buClr>
              <a:buSzPct val="100000"/>
              <a:buFont typeface="Avenir"/>
              <a:buChar char="-"/>
            </a:pPr>
            <a:r>
              <a:rPr b="0" lang="en-US" sz="2400">
                <a:solidFill>
                  <a:srgbClr val="000000"/>
                </a:solidFill>
                <a:latin typeface="Trebuchet MS"/>
                <a:ea typeface="Trebuchet MS"/>
                <a:cs typeface="Trebuchet MS"/>
                <a:sym typeface="Trebuchet MS"/>
              </a:rPr>
              <a:t>AQM Program website: </a:t>
            </a:r>
            <a:r>
              <a:rPr b="0" lang="en-US" sz="2400" u="sng">
                <a:solidFill>
                  <a:schemeClr val="hlink"/>
                </a:solidFill>
                <a:latin typeface="Trebuchet MS"/>
                <a:ea typeface="Trebuchet MS"/>
                <a:cs typeface="Trebuchet MS"/>
                <a:sym typeface="Trebuchet MS"/>
                <a:hlinkClick r:id="rId3"/>
              </a:rPr>
              <a:t>www.aqm.io</a:t>
            </a:r>
            <a:r>
              <a:rPr b="0" lang="en-US" sz="2400">
                <a:solidFill>
                  <a:srgbClr val="000000"/>
                </a:solidFill>
                <a:latin typeface="Trebuchet MS"/>
                <a:ea typeface="Trebuchet MS"/>
                <a:cs typeface="Trebuchet MS"/>
                <a:sym typeface="Trebuchet MS"/>
              </a:rPr>
              <a:t> </a:t>
            </a:r>
          </a:p>
          <a:p>
            <a:pPr indent="-273050" lvl="0" marL="273050" marR="0" rtl="0" algn="l">
              <a:lnSpc>
                <a:spcPct val="115000"/>
              </a:lnSpc>
              <a:spcBef>
                <a:spcPts val="1500"/>
              </a:spcBef>
              <a:spcAft>
                <a:spcPts val="0"/>
              </a:spcAft>
              <a:buClr>
                <a:srgbClr val="000000"/>
              </a:buClr>
              <a:buSzPct val="100000"/>
              <a:buFont typeface="Avenir"/>
              <a:buChar char="-"/>
            </a:pPr>
            <a:r>
              <a:rPr b="0" lang="en-US" sz="2400">
                <a:solidFill>
                  <a:srgbClr val="000000"/>
                </a:solidFill>
                <a:latin typeface="Trebuchet MS"/>
                <a:ea typeface="Trebuchet MS"/>
                <a:cs typeface="Trebuchet MS"/>
                <a:sym typeface="Trebuchet MS"/>
              </a:rPr>
              <a:t>Gensim’s Word2Vec functionality: </a:t>
            </a:r>
            <a:r>
              <a:rPr b="0" lang="en-US" sz="2400" u="sng">
                <a:solidFill>
                  <a:schemeClr val="hlink"/>
                </a:solidFill>
                <a:latin typeface="Trebuchet MS"/>
                <a:ea typeface="Trebuchet MS"/>
                <a:cs typeface="Trebuchet MS"/>
                <a:sym typeface="Trebuchet MS"/>
                <a:hlinkClick r:id="rId4"/>
              </a:rPr>
              <a:t>https://radimrehurek.com/gensim/models/word2vec.html</a:t>
            </a:r>
          </a:p>
          <a:p>
            <a:pPr indent="-273050" lvl="0" marL="273050" marR="0" rtl="0" algn="l">
              <a:lnSpc>
                <a:spcPct val="115000"/>
              </a:lnSpc>
              <a:spcBef>
                <a:spcPts val="1500"/>
              </a:spcBef>
              <a:spcAft>
                <a:spcPts val="0"/>
              </a:spcAft>
              <a:buClr>
                <a:srgbClr val="000000"/>
              </a:buClr>
              <a:buSzPct val="100000"/>
              <a:buFont typeface="Avenir"/>
              <a:buChar char="-"/>
            </a:pPr>
            <a:r>
              <a:rPr b="0" lang="en-US" sz="2400">
                <a:solidFill>
                  <a:srgbClr val="000000"/>
                </a:solidFill>
                <a:latin typeface="Trebuchet MS"/>
                <a:ea typeface="Trebuchet MS"/>
                <a:cs typeface="Trebuchet MS"/>
                <a:sym typeface="Trebuchet MS"/>
              </a:rPr>
              <a:t>NLTK website: </a:t>
            </a:r>
            <a:r>
              <a:rPr b="0" lang="en-US" sz="2400" u="sng">
                <a:solidFill>
                  <a:schemeClr val="hlink"/>
                </a:solidFill>
                <a:latin typeface="Trebuchet MS"/>
                <a:ea typeface="Trebuchet MS"/>
                <a:cs typeface="Trebuchet MS"/>
                <a:sym typeface="Trebuchet MS"/>
                <a:hlinkClick r:id="rId5"/>
              </a:rPr>
              <a:t>http://www.nltk.org/</a:t>
            </a:r>
            <a:r>
              <a:rPr b="0" lang="en-US" sz="2400">
                <a:solidFill>
                  <a:srgbClr val="000000"/>
                </a:solidFill>
                <a:latin typeface="Trebuchet MS"/>
                <a:ea typeface="Trebuchet MS"/>
                <a:cs typeface="Trebuchet MS"/>
                <a:sym typeface="Trebuchet MS"/>
              </a:rPr>
              <a:t>  </a:t>
            </a:r>
          </a:p>
          <a:p>
            <a:pPr indent="-273050" lvl="0" marL="273050" marR="0" rtl="0" algn="l">
              <a:lnSpc>
                <a:spcPct val="115000"/>
              </a:lnSpc>
              <a:spcBef>
                <a:spcPts val="1500"/>
              </a:spcBef>
              <a:spcAft>
                <a:spcPts val="0"/>
              </a:spcAft>
              <a:buClr>
                <a:srgbClr val="000000"/>
              </a:buClr>
              <a:buSzPct val="100000"/>
              <a:buFont typeface="Avenir"/>
              <a:buChar char="-"/>
            </a:pPr>
            <a:r>
              <a:rPr b="0" lang="en-US" sz="2400">
                <a:solidFill>
                  <a:srgbClr val="000000"/>
                </a:solidFill>
                <a:latin typeface="Trebuchet MS"/>
                <a:ea typeface="Trebuchet MS"/>
                <a:cs typeface="Trebuchet MS"/>
                <a:sym typeface="Trebuchet MS"/>
              </a:rPr>
              <a:t>Short Article on the Word2vec model and training: </a:t>
            </a:r>
            <a:r>
              <a:rPr b="0" lang="en-US" sz="2400" u="sng">
                <a:solidFill>
                  <a:schemeClr val="hlink"/>
                </a:solidFill>
                <a:latin typeface="Trebuchet MS"/>
                <a:ea typeface="Trebuchet MS"/>
                <a:cs typeface="Trebuchet MS"/>
                <a:sym typeface="Trebuchet MS"/>
                <a:hlinkClick r:id="rId6"/>
              </a:rPr>
              <a:t>https://www.tensorflow.org/tutorials/word2vec</a:t>
            </a:r>
            <a:r>
              <a:rPr b="0" lang="en-US" sz="2400">
                <a:solidFill>
                  <a:srgbClr val="000000"/>
                </a:solidFill>
                <a:latin typeface="Trebuchet MS"/>
                <a:ea typeface="Trebuchet MS"/>
                <a:cs typeface="Trebuchet MS"/>
                <a:sym typeface="Trebuchet MS"/>
              </a:rPr>
              <a:t> </a:t>
            </a:r>
          </a:p>
          <a:p>
            <a:pPr indent="-273050" lvl="0" marL="273050" marR="0" rtl="0" algn="l">
              <a:lnSpc>
                <a:spcPct val="115000"/>
              </a:lnSpc>
              <a:spcBef>
                <a:spcPts val="1500"/>
              </a:spcBef>
              <a:spcAft>
                <a:spcPts val="0"/>
              </a:spcAft>
              <a:buClr>
                <a:srgbClr val="000000"/>
              </a:buClr>
              <a:buFont typeface="Arial"/>
              <a:buNone/>
            </a:pPr>
            <a:r>
              <a:t/>
            </a:r>
            <a:endParaRPr b="0" sz="2400">
              <a:solidFill>
                <a:srgbClr val="000000"/>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descr="AQM new logo.png" id="312" name="Shape 312"/>
          <p:cNvPicPr preferRelativeResize="0"/>
          <p:nvPr/>
        </p:nvPicPr>
        <p:blipFill rotWithShape="1">
          <a:blip r:embed="rId3">
            <a:alphaModFix/>
          </a:blip>
          <a:srcRect b="0" l="0" r="0" t="0"/>
          <a:stretch/>
        </p:blipFill>
        <p:spPr>
          <a:xfrm>
            <a:off x="4960937" y="3706812"/>
            <a:ext cx="3081337" cy="2338387"/>
          </a:xfrm>
          <a:prstGeom prst="rect">
            <a:avLst/>
          </a:prstGeom>
          <a:noFill/>
          <a:ln>
            <a:noFill/>
          </a:ln>
        </p:spPr>
      </p:pic>
      <p:sp>
        <p:nvSpPr>
          <p:cNvPr id="313" name="Shape 313"/>
          <p:cNvSpPr txBox="1"/>
          <p:nvPr/>
        </p:nvSpPr>
        <p:spPr>
          <a:xfrm>
            <a:off x="6327775" y="9296400"/>
            <a:ext cx="341312" cy="323850"/>
          </a:xfrm>
          <a:prstGeom prst="rect">
            <a:avLst/>
          </a:prstGeom>
          <a:noFill/>
          <a:ln>
            <a:noFill/>
          </a:ln>
        </p:spPr>
        <p:txBody>
          <a:bodyPr anchorCtr="0" anchor="t" bIns="50800" lIns="50800" rIns="50800" tIns="50800">
            <a:noAutofit/>
          </a:bodyPr>
          <a:lstStyle/>
          <a:p>
            <a:pPr indent="0" lvl="0" marL="0" marR="0" rtl="0" algn="ctr">
              <a:spcBef>
                <a:spcPts val="0"/>
              </a:spcBef>
              <a:spcAft>
                <a:spcPts val="0"/>
              </a:spcAft>
              <a:buSzPct val="25000"/>
              <a:buNone/>
            </a:pPr>
            <a:fld id="{00000000-1234-1234-1234-123412341234}" type="slidenum">
              <a:rPr b="0" lang="en-US" sz="1600">
                <a:solidFill>
                  <a:srgbClr val="000000"/>
                </a:solidFill>
                <a:latin typeface="Helvetica Neue"/>
                <a:ea typeface="Helvetica Neue"/>
                <a:cs typeface="Helvetica Neue"/>
                <a:sym typeface="Helvetica Neue"/>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952500" y="2413100"/>
            <a:ext cx="11099700" cy="6523500"/>
          </a:xfrm>
          <a:prstGeom prst="rect">
            <a:avLst/>
          </a:prstGeom>
        </p:spPr>
        <p:txBody>
          <a:bodyPr anchorCtr="0" anchor="ctr" bIns="91425" lIns="91425" rIns="91425" tIns="91425">
            <a:noAutofit/>
          </a:bodyPr>
          <a:lstStyle/>
          <a:p>
            <a:pPr indent="0" lvl="0" marL="0" rtl="0">
              <a:lnSpc>
                <a:spcPct val="115000"/>
              </a:lnSpc>
              <a:spcBef>
                <a:spcPts val="0"/>
              </a:spcBef>
              <a:buNone/>
            </a:pPr>
            <a:r>
              <a:rPr lang="en-US" sz="2400">
                <a:solidFill>
                  <a:srgbClr val="007ABF"/>
                </a:solidFill>
              </a:rPr>
              <a:t>AQM is a highly quantitative, rigorous 10-month data science training program designed for graduates, postgraduates and experienced professionals interested in making the transition to the lucrative field of Data Science.</a:t>
            </a:r>
          </a:p>
          <a:p>
            <a:pPr indent="-355600" lvl="0" marL="457200" rtl="0">
              <a:lnSpc>
                <a:spcPct val="150000"/>
              </a:lnSpc>
              <a:spcBef>
                <a:spcPts val="0"/>
              </a:spcBef>
              <a:spcAft>
                <a:spcPts val="1000"/>
              </a:spcAft>
              <a:buSzPct val="100000"/>
            </a:pPr>
            <a:r>
              <a:rPr lang="en-US" sz="2000">
                <a:solidFill>
                  <a:schemeClr val="dk1"/>
                </a:solidFill>
              </a:rPr>
              <a:t>4 months of training in all areas of Data Science expected in the field from cloud computing, data storage and processing to computational statistics, machine learning, and visualization</a:t>
            </a:r>
          </a:p>
          <a:p>
            <a:pPr indent="-355600" lvl="0" marL="457200" rtl="0">
              <a:lnSpc>
                <a:spcPct val="150000"/>
              </a:lnSpc>
              <a:spcBef>
                <a:spcPts val="0"/>
              </a:spcBef>
              <a:spcAft>
                <a:spcPts val="1000"/>
              </a:spcAft>
              <a:buSzPct val="100000"/>
            </a:pPr>
            <a:r>
              <a:rPr lang="en-US" sz="2000">
                <a:solidFill>
                  <a:schemeClr val="dk1"/>
                </a:solidFill>
              </a:rPr>
              <a:t>6 months focused on a real-world project for a large firm</a:t>
            </a:r>
          </a:p>
          <a:p>
            <a:pPr indent="-355600" lvl="0" marL="457200" rtl="0">
              <a:lnSpc>
                <a:spcPct val="150000"/>
              </a:lnSpc>
              <a:spcBef>
                <a:spcPts val="0"/>
              </a:spcBef>
              <a:spcAft>
                <a:spcPts val="1000"/>
              </a:spcAft>
              <a:buSzPct val="100000"/>
            </a:pPr>
            <a:r>
              <a:rPr lang="en-US" sz="2000">
                <a:solidFill>
                  <a:schemeClr val="dk1"/>
                </a:solidFill>
              </a:rPr>
              <a:t>Supported by the Faculty of Operations Research at UBC</a:t>
            </a:r>
          </a:p>
          <a:p>
            <a:pPr indent="-355600" lvl="0" marL="457200" rtl="0">
              <a:lnSpc>
                <a:spcPct val="150000"/>
              </a:lnSpc>
              <a:spcBef>
                <a:spcPts val="0"/>
              </a:spcBef>
              <a:spcAft>
                <a:spcPts val="1000"/>
              </a:spcAft>
              <a:buSzPct val="100000"/>
            </a:pPr>
            <a:r>
              <a:rPr lang="en-US" sz="2000">
                <a:solidFill>
                  <a:schemeClr val="dk1"/>
                </a:solidFill>
              </a:rPr>
              <a:t>Led and taught by experienced graduates and professionals</a:t>
            </a:r>
          </a:p>
          <a:p>
            <a:pPr indent="-355600" lvl="0" marL="457200" rtl="0">
              <a:lnSpc>
                <a:spcPct val="150000"/>
              </a:lnSpc>
              <a:spcBef>
                <a:spcPts val="0"/>
              </a:spcBef>
              <a:spcAft>
                <a:spcPts val="1000"/>
              </a:spcAft>
              <a:buSzPct val="100000"/>
            </a:pPr>
            <a:r>
              <a:rPr lang="en-US" sz="2000">
                <a:solidFill>
                  <a:schemeClr val="dk1"/>
                </a:solidFill>
              </a:rPr>
              <a:t>A network of students and industry professionals advancing the data science presence in Vancouver</a:t>
            </a:r>
          </a:p>
        </p:txBody>
      </p:sp>
      <p:sp>
        <p:nvSpPr>
          <p:cNvPr id="80" name="Shape 80"/>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What is AQM?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952500" y="2290250"/>
            <a:ext cx="11099700" cy="6390300"/>
          </a:xfrm>
          <a:prstGeom prst="rect">
            <a:avLst/>
          </a:prstGeom>
        </p:spPr>
        <p:txBody>
          <a:bodyPr anchorCtr="0" anchor="ctr" bIns="91425" lIns="91425" rIns="91425" tIns="91425">
            <a:noAutofit/>
          </a:bodyPr>
          <a:lstStyle/>
          <a:p>
            <a:pPr indent="-228600" lvl="0" marL="457200" rtl="0">
              <a:lnSpc>
                <a:spcPct val="100000"/>
              </a:lnSpc>
              <a:spcBef>
                <a:spcPts val="0"/>
              </a:spcBef>
              <a:spcAft>
                <a:spcPts val="1000"/>
              </a:spcAft>
            </a:pPr>
            <a:r>
              <a:rPr lang="en-US" sz="2400">
                <a:solidFill>
                  <a:schemeClr val="dk1"/>
                </a:solidFill>
              </a:rPr>
              <a:t>Immediately immersed into handling complex, real-world data while undergoing training in all aspects of Data Science</a:t>
            </a:r>
          </a:p>
          <a:p>
            <a:pPr indent="-228600" lvl="0" marL="457200" rtl="0">
              <a:lnSpc>
                <a:spcPct val="100000"/>
              </a:lnSpc>
              <a:spcBef>
                <a:spcPts val="0"/>
              </a:spcBef>
              <a:spcAft>
                <a:spcPts val="1000"/>
              </a:spcAft>
            </a:pPr>
            <a:r>
              <a:rPr lang="en-US" sz="2400">
                <a:solidFill>
                  <a:schemeClr val="dk1"/>
                </a:solidFill>
              </a:rPr>
              <a:t>Collaborative environment of graduates, post graduates and professionals with diverse backgrounds working together to solve problems</a:t>
            </a:r>
          </a:p>
          <a:p>
            <a:pPr indent="-228600" lvl="0" marL="457200" rtl="0">
              <a:lnSpc>
                <a:spcPct val="100000"/>
              </a:lnSpc>
              <a:spcBef>
                <a:spcPts val="0"/>
              </a:spcBef>
              <a:spcAft>
                <a:spcPts val="1000"/>
              </a:spcAft>
            </a:pPr>
            <a:r>
              <a:rPr lang="en-US" sz="2400">
                <a:solidFill>
                  <a:schemeClr val="dk1"/>
                </a:solidFill>
              </a:rPr>
              <a:t>Unconstrained curriculum; free to explore bleeding edge topics</a:t>
            </a:r>
          </a:p>
          <a:p>
            <a:pPr indent="-228600" lvl="0" marL="457200" rtl="0">
              <a:lnSpc>
                <a:spcPct val="100000"/>
              </a:lnSpc>
              <a:spcBef>
                <a:spcPts val="0"/>
              </a:spcBef>
              <a:spcAft>
                <a:spcPts val="1000"/>
              </a:spcAft>
            </a:pPr>
            <a:r>
              <a:rPr lang="en-US" sz="2400">
                <a:solidFill>
                  <a:schemeClr val="dk1"/>
                </a:solidFill>
              </a:rPr>
              <a:t>Hands-on workshops with instructors in relevant fields</a:t>
            </a:r>
          </a:p>
          <a:p>
            <a:pPr indent="-228600" lvl="0" marL="457200" rtl="0">
              <a:lnSpc>
                <a:spcPct val="100000"/>
              </a:lnSpc>
              <a:spcBef>
                <a:spcPts val="0"/>
              </a:spcBef>
              <a:spcAft>
                <a:spcPts val="1000"/>
              </a:spcAft>
            </a:pPr>
            <a:r>
              <a:rPr lang="en-US" sz="2400">
                <a:solidFill>
                  <a:schemeClr val="dk1"/>
                </a:solidFill>
              </a:rPr>
              <a:t>Personalized letter of recommendation from AQM and a leading firm</a:t>
            </a:r>
          </a:p>
          <a:p>
            <a:pPr indent="-228600" lvl="0" marL="457200" rtl="0">
              <a:lnSpc>
                <a:spcPct val="100000"/>
              </a:lnSpc>
              <a:spcBef>
                <a:spcPts val="0"/>
              </a:spcBef>
              <a:spcAft>
                <a:spcPts val="1000"/>
              </a:spcAft>
            </a:pPr>
            <a:r>
              <a:rPr lang="en-US" sz="2400">
                <a:solidFill>
                  <a:schemeClr val="dk1"/>
                </a:solidFill>
              </a:rPr>
              <a:t>Career opportunities with some of Canada’s largest companies</a:t>
            </a:r>
          </a:p>
        </p:txBody>
      </p:sp>
      <p:sp>
        <p:nvSpPr>
          <p:cNvPr id="86" name="Shape 86"/>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Why AQM?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Topics Covered</a:t>
            </a:r>
          </a:p>
        </p:txBody>
      </p:sp>
      <p:pic>
        <p:nvPicPr>
          <p:cNvPr descr="topics.png" id="92" name="Shape 92"/>
          <p:cNvPicPr preferRelativeResize="0"/>
          <p:nvPr/>
        </p:nvPicPr>
        <p:blipFill>
          <a:blip r:embed="rId3">
            <a:alphaModFix/>
          </a:blip>
          <a:stretch>
            <a:fillRect/>
          </a:stretch>
        </p:blipFill>
        <p:spPr>
          <a:xfrm>
            <a:off x="476250" y="2995374"/>
            <a:ext cx="12052200" cy="2357332"/>
          </a:xfrm>
          <a:prstGeom prst="rect">
            <a:avLst/>
          </a:prstGeom>
          <a:noFill/>
          <a:ln>
            <a:noFill/>
          </a:ln>
        </p:spPr>
      </p:pic>
      <p:sp>
        <p:nvSpPr>
          <p:cNvPr id="93" name="Shape 93"/>
          <p:cNvSpPr txBox="1"/>
          <p:nvPr/>
        </p:nvSpPr>
        <p:spPr>
          <a:xfrm>
            <a:off x="291650" y="5461375"/>
            <a:ext cx="2578500" cy="736800"/>
          </a:xfrm>
          <a:prstGeom prst="rect">
            <a:avLst/>
          </a:prstGeom>
          <a:noFill/>
          <a:ln>
            <a:noFill/>
          </a:ln>
        </p:spPr>
        <p:txBody>
          <a:bodyPr anchorCtr="0" anchor="t" bIns="91425" lIns="91425" rIns="91425" tIns="91425">
            <a:noAutofit/>
          </a:bodyPr>
          <a:lstStyle/>
          <a:p>
            <a:pPr lvl="0" algn="ctr">
              <a:spcBef>
                <a:spcPts val="0"/>
              </a:spcBef>
              <a:buNone/>
            </a:pPr>
            <a:r>
              <a:rPr lang="en-US" sz="3000">
                <a:latin typeface="Helvetica Neue"/>
                <a:ea typeface="Helvetica Neue"/>
                <a:cs typeface="Helvetica Neue"/>
                <a:sym typeface="Helvetica Neue"/>
              </a:rPr>
              <a:t>Data Processing</a:t>
            </a:r>
          </a:p>
        </p:txBody>
      </p:sp>
      <p:sp>
        <p:nvSpPr>
          <p:cNvPr id="94" name="Shape 94"/>
          <p:cNvSpPr txBox="1"/>
          <p:nvPr/>
        </p:nvSpPr>
        <p:spPr>
          <a:xfrm>
            <a:off x="3483175" y="5461375"/>
            <a:ext cx="2578500" cy="736800"/>
          </a:xfrm>
          <a:prstGeom prst="rect">
            <a:avLst/>
          </a:prstGeom>
          <a:noFill/>
          <a:ln>
            <a:noFill/>
          </a:ln>
        </p:spPr>
        <p:txBody>
          <a:bodyPr anchorCtr="0" anchor="t" bIns="91425" lIns="91425" rIns="91425" tIns="91425">
            <a:noAutofit/>
          </a:bodyPr>
          <a:lstStyle/>
          <a:p>
            <a:pPr lvl="0" rtl="0" algn="ctr">
              <a:spcBef>
                <a:spcPts val="0"/>
              </a:spcBef>
              <a:buNone/>
            </a:pPr>
            <a:r>
              <a:rPr lang="en-US" sz="3000">
                <a:latin typeface="Helvetica Neue"/>
                <a:ea typeface="Helvetica Neue"/>
                <a:cs typeface="Helvetica Neue"/>
                <a:sym typeface="Helvetica Neue"/>
              </a:rPr>
              <a:t>Machine Learning</a:t>
            </a:r>
          </a:p>
        </p:txBody>
      </p:sp>
      <p:sp>
        <p:nvSpPr>
          <p:cNvPr id="95" name="Shape 95"/>
          <p:cNvSpPr txBox="1"/>
          <p:nvPr/>
        </p:nvSpPr>
        <p:spPr>
          <a:xfrm>
            <a:off x="6686325" y="5461375"/>
            <a:ext cx="2802900" cy="736800"/>
          </a:xfrm>
          <a:prstGeom prst="rect">
            <a:avLst/>
          </a:prstGeom>
          <a:noFill/>
          <a:ln>
            <a:noFill/>
          </a:ln>
        </p:spPr>
        <p:txBody>
          <a:bodyPr anchorCtr="0" anchor="t" bIns="91425" lIns="91425" rIns="91425" tIns="91425">
            <a:noAutofit/>
          </a:bodyPr>
          <a:lstStyle/>
          <a:p>
            <a:pPr lvl="0" rtl="0" algn="ctr">
              <a:spcBef>
                <a:spcPts val="0"/>
              </a:spcBef>
              <a:buNone/>
            </a:pPr>
            <a:r>
              <a:rPr lang="en-US" sz="3000">
                <a:latin typeface="Helvetica Neue"/>
                <a:ea typeface="Helvetica Neue"/>
                <a:cs typeface="Helvetica Neue"/>
                <a:sym typeface="Helvetica Neue"/>
              </a:rPr>
              <a:t>Computational Statistics</a:t>
            </a:r>
          </a:p>
        </p:txBody>
      </p:sp>
      <p:sp>
        <p:nvSpPr>
          <p:cNvPr id="96" name="Shape 96"/>
          <p:cNvSpPr txBox="1"/>
          <p:nvPr/>
        </p:nvSpPr>
        <p:spPr>
          <a:xfrm>
            <a:off x="10113875" y="5461375"/>
            <a:ext cx="2578500" cy="736800"/>
          </a:xfrm>
          <a:prstGeom prst="rect">
            <a:avLst/>
          </a:prstGeom>
          <a:noFill/>
          <a:ln>
            <a:noFill/>
          </a:ln>
        </p:spPr>
        <p:txBody>
          <a:bodyPr anchorCtr="0" anchor="t" bIns="91425" lIns="91425" rIns="91425" tIns="91425">
            <a:noAutofit/>
          </a:bodyPr>
          <a:lstStyle/>
          <a:p>
            <a:pPr lvl="0" rtl="0" algn="ctr">
              <a:spcBef>
                <a:spcPts val="0"/>
              </a:spcBef>
              <a:buNone/>
            </a:pPr>
            <a:r>
              <a:rPr lang="en-US" sz="3000">
                <a:latin typeface="Helvetica Neue"/>
                <a:ea typeface="Helvetica Neue"/>
                <a:cs typeface="Helvetica Neue"/>
                <a:sym typeface="Helvetica Neue"/>
              </a:rPr>
              <a:t>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952500" y="1212825"/>
            <a:ext cx="11099700" cy="7435800"/>
          </a:xfrm>
          <a:prstGeom prst="rect">
            <a:avLst/>
          </a:prstGeom>
        </p:spPr>
        <p:txBody>
          <a:bodyPr anchorCtr="0" anchor="t" bIns="91425" lIns="91425" rIns="91425" tIns="91425">
            <a:noAutofit/>
          </a:bodyPr>
          <a:lstStyle/>
          <a:p>
            <a:pPr indent="0" lvl="0" marL="0" rtl="0">
              <a:spcBef>
                <a:spcPts val="0"/>
              </a:spcBef>
              <a:buNone/>
            </a:pPr>
            <a:r>
              <a:rPr lang="en-US" sz="3000"/>
              <a:t>Weekly 2 hour meetings @ UBC. Bi-weekly mini-projects. Online collaboration with Github and Slack.</a:t>
            </a:r>
          </a:p>
          <a:p>
            <a:pPr indent="-228600" lvl="0" marL="457200" rtl="0">
              <a:spcBef>
                <a:spcPts val="0"/>
              </a:spcBef>
              <a:spcAft>
                <a:spcPts val="1000"/>
              </a:spcAft>
            </a:pPr>
            <a:r>
              <a:rPr lang="en-US">
                <a:solidFill>
                  <a:srgbClr val="1155CC"/>
                </a:solidFill>
              </a:rPr>
              <a:t>September - December:</a:t>
            </a:r>
            <a:r>
              <a:rPr lang="en-US"/>
              <a:t> </a:t>
            </a:r>
            <a:r>
              <a:rPr lang="en-US" sz="2200"/>
              <a:t>The AQM candidates delve into exploratory data analysis, statistical computing, data pipelines and machine learning with real, complex data sets </a:t>
            </a:r>
            <a:r>
              <a:rPr lang="en-US" sz="2200">
                <a:solidFill>
                  <a:schemeClr val="dk1"/>
                </a:solidFill>
              </a:rPr>
              <a:t>to explain and model real-world phenomena</a:t>
            </a:r>
            <a:r>
              <a:rPr lang="en-US" sz="2200"/>
              <a:t>. During this stage, the value of data management and the ETL process will be enforced. </a:t>
            </a:r>
          </a:p>
          <a:p>
            <a:pPr indent="-228600" lvl="0" marL="457200" rtl="0">
              <a:spcBef>
                <a:spcPts val="0"/>
              </a:spcBef>
              <a:spcAft>
                <a:spcPts val="1000"/>
              </a:spcAft>
            </a:pPr>
            <a:r>
              <a:rPr lang="en-US">
                <a:solidFill>
                  <a:srgbClr val="1155CC"/>
                </a:solidFill>
              </a:rPr>
              <a:t>January - May: </a:t>
            </a:r>
            <a:r>
              <a:rPr lang="en-US" sz="2200">
                <a:latin typeface="Arial"/>
                <a:ea typeface="Arial"/>
                <a:cs typeface="Arial"/>
                <a:sym typeface="Arial"/>
              </a:rPr>
              <a:t>The AQM team begins the well anticipated project upon a meeting with the partnered firm of that particular year. More advanced topics related to machine learning and probability are introduced relating to the the given project. Students spend this period developing a methodology to best serve the purpose of the project. At the end of the project, the team presents its findings at the company’s headquarters and receives feedback. If accepted, the method with be deployed within the company and further development may be undertaken.</a:t>
            </a:r>
          </a:p>
          <a:p>
            <a:pPr indent="0" lvl="0" marL="0" rtl="0">
              <a:spcBef>
                <a:spcPts val="0"/>
              </a:spcBef>
              <a:buNone/>
            </a:pPr>
            <a:r>
              <a:t/>
            </a:r>
            <a:endParaRPr/>
          </a:p>
        </p:txBody>
      </p:sp>
      <p:sp>
        <p:nvSpPr>
          <p:cNvPr id="102" name="Shape 102"/>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Program Structure</a:t>
            </a:r>
          </a:p>
        </p:txBody>
      </p:sp>
      <p:pic>
        <p:nvPicPr>
          <p:cNvPr descr="Rlogonew.png" id="103" name="Shape 103"/>
          <p:cNvPicPr preferRelativeResize="0"/>
          <p:nvPr/>
        </p:nvPicPr>
        <p:blipFill>
          <a:blip r:embed="rId3">
            <a:alphaModFix/>
          </a:blip>
          <a:stretch>
            <a:fillRect/>
          </a:stretch>
        </p:blipFill>
        <p:spPr>
          <a:xfrm>
            <a:off x="581125" y="8050337"/>
            <a:ext cx="1905000" cy="1476375"/>
          </a:xfrm>
          <a:prstGeom prst="rect">
            <a:avLst/>
          </a:prstGeom>
          <a:noFill/>
          <a:ln>
            <a:noFill/>
          </a:ln>
        </p:spPr>
      </p:pic>
      <p:pic>
        <p:nvPicPr>
          <p:cNvPr descr="python-7be70baaac.png" id="104" name="Shape 104"/>
          <p:cNvPicPr preferRelativeResize="0"/>
          <p:nvPr/>
        </p:nvPicPr>
        <p:blipFill rotWithShape="1">
          <a:blip r:embed="rId4">
            <a:alphaModFix/>
          </a:blip>
          <a:srcRect b="17323" l="21429" r="23067" t="21593"/>
          <a:stretch/>
        </p:blipFill>
        <p:spPr>
          <a:xfrm>
            <a:off x="3242515" y="7974149"/>
            <a:ext cx="1547559" cy="1703249"/>
          </a:xfrm>
          <a:prstGeom prst="rect">
            <a:avLst/>
          </a:prstGeom>
          <a:noFill/>
          <a:ln>
            <a:noFill/>
          </a:ln>
        </p:spPr>
      </p:pic>
      <p:pic>
        <p:nvPicPr>
          <p:cNvPr descr="logo_lockup_cloud_platform_icon_vertical.png" id="105" name="Shape 105"/>
          <p:cNvPicPr preferRelativeResize="0"/>
          <p:nvPr/>
        </p:nvPicPr>
        <p:blipFill rotWithShape="1">
          <a:blip r:embed="rId5">
            <a:alphaModFix/>
          </a:blip>
          <a:srcRect b="0" l="6540" r="5662" t="10530"/>
          <a:stretch/>
        </p:blipFill>
        <p:spPr>
          <a:xfrm>
            <a:off x="5388200" y="7971737"/>
            <a:ext cx="2594551" cy="1633600"/>
          </a:xfrm>
          <a:prstGeom prst="rect">
            <a:avLst/>
          </a:prstGeom>
          <a:noFill/>
          <a:ln>
            <a:noFill/>
          </a:ln>
        </p:spPr>
      </p:pic>
      <p:pic>
        <p:nvPicPr>
          <p:cNvPr descr="1562726" id="106" name="Shape 106"/>
          <p:cNvPicPr preferRelativeResize="0"/>
          <p:nvPr/>
        </p:nvPicPr>
        <p:blipFill>
          <a:blip r:embed="rId6">
            <a:alphaModFix/>
          </a:blip>
          <a:stretch>
            <a:fillRect/>
          </a:stretch>
        </p:blipFill>
        <p:spPr>
          <a:xfrm>
            <a:off x="10884825" y="7936150"/>
            <a:ext cx="1547550" cy="1547550"/>
          </a:xfrm>
          <a:prstGeom prst="rect">
            <a:avLst/>
          </a:prstGeom>
          <a:noFill/>
          <a:ln>
            <a:noFill/>
          </a:ln>
        </p:spPr>
      </p:pic>
      <p:pic>
        <p:nvPicPr>
          <p:cNvPr descr="github-mark.png" id="107" name="Shape 107"/>
          <p:cNvPicPr preferRelativeResize="0"/>
          <p:nvPr/>
        </p:nvPicPr>
        <p:blipFill rotWithShape="1">
          <a:blip r:embed="rId7">
            <a:alphaModFix/>
          </a:blip>
          <a:srcRect b="0" l="21116" r="21750" t="0"/>
          <a:stretch/>
        </p:blipFill>
        <p:spPr>
          <a:xfrm>
            <a:off x="8433550" y="7893125"/>
            <a:ext cx="1777749" cy="1633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952500" y="3539475"/>
            <a:ext cx="11099700" cy="5337900"/>
          </a:xfrm>
          <a:prstGeom prst="rect">
            <a:avLst/>
          </a:prstGeom>
        </p:spPr>
        <p:txBody>
          <a:bodyPr anchorCtr="0" anchor="ctr" bIns="91425" lIns="91425" rIns="91425" tIns="91425">
            <a:noAutofit/>
          </a:bodyPr>
          <a:lstStyle/>
          <a:p>
            <a:pPr indent="-419100" lvl="0" marL="457200" rtl="0">
              <a:lnSpc>
                <a:spcPct val="90000"/>
              </a:lnSpc>
              <a:spcBef>
                <a:spcPts val="1000"/>
              </a:spcBef>
              <a:spcAft>
                <a:spcPts val="1000"/>
              </a:spcAft>
              <a:buClr>
                <a:srgbClr val="34A5DA"/>
              </a:buClr>
              <a:buSzPct val="100000"/>
              <a:buFont typeface="Helvetica Neue"/>
            </a:pPr>
            <a:r>
              <a:rPr lang="en-US" sz="3000">
                <a:solidFill>
                  <a:schemeClr val="dk1"/>
                </a:solidFill>
              </a:rPr>
              <a:t>Working with BestBuy Canada’s Service Analytics team to analyze social media content that will add insights to buyer behavior and sentiment</a:t>
            </a:r>
          </a:p>
          <a:p>
            <a:pPr indent="-419100" lvl="0" marL="457200" rtl="0">
              <a:spcBef>
                <a:spcPts val="0"/>
              </a:spcBef>
              <a:spcAft>
                <a:spcPts val="1000"/>
              </a:spcAft>
              <a:buClr>
                <a:srgbClr val="34A5DA"/>
              </a:buClr>
              <a:buSzPct val="100000"/>
              <a:buFont typeface="Helvetica Neue"/>
            </a:pPr>
            <a:r>
              <a:rPr lang="en-US" sz="3000">
                <a:solidFill>
                  <a:schemeClr val="dk1"/>
                </a:solidFill>
              </a:rPr>
              <a:t>A four month project starting approximately in January focusing on text mining and Natural Language Processing (NLP)</a:t>
            </a:r>
          </a:p>
          <a:p>
            <a:pPr indent="-419100" lvl="0" marL="457200" rtl="0">
              <a:spcBef>
                <a:spcPts val="0"/>
              </a:spcBef>
              <a:spcAft>
                <a:spcPts val="1000"/>
              </a:spcAft>
              <a:buClr>
                <a:srgbClr val="34A5DA"/>
              </a:buClr>
              <a:buSzPct val="100000"/>
            </a:pPr>
            <a:r>
              <a:rPr lang="en-US" sz="3000">
                <a:solidFill>
                  <a:schemeClr val="dk1"/>
                </a:solidFill>
              </a:rPr>
              <a:t>3GB of social media data and counting with a soon-to-be deployed “listener” retrieving up to a 1GB a day.</a:t>
            </a:r>
          </a:p>
        </p:txBody>
      </p:sp>
      <p:sp>
        <p:nvSpPr>
          <p:cNvPr id="113" name="Shape 113"/>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2017 Capstone Project</a:t>
            </a:r>
          </a:p>
        </p:txBody>
      </p:sp>
      <p:pic>
        <p:nvPicPr>
          <p:cNvPr descr="bestbuy.png" id="114" name="Shape 114"/>
          <p:cNvPicPr preferRelativeResize="0"/>
          <p:nvPr/>
        </p:nvPicPr>
        <p:blipFill>
          <a:blip r:embed="rId3">
            <a:alphaModFix/>
          </a:blip>
          <a:stretch>
            <a:fillRect/>
          </a:stretch>
        </p:blipFill>
        <p:spPr>
          <a:xfrm>
            <a:off x="4520824" y="1872625"/>
            <a:ext cx="4255825" cy="1789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952500" y="3771975"/>
            <a:ext cx="11099700" cy="5257800"/>
          </a:xfrm>
          <a:prstGeom prst="rect">
            <a:avLst/>
          </a:prstGeom>
        </p:spPr>
        <p:txBody>
          <a:bodyPr anchorCtr="0" anchor="ctr" bIns="91425" lIns="91425" rIns="91425" tIns="91425">
            <a:noAutofit/>
          </a:bodyPr>
          <a:lstStyle/>
          <a:p>
            <a:pPr indent="-419100" lvl="0" marL="457200" rtl="0">
              <a:lnSpc>
                <a:spcPct val="115000"/>
              </a:lnSpc>
              <a:spcBef>
                <a:spcPts val="0"/>
              </a:spcBef>
              <a:spcAft>
                <a:spcPts val="1000"/>
              </a:spcAft>
              <a:buSzPct val="100000"/>
            </a:pPr>
            <a:r>
              <a:rPr lang="en-US" sz="3000"/>
              <a:t>Working with TransLink’s </a:t>
            </a:r>
            <a:r>
              <a:rPr lang="en-US" sz="3000"/>
              <a:t>forecasting</a:t>
            </a:r>
            <a:r>
              <a:rPr lang="en-US" sz="3000"/>
              <a:t> department to analyse 5GB of bus data</a:t>
            </a:r>
          </a:p>
          <a:p>
            <a:pPr indent="-419100" lvl="0" marL="457200" rtl="0">
              <a:lnSpc>
                <a:spcPct val="115000"/>
              </a:lnSpc>
              <a:spcBef>
                <a:spcPts val="1000"/>
              </a:spcBef>
              <a:spcAft>
                <a:spcPts val="1000"/>
              </a:spcAft>
              <a:buSzPct val="100000"/>
            </a:pPr>
            <a:r>
              <a:rPr lang="en-US" sz="3000"/>
              <a:t>A four month project starting approximately in January focusing on exploratory and modelling projects addressing the core problem posed by TransLink</a:t>
            </a:r>
          </a:p>
          <a:p>
            <a:pPr indent="-419100" lvl="0" marL="457200" rtl="0">
              <a:lnSpc>
                <a:spcPct val="115000"/>
              </a:lnSpc>
              <a:spcBef>
                <a:spcPts val="1000"/>
              </a:spcBef>
              <a:spcAft>
                <a:spcPts val="1000"/>
              </a:spcAft>
              <a:buSzPct val="100000"/>
              <a:buFont typeface="Helvetica Neue"/>
            </a:pPr>
            <a:r>
              <a:rPr lang="en-US" sz="3000"/>
              <a:t>Learning additional theory, reading research papers and exploring tools necessary to answer</a:t>
            </a:r>
          </a:p>
          <a:p>
            <a:pPr indent="-228600" lvl="0" marL="457200" rtl="0">
              <a:lnSpc>
                <a:spcPct val="115000"/>
              </a:lnSpc>
              <a:spcBef>
                <a:spcPts val="1000"/>
              </a:spcBef>
              <a:spcAft>
                <a:spcPts val="1000"/>
              </a:spcAft>
            </a:pPr>
            <a:r>
              <a:rPr lang="en-US" sz="3000"/>
              <a:t>Final presentations at TransLink headquarters followed by research-grade papers</a:t>
            </a:r>
            <a:br>
              <a:rPr lang="en-US"/>
            </a:br>
          </a:p>
        </p:txBody>
      </p:sp>
      <p:sp>
        <p:nvSpPr>
          <p:cNvPr id="120" name="Shape 120"/>
          <p:cNvSpPr txBox="1"/>
          <p:nvPr>
            <p:ph type="title"/>
          </p:nvPr>
        </p:nvSpPr>
        <p:spPr>
          <a:xfrm>
            <a:off x="952500" y="254000"/>
            <a:ext cx="11099700" cy="2159100"/>
          </a:xfrm>
          <a:prstGeom prst="rect">
            <a:avLst/>
          </a:prstGeom>
          <a:noFill/>
          <a:ln>
            <a:noFill/>
          </a:ln>
        </p:spPr>
        <p:txBody>
          <a:bodyPr anchorCtr="0" anchor="ctr" bIns="68550" lIns="68550" rIns="68550" tIns="68550">
            <a:noAutofit/>
          </a:bodyPr>
          <a:lstStyle/>
          <a:p>
            <a:pPr indent="0" lvl="0" marL="0" marR="0" rtl="0" algn="l">
              <a:spcBef>
                <a:spcPts val="0"/>
              </a:spcBef>
              <a:spcAft>
                <a:spcPts val="0"/>
              </a:spcAft>
              <a:buSzPct val="25000"/>
              <a:buNone/>
            </a:pPr>
            <a:r>
              <a:rPr lang="en-US" sz="7000">
                <a:solidFill>
                  <a:srgbClr val="1155CC"/>
                </a:solidFill>
                <a:latin typeface="Trebuchet MS"/>
                <a:ea typeface="Trebuchet MS"/>
                <a:cs typeface="Trebuchet MS"/>
                <a:sym typeface="Trebuchet MS"/>
              </a:rPr>
              <a:t>2017 Capstone Project</a:t>
            </a:r>
          </a:p>
        </p:txBody>
      </p:sp>
      <p:pic>
        <p:nvPicPr>
          <p:cNvPr descr="translink.png" id="121" name="Shape 121"/>
          <p:cNvPicPr preferRelativeResize="0"/>
          <p:nvPr/>
        </p:nvPicPr>
        <p:blipFill>
          <a:blip r:embed="rId3">
            <a:alphaModFix/>
          </a:blip>
          <a:stretch>
            <a:fillRect/>
          </a:stretch>
        </p:blipFill>
        <p:spPr>
          <a:xfrm>
            <a:off x="3938113" y="1974300"/>
            <a:ext cx="5128575" cy="1566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5E5E5E"/>
      </a:dk2>
      <a:lt2>
        <a:srgbClr val="D6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
      <a:dk1>
        <a:srgbClr val="000000"/>
      </a:dk1>
      <a:lt1>
        <a:srgbClr val="FFFFFF"/>
      </a:lt1>
      <a:dk2>
        <a:srgbClr val="5E5E5E"/>
      </a:dk2>
      <a:lt2>
        <a:srgbClr val="D6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