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2" r:id="rId2"/>
    <p:sldId id="346" r:id="rId3"/>
    <p:sldId id="325" r:id="rId4"/>
    <p:sldId id="321" r:id="rId5"/>
    <p:sldId id="310" r:id="rId6"/>
    <p:sldId id="347" r:id="rId7"/>
    <p:sldId id="292" r:id="rId8"/>
    <p:sldId id="304" r:id="rId9"/>
    <p:sldId id="350" r:id="rId10"/>
    <p:sldId id="323" r:id="rId11"/>
    <p:sldId id="324" r:id="rId12"/>
    <p:sldId id="308" r:id="rId13"/>
    <p:sldId id="351" r:id="rId14"/>
    <p:sldId id="330" r:id="rId15"/>
    <p:sldId id="33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0D87B-A70F-41BC-80DC-3D3F8AEBEC62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11D06-DBF1-4CAD-980D-FAD08C039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8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亮亮图文旗舰店</a:t>
            </a:r>
            <a:r>
              <a:rPr lang="en-US" altLang="zh-CN" dirty="0"/>
              <a:t>https://liangliangtuwen.tmall.com</a:t>
            </a: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74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33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542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04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id-ID" altLang="zh-CN" dirty="0"/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7</a:t>
            </a:fld>
            <a:endParaRPr lang="en-US" altLang="zh-CN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59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345B0-E403-4573-940F-DE769436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D57C26-7A70-4E1F-ABE0-3418C496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05CD6-9FB9-4F33-9912-E394171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DF647-F413-4DD0-8AF1-77C9FD62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54DD2-8BAF-4986-9371-026D2DB6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24F71-7B1E-48F5-91FE-F20D42CF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11B9FD-DF0E-4CEE-82A4-6793E99D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612B9-827D-415A-9A1A-FE41C70F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99858-DAA6-4D27-B876-6B63D8D9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D5B19-CC86-4D0B-B6C0-789C8E3D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7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190453-75E1-406A-9298-DE2ADDA41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C8835-DBF1-4F99-A703-C0BD47E8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7FBEF-CCD0-4FFE-ABB8-B5152D0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83732-59C9-4919-B4B4-EC5C15D3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BA3B4-BE80-46A3-A9D8-A7339588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4117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7719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0252-11D7-45B7-8B6C-805E13AA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1E5D9-FA58-4BEC-8099-714CBA30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81928-B379-41F2-8C2F-5E2B1E5A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BABE7-BD28-4D49-A4D8-CFD2D0DC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CBF36-CF33-4206-8E12-EC349EF2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0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10EF2-357C-4A6D-934C-9224A2A5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1AD23-2085-4197-8194-475D85E6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A89D5-49AB-4D75-964E-15340EFE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5E51A-4BA3-4CD4-AB63-BAE33FD6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59220-736D-40D3-A8FA-55661150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3FFA-83BB-4A18-AF71-F9573ECD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DE6C3-336A-4B5A-8ACF-EA0EBE2A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590C4-5FBA-4C77-B7DD-4AFD84DE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CBF7D-A2A8-4FDC-8B54-06822781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CC922-76B9-495A-A39D-E9BD3E8B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3A500-59DA-4E31-8B41-0915CFE4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C0748-B507-4B65-846E-AE33222A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F0144-D736-4A92-8DED-FF468A0F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75683-7BFB-4388-A987-0E4A8DF4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BAC15-E3CD-4CCC-A3B4-7DD316554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DD57B1-2D3D-4DD9-B7F5-60698E0C6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802833-A920-4FA6-8DF8-C7C41693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3E1420-ACAE-4D01-89EF-12224338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71EC15-8569-404A-8AC5-FE57497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6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2EE8-EA17-46C4-BD04-2AFA00F2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9268F-3B86-4610-A605-4C1C8C3F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FB6A1D-DD44-4B6C-BE37-3B7BF9F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D7C60-59E2-4414-B3C0-9D9D4EEE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2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0DEFA-E0D2-428F-8719-FBB065EF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46A35F-E178-4203-8D0C-69C8D6F9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2BEAA-4DC2-4F9D-A0FE-0D69AD7C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59F6B-6BA8-4711-AEB8-B87565C5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76ABA-58BA-40D7-9E46-D7D49F23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8C002-6C7A-4DBD-A42C-823F0C6D1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AD9F6-B057-48DD-ACBD-8290EDA7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CC8ED-302F-45C0-8CD0-61B6FBD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BB89F-F45E-44F6-9E31-DC548F06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533A2-34E7-4DEE-8493-8977D677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42C005-88D1-46F2-BB36-BCBBFD23E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B750D-CECD-4A49-B285-2D1AABF48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0D838-D97D-4AED-BF61-AAF82876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B43C0-BA52-48A8-AAF9-C68C933B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AF826-D237-4CFF-9FF0-3FBA7748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DD5285-C06F-417D-B06E-4CF1EE57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4A6D7-5E74-4707-A141-A411C291F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11933-437B-427C-B1D9-D81613423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FDE0-1D10-4C8A-8149-1797F9345DE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79A1F-D694-4EDD-96BB-B340F22A2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4A082-85A5-4437-972F-8FDB2DA76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BB41-9F4F-41DE-9EA4-58146829E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/>
          <p:nvPr/>
        </p:nvSpPr>
        <p:spPr>
          <a:xfrm>
            <a:off x="2409826" y="2637507"/>
            <a:ext cx="7372349" cy="189808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5867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基于半监督学习的</a:t>
            </a:r>
            <a:endParaRPr lang="en-US" altLang="zh-CN" sz="5867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 algn="ctr"/>
            <a:r>
              <a:rPr lang="zh-CN" altLang="en-US" sz="5867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服务指标异常检测</a:t>
            </a:r>
          </a:p>
        </p:txBody>
      </p:sp>
      <p:grpSp>
        <p:nvGrpSpPr>
          <p:cNvPr id="222" name="组合 221"/>
          <p:cNvGrpSpPr/>
          <p:nvPr/>
        </p:nvGrpSpPr>
        <p:grpSpPr>
          <a:xfrm>
            <a:off x="5272618" y="944033"/>
            <a:ext cx="1504949" cy="1507067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548217" y="486833"/>
            <a:ext cx="2347384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21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4" name="Freeform 2"/>
          <p:cNvSpPr/>
          <p:nvPr/>
        </p:nvSpPr>
        <p:spPr bwMode="auto">
          <a:xfrm>
            <a:off x="1231896" y="2030962"/>
            <a:ext cx="9681633" cy="1490133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/>
          <a:lstStyle/>
          <a:p>
            <a:pPr defTabSz="914377"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3"/>
          <p:cNvSpPr/>
          <p:nvPr/>
        </p:nvSpPr>
        <p:spPr bwMode="auto">
          <a:xfrm>
            <a:off x="1231894" y="3746163"/>
            <a:ext cx="9681633" cy="1490133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/>
          <a:lstStyle/>
          <a:p>
            <a:pPr defTabSz="914377"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4"/>
          <p:cNvSpPr/>
          <p:nvPr/>
        </p:nvSpPr>
        <p:spPr bwMode="auto">
          <a:xfrm>
            <a:off x="1198101" y="1170883"/>
            <a:ext cx="8219017" cy="374651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377"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1198100" y="5711635"/>
            <a:ext cx="8219017" cy="372533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377"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65"/>
          <p:cNvSpPr txBox="1"/>
          <p:nvPr/>
        </p:nvSpPr>
        <p:spPr>
          <a:xfrm>
            <a:off x="1178978" y="1423138"/>
            <a:ext cx="4893733" cy="162704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聚类处理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5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线性插值填充缺失的数据</a:t>
            </a:r>
            <a:endParaRPr lang="en-US" altLang="zh-CN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数据标准化处理</a:t>
            </a:r>
            <a:endParaRPr lang="en-US" altLang="zh-CN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按形状确定聚类标准</a:t>
            </a:r>
            <a:endParaRPr lang="en-US" altLang="zh-CN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0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65"/>
          <p:cNvSpPr txBox="1"/>
          <p:nvPr/>
        </p:nvSpPr>
        <p:spPr>
          <a:xfrm>
            <a:off x="1178976" y="3996433"/>
            <a:ext cx="4893733" cy="17995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</a:t>
            </a:r>
          </a:p>
          <a:p>
            <a:pPr>
              <a:lnSpc>
                <a:spcPct val="120000"/>
              </a:lnSpc>
            </a:pPr>
            <a:endParaRPr lang="en-US" altLang="zh-CN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采取对数损失函数</a:t>
            </a:r>
            <a:endParaRPr lang="en-US" altLang="zh-CN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确定参数以最大化模型精度</a:t>
            </a:r>
            <a:endParaRPr lang="en-US" altLang="zh-CN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0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103"/>
          <p:cNvSpPr>
            <a:spLocks noEditPoints="1" noChangeArrowheads="1"/>
          </p:cNvSpPr>
          <p:nvPr/>
        </p:nvSpPr>
        <p:spPr bwMode="auto">
          <a:xfrm>
            <a:off x="9107025" y="2635991"/>
            <a:ext cx="620184" cy="478367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914377">
              <a:defRPr/>
            </a:pP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Freeform 33"/>
          <p:cNvSpPr>
            <a:spLocks noEditPoints="1" noChangeArrowheads="1"/>
          </p:cNvSpPr>
          <p:nvPr/>
        </p:nvSpPr>
        <p:spPr bwMode="auto">
          <a:xfrm>
            <a:off x="9199035" y="4297205"/>
            <a:ext cx="550333" cy="3556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914377">
              <a:defRPr/>
            </a:pP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1245A9-45E1-4892-958D-9A485D32A0D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24772" y="4472733"/>
            <a:ext cx="8161936" cy="8381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AA464D-A44F-4CF3-9D4C-7DFBB3BEAB1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835331" y="5147958"/>
            <a:ext cx="8161936" cy="585901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548217" y="486833"/>
            <a:ext cx="2347384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21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关键难点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89419" y="587215"/>
            <a:ext cx="4688416" cy="5683906"/>
            <a:chOff x="839089" y="1151023"/>
            <a:chExt cx="4688114" cy="4742333"/>
          </a:xfrm>
        </p:grpSpPr>
        <p:grpSp>
          <p:nvGrpSpPr>
            <p:cNvPr id="40964" name="组合 4"/>
            <p:cNvGrpSpPr/>
            <p:nvPr/>
          </p:nvGrpSpPr>
          <p:grpSpPr>
            <a:xfrm rot="-297887">
              <a:off x="2320336" y="1151023"/>
              <a:ext cx="918741" cy="1303272"/>
              <a:chOff x="3135070" y="1273320"/>
              <a:chExt cx="1075614" cy="1525804"/>
            </a:xfrm>
          </p:grpSpPr>
          <p:cxnSp>
            <p:nvCxnSpPr>
              <p:cNvPr id="7" name="直接连接符 6"/>
              <p:cNvCxnSpPr>
                <a:endCxn id="40967" idx="3"/>
              </p:cNvCxnSpPr>
              <p:nvPr/>
            </p:nvCxnSpPr>
            <p:spPr>
              <a:xfrm rot="297887" flipV="1">
                <a:off x="3135070" y="2145490"/>
                <a:ext cx="795245" cy="65363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40967" idx="5"/>
                <a:endCxn id="40967" idx="3"/>
              </p:cNvCxnSpPr>
              <p:nvPr/>
            </p:nvCxnSpPr>
            <p:spPr>
              <a:xfrm rot="297887" flipH="1">
                <a:off x="3963106" y="2168013"/>
                <a:ext cx="204649" cy="14834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0967" name="椭圆 8"/>
              <p:cNvSpPr/>
              <p:nvPr/>
            </p:nvSpPr>
            <p:spPr>
              <a:xfrm>
                <a:off x="3920178" y="1273320"/>
                <a:ext cx="290506" cy="1056886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24527" y="1170512"/>
            <a:ext cx="4249336" cy="3954714"/>
            <a:chOff x="6502470" y="1257150"/>
            <a:chExt cx="3467440" cy="3743346"/>
          </a:xfrm>
        </p:grpSpPr>
        <p:grpSp>
          <p:nvGrpSpPr>
            <p:cNvPr id="40972" name="组合 12"/>
            <p:cNvGrpSpPr/>
            <p:nvPr/>
          </p:nvGrpSpPr>
          <p:grpSpPr>
            <a:xfrm rot="-297887">
              <a:off x="7677119" y="1257150"/>
              <a:ext cx="608898" cy="1182582"/>
              <a:chOff x="3338741" y="1068469"/>
              <a:chExt cx="871945" cy="1693466"/>
            </a:xfrm>
          </p:grpSpPr>
          <p:cxnSp>
            <p:nvCxnSpPr>
              <p:cNvPr id="15" name="直接连接符 14"/>
              <p:cNvCxnSpPr>
                <a:cxnSpLocks/>
                <a:endCxn id="40975" idx="3"/>
              </p:cNvCxnSpPr>
              <p:nvPr/>
            </p:nvCxnSpPr>
            <p:spPr>
              <a:xfrm rot="297887" flipV="1">
                <a:off x="3338741" y="2288904"/>
                <a:ext cx="607477" cy="47303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直接连接符 15"/>
              <p:cNvCxnSpPr>
                <a:stCxn id="40975" idx="5"/>
                <a:endCxn id="40975" idx="3"/>
              </p:cNvCxnSpPr>
              <p:nvPr/>
            </p:nvCxnSpPr>
            <p:spPr>
              <a:xfrm rot="297887" flipH="1">
                <a:off x="3963109" y="2309972"/>
                <a:ext cx="204647" cy="20622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0975" name="椭圆 16"/>
              <p:cNvSpPr/>
              <p:nvPr/>
            </p:nvSpPr>
            <p:spPr>
              <a:xfrm>
                <a:off x="3920179" y="1068469"/>
                <a:ext cx="290507" cy="1466592"/>
              </a:xfrm>
              <a:prstGeom prst="ellipse">
                <a:avLst/>
              </a:prstGeom>
              <a:noFill/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9935A26-2D19-4115-B483-C36992076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60" y="1992883"/>
            <a:ext cx="1208226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FE0CC3D-0954-4F74-8CCB-4A4D2F94FA33}"/>
                  </a:ext>
                </a:extLst>
              </p:cNvPr>
              <p:cNvSpPr/>
              <p:nvPr/>
            </p:nvSpPr>
            <p:spPr>
              <a:xfrm>
                <a:off x="323028" y="2599178"/>
                <a:ext cx="4164929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采取对数损失函数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endParaRPr lang="en-US" altLang="zh-CN" sz="1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是训练集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KPI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曲线里的数据点数量，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个数据点的标记，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判别似然。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FE0CC3D-0954-4F74-8CCB-4A4D2F94F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8" y="2599178"/>
                <a:ext cx="4164929" cy="1815882"/>
              </a:xfrm>
              <a:prstGeom prst="rect">
                <a:avLst/>
              </a:prstGeom>
              <a:blipFill>
                <a:blip r:embed="rId4"/>
                <a:stretch>
                  <a:fillRect l="-878" t="-1007" r="-5710" b="-3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EEA12F-F3C8-426F-B400-2D687A2372DE}"/>
                  </a:ext>
                </a:extLst>
              </p:cNvPr>
              <p:cNvSpPr txBox="1"/>
              <p:nvPr/>
            </p:nvSpPr>
            <p:spPr>
              <a:xfrm>
                <a:off x="6383327" y="2239103"/>
                <a:ext cx="461822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为使模型对未标记数据标记最为准确，对于训练集中未标记的数据点，给第</a:t>
                </a:r>
                <a:r>
                  <a:rPr lang="en-US" altLang="zh-CN" sz="16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个数据点随机分配一个权重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𝒒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最小化下面这个函数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是已标记点的数据集，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是一个未标记的数据点，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</m:sup>
                    </m:sSup>
                  </m:oMath>
                </a14:m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6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>
                  <a:defRPr/>
                </a:pP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     </a:t>
                </a:r>
              </a:p>
              <a:p>
                <a:pPr>
                  <a:defRPr/>
                </a:pP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这样，带参数向量</a:t>
                </a:r>
                <a:r>
                  <a:rPr lang="en-US" altLang="zh-CN" sz="16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θ 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的模型，利用数据集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∪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、真实和假设标记（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）和数据点的权重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进行异常检测训练。</a:t>
                </a:r>
              </a:p>
              <a:p>
                <a:pPr>
                  <a:defRPr/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EEA12F-F3C8-426F-B400-2D687A237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27" y="2239103"/>
                <a:ext cx="4618220" cy="3785652"/>
              </a:xfrm>
              <a:prstGeom prst="rect">
                <a:avLst/>
              </a:prstGeom>
              <a:blipFill>
                <a:blip r:embed="rId5"/>
                <a:stretch>
                  <a:fillRect l="-660" t="-483" r="-1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2">
            <a:extLst>
              <a:ext uri="{FF2B5EF4-FFF2-40B4-BE49-F238E27FC236}">
                <a16:creationId xmlns:a16="http://schemas.microsoft.com/office/drawing/2014/main" id="{5C033E97-654B-461A-B7B3-171C339E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121" y="2399561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86171636-7802-4720-A392-CC92FF63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8" y="-166066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0258B9CF-6216-4134-9BED-5982375F9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4" y="-164994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7E0822DF-8990-4EE7-872C-6B929D781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pic>
        <p:nvPicPr>
          <p:cNvPr id="67" name="Picture 1" descr="C:\Users\bjh\AppData\Roaming\Tencent\Users\568885317\QQ\WinTemp\RichOle\`U%3IW3_MJP~0VDO2%)(ENQ.png">
            <a:extLst>
              <a:ext uri="{FF2B5EF4-FFF2-40B4-BE49-F238E27FC236}">
                <a16:creationId xmlns:a16="http://schemas.microsoft.com/office/drawing/2014/main" id="{F1E768EB-FA33-487E-9D20-7EEABE9B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07" y="3306249"/>
            <a:ext cx="4592107" cy="37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bjh\AppData\Roaming\Tencent\Users\568885317\QQ\WinTemp\RichOle\({Q~I~JUBCJYNBF51I2~X60.png">
            <a:extLst>
              <a:ext uri="{FF2B5EF4-FFF2-40B4-BE49-F238E27FC236}">
                <a16:creationId xmlns:a16="http://schemas.microsoft.com/office/drawing/2014/main" id="{ED4F9010-120C-4321-A259-A8F91BAF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73" y="4291875"/>
            <a:ext cx="2395280" cy="64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5F5A6D91-9DD1-46CC-AD5F-D92466E6F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0473" y="5713026"/>
            <a:ext cx="2171851" cy="558097"/>
          </a:xfrm>
          <a:prstGeom prst="rect">
            <a:avLst/>
          </a:prstGeom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8BEC0E98-317D-46EA-8346-CC807069F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1" y="2956073"/>
            <a:ext cx="3691637" cy="86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10772" y="2062348"/>
            <a:ext cx="1790149" cy="1821736"/>
            <a:chOff x="1171265" y="1350988"/>
            <a:chExt cx="1343335" cy="1366812"/>
          </a:xfrm>
        </p:grpSpPr>
        <p:sp>
          <p:nvSpPr>
            <p:cNvPr id="21" name="任意多边形 20"/>
            <p:cNvSpPr/>
            <p:nvPr/>
          </p:nvSpPr>
          <p:spPr>
            <a:xfrm>
              <a:off x="1587000" y="1853878"/>
              <a:ext cx="927600" cy="863922"/>
            </a:xfrm>
            <a:custGeom>
              <a:avLst/>
              <a:gdLst>
                <a:gd name="connsiteX0" fmla="*/ 0 w 927100"/>
                <a:gd name="connsiteY0" fmla="*/ 279400 h 863600"/>
                <a:gd name="connsiteX1" fmla="*/ 215900 w 927100"/>
                <a:gd name="connsiteY1" fmla="*/ 0 h 863600"/>
                <a:gd name="connsiteX2" fmla="*/ 927100 w 927100"/>
                <a:gd name="connsiteY2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863600">
                  <a:moveTo>
                    <a:pt x="0" y="279400"/>
                  </a:moveTo>
                  <a:lnTo>
                    <a:pt x="215900" y="0"/>
                  </a:lnTo>
                  <a:lnTo>
                    <a:pt x="927100" y="8636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23" name="矩形 21"/>
            <p:cNvSpPr/>
            <p:nvPr/>
          </p:nvSpPr>
          <p:spPr>
            <a:xfrm>
              <a:off x="1171265" y="1350988"/>
              <a:ext cx="1163444" cy="4798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2667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学习项目需求</a:t>
              </a:r>
              <a:endParaRPr lang="en-US" altLang="zh-CN" sz="2667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667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的预备知识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87055" y="1963287"/>
            <a:ext cx="3050834" cy="2344131"/>
            <a:chOff x="4003383" y="1275833"/>
            <a:chExt cx="2289014" cy="1759467"/>
          </a:xfrm>
        </p:grpSpPr>
        <p:sp>
          <p:nvSpPr>
            <p:cNvPr id="24" name="任意多边形 23"/>
            <p:cNvSpPr/>
            <p:nvPr/>
          </p:nvSpPr>
          <p:spPr>
            <a:xfrm>
              <a:off x="5054190" y="1613381"/>
              <a:ext cx="1054510" cy="1421919"/>
            </a:xfrm>
            <a:custGeom>
              <a:avLst/>
              <a:gdLst>
                <a:gd name="connsiteX0" fmla="*/ 152400 w 889000"/>
                <a:gd name="connsiteY0" fmla="*/ 1016000 h 1016000"/>
                <a:gd name="connsiteX1" fmla="*/ 0 w 889000"/>
                <a:gd name="connsiteY1" fmla="*/ 0 h 1016000"/>
                <a:gd name="connsiteX2" fmla="*/ 889000 w 889000"/>
                <a:gd name="connsiteY2" fmla="*/ 292100 h 1016000"/>
                <a:gd name="connsiteX0-1" fmla="*/ 317500 w 1054100"/>
                <a:gd name="connsiteY0-2" fmla="*/ 1422400 h 1422400"/>
                <a:gd name="connsiteX1-3" fmla="*/ 0 w 1054100"/>
                <a:gd name="connsiteY1-4" fmla="*/ 0 h 1422400"/>
                <a:gd name="connsiteX2-5" fmla="*/ 1054100 w 1054100"/>
                <a:gd name="connsiteY2-6" fmla="*/ 698500 h 1422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54100" h="1422400">
                  <a:moveTo>
                    <a:pt x="317500" y="1422400"/>
                  </a:moveTo>
                  <a:lnTo>
                    <a:pt x="0" y="0"/>
                  </a:lnTo>
                  <a:lnTo>
                    <a:pt x="1054100" y="69850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26" name="矩形 24"/>
            <p:cNvSpPr/>
            <p:nvPr/>
          </p:nvSpPr>
          <p:spPr>
            <a:xfrm>
              <a:off x="4003383" y="1275833"/>
              <a:ext cx="2289014" cy="2849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预处理、聚类、处理特征值</a:t>
              </a: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433918" y="2667000"/>
            <a:ext cx="10587567" cy="2353733"/>
          </a:xfrm>
          <a:custGeom>
            <a:avLst/>
            <a:gdLst>
              <a:gd name="connsiteX0" fmla="*/ 0 w 7941502"/>
              <a:gd name="connsiteY0" fmla="*/ 1252603 h 1766170"/>
              <a:gd name="connsiteX1" fmla="*/ 0 w 7941502"/>
              <a:gd name="connsiteY1" fmla="*/ 1252603 h 1766170"/>
              <a:gd name="connsiteX2" fmla="*/ 1077239 w 7941502"/>
              <a:gd name="connsiteY2" fmla="*/ 313151 h 1766170"/>
              <a:gd name="connsiteX3" fmla="*/ 1979113 w 7941502"/>
              <a:gd name="connsiteY3" fmla="*/ 951978 h 1766170"/>
              <a:gd name="connsiteX4" fmla="*/ 2780779 w 7941502"/>
              <a:gd name="connsiteY4" fmla="*/ 162838 h 1766170"/>
              <a:gd name="connsiteX5" fmla="*/ 3306872 w 7941502"/>
              <a:gd name="connsiteY5" fmla="*/ 676405 h 1766170"/>
              <a:gd name="connsiteX6" fmla="*/ 4885151 w 7941502"/>
              <a:gd name="connsiteY6" fmla="*/ 1202498 h 1766170"/>
              <a:gd name="connsiteX7" fmla="*/ 5586609 w 7941502"/>
              <a:gd name="connsiteY7" fmla="*/ 488515 h 1766170"/>
              <a:gd name="connsiteX8" fmla="*/ 6263014 w 7941502"/>
              <a:gd name="connsiteY8" fmla="*/ 300624 h 1766170"/>
              <a:gd name="connsiteX9" fmla="*/ 6601217 w 7941502"/>
              <a:gd name="connsiteY9" fmla="*/ 1766170 h 1766170"/>
              <a:gd name="connsiteX10" fmla="*/ 7177414 w 7941502"/>
              <a:gd name="connsiteY10" fmla="*/ 0 h 1766170"/>
              <a:gd name="connsiteX11" fmla="*/ 7941502 w 7941502"/>
              <a:gd name="connsiteY11" fmla="*/ 701457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41502" h="1766170">
                <a:moveTo>
                  <a:pt x="0" y="1252603"/>
                </a:moveTo>
                <a:lnTo>
                  <a:pt x="0" y="1252603"/>
                </a:lnTo>
                <a:lnTo>
                  <a:pt x="1077239" y="313151"/>
                </a:lnTo>
                <a:lnTo>
                  <a:pt x="1979113" y="951978"/>
                </a:lnTo>
                <a:lnTo>
                  <a:pt x="2780779" y="162838"/>
                </a:lnTo>
                <a:lnTo>
                  <a:pt x="3306872" y="676405"/>
                </a:lnTo>
                <a:lnTo>
                  <a:pt x="4885151" y="1202498"/>
                </a:lnTo>
                <a:lnTo>
                  <a:pt x="5586609" y="488515"/>
                </a:lnTo>
                <a:lnTo>
                  <a:pt x="6263014" y="300624"/>
                </a:lnTo>
                <a:lnTo>
                  <a:pt x="6601217" y="1766170"/>
                </a:lnTo>
                <a:lnTo>
                  <a:pt x="7177414" y="0"/>
                </a:lnTo>
                <a:lnTo>
                  <a:pt x="7941502" y="701457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1" tIns="60945" rIns="121891" bIns="60945" anchor="ctr"/>
          <a:lstStyle/>
          <a:p>
            <a:pPr algn="ctr" defTabSz="914377"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76759" y="3024716"/>
            <a:ext cx="862737" cy="753446"/>
            <a:chOff x="1071656" y="2071701"/>
            <a:chExt cx="646145" cy="566534"/>
          </a:xfrm>
        </p:grpSpPr>
        <p:sp>
          <p:nvSpPr>
            <p:cNvPr id="31" name="椭圆 30"/>
            <p:cNvSpPr/>
            <p:nvPr/>
          </p:nvSpPr>
          <p:spPr>
            <a:xfrm>
              <a:off x="1499764" y="2071701"/>
              <a:ext cx="163284" cy="1623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91392" tIns="45696" rIns="91392" bIns="45696"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71656" y="2406810"/>
              <a:ext cx="646145" cy="231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2019.04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67519" y="3805774"/>
            <a:ext cx="862738" cy="572360"/>
            <a:chOff x="2113346" y="3064841"/>
            <a:chExt cx="647639" cy="429773"/>
          </a:xfrm>
        </p:grpSpPr>
        <p:sp>
          <p:nvSpPr>
            <p:cNvPr id="34" name="椭圆 33"/>
            <p:cNvSpPr/>
            <p:nvPr/>
          </p:nvSpPr>
          <p:spPr>
            <a:xfrm>
              <a:off x="2407299" y="3064841"/>
              <a:ext cx="162072" cy="16211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91392" tIns="45696" rIns="91392" bIns="45696"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13346" y="3263511"/>
              <a:ext cx="647639" cy="231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2019.06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721097" y="2472267"/>
            <a:ext cx="862737" cy="554567"/>
            <a:chOff x="2979182" y="2064744"/>
            <a:chExt cx="647638" cy="416176"/>
          </a:xfrm>
        </p:grpSpPr>
        <p:sp>
          <p:nvSpPr>
            <p:cNvPr id="37" name="椭圆 36"/>
            <p:cNvSpPr/>
            <p:nvPr/>
          </p:nvSpPr>
          <p:spPr>
            <a:xfrm>
              <a:off x="3222289" y="2317309"/>
              <a:ext cx="163660" cy="16361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91392" tIns="45696" rIns="91392" bIns="45696"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79182" y="2064744"/>
              <a:ext cx="647638" cy="2309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2019.07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05353" y="3365501"/>
            <a:ext cx="1144253" cy="307776"/>
            <a:chOff x="3717829" y="2733933"/>
            <a:chExt cx="856914" cy="230876"/>
          </a:xfrm>
        </p:grpSpPr>
        <p:sp>
          <p:nvSpPr>
            <p:cNvPr id="40" name="椭圆 39"/>
            <p:cNvSpPr/>
            <p:nvPr/>
          </p:nvSpPr>
          <p:spPr>
            <a:xfrm>
              <a:off x="3717829" y="2791094"/>
              <a:ext cx="163269" cy="161956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91392" tIns="45696" rIns="91392" bIns="45696"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28652" y="2733933"/>
              <a:ext cx="646091" cy="230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2019.08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12477" y="4180415"/>
            <a:ext cx="915636" cy="544843"/>
            <a:chOff x="5133702" y="3346781"/>
            <a:chExt cx="687679" cy="407876"/>
          </a:xfrm>
        </p:grpSpPr>
        <p:sp>
          <p:nvSpPr>
            <p:cNvPr id="30744" name="椭圆 42"/>
            <p:cNvSpPr/>
            <p:nvPr/>
          </p:nvSpPr>
          <p:spPr>
            <a:xfrm>
              <a:off x="5310409" y="3346781"/>
              <a:ext cx="162839" cy="162839"/>
            </a:xfrm>
            <a:prstGeom prst="ellipse">
              <a:avLst/>
            </a:pr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 lIns="91392" tIns="45696" rIns="91392" bIns="45696" anchor="t"/>
            <a:lstStyle/>
            <a:p>
              <a:endParaRPr lang="zh-CN" altLang="en-US" sz="14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3702" y="3524252"/>
              <a:ext cx="687679" cy="230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2019.09 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45395" y="3246973"/>
            <a:ext cx="862737" cy="580828"/>
            <a:chOff x="5908402" y="2645741"/>
            <a:chExt cx="647637" cy="435766"/>
          </a:xfrm>
        </p:grpSpPr>
        <p:sp>
          <p:nvSpPr>
            <p:cNvPr id="30747" name="椭圆 45"/>
            <p:cNvSpPr/>
            <p:nvPr/>
          </p:nvSpPr>
          <p:spPr>
            <a:xfrm>
              <a:off x="6026689" y="2645741"/>
              <a:ext cx="162839" cy="162839"/>
            </a:xfrm>
            <a:prstGeom prst="ellipse">
              <a:avLst/>
            </a:pr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 lIns="91392" tIns="45696" rIns="91392" bIns="45696" anchor="t"/>
            <a:lstStyle/>
            <a:p>
              <a:endParaRPr lang="zh-CN" altLang="en-US" sz="14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8402" y="2850597"/>
              <a:ext cx="647637" cy="230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2019.12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049650" y="2971793"/>
            <a:ext cx="1617750" cy="584859"/>
            <a:chOff x="6225007" y="2439440"/>
            <a:chExt cx="1214411" cy="438341"/>
          </a:xfrm>
        </p:grpSpPr>
        <p:sp>
          <p:nvSpPr>
            <p:cNvPr id="49" name="椭圆 48"/>
            <p:cNvSpPr/>
            <p:nvPr/>
          </p:nvSpPr>
          <p:spPr>
            <a:xfrm>
              <a:off x="6682647" y="2439440"/>
              <a:ext cx="162072" cy="16340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91392" tIns="45696" rIns="91392" bIns="45696"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225007" y="2647108"/>
              <a:ext cx="1214411" cy="230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2020.01-2020.02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31944" y="4883155"/>
            <a:ext cx="1617750" cy="640087"/>
            <a:chOff x="6511568" y="3872561"/>
            <a:chExt cx="1214411" cy="481458"/>
          </a:xfrm>
        </p:grpSpPr>
        <p:sp>
          <p:nvSpPr>
            <p:cNvPr id="52" name="椭圆 51"/>
            <p:cNvSpPr/>
            <p:nvPr/>
          </p:nvSpPr>
          <p:spPr>
            <a:xfrm>
              <a:off x="7055627" y="3872561"/>
              <a:ext cx="162072" cy="16239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91392" tIns="45696" rIns="91392" bIns="45696"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511568" y="4122517"/>
              <a:ext cx="1214411" cy="2315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2020.03-2020.05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486527" y="2248487"/>
            <a:ext cx="1617751" cy="556095"/>
            <a:chOff x="7302509" y="1896739"/>
            <a:chExt cx="1214213" cy="416541"/>
          </a:xfrm>
        </p:grpSpPr>
        <p:sp>
          <p:nvSpPr>
            <p:cNvPr id="55" name="椭圆 54"/>
            <p:cNvSpPr/>
            <p:nvPr/>
          </p:nvSpPr>
          <p:spPr>
            <a:xfrm>
              <a:off x="7626889" y="2149975"/>
              <a:ext cx="162045" cy="16330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91392" tIns="45696" rIns="91392" bIns="45696"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302509" y="1896739"/>
              <a:ext cx="1214213" cy="230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2020.06-2020.09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667955" y="2789767"/>
            <a:ext cx="1569660" cy="2212665"/>
            <a:chOff x="7439787" y="2092528"/>
            <a:chExt cx="1176717" cy="1658998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7745177" y="2092528"/>
              <a:ext cx="230085" cy="111567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439787" y="3266924"/>
              <a:ext cx="1176717" cy="4846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数据再收集及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正确性验证</a:t>
              </a:r>
            </a:p>
          </p:txBody>
        </p:sp>
      </p:grpSp>
      <p:pic>
        <p:nvPicPr>
          <p:cNvPr id="30761" name="图片 5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文本框 60"/>
          <p:cNvSpPr txBox="1"/>
          <p:nvPr/>
        </p:nvSpPr>
        <p:spPr>
          <a:xfrm>
            <a:off x="548217" y="486833"/>
            <a:ext cx="2347384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21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项目安排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19764" y="2954864"/>
            <a:ext cx="1800493" cy="2515460"/>
            <a:chOff x="2414822" y="2216148"/>
            <a:chExt cx="1350370" cy="1886595"/>
          </a:xfrm>
        </p:grpSpPr>
        <p:grpSp>
          <p:nvGrpSpPr>
            <p:cNvPr id="27" name="组合 26"/>
            <p:cNvGrpSpPr/>
            <p:nvPr/>
          </p:nvGrpSpPr>
          <p:grpSpPr>
            <a:xfrm>
              <a:off x="2414822" y="2216148"/>
              <a:ext cx="1350370" cy="1886595"/>
              <a:chOff x="2602455" y="2425699"/>
              <a:chExt cx="1351516" cy="1888224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3301316" y="2425699"/>
                <a:ext cx="46076" cy="1374373"/>
              </a:xfrm>
              <a:custGeom>
                <a:avLst/>
                <a:gdLst>
                  <a:gd name="connsiteX0" fmla="*/ 0 w 0"/>
                  <a:gd name="connsiteY0" fmla="*/ 0 h 1193800"/>
                  <a:gd name="connsiteX1" fmla="*/ 0 w 0"/>
                  <a:gd name="connsiteY1" fmla="*/ 1193800 h 119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193800">
                    <a:moveTo>
                      <a:pt x="0" y="0"/>
                    </a:moveTo>
                    <a:lnTo>
                      <a:pt x="0" y="119380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602455" y="3828756"/>
                <a:ext cx="1351516" cy="48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7"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收集整理互联网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377"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公司的真实数据</a:t>
                </a:r>
              </a:p>
            </p:txBody>
          </p:sp>
        </p:grpSp>
        <p:cxnSp>
          <p:nvCxnSpPr>
            <p:cNvPr id="3" name="直接连接符 2"/>
            <p:cNvCxnSpPr/>
            <p:nvPr/>
          </p:nvCxnSpPr>
          <p:spPr>
            <a:xfrm flipH="1">
              <a:off x="3112155" y="2603563"/>
              <a:ext cx="540000" cy="1008000"/>
            </a:xfrm>
            <a:prstGeom prst="line">
              <a:avLst/>
            </a:prstGeom>
            <a:ln w="12700" cap="flat" cmpd="sng" algn="ctr">
              <a:solidFill>
                <a:schemeClr val="bg1">
                  <a:lumMod val="9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0755264" y="1557925"/>
            <a:ext cx="1107996" cy="2081735"/>
            <a:chOff x="8066448" y="1168443"/>
            <a:chExt cx="830997" cy="156130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8298145" y="1472465"/>
              <a:ext cx="206885" cy="125727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066448" y="1168443"/>
              <a:ext cx="8309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模型评估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96121" y="4991101"/>
            <a:ext cx="2660582" cy="1089525"/>
            <a:chOff x="4872091" y="3743327"/>
            <a:chExt cx="1995437" cy="817144"/>
          </a:xfrm>
        </p:grpSpPr>
        <p:sp>
          <p:nvSpPr>
            <p:cNvPr id="64" name="矩形 63"/>
            <p:cNvSpPr/>
            <p:nvPr/>
          </p:nvSpPr>
          <p:spPr>
            <a:xfrm>
              <a:off x="4872091" y="4283472"/>
              <a:ext cx="15234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模型的训练及改进</a:t>
              </a:r>
            </a:p>
          </p:txBody>
        </p:sp>
        <p:cxnSp>
          <p:nvCxnSpPr>
            <p:cNvPr id="65" name="直接连接符 64"/>
            <p:cNvCxnSpPr>
              <a:stCxn id="52" idx="2"/>
            </p:cNvCxnSpPr>
            <p:nvPr/>
          </p:nvCxnSpPr>
          <p:spPr>
            <a:xfrm flipH="1">
              <a:off x="5585766" y="3743327"/>
              <a:ext cx="1281762" cy="498731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428448" y="1198016"/>
            <a:ext cx="2954655" cy="1809053"/>
            <a:chOff x="5571335" y="898512"/>
            <a:chExt cx="2215991" cy="1356790"/>
          </a:xfrm>
        </p:grpSpPr>
        <p:cxnSp>
          <p:nvCxnSpPr>
            <p:cNvPr id="66" name="直接连接符 65"/>
            <p:cNvCxnSpPr>
              <a:stCxn id="67" idx="2"/>
            </p:cNvCxnSpPr>
            <p:nvPr/>
          </p:nvCxnSpPr>
          <p:spPr>
            <a:xfrm flipH="1">
              <a:off x="6563163" y="1175511"/>
              <a:ext cx="116168" cy="1079791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571335" y="898512"/>
              <a:ext cx="22159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实现服务指标异常检测模型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327871" y="3530651"/>
            <a:ext cx="1617750" cy="547556"/>
            <a:chOff x="7745905" y="2647988"/>
            <a:chExt cx="1213313" cy="410667"/>
          </a:xfrm>
        </p:grpSpPr>
        <p:sp>
          <p:nvSpPr>
            <p:cNvPr id="60" name="椭圆 59"/>
            <p:cNvSpPr/>
            <p:nvPr/>
          </p:nvSpPr>
          <p:spPr>
            <a:xfrm>
              <a:off x="8212931" y="2647988"/>
              <a:ext cx="161925" cy="163513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91392" tIns="45696" rIns="91392" bIns="45696"/>
            <a:lstStyle/>
            <a:p>
              <a:pPr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745905" y="2827822"/>
              <a:ext cx="1213313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2020.10-2020.12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3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69004" y="1308516"/>
            <a:ext cx="3776788" cy="2089475"/>
            <a:chOff x="1263882" y="1154952"/>
            <a:chExt cx="2833683" cy="1567293"/>
          </a:xfrm>
        </p:grpSpPr>
        <p:sp>
          <p:nvSpPr>
            <p:cNvPr id="5" name="TextBox 12"/>
            <p:cNvSpPr txBox="1"/>
            <p:nvPr/>
          </p:nvSpPr>
          <p:spPr>
            <a:xfrm>
              <a:off x="1397775" y="1745370"/>
              <a:ext cx="2699790" cy="976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28594" indent="-228594" defTabSz="911837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聚类集群处理</a:t>
              </a:r>
              <a:endPara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28594" indent="-228594" defTabSz="911837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手动标记</a:t>
              </a:r>
              <a:endPara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28594" indent="-228594" defTabSz="911837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KPI</a:t>
              </a:r>
              <a:r>
                <a:rPr lang="zh-CN" altLang="en-US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合并分类</a:t>
              </a:r>
              <a:endPara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28594" indent="-228594" defTabSz="911837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模型训练</a:t>
              </a:r>
              <a:endPara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1837">
                <a:lnSpc>
                  <a:spcPct val="120000"/>
                </a:lnSpc>
                <a:defRPr/>
              </a:pPr>
              <a:r>
                <a:rPr lang="zh-CN" altLang="en-US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模型自动处理新曲线</a:t>
              </a:r>
            </a:p>
          </p:txBody>
        </p:sp>
        <p:sp>
          <p:nvSpPr>
            <p:cNvPr id="43012" name="TextBox 13"/>
            <p:cNvSpPr txBox="1"/>
            <p:nvPr/>
          </p:nvSpPr>
          <p:spPr>
            <a:xfrm>
              <a:off x="1263882" y="1154952"/>
              <a:ext cx="2528762" cy="346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r"/>
              <a:r>
                <a:rPr lang="zh-CN" altLang="en-US" sz="2400" b="1" strike="sngStrik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算法选择</a:t>
              </a:r>
              <a:r>
                <a:rPr lang="en-US" altLang="zh-CN" sz="2400" b="1" strike="sngStrik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</a:t>
              </a:r>
              <a:r>
                <a:rPr lang="zh-CN" altLang="en-US" sz="2400" b="1" strike="sngStrik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调参</a:t>
              </a:r>
              <a:r>
                <a:rPr lang="en-US" altLang="zh-CN" sz="2400" b="1" strike="sngStrik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</a:t>
              </a:r>
              <a:r>
                <a:rPr lang="zh-CN" altLang="en-US" sz="2400" b="1" strike="sngStrike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新标记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24175" y="3717290"/>
            <a:ext cx="3915444" cy="1807578"/>
            <a:chOff x="5171954" y="1407576"/>
            <a:chExt cx="2935650" cy="1355112"/>
          </a:xfrm>
        </p:grpSpPr>
        <p:sp>
          <p:nvSpPr>
            <p:cNvPr id="43014" name="TextBox 14"/>
            <p:cNvSpPr txBox="1"/>
            <p:nvPr/>
          </p:nvSpPr>
          <p:spPr>
            <a:xfrm>
              <a:off x="5171954" y="1407576"/>
              <a:ext cx="2039842" cy="3461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可靠性强</a:t>
              </a: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5189411" y="1767786"/>
              <a:ext cx="2918193" cy="994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1837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半监督学习方法：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1837">
                <a:lnSpc>
                  <a:spcPct val="120000"/>
                </a:lnSpc>
                <a:defRPr/>
              </a:pP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1837">
                <a:lnSpc>
                  <a:spcPct val="120000"/>
                </a:lnSpc>
                <a:defRPr/>
              </a:pPr>
              <a:r>
                <a:rPr lang="en-US" altLang="zh-CN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KPI</a:t>
              </a:r>
              <a:r>
                <a:rPr lang="zh-CN" altLang="en-US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曲线相似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——</a:t>
              </a:r>
              <a:r>
                <a:rPr lang="zh-CN" altLang="en-US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假设独立同分布</a:t>
              </a:r>
              <a:endPara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1837">
                <a:lnSpc>
                  <a:spcPct val="120000"/>
                </a:lnSpc>
                <a:defRPr/>
              </a:pPr>
              <a:r>
                <a:rPr lang="en-US" altLang="zh-CN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                </a:t>
              </a:r>
              <a:r>
                <a:rPr lang="zh-CN" altLang="en-US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可靠性提高</a:t>
              </a:r>
              <a:endParaRPr lang="en-US" altLang="zh-CN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1837">
                <a:lnSpc>
                  <a:spcPct val="120000"/>
                </a:lnSpc>
                <a:defRPr/>
              </a:pPr>
              <a:r>
                <a:rPr lang="zh-CN" altLang="en-US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数据噪声干扰小、不确定性低</a:t>
              </a:r>
            </a:p>
          </p:txBody>
        </p:sp>
      </p:grpSp>
      <p:pic>
        <p:nvPicPr>
          <p:cNvPr id="43034" name="图片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文本框 28"/>
          <p:cNvSpPr txBox="1"/>
          <p:nvPr/>
        </p:nvSpPr>
        <p:spPr>
          <a:xfrm>
            <a:off x="548217" y="486833"/>
            <a:ext cx="2347384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21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创新与特色之处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41361554-11F6-449E-82B1-44BFA813F029}"/>
              </a:ext>
            </a:extLst>
          </p:cNvPr>
          <p:cNvSpPr/>
          <p:nvPr/>
        </p:nvSpPr>
        <p:spPr>
          <a:xfrm>
            <a:off x="4544829" y="4867139"/>
            <a:ext cx="60959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1FE2D5-867C-4093-AC2D-288BD498CF63}"/>
              </a:ext>
            </a:extLst>
          </p:cNvPr>
          <p:cNvSpPr txBox="1"/>
          <p:nvPr/>
        </p:nvSpPr>
        <p:spPr>
          <a:xfrm>
            <a:off x="7493391" y="1381261"/>
            <a:ext cx="4961207" cy="216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与以往方法比较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911837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传统统计学：手动选算法、调参</a:t>
            </a: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911837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911837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911837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监督学习：手工标注异常</a:t>
            </a: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911837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911837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13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 defTabSz="911837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3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无监督学习：精度低、时间长</a:t>
            </a:r>
          </a:p>
        </p:txBody>
      </p:sp>
    </p:spTree>
    <p:extLst>
      <p:ext uri="{BB962C8B-B14F-4D97-AF65-F5344CB8AC3E}">
        <p14:creationId xmlns:p14="http://schemas.microsoft.com/office/powerpoint/2010/main" val="1615074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4466167" y="2046817"/>
            <a:ext cx="3200400" cy="3200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377">
              <a:defRPr/>
            </a:pP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79333" y="1559984"/>
            <a:ext cx="4174067" cy="4174067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377">
              <a:defRPr/>
            </a:pPr>
            <a:endParaRPr lang="zh-CN" altLang="en-US">
              <a:latin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229600" y="1758950"/>
            <a:ext cx="3818466" cy="1468164"/>
            <a:chOff x="544923" y="2418093"/>
            <a:chExt cx="3820097" cy="1467417"/>
          </a:xfrm>
        </p:grpSpPr>
        <p:sp>
          <p:nvSpPr>
            <p:cNvPr id="24580" name="矩形 17"/>
            <p:cNvSpPr/>
            <p:nvPr/>
          </p:nvSpPr>
          <p:spPr>
            <a:xfrm>
              <a:off x="544923" y="2729244"/>
              <a:ext cx="3820097" cy="1156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建立模型，使用真实生产中的程序运行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数据来训练模型，提高其异常检测准确度，使其达到可以投入应用的标准。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1" name="文本框 17"/>
            <p:cNvSpPr txBox="1"/>
            <p:nvPr/>
          </p:nvSpPr>
          <p:spPr>
            <a:xfrm>
              <a:off x="544923" y="2418093"/>
              <a:ext cx="3263826" cy="399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建立服务指标异常检测模型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800" y="3304116"/>
            <a:ext cx="3820576" cy="1427931"/>
            <a:chOff x="449775" y="2458453"/>
            <a:chExt cx="3820096" cy="1427046"/>
          </a:xfrm>
        </p:grpSpPr>
        <p:sp>
          <p:nvSpPr>
            <p:cNvPr id="24583" name="矩形 21"/>
            <p:cNvSpPr/>
            <p:nvPr/>
          </p:nvSpPr>
          <p:spPr>
            <a:xfrm>
              <a:off x="449775" y="2729361"/>
              <a:ext cx="3820096" cy="11561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将服务异常检测系统投入应用，搭建平台提供服务，将项目研究成果投入实际的生产使用中。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4" name="文本框 24"/>
            <p:cNvSpPr txBox="1"/>
            <p:nvPr/>
          </p:nvSpPr>
          <p:spPr>
            <a:xfrm>
              <a:off x="889891" y="2458453"/>
              <a:ext cx="3262022" cy="3998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搭建服务异常检测工作平台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42418" y="2523067"/>
            <a:ext cx="2247900" cy="2247900"/>
            <a:chOff x="4862685" y="2533650"/>
            <a:chExt cx="2247900" cy="2247900"/>
          </a:xfrm>
        </p:grpSpPr>
        <p:sp>
          <p:nvSpPr>
            <p:cNvPr id="26" name="椭圆 25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27" name="Freeform 7"/>
            <p:cNvSpPr>
              <a:spLocks noChangeAspect="1" noEditPoints="1"/>
            </p:cNvSpPr>
            <p:nvPr/>
          </p:nvSpPr>
          <p:spPr bwMode="auto">
            <a:xfrm>
              <a:off x="5599285" y="3172883"/>
              <a:ext cx="774700" cy="57573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/>
            <a:lstStyle/>
            <a:p>
              <a:pPr defTabSz="1044761">
                <a:defRPr/>
              </a:pPr>
              <a:endParaRPr lang="zh-CN" altLang="en-US" sz="2400" kern="0">
                <a:solidFill>
                  <a:srgbClr val="464646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9170" name="文本框 27"/>
            <p:cNvSpPr txBox="1">
              <a:spLocks noChangeArrowheads="1"/>
            </p:cNvSpPr>
            <p:nvPr/>
          </p:nvSpPr>
          <p:spPr bwMode="auto">
            <a:xfrm>
              <a:off x="5345272" y="3939754"/>
              <a:ext cx="1281120" cy="4205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914377">
                <a:defRPr/>
              </a:pPr>
              <a:r>
                <a:rPr lang="zh-CN" altLang="en-US" sz="2133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预期成果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283048" y="1214412"/>
            <a:ext cx="792088" cy="925917"/>
            <a:chOff x="7181637" y="1258060"/>
            <a:chExt cx="792088" cy="925917"/>
          </a:xfrm>
          <a:solidFill>
            <a:schemeClr val="accent6">
              <a:lumMod val="75000"/>
            </a:schemeClr>
          </a:solidFill>
        </p:grpSpPr>
        <p:grpSp>
          <p:nvGrpSpPr>
            <p:cNvPr id="30" name="组合 29"/>
            <p:cNvGrpSpPr/>
            <p:nvPr/>
          </p:nvGrpSpPr>
          <p:grpSpPr>
            <a:xfrm rot="1291582">
              <a:off x="7181637" y="1258060"/>
              <a:ext cx="792088" cy="925917"/>
              <a:chOff x="6744072" y="893003"/>
              <a:chExt cx="792088" cy="925917"/>
            </a:xfrm>
            <a:grpFill/>
          </p:grpSpPr>
          <p:sp>
            <p:nvSpPr>
              <p:cNvPr id="32" name="流程图: 联系 31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11236714">
                <a:off x="6940431" y="1651076"/>
                <a:ext cx="216024" cy="167844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1" name="文本框 28"/>
            <p:cNvSpPr txBox="1"/>
            <p:nvPr/>
          </p:nvSpPr>
          <p:spPr>
            <a:xfrm>
              <a:off x="7423168" y="1475477"/>
              <a:ext cx="365806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A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02705" y="2532963"/>
            <a:ext cx="938892" cy="792088"/>
            <a:chOff x="3794408" y="2708245"/>
            <a:chExt cx="938886" cy="792088"/>
          </a:xfrm>
          <a:solidFill>
            <a:schemeClr val="accent6">
              <a:lumMod val="75000"/>
            </a:schemeClr>
          </a:solidFill>
        </p:grpSpPr>
        <p:grpSp>
          <p:nvGrpSpPr>
            <p:cNvPr id="35" name="组合 34"/>
            <p:cNvGrpSpPr/>
            <p:nvPr/>
          </p:nvGrpSpPr>
          <p:grpSpPr>
            <a:xfrm rot="18172526">
              <a:off x="3867807" y="2634846"/>
              <a:ext cx="792088" cy="938886"/>
              <a:chOff x="6744072" y="893003"/>
              <a:chExt cx="792088" cy="938886"/>
            </a:xfrm>
            <a:grpFill/>
          </p:grpSpPr>
          <p:sp>
            <p:nvSpPr>
              <p:cNvPr id="37" name="流程图: 联系 36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1236714">
                <a:off x="6980835" y="1664045"/>
                <a:ext cx="216024" cy="167844"/>
              </a:xfrm>
              <a:prstGeom prst="triangl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6" name="文本框 29"/>
            <p:cNvSpPr txBox="1"/>
            <p:nvPr/>
          </p:nvSpPr>
          <p:spPr>
            <a:xfrm>
              <a:off x="3975023" y="2864393"/>
              <a:ext cx="34496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B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pic>
        <p:nvPicPr>
          <p:cNvPr id="24594" name="图片 4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548217" y="495300"/>
            <a:ext cx="2347384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21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</p:spTree>
    <p:extLst>
      <p:ext uri="{BB962C8B-B14F-4D97-AF65-F5344CB8AC3E}">
        <p14:creationId xmlns:p14="http://schemas.microsoft.com/office/powerpoint/2010/main" val="59915813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82363" y="1645227"/>
            <a:ext cx="5276849" cy="1395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8251" y="2882324"/>
            <a:ext cx="4064000" cy="9069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7501" y="395818"/>
            <a:ext cx="2100913" cy="632883"/>
            <a:chOff x="184527" y="297451"/>
            <a:chExt cx="1575077" cy="473415"/>
          </a:xfrm>
        </p:grpSpPr>
        <p:pic>
          <p:nvPicPr>
            <p:cNvPr id="53250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8"/>
              <a:ext cx="1219614" cy="345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基本信息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67A2138-8209-478B-8459-B6E1DCE4345A}"/>
              </a:ext>
            </a:extLst>
          </p:cNvPr>
          <p:cNvSpPr/>
          <p:nvPr/>
        </p:nvSpPr>
        <p:spPr>
          <a:xfrm>
            <a:off x="1249181" y="1867738"/>
            <a:ext cx="10533089" cy="249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defTabSz="1219170">
              <a:lnSpc>
                <a:spcPct val="90000"/>
              </a:lnSpc>
              <a:spcBef>
                <a:spcPts val="2400"/>
              </a:spcBef>
              <a:buSzPct val="59000"/>
              <a:buFont typeface="Wingdings" panose="05000000000000000000" pitchFamily="2" charset="2"/>
              <a:buChar char="n"/>
            </a:pPr>
            <a:r>
              <a:rPr lang="zh-CN" altLang="en-US" sz="2667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项目成员：黄翰林、李浩哲、滕思远、胡智龙、张心怡</a:t>
            </a:r>
            <a:endParaRPr lang="en-US" altLang="zh-CN" sz="2667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189" indent="-457189" defTabSz="1219170">
              <a:lnSpc>
                <a:spcPct val="90000"/>
              </a:lnSpc>
              <a:spcBef>
                <a:spcPts val="2400"/>
              </a:spcBef>
              <a:buSzPct val="59000"/>
              <a:buFont typeface="Wingdings" panose="05000000000000000000" pitchFamily="2" charset="2"/>
              <a:buChar char="n"/>
            </a:pPr>
            <a:r>
              <a:rPr lang="zh-CN" altLang="en-US" sz="2667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指导教师：张圣林</a:t>
            </a:r>
            <a:endParaRPr lang="zh-CN" altLang="en-US" sz="2667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189" indent="-457189" defTabSz="1219170">
              <a:lnSpc>
                <a:spcPct val="90000"/>
              </a:lnSpc>
              <a:spcBef>
                <a:spcPts val="2400"/>
              </a:spcBef>
              <a:buSzPct val="59000"/>
              <a:buFont typeface="Wingdings" panose="05000000000000000000" pitchFamily="2" charset="2"/>
              <a:buChar char="n"/>
            </a:pPr>
            <a:r>
              <a:rPr lang="zh-CN" altLang="en-US" sz="2667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所在年级：</a:t>
            </a:r>
            <a:r>
              <a:rPr lang="en-US" altLang="zh-CN" sz="2667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</a:t>
            </a:r>
            <a:r>
              <a:rPr lang="zh-CN" altLang="en-US" sz="2667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级</a:t>
            </a:r>
            <a:endParaRPr lang="en-US" altLang="zh-CN" sz="2667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189" indent="-457189" defTabSz="1219170">
              <a:lnSpc>
                <a:spcPct val="90000"/>
              </a:lnSpc>
              <a:spcBef>
                <a:spcPts val="2400"/>
              </a:spcBef>
              <a:buSzPct val="59000"/>
              <a:buFont typeface="Wingdings" panose="05000000000000000000" pitchFamily="2" charset="2"/>
              <a:buChar char="n"/>
            </a:pPr>
            <a:r>
              <a:rPr lang="zh-CN" altLang="en-US" sz="2667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专业院系：软件工程</a:t>
            </a:r>
          </a:p>
        </p:txBody>
      </p:sp>
    </p:spTree>
    <p:extLst>
      <p:ext uri="{BB962C8B-B14F-4D97-AF65-F5344CB8AC3E}">
        <p14:creationId xmlns:p14="http://schemas.microsoft.com/office/powerpoint/2010/main" val="34676070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376767" y="2328334"/>
            <a:ext cx="3654961" cy="1254261"/>
            <a:chOff x="219753" y="1976522"/>
            <a:chExt cx="2741158" cy="941078"/>
          </a:xfrm>
        </p:grpSpPr>
        <p:sp>
          <p:nvSpPr>
            <p:cNvPr id="14338" name="文本框 38"/>
            <p:cNvSpPr txBox="1"/>
            <p:nvPr/>
          </p:nvSpPr>
          <p:spPr>
            <a:xfrm>
              <a:off x="219753" y="2417307"/>
              <a:ext cx="2741158" cy="5002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/>
              <a:r>
                <a:rPr lang="en-US" altLang="zh-CN" sz="37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37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11"/>
            <p:cNvSpPr txBox="1"/>
            <p:nvPr/>
          </p:nvSpPr>
          <p:spPr>
            <a:xfrm>
              <a:off x="1979712" y="1976522"/>
              <a:ext cx="958414" cy="5619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42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5403851" y="2520952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4801717" y="2423585"/>
            <a:ext cx="591551" cy="666786"/>
            <a:chOff x="3539824" y="2047768"/>
            <a:chExt cx="443263" cy="499464"/>
          </a:xfrm>
        </p:grpSpPr>
        <p:sp>
          <p:nvSpPr>
            <p:cNvPr id="14342" name="文本框 16"/>
            <p:cNvSpPr txBox="1"/>
            <p:nvPr/>
          </p:nvSpPr>
          <p:spPr>
            <a:xfrm>
              <a:off x="3539824" y="2047768"/>
              <a:ext cx="348579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7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8851900" y="2554818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项目安排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8211029" y="2497668"/>
            <a:ext cx="632403" cy="666786"/>
            <a:chOff x="6095706" y="2057986"/>
            <a:chExt cx="475020" cy="499464"/>
          </a:xfrm>
        </p:grpSpPr>
        <p:sp>
          <p:nvSpPr>
            <p:cNvPr id="14346" name="文本框 20"/>
            <p:cNvSpPr txBox="1"/>
            <p:nvPr/>
          </p:nvSpPr>
          <p:spPr>
            <a:xfrm>
              <a:off x="6095706" y="2057986"/>
              <a:ext cx="349422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7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5403851" y="329353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4801717" y="3196168"/>
            <a:ext cx="591551" cy="666786"/>
            <a:chOff x="3539824" y="2627150"/>
            <a:chExt cx="443263" cy="499464"/>
          </a:xfrm>
        </p:grpSpPr>
        <p:sp>
          <p:nvSpPr>
            <p:cNvPr id="14350" name="文本框 23"/>
            <p:cNvSpPr txBox="1"/>
            <p:nvPr/>
          </p:nvSpPr>
          <p:spPr>
            <a:xfrm>
              <a:off x="3539824" y="2627150"/>
              <a:ext cx="348579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7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8851900" y="3325285"/>
            <a:ext cx="2339102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创新与特色之处</a:t>
            </a: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211029" y="3208868"/>
            <a:ext cx="632403" cy="666786"/>
            <a:chOff x="6095706" y="2637368"/>
            <a:chExt cx="475020" cy="499464"/>
          </a:xfrm>
        </p:grpSpPr>
        <p:sp>
          <p:nvSpPr>
            <p:cNvPr id="14354" name="文本框 26"/>
            <p:cNvSpPr txBox="1"/>
            <p:nvPr/>
          </p:nvSpPr>
          <p:spPr>
            <a:xfrm>
              <a:off x="6095706" y="2637368"/>
              <a:ext cx="349422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37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5403851" y="4057652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关键技术与难点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4801717" y="3960287"/>
            <a:ext cx="591551" cy="666786"/>
            <a:chOff x="3539824" y="3200893"/>
            <a:chExt cx="443263" cy="499464"/>
          </a:xfrm>
        </p:grpSpPr>
        <p:sp>
          <p:nvSpPr>
            <p:cNvPr id="14358" name="文本框 29"/>
            <p:cNvSpPr txBox="1"/>
            <p:nvPr/>
          </p:nvSpPr>
          <p:spPr>
            <a:xfrm>
              <a:off x="3539824" y="3200893"/>
              <a:ext cx="348579" cy="499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7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/>
          <p:nvPr/>
        </p:nvSpPr>
        <p:spPr>
          <a:xfrm>
            <a:off x="8851900" y="4091518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8211029" y="3975099"/>
            <a:ext cx="632403" cy="666786"/>
            <a:chOff x="6095706" y="3211111"/>
            <a:chExt cx="475020" cy="500982"/>
          </a:xfrm>
        </p:grpSpPr>
        <p:sp>
          <p:nvSpPr>
            <p:cNvPr id="14362" name="文本框 32"/>
            <p:cNvSpPr txBox="1"/>
            <p:nvPr/>
          </p:nvSpPr>
          <p:spPr>
            <a:xfrm>
              <a:off x="6095706" y="3211111"/>
              <a:ext cx="349422" cy="5009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37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4453467" y="2546352"/>
            <a:ext cx="0" cy="20616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548217" y="478367"/>
            <a:ext cx="2347384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21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790017" y="2131879"/>
            <a:ext cx="2611967" cy="2495551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43" name="组合 46"/>
            <p:cNvGrpSpPr/>
            <p:nvPr/>
          </p:nvGrpSpPr>
          <p:grpSpPr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5434541" y="2722430"/>
            <a:ext cx="1305983" cy="1325033"/>
            <a:chOff x="3254772" y="2872916"/>
            <a:chExt cx="936104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5" name="矩形 58"/>
            <p:cNvSpPr/>
            <p:nvPr/>
          </p:nvSpPr>
          <p:spPr>
            <a:xfrm>
              <a:off x="3469765" y="3187079"/>
              <a:ext cx="132412" cy="2826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21">
            <a:extLst>
              <a:ext uri="{FF2B5EF4-FFF2-40B4-BE49-F238E27FC236}">
                <a16:creationId xmlns:a16="http://schemas.microsoft.com/office/drawing/2014/main" id="{CFCF6566-A646-431A-8806-0CE4F5A81DC0}"/>
              </a:ext>
            </a:extLst>
          </p:cNvPr>
          <p:cNvSpPr/>
          <p:nvPr/>
        </p:nvSpPr>
        <p:spPr>
          <a:xfrm>
            <a:off x="6877049" y="1484238"/>
            <a:ext cx="2914064" cy="828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基于互联网服务的兴起和普及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稳定可靠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21">
            <a:extLst>
              <a:ext uri="{FF2B5EF4-FFF2-40B4-BE49-F238E27FC236}">
                <a16:creationId xmlns:a16="http://schemas.microsoft.com/office/drawing/2014/main" id="{8063597B-CA26-407E-A364-A41D00D9ACA9}"/>
              </a:ext>
            </a:extLst>
          </p:cNvPr>
          <p:cNvSpPr/>
          <p:nvPr/>
        </p:nvSpPr>
        <p:spPr>
          <a:xfrm>
            <a:off x="7518399" y="2718869"/>
            <a:ext cx="2914064" cy="1156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检测系统和应用程序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关键效绩指标，如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利用率、每秒查询数、响应延迟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1">
            <a:extLst>
              <a:ext uri="{FF2B5EF4-FFF2-40B4-BE49-F238E27FC236}">
                <a16:creationId xmlns:a16="http://schemas.microsoft.com/office/drawing/2014/main" id="{46FE8873-BFE0-42D2-AEC1-E1BA97DA2263}"/>
              </a:ext>
            </a:extLst>
          </p:cNvPr>
          <p:cNvSpPr/>
          <p:nvPr/>
        </p:nvSpPr>
        <p:spPr>
          <a:xfrm>
            <a:off x="6855720" y="4320844"/>
            <a:ext cx="2914064" cy="78752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的异常可能表明互联网服务存在潜在故障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右 1">
            <a:hlinkClick r:id="rId4" action="ppaction://hlinksldjump"/>
            <a:extLst>
              <a:ext uri="{FF2B5EF4-FFF2-40B4-BE49-F238E27FC236}">
                <a16:creationId xmlns:a16="http://schemas.microsoft.com/office/drawing/2014/main" id="{C67B7A2B-F526-4595-A331-87D47311D17C}"/>
              </a:ext>
            </a:extLst>
          </p:cNvPr>
          <p:cNvSpPr/>
          <p:nvPr/>
        </p:nvSpPr>
        <p:spPr>
          <a:xfrm>
            <a:off x="9166160" y="4819072"/>
            <a:ext cx="437384" cy="32002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36" name="矩形 21">
            <a:extLst>
              <a:ext uri="{FF2B5EF4-FFF2-40B4-BE49-F238E27FC236}">
                <a16:creationId xmlns:a16="http://schemas.microsoft.com/office/drawing/2014/main" id="{9520059A-B937-4E63-BB66-0554DA5A44DC}"/>
              </a:ext>
            </a:extLst>
          </p:cNvPr>
          <p:cNvSpPr/>
          <p:nvPr/>
        </p:nvSpPr>
        <p:spPr>
          <a:xfrm>
            <a:off x="3285042" y="4358276"/>
            <a:ext cx="2219883" cy="78752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新产品的推出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软件的频繁升级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1">
            <a:extLst>
              <a:ext uri="{FF2B5EF4-FFF2-40B4-BE49-F238E27FC236}">
                <a16:creationId xmlns:a16="http://schemas.microsoft.com/office/drawing/2014/main" id="{2D22D8E4-EC86-4403-BC0B-A3701C19382F}"/>
              </a:ext>
            </a:extLst>
          </p:cNvPr>
          <p:cNvSpPr/>
          <p:nvPr/>
        </p:nvSpPr>
        <p:spPr>
          <a:xfrm>
            <a:off x="2579658" y="2951701"/>
            <a:ext cx="2219883" cy="78752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先前的异常检测算法和参数过时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1">
            <a:extLst>
              <a:ext uri="{FF2B5EF4-FFF2-40B4-BE49-F238E27FC236}">
                <a16:creationId xmlns:a16="http://schemas.microsoft.com/office/drawing/2014/main" id="{1E95BBE0-3BDC-4B83-915D-699E600961E9}"/>
              </a:ext>
            </a:extLst>
          </p:cNvPr>
          <p:cNvSpPr/>
          <p:nvPr/>
        </p:nvSpPr>
        <p:spPr>
          <a:xfrm>
            <a:off x="3090833" y="1537206"/>
            <a:ext cx="2219883" cy="1249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曲线异常检测方法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不能很好地处理上述情况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E4C54146-4864-41C2-B2A0-E7D1F921C611}"/>
              </a:ext>
            </a:extLst>
          </p:cNvPr>
          <p:cNvSpPr/>
          <p:nvPr/>
        </p:nvSpPr>
        <p:spPr>
          <a:xfrm>
            <a:off x="741572" y="1038166"/>
            <a:ext cx="2219883" cy="1383327"/>
          </a:xfrm>
          <a:prstGeom prst="wedgeRoundRectCallout">
            <a:avLst>
              <a:gd name="adj1" fmla="val 57816"/>
              <a:gd name="adj2" fmla="val 29116"/>
              <a:gd name="adj3" fmla="val 16667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传统的统计算法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有监督机器学习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无监督机器学习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17669" y="1215793"/>
            <a:ext cx="10177656" cy="2908156"/>
            <a:chOff x="1219465" y="951648"/>
            <a:chExt cx="7633005" cy="2179861"/>
          </a:xfrm>
        </p:grpSpPr>
        <p:grpSp>
          <p:nvGrpSpPr>
            <p:cNvPr id="32775" name="组合 7"/>
            <p:cNvGrpSpPr/>
            <p:nvPr/>
          </p:nvGrpSpPr>
          <p:grpSpPr>
            <a:xfrm>
              <a:off x="1690779" y="951648"/>
              <a:ext cx="6498760" cy="1645602"/>
              <a:chOff x="1690779" y="951648"/>
              <a:chExt cx="6498760" cy="1645602"/>
            </a:xfrm>
          </p:grpSpPr>
          <p:cxnSp>
            <p:nvCxnSpPr>
              <p:cNvPr id="17" name="直接连接符 16"/>
              <p:cNvCxnSpPr>
                <a:cxnSpLocks/>
              </p:cNvCxnSpPr>
              <p:nvPr/>
            </p:nvCxnSpPr>
            <p:spPr>
              <a:xfrm>
                <a:off x="1690779" y="1981234"/>
                <a:ext cx="6498760" cy="97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067262" y="1988001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4589126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6358903" y="1988001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932114" y="1502878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837275" y="951648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377">
                  <a:defRPr/>
                </a:pPr>
                <a:endParaRPr lang="zh-CN" altLang="en-US" sz="135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35"/>
              <p:cNvSpPr txBox="1"/>
              <p:nvPr/>
            </p:nvSpPr>
            <p:spPr>
              <a:xfrm>
                <a:off x="3943773" y="1080542"/>
                <a:ext cx="1976682" cy="3152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defTabSz="914377">
                  <a:defRPr/>
                </a:pPr>
                <a:r>
                  <a:rPr lang="en-US" altLang="zh-CN" sz="2133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KPI</a:t>
                </a:r>
                <a:r>
                  <a:rPr lang="zh-CN" altLang="en-US" sz="2133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异常检测算法</a:t>
                </a: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764D7A82-D00E-4282-978B-007792AE0ED5}"/>
                  </a:ext>
                </a:extLst>
              </p:cNvPr>
              <p:cNvCxnSpPr/>
              <p:nvPr/>
            </p:nvCxnSpPr>
            <p:spPr>
              <a:xfrm>
                <a:off x="8189539" y="1975681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1219465" y="2590483"/>
              <a:ext cx="972551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35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5" name="TextBox 36"/>
            <p:cNvSpPr txBox="1"/>
            <p:nvPr/>
          </p:nvSpPr>
          <p:spPr>
            <a:xfrm>
              <a:off x="1239837" y="2714695"/>
              <a:ext cx="970428" cy="284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zh-CN" sz="1867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基于窗口</a:t>
              </a:r>
              <a:endParaRPr lang="zh-CN" altLang="en-US" sz="1867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439875" y="2590483"/>
              <a:ext cx="1324351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35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7" name="TextBox 37"/>
            <p:cNvSpPr txBox="1"/>
            <p:nvPr/>
          </p:nvSpPr>
          <p:spPr>
            <a:xfrm>
              <a:off x="2506585" y="2722497"/>
              <a:ext cx="1178411" cy="284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zh-CN" sz="1867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基于近似性</a:t>
              </a:r>
              <a:endParaRPr lang="zh-CN" altLang="en-US" sz="1867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16769" y="2590483"/>
              <a:ext cx="995063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35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9" name="TextBox 38"/>
            <p:cNvSpPr txBox="1"/>
            <p:nvPr/>
          </p:nvSpPr>
          <p:spPr>
            <a:xfrm>
              <a:off x="4129087" y="2735278"/>
              <a:ext cx="970428" cy="284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zh-CN" sz="1867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基于预测</a:t>
              </a:r>
              <a:endParaRPr lang="zh-CN" altLang="en-US" sz="1867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64375" y="2584930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35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1" name="TextBox 39"/>
            <p:cNvSpPr txBox="1"/>
            <p:nvPr/>
          </p:nvSpPr>
          <p:spPr>
            <a:xfrm>
              <a:off x="5794290" y="2605337"/>
              <a:ext cx="1296641" cy="4999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zh-CN" sz="1867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基于隐式马尔科夫模型</a:t>
              </a:r>
              <a:endParaRPr lang="zh-CN" altLang="en-US" sz="1867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E7167D-11DC-4035-9780-36FF4AAF5EC2}"/>
                </a:ext>
              </a:extLst>
            </p:cNvPr>
            <p:cNvSpPr/>
            <p:nvPr/>
          </p:nvSpPr>
          <p:spPr>
            <a:xfrm>
              <a:off x="7367662" y="2584930"/>
              <a:ext cx="1484808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35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9">
              <a:extLst>
                <a:ext uri="{FF2B5EF4-FFF2-40B4-BE49-F238E27FC236}">
                  <a16:creationId xmlns:a16="http://schemas.microsoft.com/office/drawing/2014/main" id="{F848A22D-EEFD-4151-9F1D-15AD33EEF846}"/>
                </a:ext>
              </a:extLst>
            </p:cNvPr>
            <p:cNvSpPr txBox="1"/>
            <p:nvPr/>
          </p:nvSpPr>
          <p:spPr>
            <a:xfrm>
              <a:off x="7441791" y="2709333"/>
              <a:ext cx="1386394" cy="284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zh-CN" sz="1867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基于机器学习</a:t>
              </a:r>
              <a:endParaRPr lang="zh-CN" altLang="en-US" sz="1867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2792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548217" y="486833"/>
            <a:ext cx="2347384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21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国内外研究方法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7500" y="395817"/>
            <a:ext cx="2070933" cy="632883"/>
            <a:chOff x="184527" y="297451"/>
            <a:chExt cx="1552601" cy="473415"/>
          </a:xfrm>
        </p:grpSpPr>
        <p:pic>
          <p:nvPicPr>
            <p:cNvPr id="16386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8"/>
              <a:ext cx="1197138" cy="345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目标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64B48B6-1E41-4D83-BF9E-05C3AC29D11A}"/>
              </a:ext>
            </a:extLst>
          </p:cNvPr>
          <p:cNvSpPr txBox="1"/>
          <p:nvPr/>
        </p:nvSpPr>
        <p:spPr>
          <a:xfrm>
            <a:off x="2858124" y="1938729"/>
            <a:ext cx="688548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本项目将构建一个基于半监督学习的自动异常检测模型，使之无需手动算法选择，参数调整或标记新兴的</a:t>
            </a:r>
            <a:r>
              <a:rPr lang="en-US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zh-CN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曲线。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548217" y="459609"/>
            <a:ext cx="2347384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21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pic>
        <p:nvPicPr>
          <p:cNvPr id="1026" name="Picture 2" descr="20180725125136239">
            <a:extLst>
              <a:ext uri="{FF2B5EF4-FFF2-40B4-BE49-F238E27FC236}">
                <a16:creationId xmlns:a16="http://schemas.microsoft.com/office/drawing/2014/main" id="{D5B37441-2F56-4F7C-BB94-A2AE312DD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9"/>
          <a:stretch/>
        </p:blipFill>
        <p:spPr bwMode="auto">
          <a:xfrm>
            <a:off x="2498903" y="646641"/>
            <a:ext cx="7194192" cy="492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A9A690-1970-4F65-B611-94282000C174}"/>
              </a:ext>
            </a:extLst>
          </p:cNvPr>
          <p:cNvSpPr txBox="1"/>
          <p:nvPr/>
        </p:nvSpPr>
        <p:spPr>
          <a:xfrm>
            <a:off x="3572022" y="5720707"/>
            <a:ext cx="504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页面访问量、慢响应数量、搜索响应时间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曲线示例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箭头: 右 36">
            <a:hlinkClick r:id="rId5" action="ppaction://hlinksldjump"/>
            <a:extLst>
              <a:ext uri="{FF2B5EF4-FFF2-40B4-BE49-F238E27FC236}">
                <a16:creationId xmlns:a16="http://schemas.microsoft.com/office/drawing/2014/main" id="{D54AB0F8-67B0-4EA2-AFFB-5DD15116A980}"/>
              </a:ext>
            </a:extLst>
          </p:cNvPr>
          <p:cNvSpPr/>
          <p:nvPr/>
        </p:nvSpPr>
        <p:spPr>
          <a:xfrm flipH="1">
            <a:off x="11398549" y="6318882"/>
            <a:ext cx="416079" cy="32002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345501-10EB-4CF6-AB8B-D4BD6C1AFD3F}"/>
              </a:ext>
            </a:extLst>
          </p:cNvPr>
          <p:cNvGrpSpPr/>
          <p:nvPr/>
        </p:nvGrpSpPr>
        <p:grpSpPr>
          <a:xfrm>
            <a:off x="764118" y="2038351"/>
            <a:ext cx="2440516" cy="2115161"/>
            <a:chOff x="764118" y="2038351"/>
            <a:chExt cx="2440516" cy="2115161"/>
          </a:xfrm>
        </p:grpSpPr>
        <p:grpSp>
          <p:nvGrpSpPr>
            <p:cNvPr id="8" name="组合 7"/>
            <p:cNvGrpSpPr/>
            <p:nvPr/>
          </p:nvGrpSpPr>
          <p:grpSpPr>
            <a:xfrm>
              <a:off x="764118" y="2038351"/>
              <a:ext cx="2440516" cy="734483"/>
              <a:chOff x="533400" y="1528997"/>
              <a:chExt cx="1829490" cy="550887"/>
            </a:xfrm>
          </p:grpSpPr>
          <p:sp>
            <p:nvSpPr>
              <p:cNvPr id="7" name="五边形 6"/>
              <p:cNvSpPr/>
              <p:nvPr/>
            </p:nvSpPr>
            <p:spPr>
              <a:xfrm>
                <a:off x="533400" y="1528997"/>
                <a:ext cx="1829490" cy="550887"/>
              </a:xfrm>
              <a:prstGeom prst="homePlat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 defTabSz="914377">
                  <a:defRPr/>
                </a:pPr>
                <a:endParaRPr lang="zh-CN" altLang="en-US" sz="135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4819" name="文本框 17"/>
              <p:cNvSpPr txBox="1"/>
              <p:nvPr/>
            </p:nvSpPr>
            <p:spPr>
              <a:xfrm>
                <a:off x="861747" y="1648179"/>
                <a:ext cx="1081321" cy="346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Segoe UI Semilight" panose="020B0402040204020203" pitchFamily="34" charset="0"/>
                    <a:ea typeface="微软雅黑" panose="020B0503020204020204" pitchFamily="34" charset="-122"/>
                  </a:rPr>
                  <a:t>步骤一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64118" y="3141134"/>
              <a:ext cx="2275953" cy="1012378"/>
              <a:chOff x="1034229" y="1255861"/>
              <a:chExt cx="2010845" cy="758968"/>
            </a:xfrm>
          </p:grpSpPr>
          <p:sp>
            <p:nvSpPr>
              <p:cNvPr id="42" name="矩形 13"/>
              <p:cNvSpPr>
                <a:spLocks noChangeArrowheads="1"/>
              </p:cNvSpPr>
              <p:nvPr/>
            </p:nvSpPr>
            <p:spPr bwMode="auto">
              <a:xfrm>
                <a:off x="1034229" y="1511343"/>
                <a:ext cx="2010845" cy="503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911837">
                  <a:lnSpc>
                    <a:spcPct val="150000"/>
                  </a:lnSpc>
                  <a:defRPr/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收集一些互联网公司的</a:t>
                </a:r>
                <a:r>
                  <a:rPr lang="en-US" altLang="zh-CN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KPI</a:t>
                </a: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曲线（标记的</a:t>
                </a:r>
                <a:r>
                  <a:rPr lang="en-US" altLang="zh-CN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&amp;</a:t>
                </a: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未标记的） </a:t>
                </a:r>
              </a:p>
            </p:txBody>
          </p:sp>
          <p:sp>
            <p:nvSpPr>
              <p:cNvPr id="34834" name="文本框 83"/>
              <p:cNvSpPr txBox="1"/>
              <p:nvPr/>
            </p:nvSpPr>
            <p:spPr>
              <a:xfrm>
                <a:off x="1259631" y="1255861"/>
                <a:ext cx="1358595" cy="284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 defTabSz="684090"/>
                <a:r>
                  <a:rPr lang="zh-CN" altLang="en-US" sz="186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收集数据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5776818-7569-462C-9FA5-9C80EC1FD3A5}"/>
              </a:ext>
            </a:extLst>
          </p:cNvPr>
          <p:cNvGrpSpPr/>
          <p:nvPr/>
        </p:nvGrpSpPr>
        <p:grpSpPr>
          <a:xfrm>
            <a:off x="3003552" y="2038351"/>
            <a:ext cx="2283882" cy="2730586"/>
            <a:chOff x="3003552" y="2038351"/>
            <a:chExt cx="2283882" cy="2730586"/>
          </a:xfrm>
        </p:grpSpPr>
        <p:grpSp>
          <p:nvGrpSpPr>
            <p:cNvPr id="9" name="组合 8"/>
            <p:cNvGrpSpPr/>
            <p:nvPr/>
          </p:nvGrpSpPr>
          <p:grpSpPr>
            <a:xfrm>
              <a:off x="3098801" y="2038351"/>
              <a:ext cx="2188633" cy="734483"/>
              <a:chOff x="2283957" y="1528997"/>
              <a:chExt cx="1640420" cy="550887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2283957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 defTabSz="914377">
                  <a:defRPr/>
                </a:pPr>
                <a:endParaRPr lang="zh-CN" altLang="en-US" sz="1353" dirty="0">
                  <a:solidFill>
                    <a:srgbClr val="06417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4822" name="文本框 18"/>
              <p:cNvSpPr txBox="1"/>
              <p:nvPr/>
            </p:nvSpPr>
            <p:spPr>
              <a:xfrm>
                <a:off x="2720597" y="1652040"/>
                <a:ext cx="945919" cy="346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Segoe UI Semilight" panose="020B0402040204020203" pitchFamily="34" charset="0"/>
                    <a:ea typeface="微软雅黑" panose="020B0503020204020204" pitchFamily="34" charset="-122"/>
                  </a:rPr>
                  <a:t>步骤二</a:t>
                </a: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003552" y="3141134"/>
              <a:ext cx="2025649" cy="1627803"/>
              <a:chOff x="1034229" y="1255861"/>
              <a:chExt cx="1789697" cy="1220345"/>
            </a:xfrm>
          </p:grpSpPr>
          <p:sp>
            <p:nvSpPr>
              <p:cNvPr id="45" name="矩形 13"/>
              <p:cNvSpPr>
                <a:spLocks noChangeArrowheads="1"/>
              </p:cNvSpPr>
              <p:nvPr/>
            </p:nvSpPr>
            <p:spPr bwMode="auto">
              <a:xfrm>
                <a:off x="1034229" y="1511343"/>
                <a:ext cx="1789697" cy="96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228594" indent="-228594" defTabSz="911837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填充缺失的数据</a:t>
                </a:r>
                <a:endParaRPr lang="en-US" altLang="zh-CN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28594" indent="-228594" defTabSz="911837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KPI</a:t>
                </a: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曲线标准化</a:t>
                </a:r>
                <a:endParaRPr lang="en-US" altLang="zh-CN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28594" indent="-228594" defTabSz="911837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按形状集群</a:t>
                </a:r>
                <a:endParaRPr lang="en-US" altLang="zh-CN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28594" indent="-228594" defTabSz="911837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得出集群中心的曲线</a:t>
                </a:r>
              </a:p>
            </p:txBody>
          </p:sp>
          <p:sp>
            <p:nvSpPr>
              <p:cNvPr id="34837" name="文本框 83"/>
              <p:cNvSpPr txBox="1"/>
              <p:nvPr/>
            </p:nvSpPr>
            <p:spPr>
              <a:xfrm>
                <a:off x="1163514" y="1255861"/>
                <a:ext cx="1454712" cy="284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ctr" defTabSz="684090"/>
                <a:r>
                  <a:rPr lang="zh-CN" altLang="en-US" sz="186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预处理</a:t>
                </a:r>
                <a:r>
                  <a:rPr lang="en-US" altLang="zh-CN" sz="186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86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BF4925-57A5-4625-A733-FE14A784FE18}"/>
              </a:ext>
            </a:extLst>
          </p:cNvPr>
          <p:cNvGrpSpPr/>
          <p:nvPr/>
        </p:nvGrpSpPr>
        <p:grpSpPr>
          <a:xfrm>
            <a:off x="5101167" y="2038351"/>
            <a:ext cx="2188634" cy="2422874"/>
            <a:chOff x="5101167" y="2038351"/>
            <a:chExt cx="2188634" cy="2422874"/>
          </a:xfrm>
        </p:grpSpPr>
        <p:grpSp>
          <p:nvGrpSpPr>
            <p:cNvPr id="10" name="组合 9"/>
            <p:cNvGrpSpPr/>
            <p:nvPr/>
          </p:nvGrpSpPr>
          <p:grpSpPr>
            <a:xfrm>
              <a:off x="5101167" y="2038351"/>
              <a:ext cx="2186517" cy="734483"/>
              <a:chOff x="3785566" y="1528997"/>
              <a:chExt cx="1640420" cy="550887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3785566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 defTabSz="914377">
                  <a:defRPr/>
                </a:pPr>
                <a:endParaRPr lang="zh-CN" altLang="en-US" sz="135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4825" name="文本框 19"/>
              <p:cNvSpPr txBox="1"/>
              <p:nvPr/>
            </p:nvSpPr>
            <p:spPr>
              <a:xfrm>
                <a:off x="4265266" y="1652040"/>
                <a:ext cx="945834" cy="346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Segoe UI Semilight" panose="020B0402040204020203" pitchFamily="34" charset="0"/>
                    <a:ea typeface="微软雅黑" panose="020B0503020204020204" pitchFamily="34" charset="-122"/>
                  </a:rPr>
                  <a:t>步骤三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264152" y="3141134"/>
              <a:ext cx="2025649" cy="1320091"/>
              <a:chOff x="1034229" y="1255861"/>
              <a:chExt cx="1789697" cy="989657"/>
            </a:xfrm>
          </p:grpSpPr>
          <p:sp>
            <p:nvSpPr>
              <p:cNvPr id="48" name="矩形 13"/>
              <p:cNvSpPr>
                <a:spLocks noChangeArrowheads="1"/>
              </p:cNvSpPr>
              <p:nvPr/>
            </p:nvSpPr>
            <p:spPr bwMode="auto">
              <a:xfrm>
                <a:off x="1034229" y="1511343"/>
                <a:ext cx="1789697" cy="73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228594" indent="-228594" defTabSz="911837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从历史数据中提取集群中心的特征值</a:t>
                </a:r>
                <a:endParaRPr lang="en-US" altLang="zh-CN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28594" indent="-228594" defTabSz="911837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利用他们来训练数据</a:t>
                </a:r>
              </a:p>
            </p:txBody>
          </p:sp>
          <p:sp>
            <p:nvSpPr>
              <p:cNvPr id="34840" name="文本框 83"/>
              <p:cNvSpPr txBox="1"/>
              <p:nvPr/>
            </p:nvSpPr>
            <p:spPr>
              <a:xfrm>
                <a:off x="1259631" y="1255861"/>
                <a:ext cx="1358595" cy="284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 defTabSz="684090"/>
                <a:r>
                  <a:rPr lang="zh-CN" altLang="en-US" sz="186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提取特征值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9EB7F3-5178-4020-AF6A-0B85EECE02D7}"/>
              </a:ext>
            </a:extLst>
          </p:cNvPr>
          <p:cNvGrpSpPr/>
          <p:nvPr/>
        </p:nvGrpSpPr>
        <p:grpSpPr>
          <a:xfrm>
            <a:off x="7120467" y="2038351"/>
            <a:ext cx="2186517" cy="2753869"/>
            <a:chOff x="7120467" y="2038351"/>
            <a:chExt cx="2186517" cy="2753869"/>
          </a:xfrm>
        </p:grpSpPr>
        <p:grpSp>
          <p:nvGrpSpPr>
            <p:cNvPr id="12" name="组合 11"/>
            <p:cNvGrpSpPr/>
            <p:nvPr/>
          </p:nvGrpSpPr>
          <p:grpSpPr>
            <a:xfrm>
              <a:off x="7120467" y="2038351"/>
              <a:ext cx="2186517" cy="734483"/>
              <a:chOff x="5299151" y="1528997"/>
              <a:chExt cx="1640420" cy="55088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5299151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 defTabSz="914377">
                  <a:defRPr/>
                </a:pPr>
                <a:endParaRPr lang="zh-CN" altLang="en-US" sz="135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4828" name="文本框 20"/>
              <p:cNvSpPr txBox="1"/>
              <p:nvPr/>
            </p:nvSpPr>
            <p:spPr>
              <a:xfrm>
                <a:off x="5735042" y="1652040"/>
                <a:ext cx="934676" cy="346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Segoe UI Semilight" panose="020B0402040204020203" pitchFamily="34" charset="0"/>
                    <a:ea typeface="微软雅黑" panose="020B0503020204020204" pitchFamily="34" charset="-122"/>
                  </a:rPr>
                  <a:t>步骤四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311831" y="3164418"/>
              <a:ext cx="1982452" cy="1627802"/>
              <a:chOff x="1070562" y="1255861"/>
              <a:chExt cx="1753363" cy="1221587"/>
            </a:xfrm>
          </p:grpSpPr>
          <p:sp>
            <p:nvSpPr>
              <p:cNvPr id="51" name="矩形 13"/>
              <p:cNvSpPr>
                <a:spLocks noChangeArrowheads="1"/>
              </p:cNvSpPr>
              <p:nvPr/>
            </p:nvSpPr>
            <p:spPr bwMode="auto">
              <a:xfrm>
                <a:off x="1070562" y="1511602"/>
                <a:ext cx="1753363" cy="965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911837">
                  <a:lnSpc>
                    <a:spcPct val="150000"/>
                  </a:lnSpc>
                  <a:defRPr/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采用</a:t>
                </a:r>
                <a:r>
                  <a:rPr lang="en-US" altLang="zh-CN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CPLE</a:t>
                </a: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作为半监督学习的框架，利用</a:t>
                </a:r>
                <a:r>
                  <a:rPr lang="en-US" altLang="zh-CN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CPLE</a:t>
                </a: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来检测</a:t>
                </a:r>
                <a:r>
                  <a:rPr lang="en-US" altLang="zh-CN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KPI</a:t>
                </a: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曲线的异常</a:t>
                </a:r>
                <a:endParaRPr lang="en-US" altLang="zh-CN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28594" indent="-228594" algn="ctr" defTabSz="911837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zh-CN" altLang="en-US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843" name="文本框 83"/>
              <p:cNvSpPr txBox="1"/>
              <p:nvPr/>
            </p:nvSpPr>
            <p:spPr>
              <a:xfrm>
                <a:off x="1259631" y="1255861"/>
                <a:ext cx="1358595" cy="2849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 defTabSz="684090"/>
                <a:r>
                  <a:rPr lang="zh-CN" altLang="en-US" sz="186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半监督学习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E15C4D3-3245-4554-A9B2-67DDAB5BABBA}"/>
              </a:ext>
            </a:extLst>
          </p:cNvPr>
          <p:cNvGrpSpPr/>
          <p:nvPr/>
        </p:nvGrpSpPr>
        <p:grpSpPr>
          <a:xfrm>
            <a:off x="9088968" y="2038351"/>
            <a:ext cx="2487946" cy="2767936"/>
            <a:chOff x="9088968" y="2038351"/>
            <a:chExt cx="2487946" cy="2767936"/>
          </a:xfrm>
        </p:grpSpPr>
        <p:grpSp>
          <p:nvGrpSpPr>
            <p:cNvPr id="16" name="组合 15"/>
            <p:cNvGrpSpPr/>
            <p:nvPr/>
          </p:nvGrpSpPr>
          <p:grpSpPr>
            <a:xfrm>
              <a:off x="9088968" y="2038351"/>
              <a:ext cx="2188633" cy="734483"/>
              <a:chOff x="6776809" y="1528997"/>
              <a:chExt cx="1640420" cy="550887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6776809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anchor="ctr"/>
              <a:lstStyle/>
              <a:p>
                <a:pPr algn="ctr" defTabSz="914377">
                  <a:defRPr/>
                </a:pPr>
                <a:endParaRPr lang="zh-CN" altLang="en-US" sz="135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4831" name="文本框 21"/>
              <p:cNvSpPr txBox="1"/>
              <p:nvPr/>
            </p:nvSpPr>
            <p:spPr>
              <a:xfrm>
                <a:off x="7242600" y="1652040"/>
                <a:ext cx="921400" cy="346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Segoe UI Semilight" panose="020B0402040204020203" pitchFamily="34" charset="0"/>
                    <a:ea typeface="微软雅黑" panose="020B0503020204020204" pitchFamily="34" charset="-122"/>
                  </a:rPr>
                  <a:t>步骤五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9157451" y="3164417"/>
              <a:ext cx="2419463" cy="1641870"/>
              <a:chOff x="1021788" y="1255861"/>
              <a:chExt cx="2139873" cy="1232144"/>
            </a:xfrm>
          </p:grpSpPr>
          <p:sp>
            <p:nvSpPr>
              <p:cNvPr id="54" name="矩形 13"/>
              <p:cNvSpPr>
                <a:spLocks noChangeArrowheads="1"/>
              </p:cNvSpPr>
              <p:nvPr/>
            </p:nvSpPr>
            <p:spPr bwMode="auto">
              <a:xfrm>
                <a:off x="1021788" y="1498966"/>
                <a:ext cx="2139873" cy="989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228594" indent="-228594" defTabSz="911837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生成的模型自动检测新的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KPI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曲线</a:t>
                </a:r>
                <a:endPara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28594" indent="-228594" defTabSz="911837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得出量化的异常值</a:t>
                </a:r>
                <a:endParaRPr lang="en-US" altLang="zh-CN" sz="1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28594" indent="-228594" defTabSz="911837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与阈值比较判断异常与否</a:t>
                </a:r>
              </a:p>
            </p:txBody>
          </p:sp>
          <p:sp>
            <p:nvSpPr>
              <p:cNvPr id="34846" name="文本框 83"/>
              <p:cNvSpPr txBox="1"/>
              <p:nvPr/>
            </p:nvSpPr>
            <p:spPr>
              <a:xfrm>
                <a:off x="1259631" y="1255861"/>
                <a:ext cx="1358595" cy="2849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 defTabSz="684090"/>
                <a:r>
                  <a:rPr lang="zh-CN" altLang="en-US" sz="186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模型应用</a:t>
                </a:r>
              </a:p>
            </p:txBody>
          </p:sp>
        </p:grpSp>
      </p:grpSp>
      <p:pic>
        <p:nvPicPr>
          <p:cNvPr id="34847" name="图片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867" y="370418"/>
            <a:ext cx="442384" cy="5524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文本框 32"/>
          <p:cNvSpPr txBox="1"/>
          <p:nvPr/>
        </p:nvSpPr>
        <p:spPr>
          <a:xfrm>
            <a:off x="548217" y="486833"/>
            <a:ext cx="2347384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7">
              <a:defRPr/>
            </a:pPr>
            <a:r>
              <a:rPr lang="zh-CN" altLang="en-US" sz="2133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7501" y="395818"/>
            <a:ext cx="2074717" cy="632883"/>
            <a:chOff x="184527" y="297451"/>
            <a:chExt cx="1555438" cy="473415"/>
          </a:xfrm>
        </p:grpSpPr>
        <p:pic>
          <p:nvPicPr>
            <p:cNvPr id="36866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8"/>
              <a:ext cx="1199975" cy="345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模型框架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1B2D28D-E32C-4819-9625-BE287C34F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02" y="1316553"/>
            <a:ext cx="10193395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1518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marL="285750" indent="-285750" algn="ctr">
          <a:buFont typeface="Arial" panose="020B0604020202020204" pitchFamily="34" charset="0"/>
          <a:buChar char="•"/>
          <a:defRPr dirty="0" smtClean="0"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704</Words>
  <Application>Microsoft Office PowerPoint</Application>
  <PresentationFormat>宽屏</PresentationFormat>
  <Paragraphs>164</Paragraphs>
  <Slides>15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Microsoft YaHei UI</vt:lpstr>
      <vt:lpstr>等线</vt:lpstr>
      <vt:lpstr>等线 Light</vt:lpstr>
      <vt:lpstr>方正正纤黑简体</vt:lpstr>
      <vt:lpstr>微软雅黑</vt:lpstr>
      <vt:lpstr>Arial</vt:lpstr>
      <vt:lpstr>Calibri</vt:lpstr>
      <vt:lpstr>Cambria Math</vt:lpstr>
      <vt:lpstr>Segoe UI Semilight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翰林 黄</cp:lastModifiedBy>
  <cp:revision>17</cp:revision>
  <dcterms:created xsi:type="dcterms:W3CDTF">2019-03-12T02:30:02Z</dcterms:created>
  <dcterms:modified xsi:type="dcterms:W3CDTF">2019-03-14T15:51:37Z</dcterms:modified>
</cp:coreProperties>
</file>