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</p:sldMasterIdLst>
  <p:notesMasterIdLst>
    <p:notesMasterId r:id="rId10"/>
  </p:notesMasterIdLst>
  <p:sldIdLst>
    <p:sldId id="256" r:id="rId5"/>
    <p:sldId id="259" r:id="rId6"/>
    <p:sldId id="268" r:id="rId7"/>
    <p:sldId id="277" r:id="rId8"/>
    <p:sldId id="269" r:id="rId9"/>
    <p:sldId id="267" r:id="rId11"/>
    <p:sldId id="263" r:id="rId12"/>
    <p:sldId id="276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65" r:id="rId21"/>
    <p:sldId id="278" r:id="rId22"/>
    <p:sldId id="279" r:id="rId23"/>
    <p:sldId id="266" r:id="rId24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 userDrawn="1">
          <p15:clr>
            <a:srgbClr val="A4A3A4"/>
          </p15:clr>
        </p15:guide>
        <p15:guide id="2" pos="53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15593E"/>
    <a:srgbClr val="9A0000"/>
    <a:srgbClr val="F3F3F3"/>
    <a:srgbClr val="006600"/>
    <a:srgbClr val="35A374"/>
    <a:srgbClr val="BD191E"/>
    <a:srgbClr val="BE191F"/>
    <a:srgbClr val="DB1F1F"/>
    <a:srgbClr val="9C0C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6379" autoAdjust="0"/>
  </p:normalViewPr>
  <p:slideViewPr>
    <p:cSldViewPr showGuides="1">
      <p:cViewPr varScale="1">
        <p:scale>
          <a:sx n="136" d="100"/>
          <a:sy n="136" d="100"/>
        </p:scale>
        <p:origin x="756" y="126"/>
      </p:cViewPr>
      <p:guideLst>
        <p:guide orient="horz" pos="3117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7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image" Target="../media/image10.jpeg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6228184" y="4656385"/>
            <a:ext cx="30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知山知水</a:t>
            </a:r>
            <a:r>
              <a:rPr lang="zh-CN" altLang="en-US" sz="2400" b="1" baseline="0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树木树人</a:t>
            </a:r>
            <a:endParaRPr lang="zh-CN" altLang="en-US" sz="2400" b="1" dirty="0">
              <a:solidFill>
                <a:srgbClr val="9A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>
            <a:fillRect/>
          </a:stretch>
        </p:blipFill>
        <p:spPr>
          <a:xfrm>
            <a:off x="107504" y="123478"/>
            <a:ext cx="684867" cy="672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>
            <p:custDataLst>
              <p:tags r:id="rId2"/>
            </p:custDataLst>
          </p:nvPr>
        </p:nvCxnSpPr>
        <p:spPr>
          <a:xfrm>
            <a:off x="4307681" y="2593182"/>
            <a:ext cx="3771816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16938" y="0"/>
            <a:ext cx="3149035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669087" y="1784578"/>
            <a:ext cx="1390991" cy="139099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07681" y="1754322"/>
            <a:ext cx="3771816" cy="765740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3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307681" y="2681210"/>
            <a:ext cx="3771816" cy="34437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1961707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1961707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5109211"/>
            <a:ext cx="9144000" cy="342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342900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342900"/>
            <a:ext cx="4627800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1543050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273844"/>
            <a:ext cx="1146987" cy="4358879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273844"/>
            <a:ext cx="6659969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866028" y="1059725"/>
            <a:ext cx="1390991" cy="139099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28099" y="4519136"/>
            <a:ext cx="9184481" cy="62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871390" y="2688077"/>
            <a:ext cx="5401220" cy="961358"/>
          </a:xfrm>
        </p:spPr>
        <p:txBody>
          <a:bodyPr>
            <a:normAutofit/>
          </a:bodyPr>
          <a:lstStyle>
            <a:lvl1pPr algn="ctr">
              <a:defRPr sz="405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3865960" y="1371600"/>
            <a:ext cx="1390650" cy="84534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1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>
            <a:off x="8193529" y="4264650"/>
            <a:ext cx="401747" cy="650310"/>
            <a:chOff x="8382000" y="1972236"/>
            <a:chExt cx="865094" cy="1400332"/>
          </a:xfrm>
        </p:grpSpPr>
        <p:sp>
          <p:nvSpPr>
            <p:cNvPr id="8" name="矩形 7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22815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9" name="组合 8"/>
          <p:cNvGrpSpPr/>
          <p:nvPr userDrawn="1">
            <p:custDataLst>
              <p:tags r:id="rId3"/>
            </p:custDataLst>
          </p:nvPr>
        </p:nvGrpSpPr>
        <p:grpSpPr>
          <a:xfrm>
            <a:off x="8193529" y="4264650"/>
            <a:ext cx="401747" cy="650310"/>
            <a:chOff x="8382000" y="1972236"/>
            <a:chExt cx="865094" cy="1400332"/>
          </a:xfrm>
        </p:grpSpPr>
        <p:sp>
          <p:nvSpPr>
            <p:cNvPr id="10" name="矩形 9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1" name="组合 10"/>
          <p:cNvGrpSpPr/>
          <p:nvPr userDrawn="1">
            <p:custDataLst>
              <p:tags r:id="rId4"/>
            </p:custDataLst>
          </p:nvPr>
        </p:nvGrpSpPr>
        <p:grpSpPr>
          <a:xfrm>
            <a:off x="2976230" y="4264650"/>
            <a:ext cx="401747" cy="650310"/>
            <a:chOff x="8382000" y="1972236"/>
            <a:chExt cx="865094" cy="1400332"/>
          </a:xfrm>
        </p:grpSpPr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 userDrawn="1">
              <p:custDataLst>
                <p:tags r:id="rId6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3"/>
            </p:custDataLst>
          </p:nvPr>
        </p:nvGrpSpPr>
        <p:grpSpPr>
          <a:xfrm>
            <a:off x="8193529" y="4264650"/>
            <a:ext cx="401747" cy="650310"/>
            <a:chOff x="8382000" y="1972236"/>
            <a:chExt cx="865094" cy="1400332"/>
          </a:xfrm>
        </p:grpSpPr>
        <p:sp>
          <p:nvSpPr>
            <p:cNvPr id="11" name="矩形 10"/>
            <p:cNvSpPr/>
            <p:nvPr userDrawn="1">
              <p:custDataLst>
                <p:tags r:id="rId4"/>
              </p:custDataLst>
            </p:nvPr>
          </p:nvSpPr>
          <p:spPr>
            <a:xfrm>
              <a:off x="8610600" y="2260944"/>
              <a:ext cx="636494" cy="1111624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8382000" y="1972236"/>
              <a:ext cx="636494" cy="1111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88451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6F384C6-77FA-4AF6-AF10-492DE6DC1E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101218CE-149D-49E3-8033-D5CD97556C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2"/>
          <p:cNvSpPr txBox="1"/>
          <p:nvPr userDrawn="1"/>
        </p:nvSpPr>
        <p:spPr>
          <a:xfrm>
            <a:off x="6228184" y="4656385"/>
            <a:ext cx="30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知山知水</a:t>
            </a:r>
            <a:r>
              <a:rPr lang="zh-CN" altLang="en-US" sz="2400" b="1" baseline="0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树木树人</a:t>
            </a:r>
            <a:endParaRPr lang="zh-CN" altLang="en-US" sz="2400" b="1" dirty="0">
              <a:solidFill>
                <a:srgbClr val="9A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0" r="12857"/>
          <a:stretch>
            <a:fillRect/>
          </a:stretch>
        </p:blipFill>
        <p:spPr>
          <a:xfrm>
            <a:off x="1306285" y="4198645"/>
            <a:ext cx="7968343" cy="94485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4074E6-B1C6-4874-A86C-8CF1FA38C3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52C2098-12C4-414F-8C26-86CA9D32BF0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1" r="56964"/>
          <a:stretch>
            <a:fillRect/>
          </a:stretch>
        </p:blipFill>
        <p:spPr>
          <a:xfrm>
            <a:off x="-1" y="4243733"/>
            <a:ext cx="2612572" cy="899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6" t="62857" r="-1"/>
          <a:stretch>
            <a:fillRect/>
          </a:stretch>
        </p:blipFill>
        <p:spPr>
          <a:xfrm>
            <a:off x="8168506" y="4073978"/>
            <a:ext cx="991822" cy="10695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108" b="71319"/>
          <a:stretch>
            <a:fillRect/>
          </a:stretch>
        </p:blipFill>
        <p:spPr>
          <a:xfrm>
            <a:off x="1" y="1"/>
            <a:ext cx="1469571" cy="915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1" t="-316" r="-1" b="66506"/>
          <a:stretch>
            <a:fillRect/>
          </a:stretch>
        </p:blipFill>
        <p:spPr>
          <a:xfrm>
            <a:off x="7899276" y="-20723"/>
            <a:ext cx="1244724" cy="820824"/>
          </a:xfrm>
          <a:prstGeom prst="rect">
            <a:avLst/>
          </a:prstGeom>
        </p:spPr>
      </p:pic>
      <p:pic>
        <p:nvPicPr>
          <p:cNvPr id="11" name="图片 10" descr="595b4a9736372"/>
          <p:cNvPicPr>
            <a:picLocks noChangeAspect="1"/>
          </p:cNvPicPr>
          <p:nvPr userDrawn="1"/>
        </p:nvPicPr>
        <p:blipFill>
          <a:blip r:embed="rId7"/>
          <a:srcRect r="14465" b="4247"/>
          <a:stretch>
            <a:fillRect/>
          </a:stretch>
        </p:blipFill>
        <p:spPr>
          <a:xfrm>
            <a:off x="-11430" y="4286"/>
            <a:ext cx="9208770" cy="5153978"/>
          </a:xfrm>
          <a:prstGeom prst="rect">
            <a:avLst/>
          </a:prstGeom>
        </p:spPr>
      </p:pic>
      <p:sp>
        <p:nvSpPr>
          <p:cNvPr id="15" name="TextBox 12"/>
          <p:cNvSpPr txBox="1"/>
          <p:nvPr userDrawn="1"/>
        </p:nvSpPr>
        <p:spPr>
          <a:xfrm>
            <a:off x="6228184" y="4656385"/>
            <a:ext cx="307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知山知水</a:t>
            </a:r>
            <a:r>
              <a:rPr lang="zh-CN" altLang="en-US" sz="2400" b="1" baseline="0" dirty="0" smtClean="0">
                <a:solidFill>
                  <a:srgbClr val="9A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树木树人</a:t>
            </a:r>
            <a:endParaRPr lang="zh-CN" altLang="en-US" sz="2400" b="1" dirty="0">
              <a:solidFill>
                <a:srgbClr val="9A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0" r="12857"/>
          <a:stretch>
            <a:fillRect/>
          </a:stretch>
        </p:blipFill>
        <p:spPr>
          <a:xfrm>
            <a:off x="1306285" y="4198645"/>
            <a:ext cx="7968343" cy="94485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4074E6-B1C6-4874-A86C-8CF1FA38C3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52C2098-12C4-414F-8C26-86CA9D32BF0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1" r="56964"/>
          <a:stretch>
            <a:fillRect/>
          </a:stretch>
        </p:blipFill>
        <p:spPr>
          <a:xfrm>
            <a:off x="-1" y="4243733"/>
            <a:ext cx="2612572" cy="899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6" t="62857" r="-1"/>
          <a:stretch>
            <a:fillRect/>
          </a:stretch>
        </p:blipFill>
        <p:spPr>
          <a:xfrm>
            <a:off x="8168506" y="4073978"/>
            <a:ext cx="991822" cy="10695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108" b="71319"/>
          <a:stretch>
            <a:fillRect/>
          </a:stretch>
        </p:blipFill>
        <p:spPr>
          <a:xfrm>
            <a:off x="1" y="1"/>
            <a:ext cx="1469571" cy="915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1" t="-316" r="-1" b="66506"/>
          <a:stretch>
            <a:fillRect/>
          </a:stretch>
        </p:blipFill>
        <p:spPr>
          <a:xfrm>
            <a:off x="7899276" y="-20723"/>
            <a:ext cx="1244724" cy="820824"/>
          </a:xfrm>
          <a:prstGeom prst="rect">
            <a:avLst/>
          </a:prstGeom>
        </p:spPr>
      </p:pic>
      <p:pic>
        <p:nvPicPr>
          <p:cNvPr id="11" name="图片 10" descr="595b4a9736372"/>
          <p:cNvPicPr>
            <a:picLocks noChangeAspect="1"/>
          </p:cNvPicPr>
          <p:nvPr userDrawn="1"/>
        </p:nvPicPr>
        <p:blipFill>
          <a:blip r:embed="rId7"/>
          <a:srcRect r="14465" b="4247"/>
          <a:stretch>
            <a:fillRect/>
          </a:stretch>
        </p:blipFill>
        <p:spPr>
          <a:xfrm>
            <a:off x="-11430" y="4286"/>
            <a:ext cx="9208770" cy="51539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>
            <a:fillRect/>
          </a:stretch>
        </p:blipFill>
        <p:spPr>
          <a:xfrm>
            <a:off x="259904" y="275878"/>
            <a:ext cx="684867" cy="672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0" r="12857"/>
          <a:stretch>
            <a:fillRect/>
          </a:stretch>
        </p:blipFill>
        <p:spPr>
          <a:xfrm>
            <a:off x="1306285" y="4198645"/>
            <a:ext cx="7968343" cy="94485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A4074E6-B1C6-4874-A86C-8CF1FA38C3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52C2098-12C4-414F-8C26-86CA9D32BF01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1" r="56964"/>
          <a:stretch>
            <a:fillRect/>
          </a:stretch>
        </p:blipFill>
        <p:spPr>
          <a:xfrm>
            <a:off x="-1" y="4243733"/>
            <a:ext cx="2612572" cy="8997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6" t="62857" r="-1"/>
          <a:stretch>
            <a:fillRect/>
          </a:stretch>
        </p:blipFill>
        <p:spPr>
          <a:xfrm>
            <a:off x="8168506" y="4073978"/>
            <a:ext cx="991822" cy="10695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74108" b="71319"/>
          <a:stretch>
            <a:fillRect/>
          </a:stretch>
        </p:blipFill>
        <p:spPr>
          <a:xfrm>
            <a:off x="1" y="1"/>
            <a:ext cx="1469571" cy="9156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1" t="-316" r="-1" b="66506"/>
          <a:stretch>
            <a:fillRect/>
          </a:stretch>
        </p:blipFill>
        <p:spPr>
          <a:xfrm>
            <a:off x="7899276" y="-20723"/>
            <a:ext cx="1244724" cy="820824"/>
          </a:xfrm>
          <a:prstGeom prst="rect">
            <a:avLst/>
          </a:prstGeom>
        </p:spPr>
      </p:pic>
      <p:pic>
        <p:nvPicPr>
          <p:cNvPr id="11" name="图片 10" descr="595b4a9736372"/>
          <p:cNvPicPr>
            <a:picLocks noChangeAspect="1"/>
          </p:cNvPicPr>
          <p:nvPr userDrawn="1"/>
        </p:nvPicPr>
        <p:blipFill>
          <a:blip r:embed="rId7"/>
          <a:srcRect r="14465" b="4247"/>
          <a:stretch>
            <a:fillRect/>
          </a:stretch>
        </p:blipFill>
        <p:spPr>
          <a:xfrm>
            <a:off x="-11430" y="4286"/>
            <a:ext cx="9208770" cy="5153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2700" y="4588797"/>
            <a:ext cx="9144000" cy="24012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11" name="直线连接符 18"/>
          <p:cNvCxnSpPr/>
          <p:nvPr>
            <p:custDataLst>
              <p:tags r:id="rId3"/>
            </p:custDataLst>
          </p:nvPr>
        </p:nvCxnSpPr>
        <p:spPr>
          <a:xfrm>
            <a:off x="983042" y="2413868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>
            <p:custDataLst>
              <p:tags r:id="rId4"/>
            </p:custDataLst>
          </p:nvPr>
        </p:nvCxnSpPr>
        <p:spPr>
          <a:xfrm>
            <a:off x="7578282" y="2413868"/>
            <a:ext cx="608077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855335" y="2047317"/>
            <a:ext cx="5433331" cy="748594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405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1855335" y="4124885"/>
            <a:ext cx="5433331" cy="33079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350" b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9144000" cy="51435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12"/>
            </p:custDataLst>
          </p:nvPr>
        </p:nvSpPr>
        <p:spPr>
          <a:xfrm>
            <a:off x="-12699" y="-1"/>
            <a:ext cx="9169399" cy="5153026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9.png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5" Type="http://schemas.openxmlformats.org/officeDocument/2006/relationships/theme" Target="../theme/theme3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slideLayout" Target="../slideLayouts/slideLayout10.xml"/><Relationship Id="rId19" Type="http://schemas.openxmlformats.org/officeDocument/2006/relationships/tags" Target="../tags/tag132.xml"/><Relationship Id="rId18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" y="347"/>
            <a:ext cx="9142419" cy="514439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1099" y="-3175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>
            <a:fillRect/>
          </a:stretch>
        </p:blipFill>
        <p:spPr>
          <a:xfrm>
            <a:off x="107504" y="123478"/>
            <a:ext cx="684867" cy="6728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" y="347"/>
            <a:ext cx="9142419" cy="5144393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-11099" y="-3175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>
            <a:fillRect/>
          </a:stretch>
        </p:blipFill>
        <p:spPr>
          <a:xfrm>
            <a:off x="107504" y="123478"/>
            <a:ext cx="684867" cy="672852"/>
          </a:xfrm>
          <a:prstGeom prst="rect">
            <a:avLst/>
          </a:prstGeom>
        </p:spPr>
      </p:pic>
      <p:pic>
        <p:nvPicPr>
          <p:cNvPr id="6" name="图片 5" descr="595b4a9736372"/>
          <p:cNvPicPr>
            <a:picLocks noChangeAspect="1"/>
          </p:cNvPicPr>
          <p:nvPr userDrawn="1"/>
        </p:nvPicPr>
        <p:blipFill>
          <a:blip r:embed="rId7"/>
          <a:srcRect r="14465" b="4247"/>
          <a:stretch>
            <a:fillRect/>
          </a:stretch>
        </p:blipFill>
        <p:spPr>
          <a:xfrm>
            <a:off x="-11430" y="4286"/>
            <a:ext cx="9208770" cy="51539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0" t="10800" r="9401" b="10800"/>
          <a:stretch>
            <a:fillRect/>
          </a:stretch>
        </p:blipFill>
        <p:spPr>
          <a:xfrm>
            <a:off x="259904" y="275878"/>
            <a:ext cx="684867" cy="6728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latinLnBrk="0" hangingPunct="1">
        <a:lnSpc>
          <a:spcPct val="12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15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0535" y="1203960"/>
            <a:ext cx="8202930" cy="1246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altLang="zh-CN" sz="5400" b="1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5400" b="1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数学公式的索引创建</a:t>
            </a:r>
            <a:endParaRPr lang="zh-CN" altLang="en-US" sz="5400" b="1" spc="1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88125" y="3508375"/>
            <a:ext cx="1800225" cy="7385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组长：黄海明</a:t>
            </a:r>
            <a:r>
              <a:rPr lang="en-US" altLang="zh-CN" sz="1600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600" spc="1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组员：邹诺</a:t>
            </a:r>
            <a:r>
              <a:rPr lang="en-US" altLang="zh-CN" sz="1600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spc="1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李欣桁</a:t>
            </a:r>
            <a:endParaRPr lang="zh-CN" altLang="en-US" sz="1600" spc="1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11505" y="772160"/>
            <a:ext cx="7439660" cy="1339850"/>
            <a:chOff x="963" y="1216"/>
            <a:chExt cx="11716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963" y="1216"/>
              <a:ext cx="11716" cy="5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、至少支持加减乘除乘方等二元运算符，支持常用逻辑运算符（与/或/异或/蕴含/等价）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11505" y="772160"/>
            <a:ext cx="7439660" cy="1339850"/>
            <a:chOff x="963" y="1216"/>
            <a:chExt cx="11716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963" y="1216"/>
              <a:ext cx="11716" cy="5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、支持小括号确定优先级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11505" y="772160"/>
            <a:ext cx="7439660" cy="1339850"/>
            <a:chOff x="963" y="1216"/>
            <a:chExt cx="11716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963" y="1216"/>
              <a:ext cx="11716" cy="5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、所有前缀表达式的参数都以花括号{}括起来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83895" y="772160"/>
            <a:ext cx="7301230" cy="4029710"/>
            <a:chOff x="1077" y="1216"/>
            <a:chExt cx="11498" cy="6346"/>
          </a:xfrm>
        </p:grpSpPr>
        <p:sp>
          <p:nvSpPr>
            <p:cNvPr id="3" name="文本框 2"/>
            <p:cNvSpPr txBox="1"/>
            <p:nvPr/>
          </p:nvSpPr>
          <p:spPr>
            <a:xfrm>
              <a:off x="1077" y="1216"/>
              <a:ext cx="72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三、最终实现</a:t>
              </a:r>
              <a:endPara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1851" y="2123"/>
              <a:ext cx="10724" cy="543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sz="2000" b="1">
                  <a:latin typeface="+mn-ea"/>
                  <a:ea typeface="+mn-ea"/>
                  <a:cs typeface="+mn-ea"/>
                </a:rPr>
                <a:t>  </a:t>
              </a:r>
              <a:endParaRPr lang="en-US" altLang="zh-CN" sz="2000" b="1"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2090" y="1828165"/>
            <a:ext cx="360680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6600" b="1" kern="1400" spc="500" dirty="0" smtClean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6600" b="1" kern="1400" spc="500" dirty="0" smtClean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619885" y="1657350"/>
            <a:ext cx="4660265" cy="1749425"/>
            <a:chOff x="2551" y="2556"/>
            <a:chExt cx="7339" cy="2755"/>
          </a:xfrm>
        </p:grpSpPr>
        <p:sp>
          <p:nvSpPr>
            <p:cNvPr id="22" name="矩形 21"/>
            <p:cNvSpPr/>
            <p:nvPr>
              <p:custDataLst>
                <p:tags r:id="rId1"/>
              </p:custDataLst>
            </p:nvPr>
          </p:nvSpPr>
          <p:spPr>
            <a:xfrm>
              <a:off x="2588" y="3203"/>
              <a:ext cx="1735" cy="2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sx="85000" sy="85000" algn="ctr" rotWithShape="0">
                <a:schemeClr val="accent1">
                  <a:alpha val="7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350" dirty="0"/>
            </a:p>
          </p:txBody>
        </p:sp>
        <p:sp>
          <p:nvSpPr>
            <p:cNvPr id="35" name="文本框 34"/>
            <p:cNvSpPr txBox="1"/>
            <p:nvPr>
              <p:custDataLst>
                <p:tags r:id="rId2"/>
              </p:custDataLst>
            </p:nvPr>
          </p:nvSpPr>
          <p:spPr>
            <a:xfrm>
              <a:off x="7621" y="3155"/>
              <a:ext cx="291" cy="353"/>
            </a:xfrm>
            <a:prstGeom prst="rect">
              <a:avLst/>
            </a:prstGeom>
          </p:spPr>
          <p:txBody>
            <a:bodyPr wrap="none" lIns="67500" tIns="35100" rIns="67500" bIns="3510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  <p:sp>
          <p:nvSpPr>
            <p:cNvPr id="34" name="直角三角形 33"/>
            <p:cNvSpPr/>
            <p:nvPr>
              <p:custDataLst>
                <p:tags r:id="rId3"/>
              </p:custDataLst>
            </p:nvPr>
          </p:nvSpPr>
          <p:spPr>
            <a:xfrm flipV="1">
              <a:off x="2588" y="3203"/>
              <a:ext cx="514" cy="51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05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551" y="3257"/>
              <a:ext cx="409" cy="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1</a:t>
              </a:r>
              <a:endParaRPr lang="en-US" altLang="zh-CN" sz="1400" b="1" dirty="0" smtClean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90" y="2556"/>
              <a:ext cx="4800" cy="3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3320" y="1657350"/>
            <a:ext cx="4660265" cy="1749425"/>
            <a:chOff x="2551" y="2556"/>
            <a:chExt cx="7339" cy="2755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2588" y="3203"/>
              <a:ext cx="1735" cy="2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sx="85000" sy="85000" algn="ctr" rotWithShape="0">
                <a:schemeClr val="accent1">
                  <a:alpha val="7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350" dirty="0"/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7621" y="3155"/>
              <a:ext cx="291" cy="353"/>
            </a:xfrm>
            <a:prstGeom prst="rect">
              <a:avLst/>
            </a:prstGeom>
          </p:spPr>
          <p:txBody>
            <a:bodyPr wrap="none" lIns="67500" tIns="35100" rIns="67500" bIns="3510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  <p:sp>
          <p:nvSpPr>
            <p:cNvPr id="10" name="直角三角形 9"/>
            <p:cNvSpPr/>
            <p:nvPr>
              <p:custDataLst>
                <p:tags r:id="rId6"/>
              </p:custDataLst>
            </p:nvPr>
          </p:nvSpPr>
          <p:spPr>
            <a:xfrm flipV="1">
              <a:off x="2588" y="3203"/>
              <a:ext cx="514" cy="51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05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51" y="3257"/>
              <a:ext cx="409" cy="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2</a:t>
              </a:r>
              <a:endParaRPr lang="en-US" altLang="zh-CN" sz="1400" b="1" dirty="0" smtClean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90" y="2556"/>
              <a:ext cx="4800" cy="3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72785" y="1661160"/>
            <a:ext cx="4660265" cy="1749425"/>
            <a:chOff x="2551" y="2556"/>
            <a:chExt cx="7339" cy="2755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2588" y="3203"/>
              <a:ext cx="1735" cy="2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79400" sx="85000" sy="85000" algn="ctr" rotWithShape="0">
                <a:schemeClr val="accent1">
                  <a:alpha val="7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350" dirty="0"/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7621" y="3155"/>
              <a:ext cx="291" cy="353"/>
            </a:xfrm>
            <a:prstGeom prst="rect">
              <a:avLst/>
            </a:prstGeom>
          </p:spPr>
          <p:txBody>
            <a:bodyPr wrap="none" lIns="67500" tIns="35100" rIns="67500" bIns="35100">
              <a:normAutofit fontScale="70000"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2800">
                  <a:solidFill>
                    <a:schemeClr val="bg1"/>
                  </a:solidFill>
                </a:defRPr>
              </a:lvl1pPr>
            </a:lstStyle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  <p:sp>
          <p:nvSpPr>
            <p:cNvPr id="16" name="直角三角形 15"/>
            <p:cNvSpPr/>
            <p:nvPr>
              <p:custDataLst>
                <p:tags r:id="rId9"/>
              </p:custDataLst>
            </p:nvPr>
          </p:nvSpPr>
          <p:spPr>
            <a:xfrm flipV="1">
              <a:off x="2588" y="3203"/>
              <a:ext cx="514" cy="51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zh-CN" altLang="en-US" sz="105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551" y="3257"/>
              <a:ext cx="409" cy="33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</a:rPr>
                <a:t>3</a:t>
              </a:r>
              <a:endParaRPr lang="en-US" altLang="zh-CN" sz="1400" b="1" dirty="0" smtClean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90" y="2556"/>
              <a:ext cx="4800" cy="3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62455" y="2428240"/>
            <a:ext cx="715010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项目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内容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68725" y="2428240"/>
            <a:ext cx="1072515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要求及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实现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89320" y="2428240"/>
            <a:ext cx="715010" cy="8616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最终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实现</a:t>
            </a:r>
            <a:endParaRPr lang="zh-CN" altLang="en-US" sz="2800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1475998" y="628943"/>
            <a:ext cx="1134527" cy="608582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Autofit/>
          </a:bodyPr>
          <a:p>
            <a:pPr algn="ctr">
              <a:lnSpc>
                <a:spcPct val="130000"/>
              </a:lnSpc>
            </a:pPr>
            <a:r>
              <a:rPr lang="zh-CN" altLang="en-US" sz="3200" b="1" spc="30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目录</a:t>
            </a:r>
            <a:endParaRPr lang="zh-CN" altLang="en-US" sz="3200" b="1" spc="30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1"/>
            </p:custDataLst>
          </p:nvPr>
        </p:nvCxnSpPr>
        <p:spPr>
          <a:xfrm>
            <a:off x="1547663" y="1237770"/>
            <a:ext cx="98671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83895" y="772160"/>
            <a:ext cx="7301230" cy="4029075"/>
            <a:chOff x="1077" y="1216"/>
            <a:chExt cx="11498" cy="6345"/>
          </a:xfrm>
        </p:grpSpPr>
        <p:sp>
          <p:nvSpPr>
            <p:cNvPr id="3" name="文本框 2"/>
            <p:cNvSpPr txBox="1"/>
            <p:nvPr/>
          </p:nvSpPr>
          <p:spPr>
            <a:xfrm>
              <a:off x="1077" y="1216"/>
              <a:ext cx="72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一、项目内容</a:t>
              </a:r>
              <a:endPara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1851" y="2123"/>
              <a:ext cx="10724" cy="543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en-US" altLang="zh-CN" sz="2000" b="1">
                  <a:latin typeface="+mn-ea"/>
                  <a:ea typeface="+mn-ea"/>
                  <a:cs typeface="+mn-ea"/>
                </a:rPr>
                <a:t>  结合课程讲解与专利《一种基于公式解析的数学公式检索索引创建方法与系统》，使用</a:t>
              </a:r>
              <a:r>
                <a:rPr lang="zh-CN" altLang="en-US" sz="2000" b="1">
                  <a:latin typeface="+mn-ea"/>
                  <a:ea typeface="+mn-ea"/>
                  <a:cs typeface="+mn-ea"/>
                </a:rPr>
                <a:t>了</a:t>
              </a:r>
              <a:r>
                <a:rPr lang="en-US" altLang="zh-CN" sz="2000" b="1">
                  <a:latin typeface="+mn-ea"/>
                  <a:ea typeface="+mn-ea"/>
                  <a:cs typeface="+mn-ea"/>
                </a:rPr>
                <a:t>C++实现Latex数学公式的索引创建。程序的输入是Latex数学公式（合法或非法），输出是与合法数学公式相对应的键值对（键为创建索引、值为原始Latex公式字符串）。</a:t>
              </a:r>
              <a:endParaRPr lang="en-US" altLang="zh-CN" sz="2000" b="1">
                <a:latin typeface="+mn-ea"/>
                <a:ea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286000" y="2139950"/>
            <a:ext cx="4572000" cy="1339850"/>
            <a:chOff x="1077" y="1216"/>
            <a:chExt cx="7200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1077" y="1216"/>
              <a:ext cx="72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二、要求及实现</a:t>
              </a:r>
              <a:endPara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92057" y="1206615"/>
            <a:ext cx="6809550" cy="3453638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sz="1200"/>
              <a:t>[1] 点击输入本栏的具体文字，简明扼要地说明分项内容,作为概念的解说。[2] 点击输入本栏的具体文字，简明扼要地说明分项内容,作为概念的解说。[3] 点击输入本栏的具体文字，简明扼要地说明分项内容,作为概念的解说。[4] 点击输入本栏的具体文字，简明扼要地说明分项内容,作为概念的解说。[5] 点击输入本栏的具体文字，简明扼要地说明分项内容,作为概念的解说。[6] 点击输入本栏的具体文字，简明扼要地说明分项内容,作为概念的解说。[7] 点击输入本栏的具体文字，简明扼要地说明分项内容,作为概念的解说。[8] 点击输入本栏的具体文字，简明扼要地说明分项内容,作为概念的解说。[9] 点击输入本栏的具体文字，简明扼要地说明分项内容,作为概念的解说。</a:t>
            </a:r>
            <a:endParaRPr lang="en-US" altLang="zh-CN" sz="1200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345809" y="-1555"/>
            <a:ext cx="346249" cy="8567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692057" y="254178"/>
            <a:ext cx="2757197" cy="447911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1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5.3参考文献</a:t>
            </a:r>
            <a:endParaRPr lang="en-US" altLang="zh-CN" sz="21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77163" y="707683"/>
            <a:ext cx="1134527" cy="608582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700">
                <a:solidFill>
                  <a:schemeClr val="tx1">
                    <a:lumMod val="75000"/>
                    <a:lumOff val="25000"/>
                  </a:schemeClr>
                </a:solidFill>
              </a:rPr>
              <a:t>目 录</a:t>
            </a:r>
            <a:endParaRPr lang="zh-CN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23718" y="707683"/>
            <a:ext cx="2274518" cy="608582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lnSpcReduction="20000"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CONTENTS</a:t>
            </a:r>
            <a:endParaRPr lang="en-US" altLang="zh-CN" sz="3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文本框 5"/>
          <p:cNvSpPr txBox="1"/>
          <p:nvPr>
            <p:custDataLst>
              <p:tags r:id="rId3"/>
            </p:custDataLst>
          </p:nvPr>
        </p:nvSpPr>
        <p:spPr>
          <a:xfrm>
            <a:off x="1894523" y="2656999"/>
            <a:ext cx="665798" cy="278606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fontScale="7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绪论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3237548" y="2033588"/>
            <a:ext cx="1101566" cy="13392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/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4831556" y="2033588"/>
            <a:ext cx="1101566" cy="13392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/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6425089" y="2033588"/>
            <a:ext cx="1101566" cy="13392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79400" sx="85000" sy="85000" algn="ctr" rotWithShape="0">
              <a:schemeClr val="accent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350" dirty="0"/>
          </a:p>
        </p:txBody>
      </p:sp>
      <p:sp>
        <p:nvSpPr>
          <p:cNvPr id="10" name="文本框 5"/>
          <p:cNvSpPr txBox="1"/>
          <p:nvPr>
            <p:custDataLst>
              <p:tags r:id="rId7"/>
            </p:custDataLst>
          </p:nvPr>
        </p:nvSpPr>
        <p:spPr>
          <a:xfrm>
            <a:off x="3488531" y="2467928"/>
            <a:ext cx="665321" cy="579120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研究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方法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13" name="文本框 5"/>
          <p:cNvSpPr txBox="1"/>
          <p:nvPr>
            <p:custDataLst>
              <p:tags r:id="rId8"/>
            </p:custDataLst>
          </p:nvPr>
        </p:nvSpPr>
        <p:spPr>
          <a:xfrm>
            <a:off x="6654165" y="2467928"/>
            <a:ext cx="703898" cy="579120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成果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应用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23" name="文本框 5"/>
          <p:cNvSpPr txBox="1"/>
          <p:nvPr>
            <p:custDataLst>
              <p:tags r:id="rId9"/>
            </p:custDataLst>
          </p:nvPr>
        </p:nvSpPr>
        <p:spPr>
          <a:xfrm>
            <a:off x="5008245" y="2467928"/>
            <a:ext cx="793909" cy="579120"/>
          </a:xfrm>
          <a:prstGeom prst="rect">
            <a:avLst/>
          </a:prstGeom>
          <a:noFill/>
        </p:spPr>
        <p:txBody>
          <a:bodyPr wrap="square" lIns="67500" tIns="35100" rIns="67500" bIns="35100" rtlCol="0" anchor="ctr" anchorCtr="0">
            <a:normAutofit fontScale="6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技术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kumimoji="1" lang="zh-CN" altLang="en-US">
                <a:solidFill>
                  <a:schemeClr val="accent1"/>
                </a:solidFill>
                <a:sym typeface="+mn-lt"/>
              </a:rPr>
              <a:t>实践</a:t>
            </a:r>
            <a:endParaRPr kumimoji="1" lang="zh-CN" altLang="en-US">
              <a:solidFill>
                <a:schemeClr val="accent1"/>
              </a:solidFill>
              <a:sym typeface="+mn-lt"/>
            </a:endParaRPr>
          </a:p>
        </p:txBody>
      </p:sp>
      <p:sp>
        <p:nvSpPr>
          <p:cNvPr id="17" name="直角三角形 16"/>
          <p:cNvSpPr/>
          <p:nvPr>
            <p:custDataLst>
              <p:tags r:id="rId10"/>
            </p:custDataLst>
          </p:nvPr>
        </p:nvSpPr>
        <p:spPr>
          <a:xfrm flipV="1">
            <a:off x="1643539" y="2021205"/>
            <a:ext cx="326231" cy="32623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050"/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647349" y="2003584"/>
            <a:ext cx="184785" cy="224314"/>
          </a:xfrm>
          <a:prstGeom prst="rect">
            <a:avLst/>
          </a:prstGeom>
        </p:spPr>
        <p:txBody>
          <a:bodyPr wrap="none" lIns="67500" tIns="35100" rIns="67500" bIns="3510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1" name="直角三角形 20"/>
          <p:cNvSpPr/>
          <p:nvPr>
            <p:custDataLst>
              <p:tags r:id="rId12"/>
            </p:custDataLst>
          </p:nvPr>
        </p:nvSpPr>
        <p:spPr>
          <a:xfrm flipV="1">
            <a:off x="3235643" y="2025491"/>
            <a:ext cx="326231" cy="32623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050"/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3239453" y="1999298"/>
            <a:ext cx="184785" cy="224314"/>
          </a:xfrm>
          <a:prstGeom prst="rect">
            <a:avLst/>
          </a:prstGeom>
        </p:spPr>
        <p:txBody>
          <a:bodyPr wrap="none" lIns="67500" tIns="35100" rIns="67500" bIns="3510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37" name="直角三角形 36"/>
          <p:cNvSpPr/>
          <p:nvPr>
            <p:custDataLst>
              <p:tags r:id="rId14"/>
            </p:custDataLst>
          </p:nvPr>
        </p:nvSpPr>
        <p:spPr>
          <a:xfrm flipV="1">
            <a:off x="6427470" y="2025491"/>
            <a:ext cx="326231" cy="32623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050"/>
          </a:p>
        </p:txBody>
      </p:sp>
      <p:sp>
        <p:nvSpPr>
          <p:cNvPr id="38" name="文本框 37"/>
          <p:cNvSpPr txBox="1"/>
          <p:nvPr>
            <p:custDataLst>
              <p:tags r:id="rId15"/>
            </p:custDataLst>
          </p:nvPr>
        </p:nvSpPr>
        <p:spPr>
          <a:xfrm>
            <a:off x="6431280" y="1999298"/>
            <a:ext cx="184785" cy="224314"/>
          </a:xfrm>
          <a:prstGeom prst="rect">
            <a:avLst/>
          </a:prstGeom>
        </p:spPr>
        <p:txBody>
          <a:bodyPr wrap="none" lIns="67500" tIns="35100" rIns="67500" bIns="35100">
            <a:normAutofit fontScale="7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sz="1050" dirty="0"/>
              <a:t>4</a:t>
            </a:r>
            <a:endParaRPr lang="zh-CN" altLang="en-US" sz="1050" dirty="0"/>
          </a:p>
        </p:txBody>
      </p:sp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11505" y="772160"/>
            <a:ext cx="7439660" cy="1339850"/>
            <a:chOff x="963" y="1216"/>
            <a:chExt cx="11716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963" y="1216"/>
              <a:ext cx="11716" cy="5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、至少支持希腊字符alpha、beta、gamma、lambda、pi、tau等常数符号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611505" y="772160"/>
            <a:ext cx="7439660" cy="1339850"/>
            <a:chOff x="963" y="1216"/>
            <a:chExt cx="11716" cy="2110"/>
          </a:xfrm>
        </p:grpSpPr>
        <p:sp>
          <p:nvSpPr>
            <p:cNvPr id="3" name="文本框 2"/>
            <p:cNvSpPr txBox="1"/>
            <p:nvPr/>
          </p:nvSpPr>
          <p:spPr>
            <a:xfrm>
              <a:off x="963" y="1216"/>
              <a:ext cx="11716" cy="52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18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、至少支持分数（\frac）、开方（\sqrt）、负号（-）、否定（\neg）、常用三角函数</a:t>
              </a:r>
              <a:endPara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51" y="2939"/>
              <a:ext cx="200" cy="3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p>
              <a:endPara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7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8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97"/>
</p:tagLst>
</file>

<file path=ppt/tags/tag133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8997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  <p:tag name="KSO_WM_TEMPLATE_MASTER_TYPE" val="1"/>
</p:tagLst>
</file>

<file path=ppt/tags/tag13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4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4*l_h_i*1_3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4*l_h_i*1_3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4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4*l_h_i*1_3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4*l_h_i*1_3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1"/>
  <p:tag name="KSO_WM_UNIT_LAYERLEVEL" val="1_1_1"/>
  <p:tag name="KSO_WM_BEAUTIFY_FLAG" val="#wm#"/>
  <p:tag name="KSO_WM_DIAGRAM_GROUP_CODE" val="l1-1"/>
  <p:tag name="KSO_WM_UNIT_ID" val="custom20188997_4*l_h_i*1_1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3"/>
  <p:tag name="KSO_WM_UNIT_LAYERLEVEL" val="1_1_1"/>
  <p:tag name="KSO_WM_BEAUTIFY_FLAG" val="#wm#"/>
  <p:tag name="KSO_WM_DIAGRAM_GROUP_CODE" val="l1-1"/>
  <p:tag name="KSO_WM_UNIT_ID" val="custom20188997_4*l_h_i*1_3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2"/>
  <p:tag name="KSO_WM_UNIT_LAYERLEVEL" val="1_1_1"/>
  <p:tag name="KSO_WM_BEAUTIFY_FLAG" val="#wm#"/>
  <p:tag name="KSO_WM_DIAGRAM_GROUP_CODE" val="l1-1"/>
  <p:tag name="KSO_WM_UNIT_ID" val="custom20188997_4*l_h_i*1_3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BEAUTIFY_FLAG" val="#wm#"/>
  <p:tag name="KSO_WM_DIAGRAM_GROUP_CODE" val="l1-1"/>
  <p:tag name="KSO_WM_UNIT_ID" val="custom20188997_4*b*1"/>
  <p:tag name="KSO_WM_UNIT_PRESET_TEXT" val="目 录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DIAGRAM_GROUP_CODE" val="l1-1"/>
  <p:tag name="KSO_WM_TAG_VERSION" val="1.0"/>
  <p:tag name="KSO_WM_BEAUTIFY_FLAG" val="#wm#"/>
  <p:tag name="KSO_WM_UNIT_TYPE" val="i"/>
  <p:tag name="KSO_WM_UNIT_ID" val="custom20188997_4*i*2"/>
  <p:tag name="KSO_WM_TEMPLATE_CATEGORY" val="custom"/>
  <p:tag name="KSO_WM_TEMPLATE_INDEX" val="20188997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LINE_FORE_SCHEMECOLOR_INDEX" val="5"/>
  <p:tag name="KSO_WM_UNIT_LINE_FILL_TYPE" val="2"/>
  <p:tag name="KSO_WM_UNIT_USESOURCEFORMAT_APPLY" val="1"/>
</p:tagLst>
</file>

<file path=ppt/tags/tag149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602"/>
  <p:tag name="KSO_WM_UNIT_HIGHLIGHT" val="0"/>
  <p:tag name="KSO_WM_UNIT_COMPATIBLE" val="0"/>
  <p:tag name="KSO_WM_BEAUTIFY_FLAG" val="#wm#"/>
  <p:tag name="KSO_WM_TAG_VERSION" val="1.0"/>
  <p:tag name="KSO_WM_UNIT_ID" val="custom20188997_17*f*1"/>
  <p:tag name="KSO_WM_UNIT_PRESET_TEXT" val="[1] 点击输入本栏的具体文字，简明扼要地说明分项内容,作为概念的解说。&#13;[2] 点击输入本栏的具体文字，简明扼要地说明分项内容,作为概念的解说。&#13;[3] 点击输入本栏的具体文字，简明扼要地说明分项内容,作为概念的解说。&#13;[4] 点击输入本栏的具体文字，简明扼要地说明分项内容,作为概念的解说。&#13;[5] 点击输入本栏的具体文字，简明扼要地说明分项内容,作为概念的解说。&#13;[6] 点击输入本栏的具体文字，简明扼要地说明分项内容,作为概念的解说。&#13;[7] 点击输入本栏的具体文字，简明扼要地说明分项内容,作为概念的解说。&#13;[8] 点击输入本栏的具体文字，简明扼要地说明分项内容,作为概念的解说。&#13;[9] 点击输入本栏的具体文字，简明扼要地说明分项内容,作为概念的解说。"/>
  <p:tag name="KSO_WM_UNIT_SUBTYPE" val="a"/>
  <p:tag name="KSO_WM_UNIT_NOCLEAR" val="0"/>
  <p:tag name="KSO_WM_UNIT_DIAGRAM_ISNUMVISUAL" val="0"/>
  <p:tag name="KSO_WM_UNIT_DIAGRAM_ISREFERUNIT" val="0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602"/>
  <p:tag name="KSO_WM_UNIT_HIGHLIGHT" val="0"/>
  <p:tag name="KSO_WM_UNIT_COMPATIBLE" val="0"/>
  <p:tag name="KSO_WM_BEAUTIFY_FLAG" val="#wm#"/>
  <p:tag name="KSO_WM_TAG_VERSION" val="1.0"/>
  <p:tag name="KSO_WM_UNIT_ID" val="custom20188997_17*f*1"/>
  <p:tag name="KSO_WM_UNIT_PRESET_TEXT" val="[1] 点击输入本栏的具体文字，简明扼要地说明分项内容,作为概念的解说。&#13;[2] 点击输入本栏的具体文字，简明扼要地说明分项内容,作为概念的解说。&#13;[3] 点击输入本栏的具体文字，简明扼要地说明分项内容,作为概念的解说。&#13;[4] 点击输入本栏的具体文字，简明扼要地说明分项内容,作为概念的解说。&#13;[5] 点击输入本栏的具体文字，简明扼要地说明分项内容,作为概念的解说。&#13;[6] 点击输入本栏的具体文字，简明扼要地说明分项内容,作为概念的解说。&#13;[7] 点击输入本栏的具体文字，简明扼要地说明分项内容,作为概念的解说。&#13;[8] 点击输入本栏的具体文字，简明扼要地说明分项内容,作为概念的解说。&#13;[9] 点击输入本栏的具体文字，简明扼要地说明分项内容,作为概念的解说。"/>
  <p:tag name="KSO_WM_UNIT_SUBTYPE" val="a"/>
  <p:tag name="KSO_WM_UNIT_NOCLEAR" val="0"/>
  <p:tag name="KSO_WM_UNIT_DIAGRAM_ISNUMVISUAL" val="0"/>
  <p:tag name="KSO_WM_UNIT_DIAGRAM_ISREFERUNIT" val="0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8997_17*i*1"/>
  <p:tag name="KSO_WM_TEMPLATE_CATEGORY" val="custom"/>
  <p:tag name="KSO_WM_TEMPLATE_INDEX" val="20188997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p="http://schemas.openxmlformats.org/presentationml/2006/main">
  <p:tag name="KSO_WM_TEMPLATE_CATEGORY" val="custom"/>
  <p:tag name="KSO_WM_TEMPLATE_INDEX" val="20188997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TAG_VERSION" val="1.0"/>
  <p:tag name="KSO_WM_UNIT_ID" val="custom20188997_17*a*1"/>
  <p:tag name="KSO_WM_UNIT_PRESET_TEXT" val="5.3参考文献"/>
  <p:tag name="KSO_WM_UNIT_ISNUMDGMTITLE" val="0"/>
  <p:tag name="KSO_WM_UNIT_NOCLEAR" val="0"/>
  <p:tag name="KSO_WM_UNIT_DIAGRAM_ISNUMVISUAL" val="0"/>
  <p:tag name="KSO_WM_UNIT_DIAGRAM_ISREFERUNIT" val="0"/>
</p:tagLst>
</file>

<file path=ppt/tags/tag153.xml><?xml version="1.0" encoding="utf-8"?>
<p:tagLst xmlns:p="http://schemas.openxmlformats.org/presentationml/2006/main">
  <p:tag name="KSO_WM_TAG_VERSION" val="1.0"/>
  <p:tag name="KSO_WM_SLIDE_ITEM_CNT" val="0"/>
  <p:tag name="KSO_WM_SLIDE_LAYOUT" val="a_f"/>
  <p:tag name="KSO_WM_SLIDE_LAYOUT_CNT" val="1_1"/>
  <p:tag name="KSO_WM_SLIDE_TYPE" val="text"/>
  <p:tag name="KSO_WM_SLIDE_SUBTYPE" val="diag"/>
  <p:tag name="KSO_WM_BEAUTIFY_FLAG" val="#wm#"/>
  <p:tag name="KSO_WM_SLIDE_POSITION" val="36*0"/>
  <p:tag name="KSO_WM_SLIDE_SIZE" val="750*488"/>
  <p:tag name="KSO_WM_COMBINE_RELATE_SLIDE_ID" val="background20185107_13"/>
  <p:tag name="KSO_WM_TEMPLATE_CATEGORY" val="custom"/>
  <p:tag name="KSO_WM_TEMPLATE_INDEX" val="20188997"/>
  <p:tag name="KSO_WM_SLIDE_ID" val="custom20188997_17"/>
  <p:tag name="KSO_WM_SLIDE_INDEX" val="17"/>
  <p:tag name="KSO_WM_TEMPLATE_SUBCATEGORY" val="0"/>
  <p:tag name="KSO_WM_TEMPLATE_MASTER_TYPE" val="1"/>
  <p:tag name="KSO_WM_TEMPLATE_COLOR_TYPE" val="0"/>
</p:tagLst>
</file>

<file path=ppt/tags/tag15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"/>
  <p:tag name="KSO_WM_UNIT_ISCONTENTSTITLE" val="0"/>
  <p:tag name="KSO_WM_UNIT_HIGHLIGHT" val="0"/>
  <p:tag name="KSO_WM_UNIT_COMPATIBLE" val="0"/>
  <p:tag name="KSO_WM_BEAUTIFY_FLAG" val="#wm#"/>
  <p:tag name="KSO_WM_DIAGRAM_GROUP_CODE" val="l1-1"/>
  <p:tag name="KSO_WM_UNIT_ID" val="custom20188997_4*b*1"/>
  <p:tag name="KSO_WM_UNIT_PRESET_TEXT" val="目 录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BEAUTIFY_FLAG" val="#wm#"/>
  <p:tag name="KSO_WM_DIAGRAM_GROUP_CODE" val="l1-1"/>
  <p:tag name="KSO_WM_UNIT_ID" val="custom20188997_4*a*1"/>
  <p:tag name="KSO_WM_UNIT_PRESET_TEXT" val="CONTENTS"/>
  <p:tag name="KSO_WM_UNIT_ISNUMDGMTITLE" val="0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1_1"/>
  <p:tag name="KSO_WM_UNIT_LAYERLEVEL" val="1_1_1"/>
  <p:tag name="KSO_WM_UNIT_VALUE" val="2"/>
  <p:tag name="KSO_WM_UNIT_HIGHLIGHT" val="0"/>
  <p:tag name="KSO_WM_UNIT_COMPATIBLE" val="0"/>
  <p:tag name="KSO_WM_BEAUTIFY_FLAG" val="#wm#"/>
  <p:tag name="KSO_WM_DIAGRAM_GROUP_CODE" val="l1-1"/>
  <p:tag name="KSO_WM_UNIT_ID" val="custom20188997_4*l_h_f*1_1_1"/>
  <p:tag name="KSO_WM_UNIT_PRESET_TEXT" val="绪论"/>
  <p:tag name="KSO_WM_UNIT_SUBTYPE" val="a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1"/>
  <p:tag name="KSO_WM_UNIT_LAYERLEVEL" val="1_1_1"/>
  <p:tag name="KSO_WM_BEAUTIFY_FLAG" val="#wm#"/>
  <p:tag name="KSO_WM_DIAGRAM_GROUP_CODE" val="l1-1"/>
  <p:tag name="KSO_WM_UNIT_ID" val="custom20188997_4*l_h_i*1_2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3_1"/>
  <p:tag name="KSO_WM_UNIT_LAYERLEVEL" val="1_1_1"/>
  <p:tag name="KSO_WM_BEAUTIFY_FLAG" val="#wm#"/>
  <p:tag name="KSO_WM_DIAGRAM_GROUP_CODE" val="l1-1"/>
  <p:tag name="KSO_WM_UNIT_ID" val="custom20188997_4*l_h_i*1_3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1"/>
  <p:tag name="KSO_WM_UNIT_LAYERLEVEL" val="1_1_1"/>
  <p:tag name="KSO_WM_BEAUTIFY_FLAG" val="#wm#"/>
  <p:tag name="KSO_WM_DIAGRAM_GROUP_CODE" val="l1-1"/>
  <p:tag name="KSO_WM_UNIT_ID" val="custom20188997_4*l_h_i*1_4_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2_1"/>
  <p:tag name="KSO_WM_UNIT_LAYERLEVEL" val="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ID" val="custom20188997_4*l_h_f*1_2_1"/>
  <p:tag name="KSO_WM_UNIT_PRESET_TEXT" val="研究&#13;方法"/>
  <p:tag name="KSO_WM_UNIT_SUBTYPE" val="a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4_1"/>
  <p:tag name="KSO_WM_UNIT_LAYERLEVEL" val="1_1_1"/>
  <p:tag name="KSO_WM_UNIT_VALUE" val="4"/>
  <p:tag name="KSO_WM_UNIT_HIGHLIGHT" val="0"/>
  <p:tag name="KSO_WM_UNIT_COMPATIBLE" val="0"/>
  <p:tag name="KSO_WM_BEAUTIFY_FLAG" val="#wm#"/>
  <p:tag name="KSO_WM_DIAGRAM_GROUP_CODE" val="l1-1"/>
  <p:tag name="KSO_WM_UNIT_ID" val="custom20188997_4*l_h_f*1_4_1"/>
  <p:tag name="KSO_WM_UNIT_PRESET_TEXT" val="成果&#13;应用"/>
  <p:tag name="KSO_WM_UNIT_SUBTYPE" val="a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f"/>
  <p:tag name="KSO_WM_UNIT_INDEX" val="1_3_1"/>
  <p:tag name="KSO_WM_UNIT_LAYERLEVEL" val="1_1_1"/>
  <p:tag name="KSO_WM_UNIT_VALUE" val="6"/>
  <p:tag name="KSO_WM_UNIT_HIGHLIGHT" val="0"/>
  <p:tag name="KSO_WM_UNIT_COMPATIBLE" val="0"/>
  <p:tag name="KSO_WM_BEAUTIFY_FLAG" val="#wm#"/>
  <p:tag name="KSO_WM_DIAGRAM_GROUP_CODE" val="l1-1"/>
  <p:tag name="KSO_WM_UNIT_ID" val="custom20188997_4*l_h_f*1_3_1"/>
  <p:tag name="KSO_WM_UNIT_PRESET_TEXT" val="技术&#13;实践"/>
  <p:tag name="KSO_WM_UNIT_SUBTYPE" val="a"/>
  <p:tag name="KSO_WM_UNIT_NOCLEAR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2"/>
  <p:tag name="KSO_WM_UNIT_LAYERLEVEL" val="1_1_1"/>
  <p:tag name="KSO_WM_BEAUTIFY_FLAG" val="#wm#"/>
  <p:tag name="KSO_WM_DIAGRAM_GROUP_CODE" val="l1-1"/>
  <p:tag name="KSO_WM_UNIT_ID" val="custom20188997_4*l_h_i*1_1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1_3"/>
  <p:tag name="KSO_WM_UNIT_LAYERLEVEL" val="1_1_1"/>
  <p:tag name="KSO_WM_BEAUTIFY_FLAG" val="#wm#"/>
  <p:tag name="KSO_WM_DIAGRAM_GROUP_CODE" val="l1-1"/>
  <p:tag name="KSO_WM_UNIT_ID" val="custom20188997_4*l_h_i*1_1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2"/>
  <p:tag name="KSO_WM_UNIT_LAYERLEVEL" val="1_1_1"/>
  <p:tag name="KSO_WM_BEAUTIFY_FLAG" val="#wm#"/>
  <p:tag name="KSO_WM_DIAGRAM_GROUP_CODE" val="l1-1"/>
  <p:tag name="KSO_WM_UNIT_ID" val="custom20188997_4*l_h_i*1_2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2_3"/>
  <p:tag name="KSO_WM_UNIT_LAYERLEVEL" val="1_1_1"/>
  <p:tag name="KSO_WM_BEAUTIFY_FLAG" val="#wm#"/>
  <p:tag name="KSO_WM_DIAGRAM_GROUP_CODE" val="l1-1"/>
  <p:tag name="KSO_WM_UNIT_ID" val="custom20188997_4*l_h_i*1_2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2"/>
  <p:tag name="KSO_WM_UNIT_LAYERLEVEL" val="1_1_1"/>
  <p:tag name="KSO_WM_BEAUTIFY_FLAG" val="#wm#"/>
  <p:tag name="KSO_WM_DIAGRAM_GROUP_CODE" val="l1-1"/>
  <p:tag name="KSO_WM_UNIT_ID" val="custom20188997_4*l_h_i*1_4_2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88997"/>
  <p:tag name="KSO_WM_TAG_VERSION" val="1.0"/>
  <p:tag name="KSO_WM_UNIT_TYPE" val="l_h_i"/>
  <p:tag name="KSO_WM_UNIT_INDEX" val="1_4_3"/>
  <p:tag name="KSO_WM_UNIT_LAYERLEVEL" val="1_1_1"/>
  <p:tag name="KSO_WM_BEAUTIFY_FLAG" val="#wm#"/>
  <p:tag name="KSO_WM_DIAGRAM_GROUP_CODE" val="l1-1"/>
  <p:tag name="KSO_WM_UNIT_ID" val="custom20188997_4*l_h_i*1_4_3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EXT_FILL_FORE_SCHEMECOLOR_INDEX" val="14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AG_VERSION" val="1.0"/>
  <p:tag name="KSO_WM_SLIDE_ITEM_CNT" val="4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COMBINE_RELATE_SLIDE_ID" val="background20185107_2"/>
  <p:tag name="KSO_WM_TEMPLATE_CATEGORY" val="custom"/>
  <p:tag name="KSO_WM_TEMPLATE_INDEX" val="20188997"/>
  <p:tag name="KSO_WM_SLIDE_ID" val="custom20188997_4"/>
  <p:tag name="KSO_WM_SLIDE_INDEX" val="4"/>
  <p:tag name="KSO_WM_DIAGRAM_GROUP_CODE" val="l1-1"/>
  <p:tag name="KSO_WM_TEMPLATE_SUBCATEGORY" val="0"/>
  <p:tag name="KSO_WM_TEMPLATE_MASTER_TYPE" val="1"/>
  <p:tag name="KSO_WM_TEMPLATE_COLOR_TYPE" val="0"/>
  <p:tag name="KSO_WM_SLIDE_DIAGTYPE" val="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88997"/>
  <p:tag name="KSO_WM_UNIT_TYPE" val="f"/>
  <p:tag name="KSO_WM_UNIT_INDEX" val="1"/>
  <p:tag name="KSO_WM_UNIT_LAYERLEVEL" val="1"/>
  <p:tag name="KSO_WM_UNIT_VALUE" val="602"/>
  <p:tag name="KSO_WM_UNIT_HIGHLIGHT" val="0"/>
  <p:tag name="KSO_WM_UNIT_COMPATIBLE" val="0"/>
  <p:tag name="KSO_WM_BEAUTIFY_FLAG" val="#wm#"/>
  <p:tag name="KSO_WM_TAG_VERSION" val="1.0"/>
  <p:tag name="KSO_WM_UNIT_ID" val="custom20188997_17*f*1"/>
  <p:tag name="KSO_WM_UNIT_PRESET_TEXT" val="[1] 点击输入本栏的具体文字，简明扼要地说明分项内容,作为概念的解说。&#13;[2] 点击输入本栏的具体文字，简明扼要地说明分项内容,作为概念的解说。&#13;[3] 点击输入本栏的具体文字，简明扼要地说明分项内容,作为概念的解说。&#13;[4] 点击输入本栏的具体文字，简明扼要地说明分项内容,作为概念的解说。&#13;[5] 点击输入本栏的具体文字，简明扼要地说明分项内容,作为概念的解说。&#13;[6] 点击输入本栏的具体文字，简明扼要地说明分项内容,作为概念的解说。&#13;[7] 点击输入本栏的具体文字，简明扼要地说明分项内容,作为概念的解说。&#13;[8] 点击输入本栏的具体文字，简明扼要地说明分项内容,作为概念的解说。&#13;[9] 点击输入本栏的具体文字，简明扼要地说明分项内容,作为概念的解说。"/>
  <p:tag name="KSO_WM_UNIT_SUBTYPE" val="a"/>
  <p:tag name="KSO_WM_UNIT_NOCLEAR" val="0"/>
  <p:tag name="KSO_WM_UNIT_DIAGRAM_ISNUMVISUAL" val="0"/>
  <p:tag name="KSO_WM_UNIT_DIAGRAM_ISREFERUNIT" val="0"/>
</p:tagLst>
</file>

<file path=ppt/tags/tag171.xml><?xml version="1.0" encoding="utf-8"?>
<p:tagLst xmlns:p="http://schemas.openxmlformats.org/presentationml/2006/main">
  <p:tag name="COMMONDATA" val="eyJoZGlkIjoiMmViMWE4OThiZDE2ZjM2OTZiMjQzZWU2MmMyYTdiMTk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2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general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3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4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_15*i*12"/>
  <p:tag name="KSO_WM_UNIT_INDEX" val="1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20188997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071D3"/>
      </a:accent1>
      <a:accent2>
        <a:srgbClr val="1C69BD"/>
      </a:accent2>
      <a:accent3>
        <a:srgbClr val="1862A7"/>
      </a:accent3>
      <a:accent4>
        <a:srgbClr val="287583"/>
      </a:accent4>
      <a:accent5>
        <a:srgbClr val="4DA452"/>
      </a:accent5>
      <a:accent6>
        <a:srgbClr val="71D320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WPS 演示</Application>
  <PresentationFormat>全屏显示(16:9)</PresentationFormat>
  <Paragraphs>83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微软雅黑</vt:lpstr>
      <vt:lpstr>华文行楷</vt:lpstr>
      <vt:lpstr>Arial Unicode MS</vt:lpstr>
      <vt:lpstr>微软繁粗圆</vt:lpstr>
      <vt:lpstr>德彪钢笔行书字库</vt:lpstr>
      <vt:lpstr>微软雅黑 Light</vt:lpstr>
      <vt:lpstr>孙过庭草书</vt:lpstr>
      <vt:lpstr>叶根友行书繁</vt:lpstr>
      <vt:lpstr>叶根友毛笔行书简体-个人版</vt:lpstr>
      <vt:lpstr>双鱼集 茶卡瘦金体</vt:lpstr>
      <vt:lpstr>双鱼集 墨方字体</vt:lpstr>
      <vt:lpstr>华文楷体</vt:lpstr>
      <vt:lpstr>华康简综艺</vt:lpstr>
      <vt:lpstr>华康海报体W12(P)</vt:lpstr>
      <vt:lpstr>华文中宋</vt:lpstr>
      <vt:lpstr>华文仿宋</vt:lpstr>
      <vt:lpstr>悟空大字库</vt:lpstr>
      <vt:lpstr>宋体-方正超大字符集</vt:lpstr>
      <vt:lpstr>Office 主题​​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圆圆的脑袋圆圆脸</cp:lastModifiedBy>
  <cp:revision>1381</cp:revision>
  <dcterms:created xsi:type="dcterms:W3CDTF">2015-04-24T01:01:00Z</dcterms:created>
  <dcterms:modified xsi:type="dcterms:W3CDTF">2022-12-27T14:54:47Z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B0DB875B1E9946548F306CE6BEBCD88C</vt:lpwstr>
  </property>
</Properties>
</file>