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63"/>
  </p:notesMasterIdLst>
  <p:handoutMasterIdLst>
    <p:handoutMasterId r:id="rId64"/>
  </p:handoutMasterIdLst>
  <p:sldIdLst>
    <p:sldId id="364" r:id="rId2"/>
    <p:sldId id="437" r:id="rId3"/>
    <p:sldId id="384" r:id="rId4"/>
    <p:sldId id="385" r:id="rId5"/>
    <p:sldId id="386" r:id="rId6"/>
    <p:sldId id="388" r:id="rId7"/>
    <p:sldId id="387" r:id="rId8"/>
    <p:sldId id="389" r:id="rId9"/>
    <p:sldId id="391" r:id="rId10"/>
    <p:sldId id="392" r:id="rId11"/>
    <p:sldId id="393" r:id="rId12"/>
    <p:sldId id="394" r:id="rId13"/>
    <p:sldId id="438" r:id="rId14"/>
    <p:sldId id="395" r:id="rId15"/>
    <p:sldId id="439" r:id="rId16"/>
    <p:sldId id="396" r:id="rId17"/>
    <p:sldId id="397" r:id="rId18"/>
    <p:sldId id="398" r:id="rId19"/>
    <p:sldId id="440" r:id="rId20"/>
    <p:sldId id="399" r:id="rId21"/>
    <p:sldId id="441" r:id="rId22"/>
    <p:sldId id="400" r:id="rId23"/>
    <p:sldId id="401" r:id="rId24"/>
    <p:sldId id="402" r:id="rId25"/>
    <p:sldId id="403" r:id="rId26"/>
    <p:sldId id="404" r:id="rId27"/>
    <p:sldId id="405" r:id="rId28"/>
    <p:sldId id="406" r:id="rId29"/>
    <p:sldId id="442" r:id="rId30"/>
    <p:sldId id="407" r:id="rId31"/>
    <p:sldId id="408" r:id="rId32"/>
    <p:sldId id="443" r:id="rId33"/>
    <p:sldId id="410" r:id="rId34"/>
    <p:sldId id="411" r:id="rId35"/>
    <p:sldId id="412" r:id="rId36"/>
    <p:sldId id="413" r:id="rId37"/>
    <p:sldId id="414" r:id="rId38"/>
    <p:sldId id="444" r:id="rId39"/>
    <p:sldId id="415" r:id="rId40"/>
    <p:sldId id="417" r:id="rId41"/>
    <p:sldId id="416" r:id="rId42"/>
    <p:sldId id="418" r:id="rId43"/>
    <p:sldId id="419" r:id="rId44"/>
    <p:sldId id="420" r:id="rId45"/>
    <p:sldId id="421" r:id="rId46"/>
    <p:sldId id="422" r:id="rId47"/>
    <p:sldId id="423" r:id="rId48"/>
    <p:sldId id="424" r:id="rId49"/>
    <p:sldId id="425" r:id="rId50"/>
    <p:sldId id="446" r:id="rId51"/>
    <p:sldId id="445" r:id="rId52"/>
    <p:sldId id="426" r:id="rId53"/>
    <p:sldId id="427" r:id="rId54"/>
    <p:sldId id="428" r:id="rId55"/>
    <p:sldId id="447" r:id="rId56"/>
    <p:sldId id="429" r:id="rId57"/>
    <p:sldId id="430" r:id="rId58"/>
    <p:sldId id="431" r:id="rId59"/>
    <p:sldId id="448" r:id="rId60"/>
    <p:sldId id="432" r:id="rId61"/>
    <p:sldId id="433" r:id="rId62"/>
  </p:sldIdLst>
  <p:sldSz cx="9144000" cy="6858000" type="screen4x3"/>
  <p:notesSz cx="6797675" cy="9926638"/>
  <p:defaultTextStyle>
    <a:defPPr>
      <a:defRPr lang="en-US"/>
    </a:defPPr>
    <a:lvl1pPr algn="r" rtl="1" fontAlgn="base">
      <a:spcBef>
        <a:spcPct val="0"/>
      </a:spcBef>
      <a:spcAft>
        <a:spcPct val="0"/>
      </a:spcAft>
      <a:defRPr sz="2800" b="1" kern="1200">
        <a:solidFill>
          <a:srgbClr val="CC3300"/>
        </a:solidFill>
        <a:latin typeface="Tahoma" pitchFamily="34" charset="0"/>
        <a:ea typeface="+mn-ea"/>
        <a:cs typeface="Arial" pitchFamily="34" charset="0"/>
      </a:defRPr>
    </a:lvl1pPr>
    <a:lvl2pPr marL="457200" algn="r" rtl="1" fontAlgn="base">
      <a:spcBef>
        <a:spcPct val="0"/>
      </a:spcBef>
      <a:spcAft>
        <a:spcPct val="0"/>
      </a:spcAft>
      <a:defRPr sz="2800" b="1" kern="1200">
        <a:solidFill>
          <a:srgbClr val="CC3300"/>
        </a:solidFill>
        <a:latin typeface="Tahoma" pitchFamily="34" charset="0"/>
        <a:ea typeface="+mn-ea"/>
        <a:cs typeface="Arial" pitchFamily="34" charset="0"/>
      </a:defRPr>
    </a:lvl2pPr>
    <a:lvl3pPr marL="914400" algn="r" rtl="1" fontAlgn="base">
      <a:spcBef>
        <a:spcPct val="0"/>
      </a:spcBef>
      <a:spcAft>
        <a:spcPct val="0"/>
      </a:spcAft>
      <a:defRPr sz="2800" b="1" kern="1200">
        <a:solidFill>
          <a:srgbClr val="CC3300"/>
        </a:solidFill>
        <a:latin typeface="Tahoma" pitchFamily="34" charset="0"/>
        <a:ea typeface="+mn-ea"/>
        <a:cs typeface="Arial" pitchFamily="34" charset="0"/>
      </a:defRPr>
    </a:lvl3pPr>
    <a:lvl4pPr marL="1371600" algn="r" rtl="1" fontAlgn="base">
      <a:spcBef>
        <a:spcPct val="0"/>
      </a:spcBef>
      <a:spcAft>
        <a:spcPct val="0"/>
      </a:spcAft>
      <a:defRPr sz="2800" b="1" kern="1200">
        <a:solidFill>
          <a:srgbClr val="CC3300"/>
        </a:solidFill>
        <a:latin typeface="Tahoma" pitchFamily="34" charset="0"/>
        <a:ea typeface="+mn-ea"/>
        <a:cs typeface="Arial" pitchFamily="34" charset="0"/>
      </a:defRPr>
    </a:lvl4pPr>
    <a:lvl5pPr marL="1828800" algn="r" rtl="1" fontAlgn="base">
      <a:spcBef>
        <a:spcPct val="0"/>
      </a:spcBef>
      <a:spcAft>
        <a:spcPct val="0"/>
      </a:spcAft>
      <a:defRPr sz="2800" b="1" kern="1200">
        <a:solidFill>
          <a:srgbClr val="CC3300"/>
        </a:solidFill>
        <a:latin typeface="Tahoma" pitchFamily="34" charset="0"/>
        <a:ea typeface="+mn-ea"/>
        <a:cs typeface="Arial" pitchFamily="34" charset="0"/>
      </a:defRPr>
    </a:lvl5pPr>
    <a:lvl6pPr marL="2286000" algn="r" defTabSz="914400" rtl="1" eaLnBrk="1" latinLnBrk="0" hangingPunct="1">
      <a:defRPr sz="2800" b="1" kern="1200">
        <a:solidFill>
          <a:srgbClr val="CC3300"/>
        </a:solidFill>
        <a:latin typeface="Tahoma" pitchFamily="34" charset="0"/>
        <a:ea typeface="+mn-ea"/>
        <a:cs typeface="Arial" pitchFamily="34" charset="0"/>
      </a:defRPr>
    </a:lvl6pPr>
    <a:lvl7pPr marL="2743200" algn="r" defTabSz="914400" rtl="1" eaLnBrk="1" latinLnBrk="0" hangingPunct="1">
      <a:defRPr sz="2800" b="1" kern="1200">
        <a:solidFill>
          <a:srgbClr val="CC3300"/>
        </a:solidFill>
        <a:latin typeface="Tahoma" pitchFamily="34" charset="0"/>
        <a:ea typeface="+mn-ea"/>
        <a:cs typeface="Arial" pitchFamily="34" charset="0"/>
      </a:defRPr>
    </a:lvl7pPr>
    <a:lvl8pPr marL="3200400" algn="r" defTabSz="914400" rtl="1" eaLnBrk="1" latinLnBrk="0" hangingPunct="1">
      <a:defRPr sz="2800" b="1" kern="1200">
        <a:solidFill>
          <a:srgbClr val="CC3300"/>
        </a:solidFill>
        <a:latin typeface="Tahoma" pitchFamily="34" charset="0"/>
        <a:ea typeface="+mn-ea"/>
        <a:cs typeface="Arial" pitchFamily="34" charset="0"/>
      </a:defRPr>
    </a:lvl8pPr>
    <a:lvl9pPr marL="3657600" algn="r" defTabSz="914400" rtl="1" eaLnBrk="1" latinLnBrk="0" hangingPunct="1">
      <a:defRPr sz="2800" b="1" kern="1200">
        <a:solidFill>
          <a:srgbClr val="CC3300"/>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CC"/>
    <a:srgbClr val="F85E08"/>
    <a:srgbClr val="CC3300"/>
    <a:srgbClr val="FFA827"/>
    <a:srgbClr val="BE6A0E"/>
    <a:srgbClr val="EE8512"/>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2" autoAdjust="0"/>
    <p:restoredTop sz="94667" autoAdjust="0"/>
  </p:normalViewPr>
  <p:slideViewPr>
    <p:cSldViewPr>
      <p:cViewPr varScale="1">
        <p:scale>
          <a:sx n="104" d="100"/>
          <a:sy n="104" d="100"/>
        </p:scale>
        <p:origin x="1452"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rtl="0" eaLnBrk="0" hangingPunct="0">
              <a:defRPr sz="1200" b="0">
                <a:solidFill>
                  <a:schemeClr val="tx1"/>
                </a:solidFill>
                <a:effectLst/>
                <a:latin typeface="Times New Roman" pitchFamily="18"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3852016" y="0"/>
            <a:ext cx="2945659" cy="496332"/>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rtl="0" eaLnBrk="0" hangingPunct="0">
              <a:defRPr sz="1200" b="0">
                <a:solidFill>
                  <a:schemeClr val="tx1"/>
                </a:solidFill>
                <a:effectLst/>
                <a:latin typeface="Times New Roman" pitchFamily="18"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9430306"/>
            <a:ext cx="2945659" cy="49633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l" rtl="0" eaLnBrk="0" hangingPunct="0">
              <a:defRPr sz="1200" b="0">
                <a:solidFill>
                  <a:schemeClr val="tx1"/>
                </a:solidFill>
                <a:effectLst/>
                <a:latin typeface="Times New Roman" pitchFamily="18"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3852016" y="9430306"/>
            <a:ext cx="2945659" cy="49633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rtl="0" eaLnBrk="0" hangingPunct="0">
              <a:defRPr sz="1200" b="0">
                <a:solidFill>
                  <a:schemeClr val="tx1"/>
                </a:solidFill>
                <a:effectLst/>
                <a:latin typeface="Times New Roman" pitchFamily="18" charset="0"/>
                <a:cs typeface="+mn-cs"/>
              </a:defRPr>
            </a:lvl1pPr>
          </a:lstStyle>
          <a:p>
            <a:pPr>
              <a:defRPr/>
            </a:pPr>
            <a:fld id="{58F6443A-5F2C-4387-B98B-0FBE1F3E0501}"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hangingPunct="0">
              <a:defRPr sz="1200" b="0">
                <a:solidFill>
                  <a:schemeClr val="tx1"/>
                </a:solidFill>
                <a:effectLst/>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3852016" y="0"/>
            <a:ext cx="2945659" cy="49633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rtl="0" eaLnBrk="0" hangingPunct="0">
              <a:defRPr sz="1200" b="0">
                <a:solidFill>
                  <a:schemeClr val="tx1"/>
                </a:solidFill>
                <a:effectLst/>
                <a:latin typeface="Times New Roman" pitchFamily="18" charset="0"/>
                <a:cs typeface="+mn-cs"/>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919163" y="746125"/>
            <a:ext cx="4959350" cy="3719513"/>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rtl="0" eaLnBrk="0" hangingPunct="0">
              <a:defRPr sz="1200" b="0">
                <a:solidFill>
                  <a:schemeClr val="tx1"/>
                </a:solidFill>
                <a:effectLst/>
                <a:latin typeface="Times New Roman" pitchFamily="18" charset="0"/>
                <a:cs typeface="+mn-cs"/>
              </a:defRPr>
            </a:lvl1pPr>
          </a:lstStyle>
          <a:p>
            <a:pPr>
              <a:defRPr/>
            </a:pPr>
            <a:endParaRPr lang="en-US"/>
          </a:p>
        </p:txBody>
      </p:sp>
      <p:sp>
        <p:nvSpPr>
          <p:cNvPr id="2055"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rtl="0" eaLnBrk="0" hangingPunct="0">
              <a:defRPr sz="1200" b="0">
                <a:solidFill>
                  <a:schemeClr val="tx1"/>
                </a:solidFill>
                <a:effectLst/>
                <a:latin typeface="Times New Roman" pitchFamily="18" charset="0"/>
                <a:cs typeface="+mn-cs"/>
              </a:defRPr>
            </a:lvl1pPr>
          </a:lstStyle>
          <a:p>
            <a:pPr>
              <a:defRPr/>
            </a:pPr>
            <a:fld id="{C06A7925-5603-4CD6-B31F-B1E794B846E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A06C8A27-DA49-4C88-BD7C-FBD3116CF14B}" type="slidenum">
              <a:rPr lang="en-US" smtClean="0">
                <a:cs typeface="Arial" pitchFamily="34" charset="0"/>
              </a:rPr>
              <a:pPr/>
              <a:t>1</a:t>
            </a:fld>
            <a:endParaRPr lang="en-US">
              <a:cs typeface="Arial" pitchFamily="34" charset="0"/>
            </a:endParaRPr>
          </a:p>
        </p:txBody>
      </p:sp>
      <p:sp>
        <p:nvSpPr>
          <p:cNvPr id="69635" name="Rectangle 2"/>
          <p:cNvSpPr>
            <a:spLocks noGrp="1" noRot="1" noChangeAspect="1" noChangeArrowheads="1" noTextEdit="1"/>
          </p:cNvSpPr>
          <p:nvPr>
            <p:ph type="sldImg"/>
          </p:nvPr>
        </p:nvSpPr>
        <p:spPr>
          <a:ln cap="flat"/>
        </p:spPr>
      </p:sp>
      <p:sp>
        <p:nvSpPr>
          <p:cNvPr id="69636" name="Rectangle 3"/>
          <p:cNvSpPr>
            <a:spLocks noGrp="1" noChangeArrowheads="1"/>
          </p:cNvSpPr>
          <p:nvPr>
            <p:ph type="body" idx="1"/>
          </p:nvPr>
        </p:nvSpPr>
        <p:spPr>
          <a:noFill/>
          <a:ln/>
        </p:spPr>
        <p:txBody>
          <a:bodyPr/>
          <a:lstStyle/>
          <a:p>
            <a:endParaRPr lang="ar-E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ar-EG"/>
          </a:p>
        </p:txBody>
      </p:sp>
      <p:sp>
        <p:nvSpPr>
          <p:cNvPr id="78852" name="Slide Number Placeholder 3"/>
          <p:cNvSpPr>
            <a:spLocks noGrp="1"/>
          </p:cNvSpPr>
          <p:nvPr>
            <p:ph type="sldNum" sz="quarter" idx="5"/>
          </p:nvPr>
        </p:nvSpPr>
        <p:spPr>
          <a:noFill/>
        </p:spPr>
        <p:txBody>
          <a:bodyPr/>
          <a:lstStyle/>
          <a:p>
            <a:fld id="{49828826-7832-47AA-873E-EF42870CCB22}" type="slidenum">
              <a:rPr lang="en-US" smtClean="0">
                <a:cs typeface="Arial" pitchFamily="34" charset="0"/>
              </a:rPr>
              <a:pPr/>
              <a:t>11</a:t>
            </a:fld>
            <a:endParaRPr lang="en-US">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ar-EG"/>
          </a:p>
        </p:txBody>
      </p:sp>
      <p:sp>
        <p:nvSpPr>
          <p:cNvPr id="79876" name="Slide Number Placeholder 3"/>
          <p:cNvSpPr>
            <a:spLocks noGrp="1"/>
          </p:cNvSpPr>
          <p:nvPr>
            <p:ph type="sldNum" sz="quarter" idx="5"/>
          </p:nvPr>
        </p:nvSpPr>
        <p:spPr>
          <a:noFill/>
        </p:spPr>
        <p:txBody>
          <a:bodyPr/>
          <a:lstStyle/>
          <a:p>
            <a:fld id="{2DFF242D-DB6A-422B-8163-D063FCC85678}" type="slidenum">
              <a:rPr lang="en-US" smtClean="0">
                <a:cs typeface="Arial" pitchFamily="34" charset="0"/>
              </a:rPr>
              <a:pPr/>
              <a:t>12</a:t>
            </a:fld>
            <a:endParaRPr lang="en-US">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ar-EG"/>
          </a:p>
        </p:txBody>
      </p:sp>
      <p:sp>
        <p:nvSpPr>
          <p:cNvPr id="80900" name="Slide Number Placeholder 3"/>
          <p:cNvSpPr>
            <a:spLocks noGrp="1"/>
          </p:cNvSpPr>
          <p:nvPr>
            <p:ph type="sldNum" sz="quarter" idx="5"/>
          </p:nvPr>
        </p:nvSpPr>
        <p:spPr>
          <a:noFill/>
        </p:spPr>
        <p:txBody>
          <a:bodyPr/>
          <a:lstStyle/>
          <a:p>
            <a:fld id="{DD796F56-F2E4-4C97-9528-46317D2F0853}" type="slidenum">
              <a:rPr lang="en-US" smtClean="0">
                <a:cs typeface="Arial" pitchFamily="34" charset="0"/>
              </a:rPr>
              <a:pPr/>
              <a:t>13</a:t>
            </a:fld>
            <a:endParaRPr lang="en-US">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ar-EG"/>
          </a:p>
        </p:txBody>
      </p:sp>
      <p:sp>
        <p:nvSpPr>
          <p:cNvPr id="81924" name="Slide Number Placeholder 3"/>
          <p:cNvSpPr>
            <a:spLocks noGrp="1"/>
          </p:cNvSpPr>
          <p:nvPr>
            <p:ph type="sldNum" sz="quarter" idx="5"/>
          </p:nvPr>
        </p:nvSpPr>
        <p:spPr>
          <a:noFill/>
        </p:spPr>
        <p:txBody>
          <a:bodyPr/>
          <a:lstStyle/>
          <a:p>
            <a:fld id="{1AF559FC-DEFE-4A51-B10D-0B87593A172A}" type="slidenum">
              <a:rPr lang="en-US" smtClean="0">
                <a:cs typeface="Arial" pitchFamily="34" charset="0"/>
              </a:rPr>
              <a:pPr/>
              <a:t>14</a:t>
            </a:fld>
            <a:endParaRPr lang="en-US">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ar-EG"/>
          </a:p>
        </p:txBody>
      </p:sp>
      <p:sp>
        <p:nvSpPr>
          <p:cNvPr id="82948" name="Slide Number Placeholder 3"/>
          <p:cNvSpPr>
            <a:spLocks noGrp="1"/>
          </p:cNvSpPr>
          <p:nvPr>
            <p:ph type="sldNum" sz="quarter" idx="5"/>
          </p:nvPr>
        </p:nvSpPr>
        <p:spPr>
          <a:noFill/>
        </p:spPr>
        <p:txBody>
          <a:bodyPr/>
          <a:lstStyle/>
          <a:p>
            <a:fld id="{5F21C338-E4FE-4867-B307-E7BC67104631}" type="slidenum">
              <a:rPr lang="en-US" smtClean="0">
                <a:cs typeface="Arial" pitchFamily="34" charset="0"/>
              </a:rPr>
              <a:pPr/>
              <a:t>15</a:t>
            </a:fld>
            <a:endParaRPr lang="en-US">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ar-EG"/>
          </a:p>
        </p:txBody>
      </p:sp>
      <p:sp>
        <p:nvSpPr>
          <p:cNvPr id="83972" name="Slide Number Placeholder 3"/>
          <p:cNvSpPr>
            <a:spLocks noGrp="1"/>
          </p:cNvSpPr>
          <p:nvPr>
            <p:ph type="sldNum" sz="quarter" idx="5"/>
          </p:nvPr>
        </p:nvSpPr>
        <p:spPr>
          <a:noFill/>
        </p:spPr>
        <p:txBody>
          <a:bodyPr/>
          <a:lstStyle/>
          <a:p>
            <a:fld id="{E159A183-87CA-4877-8875-C0E0F9AF4998}" type="slidenum">
              <a:rPr lang="en-US" smtClean="0">
                <a:cs typeface="Arial" pitchFamily="34" charset="0"/>
              </a:rPr>
              <a:pPr/>
              <a:t>16</a:t>
            </a:fld>
            <a:endParaRPr lang="en-US">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ar-EG"/>
          </a:p>
        </p:txBody>
      </p:sp>
      <p:sp>
        <p:nvSpPr>
          <p:cNvPr id="84996" name="Slide Number Placeholder 3"/>
          <p:cNvSpPr>
            <a:spLocks noGrp="1"/>
          </p:cNvSpPr>
          <p:nvPr>
            <p:ph type="sldNum" sz="quarter" idx="5"/>
          </p:nvPr>
        </p:nvSpPr>
        <p:spPr>
          <a:noFill/>
        </p:spPr>
        <p:txBody>
          <a:bodyPr/>
          <a:lstStyle/>
          <a:p>
            <a:fld id="{CCD062E3-F5EA-4A6B-B83F-B027C2FC8F37}" type="slidenum">
              <a:rPr lang="en-US" smtClean="0">
                <a:cs typeface="Arial" pitchFamily="34" charset="0"/>
              </a:rPr>
              <a:pPr/>
              <a:t>17</a:t>
            </a:fld>
            <a:endParaRPr lang="en-US">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ar-EG"/>
          </a:p>
        </p:txBody>
      </p:sp>
      <p:sp>
        <p:nvSpPr>
          <p:cNvPr id="86020" name="Slide Number Placeholder 3"/>
          <p:cNvSpPr>
            <a:spLocks noGrp="1"/>
          </p:cNvSpPr>
          <p:nvPr>
            <p:ph type="sldNum" sz="quarter" idx="5"/>
          </p:nvPr>
        </p:nvSpPr>
        <p:spPr>
          <a:noFill/>
        </p:spPr>
        <p:txBody>
          <a:bodyPr/>
          <a:lstStyle/>
          <a:p>
            <a:fld id="{5C86405E-DAC7-4756-B813-ECE812C6DF51}" type="slidenum">
              <a:rPr lang="en-US" smtClean="0">
                <a:cs typeface="Arial" pitchFamily="34" charset="0"/>
              </a:rPr>
              <a:pPr/>
              <a:t>18</a:t>
            </a:fld>
            <a:endParaRPr lang="en-US">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ar-EG"/>
          </a:p>
        </p:txBody>
      </p:sp>
      <p:sp>
        <p:nvSpPr>
          <p:cNvPr id="87044" name="Slide Number Placeholder 3"/>
          <p:cNvSpPr>
            <a:spLocks noGrp="1"/>
          </p:cNvSpPr>
          <p:nvPr>
            <p:ph type="sldNum" sz="quarter" idx="5"/>
          </p:nvPr>
        </p:nvSpPr>
        <p:spPr>
          <a:noFill/>
        </p:spPr>
        <p:txBody>
          <a:bodyPr/>
          <a:lstStyle/>
          <a:p>
            <a:fld id="{9FA47F1F-A434-4766-935F-A3962859E7F6}" type="slidenum">
              <a:rPr lang="en-US" smtClean="0">
                <a:cs typeface="Arial" pitchFamily="34" charset="0"/>
              </a:rPr>
              <a:pPr/>
              <a:t>19</a:t>
            </a:fld>
            <a:endParaRPr lang="en-US">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ar-EG"/>
          </a:p>
        </p:txBody>
      </p:sp>
      <p:sp>
        <p:nvSpPr>
          <p:cNvPr id="88068" name="Slide Number Placeholder 3"/>
          <p:cNvSpPr>
            <a:spLocks noGrp="1"/>
          </p:cNvSpPr>
          <p:nvPr>
            <p:ph type="sldNum" sz="quarter" idx="5"/>
          </p:nvPr>
        </p:nvSpPr>
        <p:spPr>
          <a:noFill/>
        </p:spPr>
        <p:txBody>
          <a:bodyPr/>
          <a:lstStyle/>
          <a:p>
            <a:fld id="{849D3666-921E-447A-9B9A-82820B3E95ED}" type="slidenum">
              <a:rPr lang="en-US" smtClean="0">
                <a:cs typeface="Arial" pitchFamily="34" charset="0"/>
              </a:rPr>
              <a:pPr/>
              <a:t>20</a:t>
            </a:fld>
            <a:endParaRPr lang="en-US">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7BD49A8-72BF-4418-BEF0-AD6EE1F76E81}" type="slidenum">
              <a:rPr lang="en-US" smtClean="0">
                <a:cs typeface="Arial" pitchFamily="34" charset="0"/>
              </a:rPr>
              <a:pPr/>
              <a:t>3</a:t>
            </a:fld>
            <a:endParaRPr lang="en-US">
              <a:cs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ar-E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ar-EG"/>
          </a:p>
        </p:txBody>
      </p:sp>
      <p:sp>
        <p:nvSpPr>
          <p:cNvPr id="89092" name="Slide Number Placeholder 3"/>
          <p:cNvSpPr>
            <a:spLocks noGrp="1"/>
          </p:cNvSpPr>
          <p:nvPr>
            <p:ph type="sldNum" sz="quarter" idx="5"/>
          </p:nvPr>
        </p:nvSpPr>
        <p:spPr>
          <a:noFill/>
        </p:spPr>
        <p:txBody>
          <a:bodyPr/>
          <a:lstStyle/>
          <a:p>
            <a:fld id="{31CE17A2-E4C0-485A-A69C-7FCA1BBC1089}" type="slidenum">
              <a:rPr lang="en-US" smtClean="0">
                <a:cs typeface="Arial" pitchFamily="34" charset="0"/>
              </a:rPr>
              <a:pPr/>
              <a:t>21</a:t>
            </a:fld>
            <a:endParaRPr lang="en-US">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ar-EG"/>
          </a:p>
        </p:txBody>
      </p:sp>
      <p:sp>
        <p:nvSpPr>
          <p:cNvPr id="90116" name="Slide Number Placeholder 3"/>
          <p:cNvSpPr>
            <a:spLocks noGrp="1"/>
          </p:cNvSpPr>
          <p:nvPr>
            <p:ph type="sldNum" sz="quarter" idx="5"/>
          </p:nvPr>
        </p:nvSpPr>
        <p:spPr>
          <a:noFill/>
        </p:spPr>
        <p:txBody>
          <a:bodyPr/>
          <a:lstStyle/>
          <a:p>
            <a:fld id="{F46B7171-3F59-4466-96CC-BACCB401B235}" type="slidenum">
              <a:rPr lang="en-US" smtClean="0">
                <a:cs typeface="Arial" pitchFamily="34" charset="0"/>
              </a:rPr>
              <a:pPr/>
              <a:t>22</a:t>
            </a:fld>
            <a:endParaRPr lang="en-US">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endParaRPr lang="ar-EG"/>
          </a:p>
        </p:txBody>
      </p:sp>
      <p:sp>
        <p:nvSpPr>
          <p:cNvPr id="91140" name="Slide Number Placeholder 3"/>
          <p:cNvSpPr>
            <a:spLocks noGrp="1"/>
          </p:cNvSpPr>
          <p:nvPr>
            <p:ph type="sldNum" sz="quarter" idx="5"/>
          </p:nvPr>
        </p:nvSpPr>
        <p:spPr>
          <a:noFill/>
        </p:spPr>
        <p:txBody>
          <a:bodyPr/>
          <a:lstStyle/>
          <a:p>
            <a:fld id="{D7232185-D10D-43D8-B503-E283DF121DD2}" type="slidenum">
              <a:rPr lang="en-US" smtClean="0">
                <a:cs typeface="Arial" pitchFamily="34" charset="0"/>
              </a:rPr>
              <a:pPr/>
              <a:t>23</a:t>
            </a:fld>
            <a:endParaRPr lang="en-US">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ar-EG"/>
          </a:p>
        </p:txBody>
      </p:sp>
      <p:sp>
        <p:nvSpPr>
          <p:cNvPr id="92164" name="Slide Number Placeholder 3"/>
          <p:cNvSpPr>
            <a:spLocks noGrp="1"/>
          </p:cNvSpPr>
          <p:nvPr>
            <p:ph type="sldNum" sz="quarter" idx="5"/>
          </p:nvPr>
        </p:nvSpPr>
        <p:spPr>
          <a:noFill/>
        </p:spPr>
        <p:txBody>
          <a:bodyPr/>
          <a:lstStyle/>
          <a:p>
            <a:fld id="{485A8E1F-7B3F-4EC1-B35B-BC7AAA9967AF}" type="slidenum">
              <a:rPr lang="en-US" smtClean="0">
                <a:cs typeface="Arial" pitchFamily="34" charset="0"/>
              </a:rPr>
              <a:pPr/>
              <a:t>24</a:t>
            </a:fld>
            <a:endParaRPr lang="en-US">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ar-EG"/>
          </a:p>
        </p:txBody>
      </p:sp>
      <p:sp>
        <p:nvSpPr>
          <p:cNvPr id="93188" name="Slide Number Placeholder 3"/>
          <p:cNvSpPr>
            <a:spLocks noGrp="1"/>
          </p:cNvSpPr>
          <p:nvPr>
            <p:ph type="sldNum" sz="quarter" idx="5"/>
          </p:nvPr>
        </p:nvSpPr>
        <p:spPr>
          <a:noFill/>
        </p:spPr>
        <p:txBody>
          <a:bodyPr/>
          <a:lstStyle/>
          <a:p>
            <a:fld id="{482D8137-1E80-4D69-AC68-E64614E61327}" type="slidenum">
              <a:rPr lang="en-US" smtClean="0">
                <a:cs typeface="Arial" pitchFamily="34" charset="0"/>
              </a:rPr>
              <a:pPr/>
              <a:t>25</a:t>
            </a:fld>
            <a:endParaRPr lang="en-US">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ar-EG"/>
          </a:p>
        </p:txBody>
      </p:sp>
      <p:sp>
        <p:nvSpPr>
          <p:cNvPr id="94212" name="Slide Number Placeholder 3"/>
          <p:cNvSpPr>
            <a:spLocks noGrp="1"/>
          </p:cNvSpPr>
          <p:nvPr>
            <p:ph type="sldNum" sz="quarter" idx="5"/>
          </p:nvPr>
        </p:nvSpPr>
        <p:spPr>
          <a:noFill/>
        </p:spPr>
        <p:txBody>
          <a:bodyPr/>
          <a:lstStyle/>
          <a:p>
            <a:fld id="{21E315F5-54FE-4172-9B19-E5A9DD341E37}" type="slidenum">
              <a:rPr lang="en-US" smtClean="0">
                <a:cs typeface="Arial" pitchFamily="34" charset="0"/>
              </a:rPr>
              <a:pPr/>
              <a:t>26</a:t>
            </a:fld>
            <a:endParaRPr lang="en-US">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ar-EG"/>
          </a:p>
        </p:txBody>
      </p:sp>
      <p:sp>
        <p:nvSpPr>
          <p:cNvPr id="95236" name="Slide Number Placeholder 3"/>
          <p:cNvSpPr>
            <a:spLocks noGrp="1"/>
          </p:cNvSpPr>
          <p:nvPr>
            <p:ph type="sldNum" sz="quarter" idx="5"/>
          </p:nvPr>
        </p:nvSpPr>
        <p:spPr>
          <a:noFill/>
        </p:spPr>
        <p:txBody>
          <a:bodyPr/>
          <a:lstStyle/>
          <a:p>
            <a:fld id="{389736DF-3247-416B-B268-BCD1FD926A43}" type="slidenum">
              <a:rPr lang="en-US" smtClean="0">
                <a:cs typeface="Arial" pitchFamily="34" charset="0"/>
              </a:rPr>
              <a:pPr/>
              <a:t>27</a:t>
            </a:fld>
            <a:endParaRPr lang="en-US">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ar-EG"/>
          </a:p>
        </p:txBody>
      </p:sp>
      <p:sp>
        <p:nvSpPr>
          <p:cNvPr id="96260" name="Slide Number Placeholder 3"/>
          <p:cNvSpPr>
            <a:spLocks noGrp="1"/>
          </p:cNvSpPr>
          <p:nvPr>
            <p:ph type="sldNum" sz="quarter" idx="5"/>
          </p:nvPr>
        </p:nvSpPr>
        <p:spPr>
          <a:noFill/>
        </p:spPr>
        <p:txBody>
          <a:bodyPr/>
          <a:lstStyle/>
          <a:p>
            <a:fld id="{1A73A61B-8B32-4C2A-A50E-C1F9EDDCBA9A}" type="slidenum">
              <a:rPr lang="en-US" smtClean="0">
                <a:cs typeface="Arial" pitchFamily="34" charset="0"/>
              </a:rPr>
              <a:pPr/>
              <a:t>28</a:t>
            </a:fld>
            <a:endParaRPr lang="en-US">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ar-EG"/>
          </a:p>
        </p:txBody>
      </p:sp>
      <p:sp>
        <p:nvSpPr>
          <p:cNvPr id="97284" name="Slide Number Placeholder 3"/>
          <p:cNvSpPr>
            <a:spLocks noGrp="1"/>
          </p:cNvSpPr>
          <p:nvPr>
            <p:ph type="sldNum" sz="quarter" idx="5"/>
          </p:nvPr>
        </p:nvSpPr>
        <p:spPr>
          <a:noFill/>
        </p:spPr>
        <p:txBody>
          <a:bodyPr/>
          <a:lstStyle/>
          <a:p>
            <a:fld id="{F09D283A-2C13-4117-AA35-3CC0FE71743A}" type="slidenum">
              <a:rPr lang="en-US" smtClean="0">
                <a:cs typeface="Arial" pitchFamily="34" charset="0"/>
              </a:rPr>
              <a:pPr/>
              <a:t>29</a:t>
            </a:fld>
            <a:endParaRPr lang="en-US">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ar-EG"/>
          </a:p>
        </p:txBody>
      </p:sp>
      <p:sp>
        <p:nvSpPr>
          <p:cNvPr id="98308" name="Slide Number Placeholder 3"/>
          <p:cNvSpPr>
            <a:spLocks noGrp="1"/>
          </p:cNvSpPr>
          <p:nvPr>
            <p:ph type="sldNum" sz="quarter" idx="5"/>
          </p:nvPr>
        </p:nvSpPr>
        <p:spPr>
          <a:noFill/>
        </p:spPr>
        <p:txBody>
          <a:bodyPr/>
          <a:lstStyle/>
          <a:p>
            <a:fld id="{A4D1DAF1-4398-41EE-A307-FCD15FE46FA1}" type="slidenum">
              <a:rPr lang="en-US" smtClean="0">
                <a:cs typeface="Arial" pitchFamily="34" charset="0"/>
              </a:rPr>
              <a:pPr/>
              <a:t>30</a:t>
            </a:fld>
            <a:endParaRPr lang="en-US">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ar-EG"/>
          </a:p>
        </p:txBody>
      </p:sp>
      <p:sp>
        <p:nvSpPr>
          <p:cNvPr id="71684" name="Slide Number Placeholder 3"/>
          <p:cNvSpPr>
            <a:spLocks noGrp="1"/>
          </p:cNvSpPr>
          <p:nvPr>
            <p:ph type="sldNum" sz="quarter" idx="5"/>
          </p:nvPr>
        </p:nvSpPr>
        <p:spPr>
          <a:noFill/>
        </p:spPr>
        <p:txBody>
          <a:bodyPr/>
          <a:lstStyle/>
          <a:p>
            <a:fld id="{23822532-7555-4202-B3C4-D063F532F99F}" type="slidenum">
              <a:rPr lang="en-US" smtClean="0">
                <a:cs typeface="Arial" pitchFamily="34" charset="0"/>
              </a:rPr>
              <a:pPr/>
              <a:t>4</a:t>
            </a:fld>
            <a:endParaRPr lang="en-US">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ar-EG"/>
          </a:p>
        </p:txBody>
      </p:sp>
      <p:sp>
        <p:nvSpPr>
          <p:cNvPr id="99332" name="Slide Number Placeholder 3"/>
          <p:cNvSpPr>
            <a:spLocks noGrp="1"/>
          </p:cNvSpPr>
          <p:nvPr>
            <p:ph type="sldNum" sz="quarter" idx="5"/>
          </p:nvPr>
        </p:nvSpPr>
        <p:spPr>
          <a:noFill/>
        </p:spPr>
        <p:txBody>
          <a:bodyPr/>
          <a:lstStyle/>
          <a:p>
            <a:fld id="{21064C48-E3EC-406E-8D4A-432518729222}" type="slidenum">
              <a:rPr lang="en-US" smtClean="0">
                <a:cs typeface="Arial" pitchFamily="34" charset="0"/>
              </a:rPr>
              <a:pPr/>
              <a:t>31</a:t>
            </a:fld>
            <a:endParaRPr lang="en-US">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ar-EG"/>
          </a:p>
        </p:txBody>
      </p:sp>
      <p:sp>
        <p:nvSpPr>
          <p:cNvPr id="100356" name="Slide Number Placeholder 3"/>
          <p:cNvSpPr>
            <a:spLocks noGrp="1"/>
          </p:cNvSpPr>
          <p:nvPr>
            <p:ph type="sldNum" sz="quarter" idx="5"/>
          </p:nvPr>
        </p:nvSpPr>
        <p:spPr>
          <a:noFill/>
        </p:spPr>
        <p:txBody>
          <a:bodyPr/>
          <a:lstStyle/>
          <a:p>
            <a:fld id="{67922320-AF48-42F1-97F0-C246C2FDD69A}" type="slidenum">
              <a:rPr lang="en-US" smtClean="0">
                <a:cs typeface="Arial" pitchFamily="34" charset="0"/>
              </a:rPr>
              <a:pPr/>
              <a:t>32</a:t>
            </a:fld>
            <a:endParaRPr lang="en-US">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ar-EG"/>
          </a:p>
        </p:txBody>
      </p:sp>
      <p:sp>
        <p:nvSpPr>
          <p:cNvPr id="101380" name="Slide Number Placeholder 3"/>
          <p:cNvSpPr>
            <a:spLocks noGrp="1"/>
          </p:cNvSpPr>
          <p:nvPr>
            <p:ph type="sldNum" sz="quarter" idx="5"/>
          </p:nvPr>
        </p:nvSpPr>
        <p:spPr>
          <a:noFill/>
        </p:spPr>
        <p:txBody>
          <a:bodyPr/>
          <a:lstStyle/>
          <a:p>
            <a:fld id="{CB8AE6A1-562B-4128-AB17-39C3BAA87474}" type="slidenum">
              <a:rPr lang="en-US" smtClean="0">
                <a:cs typeface="Arial" pitchFamily="34" charset="0"/>
              </a:rPr>
              <a:pPr/>
              <a:t>33</a:t>
            </a:fld>
            <a:endParaRPr lang="en-US">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ar-EG"/>
          </a:p>
        </p:txBody>
      </p:sp>
      <p:sp>
        <p:nvSpPr>
          <p:cNvPr id="102404" name="Slide Number Placeholder 3"/>
          <p:cNvSpPr>
            <a:spLocks noGrp="1"/>
          </p:cNvSpPr>
          <p:nvPr>
            <p:ph type="sldNum" sz="quarter" idx="5"/>
          </p:nvPr>
        </p:nvSpPr>
        <p:spPr>
          <a:noFill/>
        </p:spPr>
        <p:txBody>
          <a:bodyPr/>
          <a:lstStyle/>
          <a:p>
            <a:fld id="{359E8825-F58F-4F43-844E-B2B032BB5DC9}" type="slidenum">
              <a:rPr lang="en-US" smtClean="0">
                <a:cs typeface="Arial" pitchFamily="34" charset="0"/>
              </a:rPr>
              <a:pPr/>
              <a:t>34</a:t>
            </a:fld>
            <a:endParaRPr lang="en-US">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ar-EG"/>
          </a:p>
        </p:txBody>
      </p:sp>
      <p:sp>
        <p:nvSpPr>
          <p:cNvPr id="103428" name="Slide Number Placeholder 3"/>
          <p:cNvSpPr>
            <a:spLocks noGrp="1"/>
          </p:cNvSpPr>
          <p:nvPr>
            <p:ph type="sldNum" sz="quarter" idx="5"/>
          </p:nvPr>
        </p:nvSpPr>
        <p:spPr>
          <a:noFill/>
        </p:spPr>
        <p:txBody>
          <a:bodyPr/>
          <a:lstStyle/>
          <a:p>
            <a:fld id="{99F98F4E-ADF5-44A6-905E-41DEA9687DD7}" type="slidenum">
              <a:rPr lang="en-US" smtClean="0">
                <a:cs typeface="Arial" pitchFamily="34" charset="0"/>
              </a:rPr>
              <a:pPr/>
              <a:t>35</a:t>
            </a:fld>
            <a:endParaRPr lang="en-US">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ar-EG"/>
          </a:p>
        </p:txBody>
      </p:sp>
      <p:sp>
        <p:nvSpPr>
          <p:cNvPr id="104452" name="Slide Number Placeholder 3"/>
          <p:cNvSpPr>
            <a:spLocks noGrp="1"/>
          </p:cNvSpPr>
          <p:nvPr>
            <p:ph type="sldNum" sz="quarter" idx="5"/>
          </p:nvPr>
        </p:nvSpPr>
        <p:spPr>
          <a:noFill/>
        </p:spPr>
        <p:txBody>
          <a:bodyPr/>
          <a:lstStyle/>
          <a:p>
            <a:fld id="{9FA04B72-02C6-416C-8A39-E4B679B76FB5}" type="slidenum">
              <a:rPr lang="en-US" smtClean="0">
                <a:cs typeface="Arial" pitchFamily="34" charset="0"/>
              </a:rPr>
              <a:pPr/>
              <a:t>36</a:t>
            </a:fld>
            <a:endParaRPr lang="en-US">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ar-EG"/>
          </a:p>
        </p:txBody>
      </p:sp>
      <p:sp>
        <p:nvSpPr>
          <p:cNvPr id="105476" name="Slide Number Placeholder 3"/>
          <p:cNvSpPr>
            <a:spLocks noGrp="1"/>
          </p:cNvSpPr>
          <p:nvPr>
            <p:ph type="sldNum" sz="quarter" idx="5"/>
          </p:nvPr>
        </p:nvSpPr>
        <p:spPr>
          <a:noFill/>
        </p:spPr>
        <p:txBody>
          <a:bodyPr/>
          <a:lstStyle/>
          <a:p>
            <a:fld id="{D7D72A03-D7B9-4C21-9D3F-0E4E8B557D73}" type="slidenum">
              <a:rPr lang="en-US" smtClean="0">
                <a:cs typeface="Arial" pitchFamily="34" charset="0"/>
              </a:rPr>
              <a:pPr/>
              <a:t>37</a:t>
            </a:fld>
            <a:endParaRPr lang="en-US">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ar-EG"/>
          </a:p>
        </p:txBody>
      </p:sp>
      <p:sp>
        <p:nvSpPr>
          <p:cNvPr id="106500" name="Slide Number Placeholder 3"/>
          <p:cNvSpPr>
            <a:spLocks noGrp="1"/>
          </p:cNvSpPr>
          <p:nvPr>
            <p:ph type="sldNum" sz="quarter" idx="5"/>
          </p:nvPr>
        </p:nvSpPr>
        <p:spPr>
          <a:noFill/>
        </p:spPr>
        <p:txBody>
          <a:bodyPr/>
          <a:lstStyle/>
          <a:p>
            <a:fld id="{08C7035B-66CC-4BCE-84CF-267D04C9D366}" type="slidenum">
              <a:rPr lang="en-US" smtClean="0">
                <a:cs typeface="Arial" pitchFamily="34" charset="0"/>
              </a:rPr>
              <a:pPr/>
              <a:t>38</a:t>
            </a:fld>
            <a:endParaRPr lang="en-US">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ar-EG"/>
          </a:p>
        </p:txBody>
      </p:sp>
      <p:sp>
        <p:nvSpPr>
          <p:cNvPr id="107524" name="Slide Number Placeholder 3"/>
          <p:cNvSpPr>
            <a:spLocks noGrp="1"/>
          </p:cNvSpPr>
          <p:nvPr>
            <p:ph type="sldNum" sz="quarter" idx="5"/>
          </p:nvPr>
        </p:nvSpPr>
        <p:spPr>
          <a:noFill/>
        </p:spPr>
        <p:txBody>
          <a:bodyPr/>
          <a:lstStyle/>
          <a:p>
            <a:fld id="{E7EFFA82-97F9-49FC-906D-C69F9985B6D2}" type="slidenum">
              <a:rPr lang="en-US" smtClean="0">
                <a:cs typeface="Arial" pitchFamily="34" charset="0"/>
              </a:rPr>
              <a:pPr/>
              <a:t>39</a:t>
            </a:fld>
            <a:endParaRPr lang="en-US">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ar-EG"/>
          </a:p>
        </p:txBody>
      </p:sp>
      <p:sp>
        <p:nvSpPr>
          <p:cNvPr id="108548" name="Slide Number Placeholder 3"/>
          <p:cNvSpPr>
            <a:spLocks noGrp="1"/>
          </p:cNvSpPr>
          <p:nvPr>
            <p:ph type="sldNum" sz="quarter" idx="5"/>
          </p:nvPr>
        </p:nvSpPr>
        <p:spPr>
          <a:noFill/>
        </p:spPr>
        <p:txBody>
          <a:bodyPr/>
          <a:lstStyle/>
          <a:p>
            <a:fld id="{AADD16E9-73D7-4C25-A9A7-2257716CBB35}" type="slidenum">
              <a:rPr lang="en-US" smtClean="0">
                <a:cs typeface="Arial" pitchFamily="34" charset="0"/>
              </a:rPr>
              <a:pPr/>
              <a:t>40</a:t>
            </a:fld>
            <a:endParaRPr lang="en-US">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ar-EG"/>
          </a:p>
        </p:txBody>
      </p:sp>
      <p:sp>
        <p:nvSpPr>
          <p:cNvPr id="72708" name="Slide Number Placeholder 3"/>
          <p:cNvSpPr>
            <a:spLocks noGrp="1"/>
          </p:cNvSpPr>
          <p:nvPr>
            <p:ph type="sldNum" sz="quarter" idx="5"/>
          </p:nvPr>
        </p:nvSpPr>
        <p:spPr>
          <a:noFill/>
        </p:spPr>
        <p:txBody>
          <a:bodyPr/>
          <a:lstStyle/>
          <a:p>
            <a:fld id="{BD390D9A-B56A-42B1-930A-090AA1C61B3D}" type="slidenum">
              <a:rPr lang="en-US" smtClean="0">
                <a:cs typeface="Arial" pitchFamily="34" charset="0"/>
              </a:rPr>
              <a:pPr/>
              <a:t>5</a:t>
            </a:fld>
            <a:endParaRPr lang="en-US">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ar-EG"/>
          </a:p>
        </p:txBody>
      </p:sp>
      <p:sp>
        <p:nvSpPr>
          <p:cNvPr id="109572" name="Slide Number Placeholder 3"/>
          <p:cNvSpPr>
            <a:spLocks noGrp="1"/>
          </p:cNvSpPr>
          <p:nvPr>
            <p:ph type="sldNum" sz="quarter" idx="5"/>
          </p:nvPr>
        </p:nvSpPr>
        <p:spPr>
          <a:noFill/>
        </p:spPr>
        <p:txBody>
          <a:bodyPr/>
          <a:lstStyle/>
          <a:p>
            <a:fld id="{275480C6-CDB0-40F4-89FB-814C081EBB00}" type="slidenum">
              <a:rPr lang="en-US" smtClean="0">
                <a:cs typeface="Arial" pitchFamily="34" charset="0"/>
              </a:rPr>
              <a:pPr/>
              <a:t>41</a:t>
            </a:fld>
            <a:endParaRPr lang="en-US">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ar-EG"/>
          </a:p>
        </p:txBody>
      </p:sp>
      <p:sp>
        <p:nvSpPr>
          <p:cNvPr id="110596" name="Slide Number Placeholder 3"/>
          <p:cNvSpPr>
            <a:spLocks noGrp="1"/>
          </p:cNvSpPr>
          <p:nvPr>
            <p:ph type="sldNum" sz="quarter" idx="5"/>
          </p:nvPr>
        </p:nvSpPr>
        <p:spPr>
          <a:noFill/>
        </p:spPr>
        <p:txBody>
          <a:bodyPr/>
          <a:lstStyle/>
          <a:p>
            <a:fld id="{16BA3834-02A3-4256-958F-B1E0E4B3FAAD}" type="slidenum">
              <a:rPr lang="en-US" smtClean="0">
                <a:cs typeface="Arial" pitchFamily="34" charset="0"/>
              </a:rPr>
              <a:pPr/>
              <a:t>42</a:t>
            </a:fld>
            <a:endParaRPr lang="en-US">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endParaRPr lang="ar-EG"/>
          </a:p>
        </p:txBody>
      </p:sp>
      <p:sp>
        <p:nvSpPr>
          <p:cNvPr id="111620" name="Slide Number Placeholder 3"/>
          <p:cNvSpPr>
            <a:spLocks noGrp="1"/>
          </p:cNvSpPr>
          <p:nvPr>
            <p:ph type="sldNum" sz="quarter" idx="5"/>
          </p:nvPr>
        </p:nvSpPr>
        <p:spPr>
          <a:noFill/>
        </p:spPr>
        <p:txBody>
          <a:bodyPr/>
          <a:lstStyle/>
          <a:p>
            <a:fld id="{A7A708BF-ABB9-4549-A631-1C74C7D83EED}" type="slidenum">
              <a:rPr lang="en-US" smtClean="0">
                <a:cs typeface="Arial" pitchFamily="34" charset="0"/>
              </a:rPr>
              <a:pPr/>
              <a:t>43</a:t>
            </a:fld>
            <a:endParaRPr lang="en-US">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ar-EG"/>
          </a:p>
        </p:txBody>
      </p:sp>
      <p:sp>
        <p:nvSpPr>
          <p:cNvPr id="112644" name="Slide Number Placeholder 3"/>
          <p:cNvSpPr>
            <a:spLocks noGrp="1"/>
          </p:cNvSpPr>
          <p:nvPr>
            <p:ph type="sldNum" sz="quarter" idx="5"/>
          </p:nvPr>
        </p:nvSpPr>
        <p:spPr>
          <a:noFill/>
        </p:spPr>
        <p:txBody>
          <a:bodyPr/>
          <a:lstStyle/>
          <a:p>
            <a:fld id="{16B3FB1E-48E2-415B-AFD4-3405ECDCCB2A}" type="slidenum">
              <a:rPr lang="en-US" smtClean="0">
                <a:cs typeface="Arial" pitchFamily="34" charset="0"/>
              </a:rPr>
              <a:pPr/>
              <a:t>44</a:t>
            </a:fld>
            <a:endParaRPr lang="en-US">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ar-EG"/>
          </a:p>
        </p:txBody>
      </p:sp>
      <p:sp>
        <p:nvSpPr>
          <p:cNvPr id="113668" name="Slide Number Placeholder 3"/>
          <p:cNvSpPr>
            <a:spLocks noGrp="1"/>
          </p:cNvSpPr>
          <p:nvPr>
            <p:ph type="sldNum" sz="quarter" idx="5"/>
          </p:nvPr>
        </p:nvSpPr>
        <p:spPr>
          <a:noFill/>
        </p:spPr>
        <p:txBody>
          <a:bodyPr/>
          <a:lstStyle/>
          <a:p>
            <a:fld id="{114B5B5F-FED7-44E0-BEE0-24B96E6F65AF}" type="slidenum">
              <a:rPr lang="en-US" smtClean="0">
                <a:cs typeface="Arial" pitchFamily="34" charset="0"/>
              </a:rPr>
              <a:pPr/>
              <a:t>45</a:t>
            </a:fld>
            <a:endParaRPr lang="en-US">
              <a:cs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ar-EG"/>
          </a:p>
        </p:txBody>
      </p:sp>
      <p:sp>
        <p:nvSpPr>
          <p:cNvPr id="114692" name="Slide Number Placeholder 3"/>
          <p:cNvSpPr>
            <a:spLocks noGrp="1"/>
          </p:cNvSpPr>
          <p:nvPr>
            <p:ph type="sldNum" sz="quarter" idx="5"/>
          </p:nvPr>
        </p:nvSpPr>
        <p:spPr>
          <a:noFill/>
        </p:spPr>
        <p:txBody>
          <a:bodyPr/>
          <a:lstStyle/>
          <a:p>
            <a:fld id="{D4654FB9-EBE9-412C-BC1B-A1361D015F05}" type="slidenum">
              <a:rPr lang="en-US" smtClean="0">
                <a:cs typeface="Arial" pitchFamily="34" charset="0"/>
              </a:rPr>
              <a:pPr/>
              <a:t>46</a:t>
            </a:fld>
            <a:endParaRPr lang="en-US">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endParaRPr lang="ar-EG"/>
          </a:p>
        </p:txBody>
      </p:sp>
      <p:sp>
        <p:nvSpPr>
          <p:cNvPr id="115716" name="Slide Number Placeholder 3"/>
          <p:cNvSpPr>
            <a:spLocks noGrp="1"/>
          </p:cNvSpPr>
          <p:nvPr>
            <p:ph type="sldNum" sz="quarter" idx="5"/>
          </p:nvPr>
        </p:nvSpPr>
        <p:spPr>
          <a:noFill/>
        </p:spPr>
        <p:txBody>
          <a:bodyPr/>
          <a:lstStyle/>
          <a:p>
            <a:fld id="{813C9D84-1B6C-4400-BA49-DC47C5ACED17}" type="slidenum">
              <a:rPr lang="en-US" smtClean="0">
                <a:cs typeface="Arial" pitchFamily="34" charset="0"/>
              </a:rPr>
              <a:pPr/>
              <a:t>47</a:t>
            </a:fld>
            <a:endParaRPr lang="en-US">
              <a:cs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endParaRPr lang="ar-EG"/>
          </a:p>
        </p:txBody>
      </p:sp>
      <p:sp>
        <p:nvSpPr>
          <p:cNvPr id="116740" name="Slide Number Placeholder 3"/>
          <p:cNvSpPr>
            <a:spLocks noGrp="1"/>
          </p:cNvSpPr>
          <p:nvPr>
            <p:ph type="sldNum" sz="quarter" idx="5"/>
          </p:nvPr>
        </p:nvSpPr>
        <p:spPr>
          <a:noFill/>
        </p:spPr>
        <p:txBody>
          <a:bodyPr/>
          <a:lstStyle/>
          <a:p>
            <a:fld id="{32111832-E2B1-4D89-9676-34A8E31B79D5}" type="slidenum">
              <a:rPr lang="en-US" smtClean="0">
                <a:cs typeface="Arial" pitchFamily="34" charset="0"/>
              </a:rPr>
              <a:pPr/>
              <a:t>48</a:t>
            </a:fld>
            <a:endParaRPr lang="en-US">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ar-EG"/>
          </a:p>
        </p:txBody>
      </p:sp>
      <p:sp>
        <p:nvSpPr>
          <p:cNvPr id="117764" name="Slide Number Placeholder 3"/>
          <p:cNvSpPr>
            <a:spLocks noGrp="1"/>
          </p:cNvSpPr>
          <p:nvPr>
            <p:ph type="sldNum" sz="quarter" idx="5"/>
          </p:nvPr>
        </p:nvSpPr>
        <p:spPr>
          <a:noFill/>
        </p:spPr>
        <p:txBody>
          <a:bodyPr/>
          <a:lstStyle/>
          <a:p>
            <a:fld id="{4A203A3F-ACE8-4481-8F18-A29F5FF21F03}" type="slidenum">
              <a:rPr lang="en-US" smtClean="0">
                <a:cs typeface="Arial" pitchFamily="34" charset="0"/>
              </a:rPr>
              <a:pPr/>
              <a:t>49</a:t>
            </a:fld>
            <a:endParaRPr lang="en-US">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ar-EG"/>
          </a:p>
        </p:txBody>
      </p:sp>
      <p:sp>
        <p:nvSpPr>
          <p:cNvPr id="118788" name="Slide Number Placeholder 3"/>
          <p:cNvSpPr>
            <a:spLocks noGrp="1"/>
          </p:cNvSpPr>
          <p:nvPr>
            <p:ph type="sldNum" sz="quarter" idx="5"/>
          </p:nvPr>
        </p:nvSpPr>
        <p:spPr>
          <a:noFill/>
        </p:spPr>
        <p:txBody>
          <a:bodyPr/>
          <a:lstStyle/>
          <a:p>
            <a:fld id="{317DEEEB-838E-4FF8-B54D-B78B178D9809}" type="slidenum">
              <a:rPr lang="en-US" smtClean="0">
                <a:cs typeface="Arial" pitchFamily="34" charset="0"/>
              </a:rPr>
              <a:pPr/>
              <a:t>50</a:t>
            </a:fld>
            <a:endParaRPr lang="en-US">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ar-EG"/>
          </a:p>
        </p:txBody>
      </p:sp>
      <p:sp>
        <p:nvSpPr>
          <p:cNvPr id="73732" name="Slide Number Placeholder 3"/>
          <p:cNvSpPr>
            <a:spLocks noGrp="1"/>
          </p:cNvSpPr>
          <p:nvPr>
            <p:ph type="sldNum" sz="quarter" idx="5"/>
          </p:nvPr>
        </p:nvSpPr>
        <p:spPr>
          <a:noFill/>
        </p:spPr>
        <p:txBody>
          <a:bodyPr/>
          <a:lstStyle/>
          <a:p>
            <a:fld id="{55D5FD6E-7DE3-4FE1-BC41-676E2D4385A2}" type="slidenum">
              <a:rPr lang="en-US" smtClean="0">
                <a:cs typeface="Arial" pitchFamily="34" charset="0"/>
              </a:rPr>
              <a:pPr/>
              <a:t>6</a:t>
            </a:fld>
            <a:endParaRPr lang="en-US">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ar-EG"/>
          </a:p>
        </p:txBody>
      </p:sp>
      <p:sp>
        <p:nvSpPr>
          <p:cNvPr id="119812" name="Slide Number Placeholder 3"/>
          <p:cNvSpPr>
            <a:spLocks noGrp="1"/>
          </p:cNvSpPr>
          <p:nvPr>
            <p:ph type="sldNum" sz="quarter" idx="5"/>
          </p:nvPr>
        </p:nvSpPr>
        <p:spPr>
          <a:noFill/>
        </p:spPr>
        <p:txBody>
          <a:bodyPr/>
          <a:lstStyle/>
          <a:p>
            <a:fld id="{18FB9582-2053-4B83-BB73-421CF3B5016A}" type="slidenum">
              <a:rPr lang="en-US" smtClean="0">
                <a:cs typeface="Arial" pitchFamily="34" charset="0"/>
              </a:rPr>
              <a:pPr/>
              <a:t>51</a:t>
            </a:fld>
            <a:endParaRPr lang="en-US">
              <a:cs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ar-EG"/>
          </a:p>
        </p:txBody>
      </p:sp>
      <p:sp>
        <p:nvSpPr>
          <p:cNvPr id="120836" name="Slide Number Placeholder 3"/>
          <p:cNvSpPr>
            <a:spLocks noGrp="1"/>
          </p:cNvSpPr>
          <p:nvPr>
            <p:ph type="sldNum" sz="quarter" idx="5"/>
          </p:nvPr>
        </p:nvSpPr>
        <p:spPr>
          <a:noFill/>
        </p:spPr>
        <p:txBody>
          <a:bodyPr/>
          <a:lstStyle/>
          <a:p>
            <a:fld id="{66528E09-63B4-42DE-966A-3D3F99824D32}" type="slidenum">
              <a:rPr lang="en-US" smtClean="0">
                <a:cs typeface="Arial" pitchFamily="34" charset="0"/>
              </a:rPr>
              <a:pPr/>
              <a:t>52</a:t>
            </a:fld>
            <a:endParaRPr lang="en-US">
              <a:cs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endParaRPr lang="ar-EG"/>
          </a:p>
        </p:txBody>
      </p:sp>
      <p:sp>
        <p:nvSpPr>
          <p:cNvPr id="121860" name="Slide Number Placeholder 3"/>
          <p:cNvSpPr>
            <a:spLocks noGrp="1"/>
          </p:cNvSpPr>
          <p:nvPr>
            <p:ph type="sldNum" sz="quarter" idx="5"/>
          </p:nvPr>
        </p:nvSpPr>
        <p:spPr>
          <a:noFill/>
        </p:spPr>
        <p:txBody>
          <a:bodyPr/>
          <a:lstStyle/>
          <a:p>
            <a:fld id="{0F760307-95FD-48A9-AD58-F678118BB781}" type="slidenum">
              <a:rPr lang="en-US" smtClean="0">
                <a:cs typeface="Arial" pitchFamily="34" charset="0"/>
              </a:rPr>
              <a:pPr/>
              <a:t>53</a:t>
            </a:fld>
            <a:endParaRPr lang="en-US">
              <a:cs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ar-EG"/>
          </a:p>
        </p:txBody>
      </p:sp>
      <p:sp>
        <p:nvSpPr>
          <p:cNvPr id="122884" name="Slide Number Placeholder 3"/>
          <p:cNvSpPr>
            <a:spLocks noGrp="1"/>
          </p:cNvSpPr>
          <p:nvPr>
            <p:ph type="sldNum" sz="quarter" idx="5"/>
          </p:nvPr>
        </p:nvSpPr>
        <p:spPr>
          <a:noFill/>
        </p:spPr>
        <p:txBody>
          <a:bodyPr/>
          <a:lstStyle/>
          <a:p>
            <a:fld id="{43B2D2DD-91EF-4A62-BEC3-9D737DB48236}" type="slidenum">
              <a:rPr lang="en-US" smtClean="0">
                <a:cs typeface="Arial" pitchFamily="34" charset="0"/>
              </a:rPr>
              <a:pPr/>
              <a:t>54</a:t>
            </a:fld>
            <a:endParaRPr lang="en-US">
              <a:cs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endParaRPr lang="ar-EG"/>
          </a:p>
        </p:txBody>
      </p:sp>
      <p:sp>
        <p:nvSpPr>
          <p:cNvPr id="123908" name="Slide Number Placeholder 3"/>
          <p:cNvSpPr>
            <a:spLocks noGrp="1"/>
          </p:cNvSpPr>
          <p:nvPr>
            <p:ph type="sldNum" sz="quarter" idx="5"/>
          </p:nvPr>
        </p:nvSpPr>
        <p:spPr>
          <a:noFill/>
        </p:spPr>
        <p:txBody>
          <a:bodyPr/>
          <a:lstStyle/>
          <a:p>
            <a:fld id="{0204126A-E8E2-4DA5-AB5C-C2EAE2F303A2}" type="slidenum">
              <a:rPr lang="en-US" smtClean="0">
                <a:cs typeface="Arial" pitchFamily="34" charset="0"/>
              </a:rPr>
              <a:pPr/>
              <a:t>55</a:t>
            </a:fld>
            <a:endParaRPr lang="en-US">
              <a:cs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endParaRPr lang="ar-EG"/>
          </a:p>
        </p:txBody>
      </p:sp>
      <p:sp>
        <p:nvSpPr>
          <p:cNvPr id="124932" name="Slide Number Placeholder 3"/>
          <p:cNvSpPr>
            <a:spLocks noGrp="1"/>
          </p:cNvSpPr>
          <p:nvPr>
            <p:ph type="sldNum" sz="quarter" idx="5"/>
          </p:nvPr>
        </p:nvSpPr>
        <p:spPr>
          <a:noFill/>
        </p:spPr>
        <p:txBody>
          <a:bodyPr/>
          <a:lstStyle/>
          <a:p>
            <a:fld id="{F8373298-B930-4908-8421-E43CC0B9BA4F}" type="slidenum">
              <a:rPr lang="en-US" smtClean="0">
                <a:cs typeface="Arial" pitchFamily="34" charset="0"/>
              </a:rPr>
              <a:pPr/>
              <a:t>56</a:t>
            </a:fld>
            <a:endParaRPr lang="en-US">
              <a:cs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endParaRPr lang="ar-EG"/>
          </a:p>
        </p:txBody>
      </p:sp>
      <p:sp>
        <p:nvSpPr>
          <p:cNvPr id="125956" name="Slide Number Placeholder 3"/>
          <p:cNvSpPr>
            <a:spLocks noGrp="1"/>
          </p:cNvSpPr>
          <p:nvPr>
            <p:ph type="sldNum" sz="quarter" idx="5"/>
          </p:nvPr>
        </p:nvSpPr>
        <p:spPr>
          <a:noFill/>
        </p:spPr>
        <p:txBody>
          <a:bodyPr/>
          <a:lstStyle/>
          <a:p>
            <a:fld id="{762E5E32-E403-46BD-8FFF-AA42D8B31621}" type="slidenum">
              <a:rPr lang="en-US" smtClean="0">
                <a:cs typeface="Arial" pitchFamily="34" charset="0"/>
              </a:rPr>
              <a:pPr/>
              <a:t>57</a:t>
            </a:fld>
            <a:endParaRPr lang="en-US">
              <a:cs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ar-EG"/>
          </a:p>
        </p:txBody>
      </p:sp>
      <p:sp>
        <p:nvSpPr>
          <p:cNvPr id="126980" name="Slide Number Placeholder 3"/>
          <p:cNvSpPr>
            <a:spLocks noGrp="1"/>
          </p:cNvSpPr>
          <p:nvPr>
            <p:ph type="sldNum" sz="quarter" idx="5"/>
          </p:nvPr>
        </p:nvSpPr>
        <p:spPr>
          <a:noFill/>
        </p:spPr>
        <p:txBody>
          <a:bodyPr/>
          <a:lstStyle/>
          <a:p>
            <a:fld id="{50A7615C-203B-434D-81A2-F7BBAC9B834F}" type="slidenum">
              <a:rPr lang="en-US" smtClean="0">
                <a:cs typeface="Arial" pitchFamily="34" charset="0"/>
              </a:rPr>
              <a:pPr/>
              <a:t>58</a:t>
            </a:fld>
            <a:endParaRPr lang="en-US">
              <a:cs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ar-EG"/>
          </a:p>
        </p:txBody>
      </p:sp>
      <p:sp>
        <p:nvSpPr>
          <p:cNvPr id="128004" name="Slide Number Placeholder 3"/>
          <p:cNvSpPr>
            <a:spLocks noGrp="1"/>
          </p:cNvSpPr>
          <p:nvPr>
            <p:ph type="sldNum" sz="quarter" idx="5"/>
          </p:nvPr>
        </p:nvSpPr>
        <p:spPr>
          <a:noFill/>
        </p:spPr>
        <p:txBody>
          <a:bodyPr/>
          <a:lstStyle/>
          <a:p>
            <a:fld id="{98726F51-5E1B-49C2-941E-BC3E60EA6E26}" type="slidenum">
              <a:rPr lang="en-US" smtClean="0">
                <a:cs typeface="Arial" pitchFamily="34" charset="0"/>
              </a:rPr>
              <a:pPr/>
              <a:t>59</a:t>
            </a:fld>
            <a:endParaRPr lang="en-US">
              <a:cs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endParaRPr lang="ar-EG"/>
          </a:p>
        </p:txBody>
      </p:sp>
      <p:sp>
        <p:nvSpPr>
          <p:cNvPr id="129028" name="Slide Number Placeholder 3"/>
          <p:cNvSpPr>
            <a:spLocks noGrp="1"/>
          </p:cNvSpPr>
          <p:nvPr>
            <p:ph type="sldNum" sz="quarter" idx="5"/>
          </p:nvPr>
        </p:nvSpPr>
        <p:spPr>
          <a:noFill/>
        </p:spPr>
        <p:txBody>
          <a:bodyPr/>
          <a:lstStyle/>
          <a:p>
            <a:fld id="{178289D3-BF0E-4F92-9FF4-D7F13F2D3BAD}" type="slidenum">
              <a:rPr lang="en-US" smtClean="0">
                <a:cs typeface="Arial" pitchFamily="34" charset="0"/>
              </a:rPr>
              <a:pPr/>
              <a:t>60</a:t>
            </a:fld>
            <a:endParaRPr lang="en-US">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ar-EG"/>
          </a:p>
        </p:txBody>
      </p:sp>
      <p:sp>
        <p:nvSpPr>
          <p:cNvPr id="74756" name="Slide Number Placeholder 3"/>
          <p:cNvSpPr>
            <a:spLocks noGrp="1"/>
          </p:cNvSpPr>
          <p:nvPr>
            <p:ph type="sldNum" sz="quarter" idx="5"/>
          </p:nvPr>
        </p:nvSpPr>
        <p:spPr>
          <a:noFill/>
        </p:spPr>
        <p:txBody>
          <a:bodyPr/>
          <a:lstStyle/>
          <a:p>
            <a:fld id="{71D04FC1-35E6-40C5-AF4C-20D5A908D1D2}" type="slidenum">
              <a:rPr lang="en-US" smtClean="0">
                <a:cs typeface="Arial" pitchFamily="34" charset="0"/>
              </a:rPr>
              <a:pPr/>
              <a:t>7</a:t>
            </a:fld>
            <a:endParaRPr lang="en-US">
              <a:cs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927100" y="750888"/>
            <a:ext cx="4945063" cy="3709987"/>
          </a:xfrm>
          <a:ln/>
        </p:spPr>
      </p:sp>
      <p:sp>
        <p:nvSpPr>
          <p:cNvPr id="130051" name="Rectangle 3"/>
          <p:cNvSpPr>
            <a:spLocks noGrp="1" noChangeArrowheads="1"/>
          </p:cNvSpPr>
          <p:nvPr>
            <p:ph type="body" idx="1"/>
          </p:nvPr>
        </p:nvSpPr>
        <p:spPr>
          <a:noFill/>
          <a:ln/>
        </p:spPr>
        <p:txBody>
          <a:bodyPr lIns="90480" tIns="44446" rIns="90480" bIns="44446"/>
          <a:lstStyle/>
          <a:p>
            <a:endParaRPr lang="ar-E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ar-EG"/>
          </a:p>
        </p:txBody>
      </p:sp>
      <p:sp>
        <p:nvSpPr>
          <p:cNvPr id="75780" name="Slide Number Placeholder 3"/>
          <p:cNvSpPr>
            <a:spLocks noGrp="1"/>
          </p:cNvSpPr>
          <p:nvPr>
            <p:ph type="sldNum" sz="quarter" idx="5"/>
          </p:nvPr>
        </p:nvSpPr>
        <p:spPr>
          <a:noFill/>
        </p:spPr>
        <p:txBody>
          <a:bodyPr/>
          <a:lstStyle/>
          <a:p>
            <a:fld id="{D87847AA-ED83-4857-8BB1-FBAF47A1F29A}" type="slidenum">
              <a:rPr lang="en-US" smtClean="0">
                <a:cs typeface="Arial" pitchFamily="34" charset="0"/>
              </a:rPr>
              <a:pPr/>
              <a:t>8</a:t>
            </a:fld>
            <a:endParaRPr lang="en-US">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ar-EG"/>
          </a:p>
        </p:txBody>
      </p:sp>
      <p:sp>
        <p:nvSpPr>
          <p:cNvPr id="76804" name="Slide Number Placeholder 3"/>
          <p:cNvSpPr>
            <a:spLocks noGrp="1"/>
          </p:cNvSpPr>
          <p:nvPr>
            <p:ph type="sldNum" sz="quarter" idx="5"/>
          </p:nvPr>
        </p:nvSpPr>
        <p:spPr>
          <a:noFill/>
        </p:spPr>
        <p:txBody>
          <a:bodyPr/>
          <a:lstStyle/>
          <a:p>
            <a:fld id="{F4795834-1D43-473D-BA22-664BCF716090}" type="slidenum">
              <a:rPr lang="en-US" smtClean="0">
                <a:cs typeface="Arial" pitchFamily="34" charset="0"/>
              </a:rPr>
              <a:pPr/>
              <a:t>9</a:t>
            </a:fld>
            <a:endParaRPr lang="en-US">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ar-EG"/>
          </a:p>
        </p:txBody>
      </p:sp>
      <p:sp>
        <p:nvSpPr>
          <p:cNvPr id="77828" name="Slide Number Placeholder 3"/>
          <p:cNvSpPr>
            <a:spLocks noGrp="1"/>
          </p:cNvSpPr>
          <p:nvPr>
            <p:ph type="sldNum" sz="quarter" idx="5"/>
          </p:nvPr>
        </p:nvSpPr>
        <p:spPr>
          <a:noFill/>
        </p:spPr>
        <p:txBody>
          <a:bodyPr/>
          <a:lstStyle/>
          <a:p>
            <a:fld id="{BFD45E79-3FAA-4A8A-85B9-5860FC5950E6}" type="slidenum">
              <a:rPr lang="en-US" smtClean="0">
                <a:cs typeface="Arial" pitchFamily="34" charset="0"/>
              </a:rPr>
              <a:pPr/>
              <a:t>10</a:t>
            </a:fld>
            <a:endParaRPr lang="en-US">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2438400"/>
            <a:ext cx="900906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rtl="0">
                  <a:defRPr/>
                </a:pPr>
                <a:endParaRPr lang="en-US" dirty="0">
                  <a:effectLst>
                    <a:outerShdw blurRad="38100" dist="38100" dir="2700000" algn="tl">
                      <a:srgbClr val="000000">
                        <a:alpha val="43137"/>
                      </a:srgbClr>
                    </a:outerShdw>
                  </a:effectLst>
                  <a:cs typeface="+mn-cs"/>
                </a:endParaRP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rtl="0">
                  <a:defRPr/>
                </a:pPr>
                <a:endParaRPr lang="en-US" dirty="0">
                  <a:effectLst>
                    <a:outerShdw blurRad="38100" dist="38100" dir="2700000" algn="tl">
                      <a:srgbClr val="000000">
                        <a:alpha val="43137"/>
                      </a:srgbClr>
                    </a:outerShdw>
                  </a:effectLst>
                  <a:cs typeface="+mn-cs"/>
                </a:endParaRP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rtl="0">
                  <a:defRPr/>
                </a:pPr>
                <a:endParaRPr lang="en-US" dirty="0">
                  <a:effectLst>
                    <a:outerShdw blurRad="38100" dist="38100" dir="2700000" algn="tl">
                      <a:srgbClr val="000000">
                        <a:alpha val="43137"/>
                      </a:srgbClr>
                    </a:outerShdw>
                  </a:effectLst>
                  <a:cs typeface="+mn-cs"/>
                </a:endParaRP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rtl="0">
                  <a:defRPr/>
                </a:pPr>
                <a:endParaRPr lang="en-US" dirty="0">
                  <a:effectLst>
                    <a:outerShdw blurRad="38100" dist="38100" dir="2700000" algn="tl">
                      <a:srgbClr val="000000">
                        <a:alpha val="43137"/>
                      </a:srgbClr>
                    </a:outerShdw>
                  </a:effectLst>
                  <a:cs typeface="+mn-cs"/>
                </a:endParaRP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rtl="0">
                <a:defRPr/>
              </a:pPr>
              <a:endParaRPr lang="en-US" dirty="0">
                <a:effectLst>
                  <a:outerShdw blurRad="38100" dist="38100" dir="2700000" algn="tl">
                    <a:srgbClr val="000000">
                      <a:alpha val="43137"/>
                    </a:srgbClr>
                  </a:outerShdw>
                </a:effectLst>
                <a:cs typeface="+mn-cs"/>
              </a:endParaRPr>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rtl="0">
                <a:defRPr/>
              </a:pPr>
              <a:endParaRPr lang="en-US" dirty="0">
                <a:effectLst>
                  <a:outerShdw blurRad="38100" dist="38100" dir="2700000" algn="tl">
                    <a:srgbClr val="000000">
                      <a:alpha val="43137"/>
                    </a:srgbClr>
                  </a:outerShdw>
                </a:effectLst>
                <a:cs typeface="+mn-cs"/>
              </a:endParaRPr>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rtl="0">
                <a:defRPr/>
              </a:pPr>
              <a:endParaRPr lang="en-US" dirty="0">
                <a:effectLst>
                  <a:outerShdw blurRad="38100" dist="38100" dir="2700000" algn="tl">
                    <a:srgbClr val="000000">
                      <a:alpha val="43137"/>
                    </a:srgbClr>
                  </a:outerShdw>
                </a:effectLst>
                <a:cs typeface="+mn-cs"/>
              </a:endParaRPr>
            </a:p>
          </p:txBody>
        </p:sp>
      </p:grpSp>
      <p:sp>
        <p:nvSpPr>
          <p:cNvPr id="93196" name="Rectangle 1036"/>
          <p:cNvSpPr>
            <a:spLocks noGrp="1" noChangeArrowheads="1"/>
          </p:cNvSpPr>
          <p:nvPr>
            <p:ph type="ctrTitle"/>
          </p:nvPr>
        </p:nvSpPr>
        <p:spPr>
          <a:xfrm>
            <a:off x="762000" y="685800"/>
            <a:ext cx="7772400" cy="1524000"/>
          </a:xfrm>
        </p:spPr>
        <p:txBody>
          <a:bodyPr/>
          <a:lstStyle>
            <a:lvl1pPr algn="ctr">
              <a:defRPr>
                <a:solidFill>
                  <a:srgbClr val="CC3300"/>
                </a:solidFill>
              </a:defRPr>
            </a:lvl1pPr>
          </a:lstStyle>
          <a:p>
            <a:r>
              <a:rPr lang="en-US" dirty="0"/>
              <a:t>Click to edit Master title style</a:t>
            </a:r>
          </a:p>
        </p:txBody>
      </p:sp>
      <p:sp>
        <p:nvSpPr>
          <p:cNvPr id="93197"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effectLst>
                  <a:outerShdw blurRad="38100" dist="38100" dir="2700000" algn="tl">
                    <a:srgbClr val="C0C0C0"/>
                  </a:outerShdw>
                </a:effectLs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50825"/>
            <a:ext cx="1951038" cy="58816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50825"/>
            <a:ext cx="5700712" cy="5881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ChangeArrowheads="1"/>
          </p:cNvSpPr>
          <p:nvPr/>
        </p:nvSpPr>
        <p:spPr bwMode="ltGray">
          <a:xfrm>
            <a:off x="417513" y="731838"/>
            <a:ext cx="438150" cy="474662"/>
          </a:xfrm>
          <a:prstGeom prst="rect">
            <a:avLst/>
          </a:prstGeom>
          <a:solidFill>
            <a:schemeClr val="accent2"/>
          </a:solidFill>
          <a:ln w="9525">
            <a:noFill/>
            <a:miter lim="800000"/>
            <a:headEnd/>
            <a:tailEnd/>
          </a:ln>
          <a:effectLst/>
        </p:spPr>
        <p:txBody>
          <a:bodyPr wrap="none" anchor="ctr"/>
          <a:lstStyle/>
          <a:p>
            <a:pPr algn="ctr" rtl="0">
              <a:defRPr/>
            </a:pPr>
            <a:endParaRPr kumimoji="1" lang="en-US" sz="2400" b="0" dirty="0">
              <a:solidFill>
                <a:schemeClr val="tx1"/>
              </a:solidFill>
              <a:cs typeface="+mn-cs"/>
            </a:endParaRPr>
          </a:p>
        </p:txBody>
      </p:sp>
      <p:sp>
        <p:nvSpPr>
          <p:cNvPr id="92163" name="Rectangle 3"/>
          <p:cNvSpPr>
            <a:spLocks noChangeArrowheads="1"/>
          </p:cNvSpPr>
          <p:nvPr/>
        </p:nvSpPr>
        <p:spPr bwMode="ltGray">
          <a:xfrm>
            <a:off x="800100" y="731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rtl="0">
              <a:defRPr/>
            </a:pPr>
            <a:endParaRPr kumimoji="1" lang="en-US" sz="2400" b="0" dirty="0">
              <a:solidFill>
                <a:schemeClr val="tx1"/>
              </a:solidFill>
              <a:cs typeface="+mn-cs"/>
            </a:endParaRPr>
          </a:p>
        </p:txBody>
      </p:sp>
      <p:sp>
        <p:nvSpPr>
          <p:cNvPr id="92164" name="Rectangle 4"/>
          <p:cNvSpPr>
            <a:spLocks noChangeArrowheads="1"/>
          </p:cNvSpPr>
          <p:nvPr/>
        </p:nvSpPr>
        <p:spPr bwMode="ltGray">
          <a:xfrm>
            <a:off x="541338" y="1154113"/>
            <a:ext cx="422275" cy="474662"/>
          </a:xfrm>
          <a:prstGeom prst="rect">
            <a:avLst/>
          </a:prstGeom>
          <a:solidFill>
            <a:schemeClr val="folHlink"/>
          </a:solidFill>
          <a:ln w="9525">
            <a:noFill/>
            <a:miter lim="800000"/>
            <a:headEnd/>
            <a:tailEnd/>
          </a:ln>
          <a:effectLst/>
        </p:spPr>
        <p:txBody>
          <a:bodyPr wrap="none" anchor="ctr"/>
          <a:lstStyle/>
          <a:p>
            <a:pPr algn="ctr" rtl="0">
              <a:defRPr/>
            </a:pPr>
            <a:endParaRPr kumimoji="1" lang="en-US" sz="2400" b="0" dirty="0">
              <a:solidFill>
                <a:schemeClr val="tx1"/>
              </a:solidFill>
              <a:cs typeface="+mn-cs"/>
            </a:endParaRPr>
          </a:p>
        </p:txBody>
      </p:sp>
      <p:sp>
        <p:nvSpPr>
          <p:cNvPr id="92165" name="Rectangle 5"/>
          <p:cNvSpPr>
            <a:spLocks noChangeArrowheads="1"/>
          </p:cNvSpPr>
          <p:nvPr/>
        </p:nvSpPr>
        <p:spPr bwMode="ltGray">
          <a:xfrm>
            <a:off x="911225" y="11541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rtl="0">
              <a:defRPr/>
            </a:pPr>
            <a:endParaRPr kumimoji="1" lang="en-US" sz="2400" b="0" dirty="0">
              <a:solidFill>
                <a:schemeClr val="tx1"/>
              </a:solidFill>
              <a:cs typeface="+mn-cs"/>
            </a:endParaRPr>
          </a:p>
        </p:txBody>
      </p:sp>
      <p:sp>
        <p:nvSpPr>
          <p:cNvPr id="92166" name="Rectangle 6"/>
          <p:cNvSpPr>
            <a:spLocks noChangeArrowheads="1"/>
          </p:cNvSpPr>
          <p:nvPr/>
        </p:nvSpPr>
        <p:spPr bwMode="ltGray">
          <a:xfrm>
            <a:off x="127000" y="1081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rtl="0">
              <a:defRPr/>
            </a:pPr>
            <a:endParaRPr kumimoji="1" lang="en-US" sz="2400" b="0" dirty="0">
              <a:solidFill>
                <a:schemeClr val="tx1"/>
              </a:solidFill>
              <a:cs typeface="+mn-cs"/>
            </a:endParaRPr>
          </a:p>
        </p:txBody>
      </p:sp>
      <p:sp>
        <p:nvSpPr>
          <p:cNvPr id="92167" name="Rectangle 7"/>
          <p:cNvSpPr>
            <a:spLocks noChangeArrowheads="1"/>
          </p:cNvSpPr>
          <p:nvPr/>
        </p:nvSpPr>
        <p:spPr bwMode="gray">
          <a:xfrm>
            <a:off x="762000" y="623888"/>
            <a:ext cx="31750" cy="1052512"/>
          </a:xfrm>
          <a:prstGeom prst="rect">
            <a:avLst/>
          </a:prstGeom>
          <a:solidFill>
            <a:srgbClr val="EE8411"/>
          </a:solidFill>
          <a:ln w="9525">
            <a:noFill/>
            <a:miter lim="800000"/>
            <a:headEnd/>
            <a:tailEnd/>
          </a:ln>
          <a:effectLst/>
        </p:spPr>
        <p:txBody>
          <a:bodyPr wrap="none" anchor="ctr"/>
          <a:lstStyle/>
          <a:p>
            <a:pPr algn="ctr" rtl="0">
              <a:defRPr/>
            </a:pPr>
            <a:endParaRPr kumimoji="1" lang="en-US" sz="2400" b="0" dirty="0">
              <a:solidFill>
                <a:schemeClr val="tx1"/>
              </a:solidFill>
              <a:cs typeface="+mn-cs"/>
            </a:endParaRPr>
          </a:p>
        </p:txBody>
      </p:sp>
      <p:sp>
        <p:nvSpPr>
          <p:cNvPr id="92168" name="Rectangle 8"/>
          <p:cNvSpPr>
            <a:spLocks noChangeArrowheads="1"/>
          </p:cNvSpPr>
          <p:nvPr/>
        </p:nvSpPr>
        <p:spPr bwMode="gray">
          <a:xfrm>
            <a:off x="442913" y="1414463"/>
            <a:ext cx="8226425" cy="31750"/>
          </a:xfrm>
          <a:prstGeom prst="rect">
            <a:avLst/>
          </a:prstGeom>
          <a:solidFill>
            <a:srgbClr val="EE8411"/>
          </a:solidFill>
          <a:ln w="9525">
            <a:noFill/>
            <a:miter lim="800000"/>
            <a:headEnd/>
            <a:tailEnd/>
          </a:ln>
          <a:effectLst/>
        </p:spPr>
        <p:txBody>
          <a:bodyPr wrap="none" anchor="ctr"/>
          <a:lstStyle/>
          <a:p>
            <a:pPr algn="ctr" rtl="0">
              <a:defRPr/>
            </a:pPr>
            <a:endParaRPr kumimoji="1" lang="en-US" sz="2400" b="0" dirty="0">
              <a:solidFill>
                <a:schemeClr val="tx1"/>
              </a:solidFill>
              <a:cs typeface="+mn-cs"/>
            </a:endParaRPr>
          </a:p>
        </p:txBody>
      </p:sp>
      <p:sp>
        <p:nvSpPr>
          <p:cNvPr id="92169" name="Rectangle 9"/>
          <p:cNvSpPr>
            <a:spLocks noGrp="1" noChangeArrowheads="1"/>
          </p:cNvSpPr>
          <p:nvPr>
            <p:ph type="title"/>
          </p:nvPr>
        </p:nvSpPr>
        <p:spPr bwMode="auto">
          <a:xfrm>
            <a:off x="1150938" y="250825"/>
            <a:ext cx="7793037" cy="10445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4" name="Rectangle 10"/>
          <p:cNvSpPr>
            <a:spLocks noGrp="1" noChangeArrowheads="1"/>
          </p:cNvSpPr>
          <p:nvPr>
            <p:ph type="body" idx="1"/>
          </p:nvPr>
        </p:nvSpPr>
        <p:spPr bwMode="auto">
          <a:xfrm>
            <a:off x="1182688" y="15240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171" name="Text Box 11"/>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rtl="0">
              <a:spcBef>
                <a:spcPct val="50000"/>
              </a:spcBef>
              <a:defRPr/>
            </a:pPr>
            <a:endParaRPr lang="en-US" sz="1600" b="0" dirty="0">
              <a:solidFill>
                <a:schemeClr val="tx1"/>
              </a:solidFill>
              <a:latin typeface="Arial" charset="0"/>
              <a:cs typeface="+mn-cs"/>
            </a:endParaRPr>
          </a:p>
        </p:txBody>
      </p:sp>
      <p:sp>
        <p:nvSpPr>
          <p:cNvPr id="92172" name="Text Box 12"/>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rtl="0">
              <a:spcBef>
                <a:spcPct val="50000"/>
              </a:spcBef>
              <a:defRPr/>
            </a:pPr>
            <a:endParaRPr lang="en-US" sz="1600" b="0" dirty="0">
              <a:solidFill>
                <a:schemeClr val="tx1"/>
              </a:solidFill>
              <a:latin typeface="Arial" charset="0"/>
              <a:cs typeface="+mn-cs"/>
            </a:endParaRPr>
          </a:p>
        </p:txBody>
      </p:sp>
      <p:grpSp>
        <p:nvGrpSpPr>
          <p:cNvPr id="1037" name="Group 13"/>
          <p:cNvGrpSpPr>
            <a:grpSpLocks/>
          </p:cNvGrpSpPr>
          <p:nvPr/>
        </p:nvGrpSpPr>
        <p:grpSpPr bwMode="auto">
          <a:xfrm>
            <a:off x="609600" y="6342063"/>
            <a:ext cx="8526463" cy="315912"/>
            <a:chOff x="529" y="3847"/>
            <a:chExt cx="5226" cy="199"/>
          </a:xfrm>
        </p:grpSpPr>
        <p:sp>
          <p:nvSpPr>
            <p:cNvPr id="92174" name="Freeform 14"/>
            <p:cNvSpPr>
              <a:spLocks/>
            </p:cNvSpPr>
            <p:nvPr/>
          </p:nvSpPr>
          <p:spPr bwMode="auto">
            <a:xfrm>
              <a:off x="529" y="3997"/>
              <a:ext cx="5226" cy="49"/>
            </a:xfrm>
            <a:custGeom>
              <a:avLst/>
              <a:gdLst/>
              <a:ahLst/>
              <a:cxnLst>
                <a:cxn ang="0">
                  <a:pos x="0" y="48"/>
                </a:cxn>
                <a:cxn ang="0">
                  <a:pos x="5225" y="48"/>
                </a:cxn>
                <a:cxn ang="0">
                  <a:pos x="5225" y="0"/>
                </a:cxn>
                <a:cxn ang="0">
                  <a:pos x="12" y="0"/>
                </a:cxn>
                <a:cxn ang="0">
                  <a:pos x="0" y="48"/>
                </a:cxn>
              </a:cxnLst>
              <a:rect l="0" t="0" r="r" b="b"/>
              <a:pathLst>
                <a:path w="5226" h="49">
                  <a:moveTo>
                    <a:pt x="0" y="48"/>
                  </a:moveTo>
                  <a:lnTo>
                    <a:pt x="5225" y="48"/>
                  </a:lnTo>
                  <a:lnTo>
                    <a:pt x="5225" y="0"/>
                  </a:lnTo>
                  <a:lnTo>
                    <a:pt x="12" y="0"/>
                  </a:lnTo>
                  <a:lnTo>
                    <a:pt x="0" y="48"/>
                  </a:lnTo>
                </a:path>
              </a:pathLst>
            </a:custGeom>
            <a:solidFill>
              <a:srgbClr val="EE8411"/>
            </a:solidFill>
            <a:ln w="9525" cap="rnd">
              <a:noFill/>
              <a:round/>
              <a:headEnd/>
              <a:tailEnd/>
            </a:ln>
            <a:effectLst/>
          </p:spPr>
          <p:txBody>
            <a:bodyPr/>
            <a:lstStyle/>
            <a:p>
              <a:pPr algn="ctr" rtl="0">
                <a:defRPr/>
              </a:pPr>
              <a:endParaRPr lang="en-US" dirty="0">
                <a:effectLst>
                  <a:outerShdw blurRad="38100" dist="38100" dir="2700000" algn="tl">
                    <a:srgbClr val="000000">
                      <a:alpha val="43137"/>
                    </a:srgbClr>
                  </a:outerShdw>
                </a:effectLst>
                <a:cs typeface="+mn-cs"/>
              </a:endParaRPr>
            </a:p>
          </p:txBody>
        </p:sp>
        <p:sp>
          <p:nvSpPr>
            <p:cNvPr id="92175" name="Freeform 15"/>
            <p:cNvSpPr>
              <a:spLocks/>
            </p:cNvSpPr>
            <p:nvPr/>
          </p:nvSpPr>
          <p:spPr bwMode="auto">
            <a:xfrm>
              <a:off x="553" y="3922"/>
              <a:ext cx="225" cy="49"/>
            </a:xfrm>
            <a:custGeom>
              <a:avLst/>
              <a:gdLst/>
              <a:ahLst/>
              <a:cxnLst>
                <a:cxn ang="0">
                  <a:pos x="0" y="48"/>
                </a:cxn>
                <a:cxn ang="0">
                  <a:pos x="224" y="48"/>
                </a:cxn>
                <a:cxn ang="0">
                  <a:pos x="224" y="0"/>
                </a:cxn>
                <a:cxn ang="0">
                  <a:pos x="0" y="0"/>
                </a:cxn>
                <a:cxn ang="0">
                  <a:pos x="0" y="48"/>
                </a:cxn>
              </a:cxnLst>
              <a:rect l="0" t="0" r="r" b="b"/>
              <a:pathLst>
                <a:path w="225" h="49">
                  <a:moveTo>
                    <a:pt x="0" y="48"/>
                  </a:moveTo>
                  <a:lnTo>
                    <a:pt x="224" y="48"/>
                  </a:lnTo>
                  <a:lnTo>
                    <a:pt x="224" y="0"/>
                  </a:lnTo>
                  <a:lnTo>
                    <a:pt x="0" y="0"/>
                  </a:lnTo>
                  <a:lnTo>
                    <a:pt x="0" y="48"/>
                  </a:lnTo>
                </a:path>
              </a:pathLst>
            </a:custGeom>
            <a:solidFill>
              <a:srgbClr val="EE8411"/>
            </a:solidFill>
            <a:ln w="9525" cap="rnd">
              <a:noFill/>
              <a:round/>
              <a:headEnd/>
              <a:tailEnd/>
            </a:ln>
            <a:effectLst/>
          </p:spPr>
          <p:txBody>
            <a:bodyPr/>
            <a:lstStyle/>
            <a:p>
              <a:pPr algn="ctr" rtl="0">
                <a:defRPr/>
              </a:pPr>
              <a:endParaRPr lang="en-US" dirty="0">
                <a:effectLst>
                  <a:outerShdw blurRad="38100" dist="38100" dir="2700000" algn="tl">
                    <a:srgbClr val="000000">
                      <a:alpha val="43137"/>
                    </a:srgbClr>
                  </a:outerShdw>
                </a:effectLst>
                <a:cs typeface="+mn-cs"/>
              </a:endParaRPr>
            </a:p>
          </p:txBody>
        </p:sp>
        <p:sp>
          <p:nvSpPr>
            <p:cNvPr id="92176" name="Freeform 16"/>
            <p:cNvSpPr>
              <a:spLocks/>
            </p:cNvSpPr>
            <p:nvPr/>
          </p:nvSpPr>
          <p:spPr bwMode="auto">
            <a:xfrm>
              <a:off x="563" y="3847"/>
              <a:ext cx="5192" cy="51"/>
            </a:xfrm>
            <a:custGeom>
              <a:avLst/>
              <a:gdLst/>
              <a:ahLst/>
              <a:cxnLst>
                <a:cxn ang="0">
                  <a:pos x="0" y="50"/>
                </a:cxn>
                <a:cxn ang="0">
                  <a:pos x="5191" y="48"/>
                </a:cxn>
                <a:cxn ang="0">
                  <a:pos x="5191" y="0"/>
                </a:cxn>
                <a:cxn ang="0">
                  <a:pos x="12" y="0"/>
                </a:cxn>
                <a:cxn ang="0">
                  <a:pos x="0" y="50"/>
                </a:cxn>
              </a:cxnLst>
              <a:rect l="0" t="0" r="r" b="b"/>
              <a:pathLst>
                <a:path w="5192" h="51">
                  <a:moveTo>
                    <a:pt x="0" y="50"/>
                  </a:moveTo>
                  <a:lnTo>
                    <a:pt x="5191" y="48"/>
                  </a:lnTo>
                  <a:lnTo>
                    <a:pt x="5191" y="0"/>
                  </a:lnTo>
                  <a:lnTo>
                    <a:pt x="12" y="0"/>
                  </a:lnTo>
                  <a:lnTo>
                    <a:pt x="0" y="50"/>
                  </a:lnTo>
                </a:path>
              </a:pathLst>
            </a:custGeom>
            <a:solidFill>
              <a:srgbClr val="EE8411"/>
            </a:solidFill>
            <a:ln w="9525" cap="rnd">
              <a:noFill/>
              <a:round/>
              <a:headEnd/>
              <a:tailEnd/>
            </a:ln>
            <a:effectLst/>
          </p:spPr>
          <p:txBody>
            <a:bodyPr/>
            <a:lstStyle/>
            <a:p>
              <a:pPr algn="ctr" rtl="0">
                <a:defRPr/>
              </a:pPr>
              <a:endParaRPr lang="en-US" dirty="0">
                <a:effectLst>
                  <a:outerShdw blurRad="38100" dist="38100" dir="2700000" algn="tl">
                    <a:srgbClr val="000000">
                      <a:alpha val="43137"/>
                    </a:srgbClr>
                  </a:outerShdw>
                </a:effectLst>
                <a:cs typeface="+mn-cs"/>
              </a:endParaRPr>
            </a:p>
          </p:txBody>
        </p:sp>
      </p:grpSp>
      <p:sp>
        <p:nvSpPr>
          <p:cNvPr id="92177" name="Freeform 17"/>
          <p:cNvSpPr>
            <a:spLocks/>
          </p:cNvSpPr>
          <p:nvPr/>
        </p:nvSpPr>
        <p:spPr bwMode="auto">
          <a:xfrm>
            <a:off x="6477000" y="6467475"/>
            <a:ext cx="2654300" cy="74613"/>
          </a:xfrm>
          <a:custGeom>
            <a:avLst/>
            <a:gdLst/>
            <a:ahLst/>
            <a:cxnLst>
              <a:cxn ang="0">
                <a:pos x="0" y="50"/>
              </a:cxn>
              <a:cxn ang="0">
                <a:pos x="3715" y="48"/>
              </a:cxn>
              <a:cxn ang="0">
                <a:pos x="3715" y="0"/>
              </a:cxn>
              <a:cxn ang="0">
                <a:pos x="8" y="0"/>
              </a:cxn>
              <a:cxn ang="0">
                <a:pos x="0" y="50"/>
              </a:cxn>
            </a:cxnLst>
            <a:rect l="0" t="0" r="r" b="b"/>
            <a:pathLst>
              <a:path w="3716" h="51">
                <a:moveTo>
                  <a:pt x="0" y="50"/>
                </a:moveTo>
                <a:lnTo>
                  <a:pt x="3715" y="48"/>
                </a:lnTo>
                <a:lnTo>
                  <a:pt x="3715" y="0"/>
                </a:lnTo>
                <a:lnTo>
                  <a:pt x="8" y="0"/>
                </a:lnTo>
                <a:lnTo>
                  <a:pt x="0" y="50"/>
                </a:lnTo>
              </a:path>
            </a:pathLst>
          </a:custGeom>
          <a:solidFill>
            <a:srgbClr val="EE8411"/>
          </a:solidFill>
          <a:ln w="9525" cap="rnd">
            <a:noFill/>
            <a:round/>
            <a:headEnd/>
            <a:tailEnd/>
          </a:ln>
          <a:effectLst/>
        </p:spPr>
        <p:txBody>
          <a:bodyPr/>
          <a:lstStyle/>
          <a:p>
            <a:pPr algn="ctr" rtl="0">
              <a:defRPr/>
            </a:pPr>
            <a:endParaRPr lang="en-US" dirty="0">
              <a:effectLst>
                <a:outerShdw blurRad="38100" dist="38100" dir="2700000" algn="tl">
                  <a:srgbClr val="000000">
                    <a:alpha val="43137"/>
                  </a:srgbClr>
                </a:outerShdw>
              </a:effectLst>
              <a:cs typeface="+mn-cs"/>
            </a:endParaRPr>
          </a:p>
        </p:txBody>
      </p:sp>
      <p:sp>
        <p:nvSpPr>
          <p:cNvPr id="92179" name="Text Box 19"/>
          <p:cNvSpPr txBox="1">
            <a:spLocks noChangeArrowheads="1"/>
          </p:cNvSpPr>
          <p:nvPr/>
        </p:nvSpPr>
        <p:spPr bwMode="auto">
          <a:xfrm>
            <a:off x="838200" y="6354763"/>
            <a:ext cx="5562600" cy="274637"/>
          </a:xfrm>
          <a:prstGeom prst="rect">
            <a:avLst/>
          </a:prstGeom>
          <a:noFill/>
          <a:ln w="9525">
            <a:noFill/>
            <a:miter lim="800000"/>
            <a:headEnd/>
            <a:tailEnd/>
          </a:ln>
          <a:effectLst/>
        </p:spPr>
        <p:txBody>
          <a:bodyPr>
            <a:spAutoFit/>
          </a:bodyPr>
          <a:lstStyle/>
          <a:p>
            <a:pPr algn="l" rtl="0">
              <a:spcBef>
                <a:spcPct val="20000"/>
              </a:spcBef>
              <a:buClr>
                <a:schemeClr val="hlink"/>
              </a:buClr>
              <a:buSzPct val="110000"/>
              <a:buFont typeface="Wingdings" pitchFamily="2" charset="2"/>
              <a:buNone/>
              <a:defRPr/>
            </a:pPr>
            <a:r>
              <a:rPr lang="en-US" sz="1200" i="1" dirty="0">
                <a:solidFill>
                  <a:schemeClr val="tx1"/>
                </a:solidFill>
                <a:latin typeface="Arial" charset="0"/>
                <a:cs typeface="+mn-cs"/>
              </a:rPr>
              <a:t>     </a:t>
            </a:r>
            <a:r>
              <a:rPr lang="en-US" sz="1200" i="1" dirty="0">
                <a:solidFill>
                  <a:srgbClr val="0000CC"/>
                </a:solidFill>
                <a:latin typeface="Arial" charset="0"/>
                <a:cs typeface="+mn-cs"/>
              </a:rPr>
              <a:t>Copyright © 2011 Pearson Education, Inc. Publishing as Prentice Hall</a:t>
            </a:r>
            <a:endParaRPr lang="en-US" sz="1200" dirty="0">
              <a:solidFill>
                <a:srgbClr val="0000CC"/>
              </a:solidFill>
              <a:latin typeface="Arial" charset="0"/>
              <a:cs typeface="+mn-cs"/>
            </a:endParaRPr>
          </a:p>
        </p:txBody>
      </p:sp>
      <p:sp>
        <p:nvSpPr>
          <p:cNvPr id="92180" name="Text Box 20"/>
          <p:cNvSpPr txBox="1">
            <a:spLocks noChangeArrowheads="1"/>
          </p:cNvSpPr>
          <p:nvPr/>
        </p:nvSpPr>
        <p:spPr bwMode="auto">
          <a:xfrm>
            <a:off x="76200" y="6356350"/>
            <a:ext cx="601663" cy="274638"/>
          </a:xfrm>
          <a:prstGeom prst="rect">
            <a:avLst/>
          </a:prstGeom>
          <a:noFill/>
          <a:ln w="9525">
            <a:noFill/>
            <a:miter lim="800000"/>
            <a:headEnd/>
            <a:tailEnd/>
          </a:ln>
          <a:effectLst/>
        </p:spPr>
        <p:txBody>
          <a:bodyPr wrap="none">
            <a:spAutoFit/>
          </a:bodyPr>
          <a:lstStyle/>
          <a:p>
            <a:pPr algn="l" rtl="0">
              <a:defRPr/>
            </a:pPr>
            <a:r>
              <a:rPr lang="en-US" sz="1200" dirty="0">
                <a:solidFill>
                  <a:srgbClr val="EE8411"/>
                </a:solidFill>
                <a:cs typeface="+mn-cs"/>
              </a:rPr>
              <a:t>1-</a:t>
            </a:r>
            <a:fld id="{A2F3C55C-E3E1-4561-BB3F-A898569FD9B5}" type="slidenum">
              <a:rPr lang="en-US" sz="1200">
                <a:solidFill>
                  <a:srgbClr val="EE8411"/>
                </a:solidFill>
                <a:cs typeface="+mn-cs"/>
              </a:rPr>
              <a:pPr algn="l" rtl="0">
                <a:defRPr/>
              </a:pPr>
              <a:t>‹#›</a:t>
            </a:fld>
            <a:endParaRPr lang="en-US" sz="1200" dirty="0">
              <a:solidFill>
                <a:srgbClr val="EE8411"/>
              </a:solidFill>
              <a:cs typeface="+mn-cs"/>
            </a:endParaRPr>
          </a:p>
        </p:txBody>
      </p:sp>
    </p:spTree>
  </p:cSld>
  <p:clrMap bg1="lt1" tx1="dk1" bg2="lt2" tx2="dk2" accent1="accent1" accent2="accent2" accent3="accent3" accent4="accent4" accent5="accent5" accent6="accent6" hlink="hlink" folHlink="folHlink"/>
  <p:sldLayoutIdLst>
    <p:sldLayoutId id="2147483784"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folHlink"/>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folHlink"/>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folHlink"/>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folHlink"/>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cid:3287383400_217756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381000" y="0"/>
            <a:ext cx="8458200" cy="2971800"/>
          </a:xfrm>
        </p:spPr>
        <p:txBody>
          <a:bodyPr/>
          <a:lstStyle/>
          <a:p>
            <a:pPr eaLnBrk="1" hangingPunct="1">
              <a:spcBef>
                <a:spcPts val="1200"/>
              </a:spcBef>
              <a:defRPr/>
            </a:pPr>
            <a:br>
              <a:rPr lang="en-US" sz="4800" b="1" dirty="0">
                <a:solidFill>
                  <a:srgbClr val="F85E08"/>
                </a:solidFill>
              </a:rPr>
            </a:br>
            <a:br>
              <a:rPr lang="en-US" sz="4800" b="1" dirty="0">
                <a:solidFill>
                  <a:srgbClr val="F85E08"/>
                </a:solidFill>
              </a:rPr>
            </a:br>
            <a:br>
              <a:rPr lang="en-US" sz="4800" b="1" dirty="0">
                <a:solidFill>
                  <a:srgbClr val="F85E08"/>
                </a:solidFill>
              </a:rPr>
            </a:br>
            <a:br>
              <a:rPr lang="en-US" sz="4800" b="1" dirty="0">
                <a:solidFill>
                  <a:srgbClr val="F85E08"/>
                </a:solidFill>
              </a:rPr>
            </a:br>
            <a:br>
              <a:rPr lang="en-US" sz="4800" b="1" dirty="0">
                <a:solidFill>
                  <a:srgbClr val="F85E08"/>
                </a:solidFill>
              </a:rPr>
            </a:br>
            <a:br>
              <a:rPr lang="en-US" sz="4800" b="1" dirty="0">
                <a:solidFill>
                  <a:srgbClr val="F85E08"/>
                </a:solidFill>
              </a:rPr>
            </a:br>
            <a:r>
              <a:rPr lang="en-US" sz="4800" b="1" dirty="0">
                <a:solidFill>
                  <a:srgbClr val="F85E08"/>
                </a:solidFill>
              </a:rPr>
              <a:t>Decision Support and Business Intelligence Systems </a:t>
            </a:r>
            <a:br>
              <a:rPr lang="en-US" sz="4800" b="1" dirty="0">
                <a:solidFill>
                  <a:srgbClr val="F85E08"/>
                </a:solidFill>
              </a:rPr>
            </a:br>
            <a:r>
              <a:rPr lang="en-US" sz="4800" b="1" dirty="0">
                <a:solidFill>
                  <a:srgbClr val="F85E08"/>
                </a:solidFill>
              </a:rPr>
              <a:t>(9</a:t>
            </a:r>
            <a:r>
              <a:rPr lang="en-US" sz="4800" b="1" baseline="30000" dirty="0">
                <a:solidFill>
                  <a:srgbClr val="F85E08"/>
                </a:solidFill>
              </a:rPr>
              <a:t>th</a:t>
            </a:r>
            <a:r>
              <a:rPr lang="en-US" sz="4800" b="1" dirty="0">
                <a:solidFill>
                  <a:srgbClr val="F85E08"/>
                </a:solidFill>
              </a:rPr>
              <a:t> Ed., Prentice Hall)</a:t>
            </a:r>
            <a:endParaRPr lang="en-US" sz="4800" dirty="0">
              <a:solidFill>
                <a:srgbClr val="F85E08"/>
              </a:solidFill>
            </a:endParaRPr>
          </a:p>
        </p:txBody>
      </p:sp>
      <p:sp>
        <p:nvSpPr>
          <p:cNvPr id="7176" name="Rectangle 8"/>
          <p:cNvSpPr>
            <a:spLocks noGrp="1" noChangeArrowheads="1"/>
          </p:cNvSpPr>
          <p:nvPr>
            <p:ph type="subTitle" idx="1"/>
          </p:nvPr>
        </p:nvSpPr>
        <p:spPr>
          <a:xfrm>
            <a:off x="685800" y="3733800"/>
            <a:ext cx="7848600" cy="1676400"/>
          </a:xfrm>
        </p:spPr>
        <p:txBody>
          <a:bodyPr/>
          <a:lstStyle/>
          <a:p>
            <a:pPr eaLnBrk="1" hangingPunct="1">
              <a:defRPr/>
            </a:pPr>
            <a:r>
              <a:rPr lang="en-US" sz="4000" b="1" dirty="0">
                <a:solidFill>
                  <a:srgbClr val="FF3300"/>
                </a:solidFill>
              </a:rPr>
              <a:t>Chapter 1:</a:t>
            </a:r>
          </a:p>
          <a:p>
            <a:pPr eaLnBrk="1" hangingPunct="1">
              <a:defRPr/>
            </a:pPr>
            <a:r>
              <a:rPr lang="en-US" sz="4000" b="1" dirty="0"/>
              <a:t>Decision Support Systems and Business Intelligence</a:t>
            </a:r>
            <a:endParaRPr lang="en-US" sz="4000" b="1" dirty="0">
              <a:solidFill>
                <a:srgbClr val="F85E0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Organizational Responses</a:t>
            </a:r>
          </a:p>
        </p:txBody>
      </p:sp>
      <p:sp>
        <p:nvSpPr>
          <p:cNvPr id="15363" name="Content Placeholder 2"/>
          <p:cNvSpPr>
            <a:spLocks noGrp="1"/>
          </p:cNvSpPr>
          <p:nvPr>
            <p:ph idx="1"/>
          </p:nvPr>
        </p:nvSpPr>
        <p:spPr/>
        <p:txBody>
          <a:bodyPr/>
          <a:lstStyle/>
          <a:p>
            <a:pPr eaLnBrk="1" hangingPunct="1"/>
            <a:r>
              <a:rPr lang="en-US" dirty="0"/>
              <a:t>Be Reactive, Anticipative, Adaptive, and Proactive</a:t>
            </a:r>
          </a:p>
          <a:p>
            <a:pPr eaLnBrk="1" hangingPunct="1"/>
            <a:r>
              <a:rPr lang="en-US" dirty="0"/>
              <a:t>Managers may take actions, such as</a:t>
            </a:r>
          </a:p>
          <a:p>
            <a:pPr lvl="1" eaLnBrk="1" hangingPunct="1"/>
            <a:r>
              <a:rPr lang="en-US" sz="2400" dirty="0"/>
              <a:t>Employ strategic planning</a:t>
            </a:r>
          </a:p>
          <a:p>
            <a:pPr lvl="1" eaLnBrk="1" hangingPunct="1"/>
            <a:r>
              <a:rPr lang="en-US" sz="2400" dirty="0"/>
              <a:t>Use new and innovative business models</a:t>
            </a:r>
          </a:p>
          <a:p>
            <a:pPr lvl="1" eaLnBrk="1" hangingPunct="1"/>
            <a:r>
              <a:rPr lang="en-US" sz="2400" dirty="0"/>
              <a:t>Restructure business processes</a:t>
            </a:r>
          </a:p>
          <a:p>
            <a:pPr lvl="1" eaLnBrk="1" hangingPunct="1"/>
            <a:r>
              <a:rPr lang="en-US" sz="2400" dirty="0"/>
              <a:t>Participate in business alliances</a:t>
            </a:r>
          </a:p>
          <a:p>
            <a:pPr lvl="1" eaLnBrk="1" hangingPunct="1"/>
            <a:r>
              <a:rPr lang="en-US" sz="2400" dirty="0"/>
              <a:t>Improve corporate information systems</a:t>
            </a:r>
          </a:p>
          <a:p>
            <a:pPr lvl="1" eaLnBrk="1" hangingPunct="1"/>
            <a:r>
              <a:rPr lang="en-US" sz="2400" dirty="0"/>
              <a:t>Improve partnership relationships</a:t>
            </a:r>
          </a:p>
          <a:p>
            <a:pPr lvl="1" eaLnBrk="1" hangingPunct="1"/>
            <a:r>
              <a:rPr lang="en-US" sz="2400" dirty="0"/>
              <a:t>Encourage innovation and creativity    …</a:t>
            </a:r>
            <a:r>
              <a:rPr lang="en-US" sz="2400" dirty="0" err="1"/>
              <a:t>cont</a:t>
            </a:r>
            <a:r>
              <a:rPr lang="en-US" sz="2400" dirty="0"/>
              <a: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Managers actions, continued</a:t>
            </a:r>
          </a:p>
        </p:txBody>
      </p:sp>
      <p:sp>
        <p:nvSpPr>
          <p:cNvPr id="16387" name="Content Placeholder 2"/>
          <p:cNvSpPr>
            <a:spLocks noGrp="1"/>
          </p:cNvSpPr>
          <p:nvPr>
            <p:ph idx="1"/>
          </p:nvPr>
        </p:nvSpPr>
        <p:spPr>
          <a:xfrm>
            <a:off x="1182688" y="1524000"/>
            <a:ext cx="7961312" cy="4800600"/>
          </a:xfrm>
        </p:spPr>
        <p:txBody>
          <a:bodyPr/>
          <a:lstStyle/>
          <a:p>
            <a:pPr lvl="1" eaLnBrk="1" hangingPunct="1"/>
            <a:r>
              <a:rPr lang="en-US" sz="2400" dirty="0"/>
              <a:t>Improve customer service and relationships</a:t>
            </a:r>
          </a:p>
          <a:p>
            <a:pPr lvl="1" eaLnBrk="1" hangingPunct="1"/>
            <a:r>
              <a:rPr lang="en-US" sz="2400" dirty="0"/>
              <a:t>Move to electronic commerce (e-commerce)</a:t>
            </a:r>
          </a:p>
          <a:p>
            <a:pPr lvl="1" eaLnBrk="1" hangingPunct="1"/>
            <a:r>
              <a:rPr lang="en-US" sz="2400" dirty="0"/>
              <a:t>Move to make-to-order production and on-demand manufacturing and services</a:t>
            </a:r>
          </a:p>
          <a:p>
            <a:pPr lvl="1" eaLnBrk="1" hangingPunct="1"/>
            <a:r>
              <a:rPr lang="en-US" sz="2400" dirty="0"/>
              <a:t>Use new IT to improve communication, data access (discovery of information), and collaboration</a:t>
            </a:r>
          </a:p>
          <a:p>
            <a:pPr lvl="1" eaLnBrk="1" hangingPunct="1"/>
            <a:r>
              <a:rPr lang="en-US" sz="2400" dirty="0"/>
              <a:t>Respond quickly to competitors' actions (e.g., in pricing, promotions, new products and services)</a:t>
            </a:r>
          </a:p>
          <a:p>
            <a:pPr lvl="1" eaLnBrk="1" hangingPunct="1"/>
            <a:r>
              <a:rPr lang="en-US" sz="2400" dirty="0"/>
              <a:t>Automate many tasks of white-collar employees</a:t>
            </a:r>
          </a:p>
          <a:p>
            <a:pPr lvl="1" eaLnBrk="1" hangingPunct="1"/>
            <a:r>
              <a:rPr lang="en-US" sz="2400" dirty="0"/>
              <a:t>Automate certain decision processes</a:t>
            </a:r>
          </a:p>
          <a:p>
            <a:pPr lvl="1" eaLnBrk="1" hangingPunct="1"/>
            <a:r>
              <a:rPr lang="en-US" sz="2400" dirty="0"/>
              <a:t>Improve decision making by employing analytics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Closing the Strategy Gap </a:t>
            </a:r>
          </a:p>
        </p:txBody>
      </p:sp>
      <p:sp>
        <p:nvSpPr>
          <p:cNvPr id="17411" name="Content Placeholder 2"/>
          <p:cNvSpPr>
            <a:spLocks noGrp="1"/>
          </p:cNvSpPr>
          <p:nvPr>
            <p:ph idx="1"/>
          </p:nvPr>
        </p:nvSpPr>
        <p:spPr/>
        <p:txBody>
          <a:bodyPr/>
          <a:lstStyle/>
          <a:p>
            <a:pPr eaLnBrk="1" hangingPunct="1"/>
            <a:r>
              <a:rPr lang="en-US"/>
              <a:t>One of the major objectives of computerized decision support is </a:t>
            </a:r>
          </a:p>
          <a:p>
            <a:pPr lvl="1" eaLnBrk="1" hangingPunct="1"/>
            <a:r>
              <a:rPr lang="en-US"/>
              <a:t>To facilitate closing the gap between the current performance of an organization and its desired performance, as expressed in its mission, objectives, and goals, and the strategy to achieve them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Review Questions</a:t>
            </a:r>
          </a:p>
        </p:txBody>
      </p:sp>
      <p:sp>
        <p:nvSpPr>
          <p:cNvPr id="18435" name="Content Placeholder 2"/>
          <p:cNvSpPr>
            <a:spLocks noGrp="1"/>
          </p:cNvSpPr>
          <p:nvPr>
            <p:ph idx="1"/>
          </p:nvPr>
        </p:nvSpPr>
        <p:spPr/>
        <p:txBody>
          <a:bodyPr/>
          <a:lstStyle/>
          <a:p>
            <a:pPr marL="514350" indent="-514350">
              <a:buFont typeface="Tahoma" pitchFamily="34" charset="0"/>
              <a:buAutoNum type="arabicPeriod"/>
            </a:pPr>
            <a:r>
              <a:rPr lang="en-US"/>
              <a:t>List the components of and explain the Business Pressures-Responses--Support model.</a:t>
            </a:r>
          </a:p>
          <a:p>
            <a:pPr marL="514350" indent="-514350">
              <a:buFont typeface="Tahoma" pitchFamily="34" charset="0"/>
              <a:buAutoNum type="arabicPeriod"/>
            </a:pPr>
            <a:endParaRPr lang="en-US"/>
          </a:p>
          <a:p>
            <a:pPr marL="514350" indent="-514350">
              <a:buFont typeface="Tahoma" pitchFamily="34" charset="0"/>
              <a:buAutoNum type="arabicPeriod"/>
            </a:pPr>
            <a:r>
              <a:rPr lang="en-US"/>
              <a:t>What are some of the major factors in today’s business environment?</a:t>
            </a:r>
          </a:p>
          <a:p>
            <a:pPr marL="514350" indent="-514350">
              <a:buFont typeface="Tahoma" pitchFamily="34" charset="0"/>
              <a:buAutoNum type="arabicPeriod"/>
            </a:pPr>
            <a:endParaRPr lang="en-US"/>
          </a:p>
          <a:p>
            <a:pPr marL="514350" indent="-514350">
              <a:buFont typeface="Tahoma" pitchFamily="34" charset="0"/>
              <a:buAutoNum type="arabicPeriod"/>
            </a:pPr>
            <a:r>
              <a:rPr lang="en-US"/>
              <a:t>what are some of the major response activities that Organizations take?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Managerial Decision Making</a:t>
            </a:r>
          </a:p>
        </p:txBody>
      </p:sp>
      <p:sp>
        <p:nvSpPr>
          <p:cNvPr id="19459" name="Content Placeholder 2"/>
          <p:cNvSpPr>
            <a:spLocks noGrp="1"/>
          </p:cNvSpPr>
          <p:nvPr>
            <p:ph idx="1"/>
          </p:nvPr>
        </p:nvSpPr>
        <p:spPr>
          <a:xfrm>
            <a:off x="1182688" y="1524000"/>
            <a:ext cx="7961312" cy="4800600"/>
          </a:xfrm>
        </p:spPr>
        <p:txBody>
          <a:bodyPr/>
          <a:lstStyle/>
          <a:p>
            <a:pPr eaLnBrk="1" hangingPunct="1"/>
            <a:r>
              <a:rPr lang="en-US"/>
              <a:t>Management is a </a:t>
            </a:r>
            <a:r>
              <a:rPr lang="en-US" u="sng"/>
              <a:t>process</a:t>
            </a:r>
            <a:r>
              <a:rPr lang="en-US"/>
              <a:t> by which organizational goals are achieved by using resources</a:t>
            </a:r>
          </a:p>
          <a:p>
            <a:pPr lvl="1" eaLnBrk="1" hangingPunct="1"/>
            <a:r>
              <a:rPr lang="en-US">
                <a:solidFill>
                  <a:srgbClr val="FF3300"/>
                </a:solidFill>
              </a:rPr>
              <a:t>Inputs</a:t>
            </a:r>
            <a:r>
              <a:rPr lang="en-US"/>
              <a:t>: resources</a:t>
            </a:r>
          </a:p>
          <a:p>
            <a:pPr lvl="1" eaLnBrk="1" hangingPunct="1"/>
            <a:r>
              <a:rPr lang="en-US">
                <a:solidFill>
                  <a:srgbClr val="FF3300"/>
                </a:solidFill>
              </a:rPr>
              <a:t>Output</a:t>
            </a:r>
            <a:r>
              <a:rPr lang="en-US"/>
              <a:t>: attainment of goals </a:t>
            </a:r>
          </a:p>
          <a:p>
            <a:pPr lvl="1" eaLnBrk="1" hangingPunct="1"/>
            <a:r>
              <a:rPr lang="en-US">
                <a:solidFill>
                  <a:srgbClr val="FF3300"/>
                </a:solidFill>
              </a:rPr>
              <a:t>Measure of success</a:t>
            </a:r>
            <a:r>
              <a:rPr lang="en-US"/>
              <a:t>: outputs / inputs</a:t>
            </a:r>
          </a:p>
          <a:p>
            <a:pPr lvl="1" eaLnBrk="1" hangingPunct="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Managerial Decision Making</a:t>
            </a:r>
          </a:p>
        </p:txBody>
      </p:sp>
      <p:sp>
        <p:nvSpPr>
          <p:cNvPr id="20483" name="Content Placeholder 2"/>
          <p:cNvSpPr>
            <a:spLocks noGrp="1"/>
          </p:cNvSpPr>
          <p:nvPr>
            <p:ph idx="1"/>
          </p:nvPr>
        </p:nvSpPr>
        <p:spPr>
          <a:xfrm>
            <a:off x="1182688" y="1524000"/>
            <a:ext cx="7961312" cy="4800600"/>
          </a:xfrm>
        </p:spPr>
        <p:txBody>
          <a:bodyPr/>
          <a:lstStyle/>
          <a:p>
            <a:pPr eaLnBrk="1" hangingPunct="1"/>
            <a:r>
              <a:rPr lang="en-US" sz="2800"/>
              <a:t>The level of productivity or the success of management depends on the performance of managerial functions such as </a:t>
            </a:r>
            <a:r>
              <a:rPr lang="en-US" sz="2800">
                <a:solidFill>
                  <a:srgbClr val="FF0000"/>
                </a:solidFill>
              </a:rPr>
              <a:t>planning, organizing, directing, and controlling</a:t>
            </a:r>
            <a:r>
              <a:rPr lang="en-US" sz="2800"/>
              <a:t>.</a:t>
            </a:r>
          </a:p>
          <a:p>
            <a:pPr eaLnBrk="1" hangingPunct="1"/>
            <a:r>
              <a:rPr lang="en-US" sz="3000"/>
              <a:t>To perform their functions, managers are engaged in a continuous process of </a:t>
            </a:r>
            <a:r>
              <a:rPr lang="en-US" sz="3000">
                <a:solidFill>
                  <a:srgbClr val="FF0000"/>
                </a:solidFill>
              </a:rPr>
              <a:t>making decisions.</a:t>
            </a:r>
          </a:p>
          <a:p>
            <a:pPr eaLnBrk="1" hangingPunct="1"/>
            <a:r>
              <a:rPr lang="en-US" sz="3000"/>
              <a:t>Management </a:t>
            </a:r>
            <a:r>
              <a:rPr lang="en-US" sz="3000" b="1">
                <a:sym typeface="Symbol" pitchFamily="18" charset="2"/>
              </a:rPr>
              <a:t></a:t>
            </a:r>
            <a:r>
              <a:rPr lang="en-US" sz="3000"/>
              <a:t> Decision Making</a:t>
            </a:r>
          </a:p>
          <a:p>
            <a:pPr eaLnBrk="1" hangingPunct="1"/>
            <a:r>
              <a:rPr lang="en-US" sz="3000"/>
              <a:t>Decision making: selecting the best solution from two or more alternatives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Mintzberg's 10 Managerial Roles</a:t>
            </a:r>
          </a:p>
        </p:txBody>
      </p:sp>
      <p:sp>
        <p:nvSpPr>
          <p:cNvPr id="4" name="Rectangle 3"/>
          <p:cNvSpPr/>
          <p:nvPr/>
        </p:nvSpPr>
        <p:spPr>
          <a:xfrm>
            <a:off x="1447800" y="1828800"/>
            <a:ext cx="3429000" cy="4094163"/>
          </a:xfrm>
          <a:prstGeom prst="rect">
            <a:avLst/>
          </a:prstGeom>
        </p:spPr>
        <p:txBody>
          <a:bodyPr>
            <a:spAutoFit/>
          </a:bodyPr>
          <a:lstStyle/>
          <a:p>
            <a:pPr algn="l" rtl="0">
              <a:defRPr/>
            </a:pPr>
            <a:r>
              <a:rPr lang="en-US" sz="3200" dirty="0">
                <a:effectLst>
                  <a:outerShdw blurRad="38100" dist="38100" dir="2700000" algn="tl">
                    <a:srgbClr val="000000">
                      <a:alpha val="43137"/>
                    </a:srgbClr>
                  </a:outerShdw>
                </a:effectLst>
                <a:latin typeface="Times New Roman"/>
                <a:cs typeface="+mn-cs"/>
              </a:rPr>
              <a:t>Interpersonal</a:t>
            </a:r>
          </a:p>
          <a:p>
            <a:pPr algn="l" rtl="0">
              <a:defRPr/>
            </a:pPr>
            <a:r>
              <a:rPr lang="en-US" b="0" dirty="0">
                <a:solidFill>
                  <a:srgbClr val="0000CC"/>
                </a:solidFill>
                <a:latin typeface="Times New Roman"/>
                <a:cs typeface="+mn-cs"/>
              </a:rPr>
              <a:t>1. Figurehead	</a:t>
            </a:r>
          </a:p>
          <a:p>
            <a:pPr algn="l" rtl="0">
              <a:defRPr/>
            </a:pPr>
            <a:r>
              <a:rPr lang="en-US" b="0" dirty="0">
                <a:solidFill>
                  <a:srgbClr val="0000CC"/>
                </a:solidFill>
                <a:latin typeface="Times New Roman"/>
                <a:cs typeface="+mn-cs"/>
              </a:rPr>
              <a:t>2. Leader	</a:t>
            </a:r>
          </a:p>
          <a:p>
            <a:pPr algn="l" rtl="0">
              <a:defRPr/>
            </a:pPr>
            <a:r>
              <a:rPr lang="en-US" b="0" dirty="0">
                <a:solidFill>
                  <a:srgbClr val="0000CC"/>
                </a:solidFill>
                <a:latin typeface="Times New Roman"/>
                <a:cs typeface="+mn-cs"/>
              </a:rPr>
              <a:t>3. Liaison</a:t>
            </a:r>
            <a:r>
              <a:rPr lang="en-US" b="0" dirty="0">
                <a:latin typeface="Times New Roman"/>
                <a:cs typeface="+mn-cs"/>
              </a:rPr>
              <a:t>	</a:t>
            </a:r>
          </a:p>
          <a:p>
            <a:pPr algn="l" rtl="0">
              <a:defRPr/>
            </a:pPr>
            <a:endParaRPr lang="en-US" dirty="0">
              <a:effectLst>
                <a:outerShdw blurRad="38100" dist="38100" dir="2700000" algn="tl">
                  <a:srgbClr val="000000">
                    <a:alpha val="43137"/>
                  </a:srgbClr>
                </a:outerShdw>
              </a:effectLst>
              <a:latin typeface="Times New Roman"/>
              <a:cs typeface="+mn-cs"/>
            </a:endParaRPr>
          </a:p>
          <a:p>
            <a:pPr algn="l" rtl="0">
              <a:defRPr/>
            </a:pPr>
            <a:r>
              <a:rPr lang="en-US" sz="3200" dirty="0">
                <a:effectLst>
                  <a:outerShdw blurRad="38100" dist="38100" dir="2700000" algn="tl">
                    <a:srgbClr val="000000">
                      <a:alpha val="43137"/>
                    </a:srgbClr>
                  </a:outerShdw>
                </a:effectLst>
                <a:latin typeface="Times New Roman"/>
                <a:cs typeface="+mn-cs"/>
              </a:rPr>
              <a:t>Informational	</a:t>
            </a:r>
          </a:p>
          <a:p>
            <a:pPr algn="l" rtl="0">
              <a:defRPr/>
            </a:pPr>
            <a:r>
              <a:rPr lang="en-US" b="0" dirty="0">
                <a:solidFill>
                  <a:srgbClr val="0000CC"/>
                </a:solidFill>
                <a:latin typeface="Times New Roman"/>
                <a:cs typeface="+mn-cs"/>
              </a:rPr>
              <a:t>4. Monitor	</a:t>
            </a:r>
          </a:p>
          <a:p>
            <a:pPr algn="l" rtl="0">
              <a:defRPr/>
            </a:pPr>
            <a:r>
              <a:rPr lang="en-US" b="0" dirty="0">
                <a:solidFill>
                  <a:srgbClr val="0000CC"/>
                </a:solidFill>
                <a:latin typeface="Times New Roman"/>
                <a:cs typeface="+mn-cs"/>
              </a:rPr>
              <a:t>5. Disseminator	</a:t>
            </a:r>
          </a:p>
          <a:p>
            <a:pPr algn="l" rtl="0">
              <a:defRPr/>
            </a:pPr>
            <a:r>
              <a:rPr lang="en-US" b="0" dirty="0">
                <a:solidFill>
                  <a:srgbClr val="0000CC"/>
                </a:solidFill>
                <a:latin typeface="Times New Roman"/>
                <a:cs typeface="+mn-cs"/>
              </a:rPr>
              <a:t>6. Spokesperson</a:t>
            </a:r>
            <a:r>
              <a:rPr lang="en-US" b="0" dirty="0">
                <a:effectLst>
                  <a:outerShdw blurRad="38100" dist="38100" dir="2700000" algn="tl">
                    <a:srgbClr val="000000">
                      <a:alpha val="43137"/>
                    </a:srgbClr>
                  </a:outerShdw>
                </a:effectLst>
                <a:latin typeface="Times New Roman"/>
                <a:cs typeface="+mn-cs"/>
              </a:rPr>
              <a:t>	</a:t>
            </a:r>
          </a:p>
        </p:txBody>
      </p:sp>
      <p:sp>
        <p:nvSpPr>
          <p:cNvPr id="5" name="Rectangle 4"/>
          <p:cNvSpPr/>
          <p:nvPr/>
        </p:nvSpPr>
        <p:spPr>
          <a:xfrm>
            <a:off x="4724400" y="2743200"/>
            <a:ext cx="3810000" cy="2308225"/>
          </a:xfrm>
          <a:prstGeom prst="rect">
            <a:avLst/>
          </a:prstGeom>
        </p:spPr>
        <p:txBody>
          <a:bodyPr>
            <a:spAutoFit/>
          </a:bodyPr>
          <a:lstStyle/>
          <a:p>
            <a:pPr algn="l" rtl="0">
              <a:defRPr/>
            </a:pPr>
            <a:r>
              <a:rPr lang="en-US" sz="3200" dirty="0">
                <a:effectLst>
                  <a:outerShdw blurRad="38100" dist="38100" dir="2700000" algn="tl">
                    <a:srgbClr val="000000">
                      <a:alpha val="43137"/>
                    </a:srgbClr>
                  </a:outerShdw>
                </a:effectLst>
                <a:latin typeface="Times New Roman"/>
                <a:cs typeface="+mn-cs"/>
              </a:rPr>
              <a:t>Decisional	</a:t>
            </a:r>
          </a:p>
          <a:p>
            <a:pPr algn="l" rtl="0">
              <a:defRPr/>
            </a:pPr>
            <a:r>
              <a:rPr lang="en-US" b="0" dirty="0">
                <a:solidFill>
                  <a:srgbClr val="0000CC"/>
                </a:solidFill>
                <a:latin typeface="Times New Roman"/>
                <a:cs typeface="+mn-cs"/>
              </a:rPr>
              <a:t>7. Entrepreneur	</a:t>
            </a:r>
          </a:p>
          <a:p>
            <a:pPr algn="l" rtl="0">
              <a:defRPr/>
            </a:pPr>
            <a:r>
              <a:rPr lang="en-US" b="0" dirty="0">
                <a:solidFill>
                  <a:srgbClr val="0000CC"/>
                </a:solidFill>
                <a:latin typeface="Times New Roman"/>
                <a:cs typeface="+mn-cs"/>
              </a:rPr>
              <a:t>8. Disturbance handler</a:t>
            </a:r>
          </a:p>
          <a:p>
            <a:pPr algn="l" rtl="0">
              <a:defRPr/>
            </a:pPr>
            <a:r>
              <a:rPr lang="en-US" b="0" dirty="0">
                <a:solidFill>
                  <a:srgbClr val="0000CC"/>
                </a:solidFill>
                <a:latin typeface="Times New Roman"/>
                <a:cs typeface="+mn-cs"/>
              </a:rPr>
              <a:t>9. Resource allocator</a:t>
            </a:r>
          </a:p>
          <a:p>
            <a:pPr algn="l" rtl="0">
              <a:defRPr/>
            </a:pPr>
            <a:r>
              <a:rPr lang="en-US" b="0" dirty="0">
                <a:solidFill>
                  <a:srgbClr val="0000CC"/>
                </a:solidFill>
                <a:latin typeface="Times New Roman"/>
                <a:cs typeface="+mn-cs"/>
              </a:rPr>
              <a:t>10. Negotiator</a:t>
            </a:r>
            <a:r>
              <a:rPr lang="en-US" b="0" dirty="0">
                <a:solidFill>
                  <a:srgbClr val="0000CC"/>
                </a:solidFill>
                <a:effectLst>
                  <a:outerShdw blurRad="38100" dist="38100" dir="2700000" algn="tl">
                    <a:srgbClr val="000000">
                      <a:alpha val="43137"/>
                    </a:srgbClr>
                  </a:outerShdw>
                </a:effectLst>
                <a:latin typeface="Times New Roman"/>
                <a:cs typeface="+mn-cs"/>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Decision Making Process</a:t>
            </a:r>
          </a:p>
        </p:txBody>
      </p:sp>
      <p:sp>
        <p:nvSpPr>
          <p:cNvPr id="22531" name="Content Placeholder 2"/>
          <p:cNvSpPr>
            <a:spLocks noGrp="1"/>
          </p:cNvSpPr>
          <p:nvPr>
            <p:ph idx="1"/>
          </p:nvPr>
        </p:nvSpPr>
        <p:spPr>
          <a:xfrm>
            <a:off x="1182688" y="1447800"/>
            <a:ext cx="7772400" cy="4800600"/>
          </a:xfrm>
        </p:spPr>
        <p:txBody>
          <a:bodyPr/>
          <a:lstStyle/>
          <a:p>
            <a:pPr eaLnBrk="1" hangingPunct="1"/>
            <a:r>
              <a:rPr lang="en-US"/>
              <a:t>Managers usually make decisions by following a four-step process (a.k.a. the scientific approach) </a:t>
            </a:r>
          </a:p>
          <a:p>
            <a:pPr marL="914400" lvl="1" indent="-514350" eaLnBrk="1" hangingPunct="1">
              <a:buSzPct val="75000"/>
              <a:buFont typeface="Tahoma" pitchFamily="34" charset="0"/>
              <a:buAutoNum type="arabicPeriod"/>
            </a:pPr>
            <a:r>
              <a:rPr lang="en-US"/>
              <a:t>Define the problem (or opportunity) </a:t>
            </a:r>
          </a:p>
          <a:p>
            <a:pPr marL="914400" lvl="1" indent="-514350" eaLnBrk="1" hangingPunct="1">
              <a:buSzPct val="75000"/>
              <a:buFont typeface="Tahoma" pitchFamily="34" charset="0"/>
              <a:buAutoNum type="arabicPeriod"/>
            </a:pPr>
            <a:r>
              <a:rPr lang="en-US"/>
              <a:t>Construct a model that describes the real-world problem</a:t>
            </a:r>
          </a:p>
          <a:p>
            <a:pPr marL="914400" lvl="1" indent="-514350" eaLnBrk="1" hangingPunct="1">
              <a:buSzPct val="75000"/>
              <a:buFont typeface="Tahoma" pitchFamily="34" charset="0"/>
              <a:buAutoNum type="arabicPeriod"/>
            </a:pPr>
            <a:r>
              <a:rPr lang="en-US"/>
              <a:t>Identify possible solutions to the modeled problem and evaluate the solutions</a:t>
            </a:r>
          </a:p>
          <a:p>
            <a:pPr marL="914400" lvl="1" indent="-514350" eaLnBrk="1" hangingPunct="1">
              <a:buSzPct val="75000"/>
              <a:buFont typeface="Tahoma" pitchFamily="34" charset="0"/>
              <a:buAutoNum type="arabicPeriod"/>
            </a:pPr>
            <a:r>
              <a:rPr lang="en-US"/>
              <a:t>Compare, choose, and recommend a potential solution to the problem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Decision making is difficult, because</a:t>
            </a:r>
          </a:p>
        </p:txBody>
      </p:sp>
      <p:sp>
        <p:nvSpPr>
          <p:cNvPr id="23555" name="Content Placeholder 2"/>
          <p:cNvSpPr>
            <a:spLocks noGrp="1"/>
          </p:cNvSpPr>
          <p:nvPr>
            <p:ph idx="1"/>
          </p:nvPr>
        </p:nvSpPr>
        <p:spPr>
          <a:xfrm>
            <a:off x="1182688" y="1524000"/>
            <a:ext cx="7961312" cy="4800600"/>
          </a:xfrm>
        </p:spPr>
        <p:txBody>
          <a:bodyPr/>
          <a:lstStyle/>
          <a:p>
            <a:pPr eaLnBrk="1" hangingPunct="1"/>
            <a:r>
              <a:rPr lang="en-US" sz="2400"/>
              <a:t>Technology, information systems, advanced search engines, and globalization result in more and more alternatives from which to choose</a:t>
            </a:r>
          </a:p>
          <a:p>
            <a:pPr eaLnBrk="1" hangingPunct="1"/>
            <a:r>
              <a:rPr lang="en-US" sz="2400"/>
              <a:t>Government regulations and the need for compliance, political instability and terrorism, competition, and changing consumer demands produce more uncertainty, making it more difficult to predict consequences and the future</a:t>
            </a:r>
          </a:p>
          <a:p>
            <a:pPr eaLnBrk="1" hangingPunct="1"/>
            <a:r>
              <a:rPr lang="en-US" sz="2400"/>
              <a:t>Other factors are the need to make rapid decisions, the frequent and unpredictable changes that make trial-and-error learning difficult, and the potential costs of making mistakes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Review Questions</a:t>
            </a:r>
          </a:p>
        </p:txBody>
      </p:sp>
      <p:sp>
        <p:nvSpPr>
          <p:cNvPr id="24579" name="Content Placeholder 2"/>
          <p:cNvSpPr>
            <a:spLocks noGrp="1"/>
          </p:cNvSpPr>
          <p:nvPr>
            <p:ph idx="1"/>
          </p:nvPr>
        </p:nvSpPr>
        <p:spPr/>
        <p:txBody>
          <a:bodyPr/>
          <a:lstStyle/>
          <a:p>
            <a:pPr marL="514350" indent="-514350">
              <a:buFont typeface="Tahoma" pitchFamily="34" charset="0"/>
              <a:buAutoNum type="arabicPeriod"/>
            </a:pPr>
            <a:r>
              <a:rPr lang="en-US" dirty="0"/>
              <a:t>Describe the three major managerial roles and list some of the specific activities in each.</a:t>
            </a:r>
          </a:p>
          <a:p>
            <a:pPr marL="514350" indent="-514350">
              <a:buFont typeface="Tahoma" pitchFamily="34" charset="0"/>
              <a:buAutoNum type="arabicPeriod"/>
            </a:pPr>
            <a:r>
              <a:rPr lang="en-US" dirty="0"/>
              <a:t>Why have some argued that management is the same as decision making?</a:t>
            </a:r>
          </a:p>
          <a:p>
            <a:pPr marL="514350" indent="-514350">
              <a:buFont typeface="Tahoma" pitchFamily="34" charset="0"/>
              <a:buAutoNum type="arabicPeriod"/>
            </a:pPr>
            <a:r>
              <a:rPr lang="en-US" dirty="0"/>
              <a:t>Describe the four steps managers take in making a decision.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103236" tIns="51618" rIns="103236" bIns="51618"/>
          <a:lstStyle/>
          <a:p>
            <a:pPr eaLnBrk="1" hangingPunct="1">
              <a:defRPr/>
            </a:pPr>
            <a:r>
              <a:rPr lang="en-US"/>
              <a:t>Course Resources</a:t>
            </a:r>
          </a:p>
        </p:txBody>
      </p:sp>
      <p:sp>
        <p:nvSpPr>
          <p:cNvPr id="8195" name="Rectangle 3"/>
          <p:cNvSpPr>
            <a:spLocks noGrp="1" noChangeArrowheads="1"/>
          </p:cNvSpPr>
          <p:nvPr>
            <p:ph type="body" idx="1"/>
          </p:nvPr>
        </p:nvSpPr>
        <p:spPr>
          <a:xfrm>
            <a:off x="762000" y="1524000"/>
            <a:ext cx="8193088" cy="4800600"/>
          </a:xfrm>
        </p:spPr>
        <p:txBody>
          <a:bodyPr lIns="103236" tIns="51618" rIns="103236" bIns="51618">
            <a:normAutofit lnSpcReduction="10000"/>
          </a:bodyPr>
          <a:lstStyle/>
          <a:p>
            <a:pPr eaLnBrk="1" hangingPunct="1">
              <a:lnSpc>
                <a:spcPct val="150000"/>
              </a:lnSpc>
              <a:defRPr/>
            </a:pPr>
            <a:r>
              <a:rPr lang="en-US" b="1" u="sng" dirty="0">
                <a:solidFill>
                  <a:srgbClr val="C00000"/>
                </a:solidFill>
              </a:rPr>
              <a:t>Textbook</a:t>
            </a:r>
            <a:r>
              <a:rPr lang="en-US" b="1" dirty="0">
                <a:solidFill>
                  <a:srgbClr val="C00000"/>
                </a:solidFill>
              </a:rPr>
              <a:t> :</a:t>
            </a:r>
          </a:p>
          <a:p>
            <a:pPr lvl="1">
              <a:lnSpc>
                <a:spcPct val="150000"/>
              </a:lnSpc>
              <a:defRPr/>
            </a:pPr>
            <a:r>
              <a:rPr lang="en-US" dirty="0" err="1"/>
              <a:t>Efraim</a:t>
            </a:r>
            <a:r>
              <a:rPr lang="en-US" dirty="0"/>
              <a:t> Turban, </a:t>
            </a:r>
            <a:r>
              <a:rPr lang="en-US" dirty="0" err="1"/>
              <a:t>Ramesh</a:t>
            </a:r>
            <a:r>
              <a:rPr lang="en-US" dirty="0"/>
              <a:t> </a:t>
            </a:r>
            <a:r>
              <a:rPr lang="en-US" dirty="0" err="1"/>
              <a:t>Sharda</a:t>
            </a:r>
            <a:r>
              <a:rPr lang="en-US" dirty="0"/>
              <a:t>, </a:t>
            </a:r>
            <a:r>
              <a:rPr lang="en-US" dirty="0" err="1"/>
              <a:t>Dursun</a:t>
            </a:r>
            <a:r>
              <a:rPr lang="en-US" dirty="0"/>
              <a:t> </a:t>
            </a:r>
            <a:r>
              <a:rPr lang="en-US" dirty="0" err="1"/>
              <a:t>Delen</a:t>
            </a:r>
            <a:r>
              <a:rPr lang="en-US"/>
              <a:t>. </a:t>
            </a:r>
            <a:r>
              <a:rPr lang="en-US" dirty="0"/>
              <a:t>Decision Support and Business Intelligence Systems, Prentice Hall Press, Upper Saddle River,NJ,2010</a:t>
            </a:r>
          </a:p>
          <a:p>
            <a:pPr eaLnBrk="1" hangingPunct="1">
              <a:lnSpc>
                <a:spcPct val="150000"/>
              </a:lnSpc>
              <a:defRPr/>
            </a:pPr>
            <a:r>
              <a:rPr lang="en-US" sz="2700" b="1" u="sng" dirty="0">
                <a:solidFill>
                  <a:srgbClr val="C00000"/>
                </a:solidFill>
              </a:rPr>
              <a:t>Additional Materials:</a:t>
            </a:r>
          </a:p>
          <a:p>
            <a:pPr lvl="1">
              <a:lnSpc>
                <a:spcPct val="150000"/>
              </a:lnSpc>
              <a:defRPr/>
            </a:pPr>
            <a:r>
              <a:rPr lang="en-US" dirty="0"/>
              <a:t>Lecture Slides.</a:t>
            </a:r>
          </a:p>
          <a:p>
            <a:pPr eaLnBrk="1" hangingPunct="1">
              <a:lnSpc>
                <a:spcPct val="150000"/>
              </a:lnSpc>
              <a:defRPr/>
            </a:pPr>
            <a:endParaRPr lang="en-US" b="1"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Why Use Computerized DSS</a:t>
            </a:r>
          </a:p>
        </p:txBody>
      </p:sp>
      <p:sp>
        <p:nvSpPr>
          <p:cNvPr id="25603" name="Content Placeholder 2"/>
          <p:cNvSpPr>
            <a:spLocks noGrp="1"/>
          </p:cNvSpPr>
          <p:nvPr>
            <p:ph idx="1"/>
          </p:nvPr>
        </p:nvSpPr>
        <p:spPr/>
        <p:txBody>
          <a:bodyPr/>
          <a:lstStyle/>
          <a:p>
            <a:pPr eaLnBrk="1" hangingPunct="1"/>
            <a:r>
              <a:rPr lang="en-US" dirty="0"/>
              <a:t>Computerized DSS can facilitate decision via:</a:t>
            </a:r>
          </a:p>
          <a:p>
            <a:pPr lvl="1" eaLnBrk="1" hangingPunct="1"/>
            <a:r>
              <a:rPr lang="en-US" dirty="0"/>
              <a:t>Speedy computations</a:t>
            </a:r>
          </a:p>
          <a:p>
            <a:pPr lvl="1" eaLnBrk="1" hangingPunct="1"/>
            <a:r>
              <a:rPr lang="en-US" dirty="0"/>
              <a:t>Improved communication and collaboration</a:t>
            </a:r>
          </a:p>
          <a:p>
            <a:pPr lvl="1" eaLnBrk="1" hangingPunct="1"/>
            <a:r>
              <a:rPr lang="en-US" dirty="0"/>
              <a:t>Increased productivity of group members</a:t>
            </a:r>
          </a:p>
          <a:p>
            <a:pPr lvl="1" eaLnBrk="1" hangingPunct="1"/>
            <a:r>
              <a:rPr lang="en-US" dirty="0"/>
              <a:t>Improved data management</a:t>
            </a:r>
          </a:p>
          <a:p>
            <a:pPr lvl="1" eaLnBrk="1" hangingPunct="1"/>
            <a:r>
              <a:rPr lang="en-US" dirty="0"/>
              <a:t>Overcoming cognitive limits </a:t>
            </a:r>
          </a:p>
          <a:p>
            <a:pPr lvl="1" eaLnBrk="1" hangingPunct="1"/>
            <a:r>
              <a:rPr lang="en-US" dirty="0"/>
              <a:t>Quality support; agility support</a:t>
            </a:r>
          </a:p>
          <a:p>
            <a:pPr lvl="1" eaLnBrk="1" hangingPunct="1"/>
            <a:r>
              <a:rPr lang="en-US" dirty="0"/>
              <a:t>Using Web; anywhere, anytime support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Review Questions</a:t>
            </a:r>
          </a:p>
        </p:txBody>
      </p:sp>
      <p:sp>
        <p:nvSpPr>
          <p:cNvPr id="26627" name="Content Placeholder 2"/>
          <p:cNvSpPr>
            <a:spLocks noGrp="1"/>
          </p:cNvSpPr>
          <p:nvPr>
            <p:ph idx="1"/>
          </p:nvPr>
        </p:nvSpPr>
        <p:spPr/>
        <p:txBody>
          <a:bodyPr/>
          <a:lstStyle/>
          <a:p>
            <a:pPr marL="514350" indent="-514350">
              <a:buFont typeface="Tahoma" pitchFamily="34" charset="0"/>
              <a:buAutoNum type="arabicPeriod"/>
            </a:pPr>
            <a:r>
              <a:rPr lang="en-US"/>
              <a:t>How have the capabilities of computing evolved over time?</a:t>
            </a:r>
          </a:p>
          <a:p>
            <a:pPr marL="514350" indent="-514350">
              <a:buFont typeface="Tahoma" pitchFamily="34" charset="0"/>
              <a:buAutoNum type="arabicPeriod"/>
            </a:pPr>
            <a:r>
              <a:rPr lang="en-US"/>
              <a:t>List some capabilities of computing that can facilitate managerial decision making.</a:t>
            </a:r>
          </a:p>
          <a:p>
            <a:pPr marL="514350" indent="-514350">
              <a:buFont typeface="Tahoma" pitchFamily="34" charset="0"/>
              <a:buAutoNum type="arabicPeriod"/>
            </a:pPr>
            <a:r>
              <a:rPr lang="en-US"/>
              <a:t>How can a computer help overcome the cognitive limits of humans?</a:t>
            </a:r>
          </a:p>
          <a:p>
            <a:pPr marL="514350" indent="-514350">
              <a:buFont typeface="Tahoma" pitchFamily="34" charset="0"/>
              <a:buAutoNum type="arabicPeriod"/>
            </a:pPr>
            <a:r>
              <a:rPr lang="en-US"/>
              <a:t>Why is the Web considered so important for decision support?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 Decision Support Framework</a:t>
            </a:r>
            <a:br>
              <a:rPr lang="en-US" dirty="0"/>
            </a:br>
            <a:r>
              <a:rPr lang="en-US" sz="2400" dirty="0"/>
              <a:t>                                (by Gory and Scott-Morten, 1971)</a:t>
            </a:r>
          </a:p>
        </p:txBody>
      </p:sp>
      <p:pic>
        <p:nvPicPr>
          <p:cNvPr id="27651" name="Picture 2"/>
          <p:cNvPicPr>
            <a:picLocks noChangeAspect="1" noChangeArrowheads="1"/>
          </p:cNvPicPr>
          <p:nvPr/>
        </p:nvPicPr>
        <p:blipFill>
          <a:blip r:embed="rId3" cstate="print"/>
          <a:srcRect/>
          <a:stretch>
            <a:fillRect/>
          </a:stretch>
        </p:blipFill>
        <p:spPr bwMode="auto">
          <a:xfrm>
            <a:off x="828675" y="1524000"/>
            <a:ext cx="8010525" cy="46958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993062" cy="1044575"/>
          </a:xfrm>
        </p:spPr>
        <p:txBody>
          <a:bodyPr/>
          <a:lstStyle/>
          <a:p>
            <a:pPr eaLnBrk="1" hangingPunct="1">
              <a:defRPr/>
            </a:pPr>
            <a:r>
              <a:rPr lang="en-US" dirty="0"/>
              <a:t>A Decision Support Framework – cont.</a:t>
            </a:r>
          </a:p>
        </p:txBody>
      </p:sp>
      <p:sp>
        <p:nvSpPr>
          <p:cNvPr id="28675" name="Content Placeholder 2"/>
          <p:cNvSpPr>
            <a:spLocks noGrp="1"/>
          </p:cNvSpPr>
          <p:nvPr>
            <p:ph idx="1"/>
          </p:nvPr>
        </p:nvSpPr>
        <p:spPr>
          <a:xfrm>
            <a:off x="1182688" y="1524000"/>
            <a:ext cx="7808912" cy="4800600"/>
          </a:xfrm>
        </p:spPr>
        <p:txBody>
          <a:bodyPr/>
          <a:lstStyle/>
          <a:p>
            <a:pPr eaLnBrk="1" hangingPunct="1"/>
            <a:r>
              <a:rPr lang="en-US" sz="2500"/>
              <a:t>Degree of Structuredness (Simon, 1977)</a:t>
            </a:r>
          </a:p>
          <a:p>
            <a:pPr lvl="1" eaLnBrk="1" hangingPunct="1"/>
            <a:r>
              <a:rPr lang="en-US" sz="2500"/>
              <a:t>Decision are classified as </a:t>
            </a:r>
          </a:p>
          <a:p>
            <a:pPr lvl="2" eaLnBrk="1" hangingPunct="1"/>
            <a:r>
              <a:rPr lang="en-US" sz="2500"/>
              <a:t>Highly structured (i.e. programmed)</a:t>
            </a:r>
          </a:p>
          <a:p>
            <a:pPr lvl="2" eaLnBrk="1" hangingPunct="1"/>
            <a:r>
              <a:rPr lang="en-US" sz="2500"/>
              <a:t>Semi-structured</a:t>
            </a:r>
          </a:p>
          <a:p>
            <a:pPr lvl="2" eaLnBrk="1" hangingPunct="1"/>
            <a:r>
              <a:rPr lang="en-US" sz="2500"/>
              <a:t>Highly unstructured (i.e., non-programmed)  </a:t>
            </a:r>
          </a:p>
          <a:p>
            <a:pPr eaLnBrk="1" hangingPunct="1"/>
            <a:r>
              <a:rPr lang="en-US" sz="2500"/>
              <a:t>Types of Control (Anthony, 1965)</a:t>
            </a:r>
          </a:p>
          <a:p>
            <a:pPr lvl="1" eaLnBrk="1" hangingPunct="1"/>
            <a:r>
              <a:rPr lang="en-US" sz="2500"/>
              <a:t>Strategic planning (top-level, long-range)</a:t>
            </a:r>
          </a:p>
          <a:p>
            <a:pPr lvl="1" eaLnBrk="1" hangingPunct="1"/>
            <a:r>
              <a:rPr lang="en-US" sz="2500"/>
              <a:t>Management control (tactical planning, efficient use of resources)</a:t>
            </a:r>
          </a:p>
          <a:p>
            <a:pPr lvl="1" eaLnBrk="1" hangingPunct="1"/>
            <a:r>
              <a:rPr lang="en-US" sz="2500"/>
              <a:t>Operational control (execution of specific tasks)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Simon’s Decision-Making Process</a:t>
            </a:r>
          </a:p>
        </p:txBody>
      </p:sp>
      <p:pic>
        <p:nvPicPr>
          <p:cNvPr id="29699" name="Picture 2"/>
          <p:cNvPicPr>
            <a:picLocks noChangeAspect="1" noChangeArrowheads="1"/>
          </p:cNvPicPr>
          <p:nvPr/>
        </p:nvPicPr>
        <p:blipFill>
          <a:blip r:embed="rId3" cstate="print"/>
          <a:srcRect/>
          <a:stretch>
            <a:fillRect/>
          </a:stretch>
        </p:blipFill>
        <p:spPr bwMode="auto">
          <a:xfrm>
            <a:off x="1585913" y="1525588"/>
            <a:ext cx="6415087" cy="47990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Computer Support for Structured Decisions</a:t>
            </a:r>
          </a:p>
        </p:txBody>
      </p:sp>
      <p:sp>
        <p:nvSpPr>
          <p:cNvPr id="30723" name="Content Placeholder 2"/>
          <p:cNvSpPr>
            <a:spLocks noGrp="1"/>
          </p:cNvSpPr>
          <p:nvPr>
            <p:ph idx="1"/>
          </p:nvPr>
        </p:nvSpPr>
        <p:spPr>
          <a:xfrm>
            <a:off x="1182688" y="1524000"/>
            <a:ext cx="7961312" cy="4800600"/>
          </a:xfrm>
        </p:spPr>
        <p:txBody>
          <a:bodyPr/>
          <a:lstStyle/>
          <a:p>
            <a:pPr eaLnBrk="1" hangingPunct="1"/>
            <a:r>
              <a:rPr lang="en-US"/>
              <a:t>Structured problems: encountered repeatedly, have a high level of structure</a:t>
            </a:r>
          </a:p>
          <a:p>
            <a:pPr eaLnBrk="1" hangingPunct="1"/>
            <a:r>
              <a:rPr lang="en-US"/>
              <a:t>It is possible to abstract, analyze, and classify them into specific categories</a:t>
            </a:r>
          </a:p>
          <a:p>
            <a:pPr lvl="1" eaLnBrk="1" hangingPunct="1"/>
            <a:r>
              <a:rPr lang="en-US"/>
              <a:t>e.g., make-or-buy decisions, capital budgeting, resource allocation, distribution, procurement, and inventory control </a:t>
            </a:r>
          </a:p>
          <a:p>
            <a:pPr eaLnBrk="1" hangingPunct="1"/>
            <a:r>
              <a:rPr lang="en-US"/>
              <a:t>For each category a solution approach is developed =&gt; Management Science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Management Science Approach</a:t>
            </a:r>
          </a:p>
        </p:txBody>
      </p:sp>
      <p:sp>
        <p:nvSpPr>
          <p:cNvPr id="31747" name="Content Placeholder 2"/>
          <p:cNvSpPr>
            <a:spLocks noGrp="1"/>
          </p:cNvSpPr>
          <p:nvPr>
            <p:ph idx="1"/>
          </p:nvPr>
        </p:nvSpPr>
        <p:spPr>
          <a:xfrm>
            <a:off x="1182688" y="1524000"/>
            <a:ext cx="7961312" cy="4800600"/>
          </a:xfrm>
        </p:spPr>
        <p:txBody>
          <a:bodyPr/>
          <a:lstStyle/>
          <a:p>
            <a:pPr eaLnBrk="1" hangingPunct="1"/>
            <a:r>
              <a:rPr lang="en-US"/>
              <a:t>Also referred to as Operation Research</a:t>
            </a:r>
          </a:p>
          <a:p>
            <a:pPr eaLnBrk="1" hangingPunct="1"/>
            <a:r>
              <a:rPr lang="en-US"/>
              <a:t>In solving problems, managers should follow the five-step MS approach</a:t>
            </a:r>
          </a:p>
          <a:p>
            <a:pPr marL="739775" lvl="1" indent="-339725" eaLnBrk="1" hangingPunct="1">
              <a:buSzPct val="75000"/>
              <a:buFont typeface="Tahoma" pitchFamily="34" charset="0"/>
              <a:buAutoNum type="arabicPeriod"/>
            </a:pPr>
            <a:r>
              <a:rPr lang="en-US" sz="2300"/>
              <a:t>Define the problem </a:t>
            </a:r>
          </a:p>
          <a:p>
            <a:pPr marL="739775" lvl="1" indent="-339725" eaLnBrk="1" hangingPunct="1">
              <a:buSzPct val="75000"/>
              <a:buFont typeface="Tahoma" pitchFamily="34" charset="0"/>
              <a:buAutoNum type="arabicPeriod"/>
            </a:pPr>
            <a:r>
              <a:rPr lang="en-US" sz="2300"/>
              <a:t>Classify the problem into a standard category (*)</a:t>
            </a:r>
          </a:p>
          <a:p>
            <a:pPr marL="739775" lvl="1" indent="-339725" eaLnBrk="1" hangingPunct="1">
              <a:buSzPct val="75000"/>
              <a:buFont typeface="Tahoma" pitchFamily="34" charset="0"/>
              <a:buAutoNum type="arabicPeriod"/>
            </a:pPr>
            <a:r>
              <a:rPr lang="en-US" sz="2300"/>
              <a:t>Construct a model that describes the real-world problem</a:t>
            </a:r>
          </a:p>
          <a:p>
            <a:pPr marL="739775" lvl="1" indent="-339725" eaLnBrk="1" hangingPunct="1">
              <a:buSzPct val="75000"/>
              <a:buFont typeface="Tahoma" pitchFamily="34" charset="0"/>
              <a:buAutoNum type="arabicPeriod"/>
            </a:pPr>
            <a:r>
              <a:rPr lang="en-US" sz="2300"/>
              <a:t>Identify possible solutions to the modeled problem and evaluate the solutions</a:t>
            </a:r>
          </a:p>
          <a:p>
            <a:pPr marL="739775" lvl="1" indent="-339725" eaLnBrk="1" hangingPunct="1">
              <a:buSzPct val="75000"/>
              <a:buFont typeface="Tahoma" pitchFamily="34" charset="0"/>
              <a:buAutoNum type="arabicPeriod"/>
            </a:pPr>
            <a:r>
              <a:rPr lang="en-US" sz="2300"/>
              <a:t>Compare, choose, and recommend a potential solution to the problem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Automated Decision Making </a:t>
            </a:r>
          </a:p>
        </p:txBody>
      </p:sp>
      <p:sp>
        <p:nvSpPr>
          <p:cNvPr id="32771" name="Content Placeholder 2"/>
          <p:cNvSpPr>
            <a:spLocks noGrp="1"/>
          </p:cNvSpPr>
          <p:nvPr>
            <p:ph idx="1"/>
          </p:nvPr>
        </p:nvSpPr>
        <p:spPr>
          <a:xfrm>
            <a:off x="1182688" y="1447800"/>
            <a:ext cx="7772400" cy="4800600"/>
          </a:xfrm>
        </p:spPr>
        <p:txBody>
          <a:bodyPr/>
          <a:lstStyle/>
          <a:p>
            <a:pPr eaLnBrk="1" hangingPunct="1"/>
            <a:r>
              <a:rPr lang="en-US"/>
              <a:t>A relatively new approach to supporting decision making</a:t>
            </a:r>
          </a:p>
          <a:p>
            <a:pPr eaLnBrk="1" hangingPunct="1"/>
            <a:r>
              <a:rPr lang="en-US"/>
              <a:t>Applies to highly structures decisions</a:t>
            </a:r>
          </a:p>
          <a:p>
            <a:pPr eaLnBrk="1" hangingPunct="1"/>
            <a:r>
              <a:rPr lang="en-US"/>
              <a:t>Automated decision systems (ADS) </a:t>
            </a:r>
          </a:p>
          <a:p>
            <a:pPr eaLnBrk="1" hangingPunct="1">
              <a:buFont typeface="Wingdings" pitchFamily="2" charset="2"/>
              <a:buNone/>
            </a:pPr>
            <a:r>
              <a:rPr lang="en-US"/>
              <a:t>	(or decision automation systems) </a:t>
            </a:r>
          </a:p>
          <a:p>
            <a:pPr eaLnBrk="1" hangingPunct="1"/>
            <a:r>
              <a:rPr lang="en-US"/>
              <a:t>An ADS is a rule-based system that provides a solution to a repetitive managerial problem in a specific area </a:t>
            </a:r>
          </a:p>
          <a:p>
            <a:pPr lvl="1" eaLnBrk="1" hangingPunct="1"/>
            <a:r>
              <a:rPr lang="en-US"/>
              <a:t>e.g., simple-loan approval system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Automated Decision Making </a:t>
            </a:r>
          </a:p>
        </p:txBody>
      </p:sp>
      <p:sp>
        <p:nvSpPr>
          <p:cNvPr id="33795" name="Content Placeholder 2"/>
          <p:cNvSpPr>
            <a:spLocks noGrp="1"/>
          </p:cNvSpPr>
          <p:nvPr>
            <p:ph idx="1"/>
          </p:nvPr>
        </p:nvSpPr>
        <p:spPr>
          <a:xfrm>
            <a:off x="1182688" y="1524000"/>
            <a:ext cx="7808912" cy="4800600"/>
          </a:xfrm>
        </p:spPr>
        <p:txBody>
          <a:bodyPr/>
          <a:lstStyle/>
          <a:p>
            <a:pPr eaLnBrk="1" hangingPunct="1"/>
            <a:r>
              <a:rPr lang="en-US"/>
              <a:t>ADS initially appeared in the airline industry called revenue (or yield) management (or revenue optimization) systems</a:t>
            </a:r>
          </a:p>
          <a:p>
            <a:pPr lvl="1" eaLnBrk="1" hangingPunct="1"/>
            <a:r>
              <a:rPr lang="en-US"/>
              <a:t>dynamically price tickets based on actual demand</a:t>
            </a:r>
          </a:p>
          <a:p>
            <a:pPr eaLnBrk="1" hangingPunct="1"/>
            <a:r>
              <a:rPr lang="en-US"/>
              <a:t>Today, many service industries use similar pricing models</a:t>
            </a:r>
          </a:p>
          <a:p>
            <a:pPr eaLnBrk="1" hangingPunct="1"/>
            <a:r>
              <a:rPr lang="en-US"/>
              <a:t>ADS are driven by business rules!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764462" cy="1044575"/>
          </a:xfrm>
        </p:spPr>
        <p:txBody>
          <a:bodyPr/>
          <a:lstStyle/>
          <a:p>
            <a:pPr eaLnBrk="1" hangingPunct="1">
              <a:defRPr/>
            </a:pPr>
            <a:r>
              <a:rPr lang="en-US" dirty="0"/>
              <a:t>Automated Decision-Making Framework </a:t>
            </a:r>
          </a:p>
        </p:txBody>
      </p:sp>
      <p:pic>
        <p:nvPicPr>
          <p:cNvPr id="34819" name="Picture 2"/>
          <p:cNvPicPr>
            <a:picLocks noChangeAspect="1" noChangeArrowheads="1"/>
          </p:cNvPicPr>
          <p:nvPr/>
        </p:nvPicPr>
        <p:blipFill>
          <a:blip r:embed="rId3" cstate="print"/>
          <a:srcRect/>
          <a:stretch>
            <a:fillRect/>
          </a:stretch>
        </p:blipFill>
        <p:spPr bwMode="auto">
          <a:xfrm>
            <a:off x="990600" y="1657350"/>
            <a:ext cx="7962900" cy="46672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a:t>Learning Objectives</a:t>
            </a:r>
          </a:p>
        </p:txBody>
      </p:sp>
      <p:sp>
        <p:nvSpPr>
          <p:cNvPr id="8195" name="Rectangle 3"/>
          <p:cNvSpPr>
            <a:spLocks noGrp="1" noChangeArrowheads="1"/>
          </p:cNvSpPr>
          <p:nvPr>
            <p:ph type="body" idx="1"/>
          </p:nvPr>
        </p:nvSpPr>
        <p:spPr>
          <a:xfrm>
            <a:off x="1182688" y="1524000"/>
            <a:ext cx="7961312" cy="4608513"/>
          </a:xfrm>
        </p:spPr>
        <p:txBody>
          <a:bodyPr/>
          <a:lstStyle/>
          <a:p>
            <a:pPr eaLnBrk="1" hangingPunct="1"/>
            <a:r>
              <a:rPr lang="en-US" sz="2800" dirty="0"/>
              <a:t>Understand today's turbulent business environment and describe how organizations survive and even excel in such an environment (solving problems and exploiting opportunities)</a:t>
            </a:r>
          </a:p>
          <a:p>
            <a:pPr eaLnBrk="1" hangingPunct="1"/>
            <a:r>
              <a:rPr lang="en-US" sz="2800" dirty="0"/>
              <a:t>Understand the need for computerized support of managerial decision making</a:t>
            </a:r>
          </a:p>
          <a:p>
            <a:pPr eaLnBrk="1" hangingPunct="1"/>
            <a:r>
              <a:rPr lang="en-US" sz="2800" dirty="0"/>
              <a:t>Understand an early framework for managerial decision making</a:t>
            </a:r>
          </a:p>
          <a:p>
            <a:pPr eaLnBrk="1" hangingPunct="1"/>
            <a:r>
              <a:rPr lang="en-US" sz="2800" dirty="0"/>
              <a:t>Learn the conceptual foundations of the decision support systems (DSS)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Computer Support for </a:t>
            </a:r>
            <a:br>
              <a:rPr lang="en-US" dirty="0"/>
            </a:br>
            <a:r>
              <a:rPr lang="en-US" dirty="0"/>
              <a:t>Unstructured Decisions</a:t>
            </a:r>
          </a:p>
        </p:txBody>
      </p:sp>
      <p:sp>
        <p:nvSpPr>
          <p:cNvPr id="35843" name="Content Placeholder 2"/>
          <p:cNvSpPr>
            <a:spLocks noGrp="1"/>
          </p:cNvSpPr>
          <p:nvPr>
            <p:ph idx="1"/>
          </p:nvPr>
        </p:nvSpPr>
        <p:spPr>
          <a:xfrm>
            <a:off x="1182688" y="1447800"/>
            <a:ext cx="7961312" cy="4800600"/>
          </a:xfrm>
        </p:spPr>
        <p:txBody>
          <a:bodyPr/>
          <a:lstStyle/>
          <a:p>
            <a:pPr eaLnBrk="1" hangingPunct="1"/>
            <a:r>
              <a:rPr lang="en-US"/>
              <a:t>Unstructured problems can be only partially supported by standard computerized quantitative methods</a:t>
            </a:r>
          </a:p>
          <a:p>
            <a:pPr eaLnBrk="1" hangingPunct="1"/>
            <a:r>
              <a:rPr lang="en-US"/>
              <a:t>They often require customized solutions</a:t>
            </a:r>
          </a:p>
          <a:p>
            <a:pPr eaLnBrk="1" hangingPunct="1"/>
            <a:r>
              <a:rPr lang="en-US"/>
              <a:t>They benefit from data and information</a:t>
            </a:r>
          </a:p>
          <a:p>
            <a:pPr eaLnBrk="1" hangingPunct="1"/>
            <a:r>
              <a:rPr lang="en-US"/>
              <a:t>Intuition and judgment may play a role</a:t>
            </a:r>
          </a:p>
          <a:p>
            <a:pPr eaLnBrk="1" hangingPunct="1"/>
            <a:r>
              <a:rPr lang="en-US"/>
              <a:t>Computerized communication and collaboration technologies along with knowledge management is often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Computer Support for </a:t>
            </a:r>
            <a:br>
              <a:rPr lang="en-US" dirty="0"/>
            </a:br>
            <a:r>
              <a:rPr lang="en-US" dirty="0"/>
              <a:t>Semi-structured Problems</a:t>
            </a:r>
          </a:p>
        </p:txBody>
      </p:sp>
      <p:sp>
        <p:nvSpPr>
          <p:cNvPr id="36867" name="Content Placeholder 2"/>
          <p:cNvSpPr>
            <a:spLocks noGrp="1"/>
          </p:cNvSpPr>
          <p:nvPr>
            <p:ph idx="1"/>
          </p:nvPr>
        </p:nvSpPr>
        <p:spPr>
          <a:xfrm>
            <a:off x="1182688" y="1524000"/>
            <a:ext cx="7961312" cy="4800600"/>
          </a:xfrm>
        </p:spPr>
        <p:txBody>
          <a:bodyPr/>
          <a:lstStyle/>
          <a:p>
            <a:pPr eaLnBrk="1" hangingPunct="1"/>
            <a:r>
              <a:rPr lang="en-US"/>
              <a:t>Solving semi-structured problems may involve a combination of standard solution procedures and human judgment </a:t>
            </a:r>
          </a:p>
          <a:p>
            <a:pPr eaLnBrk="1" hangingPunct="1"/>
            <a:r>
              <a:rPr lang="en-US"/>
              <a:t>MS handles the structured parts while DSS deals with the unstructured parts</a:t>
            </a:r>
          </a:p>
          <a:p>
            <a:pPr eaLnBrk="1" hangingPunct="1"/>
            <a:r>
              <a:rPr lang="en-US"/>
              <a:t>With proper data and information, a range of alternative solutions, along with their potential impacts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Review Questions</a:t>
            </a:r>
          </a:p>
        </p:txBody>
      </p:sp>
      <p:sp>
        <p:nvSpPr>
          <p:cNvPr id="37891" name="Content Placeholder 2"/>
          <p:cNvSpPr>
            <a:spLocks noGrp="1"/>
          </p:cNvSpPr>
          <p:nvPr>
            <p:ph idx="1"/>
          </p:nvPr>
        </p:nvSpPr>
        <p:spPr/>
        <p:txBody>
          <a:bodyPr/>
          <a:lstStyle/>
          <a:p>
            <a:pPr marL="514350" indent="-514350">
              <a:buFont typeface="Tahoma" pitchFamily="34" charset="0"/>
              <a:buAutoNum type="arabicPeriod"/>
            </a:pPr>
            <a:r>
              <a:rPr lang="en-US" sz="2400"/>
              <a:t>What are structured. unstructured. and semistructured decisions? Provide two examples of each.</a:t>
            </a:r>
          </a:p>
          <a:p>
            <a:pPr marL="514350" indent="-514350">
              <a:buFont typeface="Tahoma" pitchFamily="34" charset="0"/>
              <a:buAutoNum type="arabicPeriod"/>
            </a:pPr>
            <a:r>
              <a:rPr lang="en-US" sz="2400"/>
              <a:t>Define operational control, managerial control, and strategic planning. Provide two </a:t>
            </a:r>
          </a:p>
          <a:p>
            <a:pPr marL="514350" indent="-514350">
              <a:buFont typeface="Tahoma" pitchFamily="34" charset="0"/>
              <a:buAutoNum type="arabicPeriod"/>
            </a:pPr>
            <a:r>
              <a:rPr lang="en-US" sz="2400"/>
              <a:t>What are the nine cells of the decision framework? Explain what each is for.</a:t>
            </a:r>
          </a:p>
          <a:p>
            <a:pPr marL="514350" indent="-514350">
              <a:buFont typeface="Tahoma" pitchFamily="34" charset="0"/>
              <a:buAutoNum type="arabicPeriod"/>
            </a:pPr>
            <a:r>
              <a:rPr lang="en-US" sz="2400"/>
              <a:t>How can computers provide support for making structured decisions?</a:t>
            </a:r>
          </a:p>
          <a:p>
            <a:pPr marL="514350" indent="-514350">
              <a:buFont typeface="Tahoma" pitchFamily="34" charset="0"/>
              <a:buAutoNum type="arabicPeriod"/>
            </a:pPr>
            <a:r>
              <a:rPr lang="en-US" sz="2400"/>
              <a:t>Define automated decision systems (ADS).</a:t>
            </a:r>
          </a:p>
          <a:p>
            <a:pPr marL="514350" indent="-514350">
              <a:buFont typeface="Tahoma" pitchFamily="34" charset="0"/>
              <a:buAutoNum type="arabicPeriod"/>
            </a:pPr>
            <a:r>
              <a:rPr lang="en-US" sz="2400"/>
              <a:t>How can computers provide support to semistructured decisions.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Concept of Decision Support Systems</a:t>
            </a:r>
          </a:p>
        </p:txBody>
      </p:sp>
      <p:sp>
        <p:nvSpPr>
          <p:cNvPr id="3" name="Content Placeholder 2"/>
          <p:cNvSpPr>
            <a:spLocks noGrp="1"/>
          </p:cNvSpPr>
          <p:nvPr>
            <p:ph idx="1"/>
          </p:nvPr>
        </p:nvSpPr>
        <p:spPr/>
        <p:txBody>
          <a:bodyPr/>
          <a:lstStyle/>
          <a:p>
            <a:pPr eaLnBrk="1" hangingPunct="1">
              <a:buFont typeface="Wingdings" pitchFamily="2" charset="2"/>
              <a:buNone/>
              <a:defRPr/>
            </a:pPr>
            <a:r>
              <a:rPr lang="en-US" sz="2400" dirty="0">
                <a:solidFill>
                  <a:srgbClr val="FF3300"/>
                </a:solidFill>
                <a:effectLst>
                  <a:outerShdw blurRad="38100" dist="38100" dir="2700000" algn="tl">
                    <a:srgbClr val="000000">
                      <a:alpha val="43137"/>
                    </a:srgbClr>
                  </a:outerShdw>
                </a:effectLst>
              </a:rPr>
              <a:t>Classical Definitions of DSS</a:t>
            </a:r>
          </a:p>
          <a:p>
            <a:pPr lvl="3" eaLnBrk="1" hangingPunct="1">
              <a:defRPr/>
            </a:pPr>
            <a:endParaRPr lang="en-US" sz="1200" dirty="0"/>
          </a:p>
          <a:p>
            <a:pPr eaLnBrk="1" hangingPunct="1">
              <a:defRPr/>
            </a:pPr>
            <a:r>
              <a:rPr lang="en-US" sz="2400" dirty="0"/>
              <a:t>Interactive computer-based systems, which help decision makers utilize data and models to solve unstructured problems</a:t>
            </a:r>
            <a:r>
              <a:rPr lang="en-US" sz="2800" dirty="0"/>
              <a:t>"    </a:t>
            </a:r>
            <a:r>
              <a:rPr lang="en-US" sz="2000" i="1" dirty="0"/>
              <a:t>- Gorry and Scott-Morton, 1971</a:t>
            </a:r>
          </a:p>
          <a:p>
            <a:pPr algn="r" eaLnBrk="1" hangingPunct="1">
              <a:buFont typeface="Wingdings" pitchFamily="2" charset="2"/>
              <a:buNone/>
              <a:defRPr/>
            </a:pPr>
            <a:endParaRPr lang="en-US" sz="1800" dirty="0"/>
          </a:p>
          <a:p>
            <a:pPr eaLnBrk="1" hangingPunct="1">
              <a:defRPr/>
            </a:pPr>
            <a:r>
              <a:rPr lang="en-US" sz="2400" dirty="0"/>
              <a:t>Decision support systems couple the intellectual resources of individuals with the capabilities of the computer to improve the quality of decisions. It is a computer-based support system for management decision makers who deal with semistructured problems                         </a:t>
            </a:r>
            <a:r>
              <a:rPr lang="en-US" sz="2000" i="1" dirty="0"/>
              <a:t>- Keen and Scott-Morton, 1978</a:t>
            </a:r>
            <a:endParaRPr lang="en-US" sz="2400"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DSS as an Umbrella Term</a:t>
            </a:r>
          </a:p>
        </p:txBody>
      </p:sp>
      <p:sp>
        <p:nvSpPr>
          <p:cNvPr id="39939" name="Content Placeholder 2"/>
          <p:cNvSpPr>
            <a:spLocks noGrp="1"/>
          </p:cNvSpPr>
          <p:nvPr>
            <p:ph idx="1"/>
          </p:nvPr>
        </p:nvSpPr>
        <p:spPr>
          <a:xfrm>
            <a:off x="1182688" y="1524000"/>
            <a:ext cx="7961312" cy="4800600"/>
          </a:xfrm>
        </p:spPr>
        <p:txBody>
          <a:bodyPr/>
          <a:lstStyle/>
          <a:p>
            <a:pPr eaLnBrk="1" hangingPunct="1"/>
            <a:r>
              <a:rPr lang="en-US"/>
              <a:t>The term DSS can be used as an umbrella term to describe any computerized system that supports decision making in an organization </a:t>
            </a:r>
          </a:p>
          <a:p>
            <a:pPr lvl="1" eaLnBrk="1" hangingPunct="1"/>
            <a:r>
              <a:rPr lang="en-US"/>
              <a:t>E.g., an organization wide knowledge management system; a decision support system specific to an organizational function (marketing, finance, accounting, manufacturing, planning, SCM, Expert systems, etc.)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DSS as a Specific Application </a:t>
            </a:r>
          </a:p>
        </p:txBody>
      </p:sp>
      <p:sp>
        <p:nvSpPr>
          <p:cNvPr id="40963" name="Content Placeholder 2"/>
          <p:cNvSpPr>
            <a:spLocks noGrp="1"/>
          </p:cNvSpPr>
          <p:nvPr>
            <p:ph idx="1"/>
          </p:nvPr>
        </p:nvSpPr>
        <p:spPr>
          <a:xfrm>
            <a:off x="1182688" y="1447800"/>
            <a:ext cx="7772400" cy="4800600"/>
          </a:xfrm>
        </p:spPr>
        <p:txBody>
          <a:bodyPr/>
          <a:lstStyle/>
          <a:p>
            <a:pPr eaLnBrk="1" hangingPunct="1"/>
            <a:r>
              <a:rPr lang="en-US" sz="2300"/>
              <a:t>In a narrow scope DSS refers to a process for building customized applications for unstructured or semi-structured problems</a:t>
            </a:r>
          </a:p>
          <a:p>
            <a:pPr eaLnBrk="1" hangingPunct="1"/>
            <a:r>
              <a:rPr lang="en-US" sz="2300"/>
              <a:t>Components of the </a:t>
            </a:r>
            <a:r>
              <a:rPr lang="en-US" sz="2300">
                <a:solidFill>
                  <a:srgbClr val="FF3300"/>
                </a:solidFill>
              </a:rPr>
              <a:t>DSS Architecture</a:t>
            </a:r>
          </a:p>
          <a:p>
            <a:pPr lvl="1" eaLnBrk="1" hangingPunct="1"/>
            <a:r>
              <a:rPr lang="en-US" sz="2300"/>
              <a:t>Data, Model, Knowledge/Intelligence, User, Interface (API and/or user interface)</a:t>
            </a:r>
          </a:p>
          <a:p>
            <a:r>
              <a:rPr lang="en-US" sz="2300"/>
              <a:t>DSS often is created by putting together loosely coupled instances of these components </a:t>
            </a:r>
          </a:p>
          <a:p>
            <a:r>
              <a:rPr lang="en-US" sz="2300"/>
              <a:t>In many DSS, the components are standards and can be purchased.</a:t>
            </a:r>
          </a:p>
          <a:p>
            <a:r>
              <a:rPr lang="en-US" sz="2300"/>
              <a:t>But in other situations, especially unstructured ones, it is necessary to custom build some or all of the components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High-Level Architecture of a DSS </a:t>
            </a:r>
          </a:p>
        </p:txBody>
      </p:sp>
      <p:pic>
        <p:nvPicPr>
          <p:cNvPr id="41987" name="Picture 2"/>
          <p:cNvPicPr>
            <a:picLocks noChangeAspect="1" noChangeArrowheads="1"/>
          </p:cNvPicPr>
          <p:nvPr/>
        </p:nvPicPr>
        <p:blipFill>
          <a:blip r:embed="rId3" cstate="print"/>
          <a:srcRect/>
          <a:stretch>
            <a:fillRect/>
          </a:stretch>
        </p:blipFill>
        <p:spPr bwMode="auto">
          <a:xfrm>
            <a:off x="1676400" y="1447800"/>
            <a:ext cx="5829300" cy="4667250"/>
          </a:xfrm>
          <a:prstGeom prst="rect">
            <a:avLst/>
          </a:prstGeom>
          <a:noFill/>
          <a:ln w="9525">
            <a:noFill/>
            <a:miter lim="800000"/>
            <a:headEnd/>
            <a:tailEnd/>
          </a:ln>
        </p:spPr>
      </p:pic>
      <p:sp>
        <p:nvSpPr>
          <p:cNvPr id="7" name="Rectangle 6"/>
          <p:cNvSpPr/>
          <p:nvPr/>
        </p:nvSpPr>
        <p:spPr bwMode="auto">
          <a:xfrm>
            <a:off x="457200" y="5486400"/>
            <a:ext cx="1219200" cy="609600"/>
          </a:xfrm>
          <a:prstGeom prst="rect">
            <a:avLst/>
          </a:prstGeom>
          <a:noFill/>
          <a:ln w="9525" cap="flat" cmpd="sng" algn="ctr">
            <a:noFill/>
            <a:prstDash val="solid"/>
            <a:round/>
            <a:headEnd type="none" w="med" len="med"/>
            <a:tailEnd type="none" w="med" len="med"/>
          </a:ln>
          <a:effectLst/>
        </p:spPr>
        <p:txBody>
          <a:bodyPr lIns="92075" tIns="46038" rIns="92075" bIns="46038" rtlCol="1" anchor="ctr"/>
          <a:lstStyle/>
          <a:p>
            <a:pPr algn="ctr" rtl="0">
              <a:defRPr/>
            </a:pPr>
            <a:r>
              <a:rPr lang="en-US" dirty="0">
                <a:effectLst>
                  <a:outerShdw blurRad="38100" dist="38100" dir="2700000" algn="tl">
                    <a:srgbClr val="000000">
                      <a:alpha val="43137"/>
                    </a:srgbClr>
                  </a:outerShdw>
                </a:effectLst>
              </a:rPr>
              <a:t>User </a:t>
            </a:r>
            <a:endParaRPr lang="ar-EG" dirty="0">
              <a:effectLst>
                <a:outerShdw blurRad="38100" dist="38100" dir="2700000" algn="tl">
                  <a:srgbClr val="000000">
                    <a:alpha val="43137"/>
                  </a:srgbClr>
                </a:outerShdw>
              </a:effectLst>
            </a:endParaRPr>
          </a:p>
        </p:txBody>
      </p:sp>
      <p:cxnSp>
        <p:nvCxnSpPr>
          <p:cNvPr id="9" name="Straight Arrow Connector 8"/>
          <p:cNvCxnSpPr/>
          <p:nvPr/>
        </p:nvCxnSpPr>
        <p:spPr bwMode="auto">
          <a:xfrm>
            <a:off x="1524000" y="5791200"/>
            <a:ext cx="2209800" cy="0"/>
          </a:xfrm>
          <a:prstGeom prst="straightConnector1">
            <a:avLst/>
          </a:prstGeom>
          <a:ln w="57150">
            <a:solidFill>
              <a:srgbClr val="C00000"/>
            </a:solidFill>
            <a:headEnd type="none" w="med" len="med"/>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Types of DSS </a:t>
            </a:r>
          </a:p>
        </p:txBody>
      </p:sp>
      <p:sp>
        <p:nvSpPr>
          <p:cNvPr id="43011" name="Content Placeholder 2"/>
          <p:cNvSpPr>
            <a:spLocks noGrp="1"/>
          </p:cNvSpPr>
          <p:nvPr>
            <p:ph idx="1"/>
          </p:nvPr>
        </p:nvSpPr>
        <p:spPr>
          <a:xfrm>
            <a:off x="1182688" y="1524000"/>
            <a:ext cx="7961312" cy="4800600"/>
          </a:xfrm>
        </p:spPr>
        <p:txBody>
          <a:bodyPr/>
          <a:lstStyle/>
          <a:p>
            <a:pPr eaLnBrk="1" hangingPunct="1"/>
            <a:r>
              <a:rPr lang="en-US" sz="2800"/>
              <a:t>Two major types:</a:t>
            </a:r>
          </a:p>
          <a:p>
            <a:pPr lvl="1" eaLnBrk="1" hangingPunct="1"/>
            <a:r>
              <a:rPr lang="en-US" sz="2400"/>
              <a:t>Model-oriented DSS</a:t>
            </a:r>
          </a:p>
          <a:p>
            <a:pPr lvl="1" eaLnBrk="1" hangingPunct="1"/>
            <a:r>
              <a:rPr lang="en-US" sz="2400"/>
              <a:t>Data-oriented DSS</a:t>
            </a:r>
          </a:p>
          <a:p>
            <a:pPr lvl="3" eaLnBrk="1" hangingPunct="1"/>
            <a:endParaRPr lang="en-US" sz="1600"/>
          </a:p>
          <a:p>
            <a:pPr eaLnBrk="1" hangingPunct="1"/>
            <a:r>
              <a:rPr lang="en-US" sz="2800"/>
              <a:t>Evolution of DSS into Business Intelligence</a:t>
            </a:r>
          </a:p>
          <a:p>
            <a:pPr lvl="1" eaLnBrk="1" hangingPunct="1"/>
            <a:r>
              <a:rPr lang="en-US" sz="2400"/>
              <a:t>Use of DSS moved from specialist to managers,  and then whomever, whenever, wherever</a:t>
            </a:r>
          </a:p>
          <a:p>
            <a:pPr lvl="1" eaLnBrk="1" hangingPunct="1"/>
            <a:r>
              <a:rPr lang="en-US" sz="2400"/>
              <a:t>Enabling tools like OLAP, data warehousing, data mining, intelligent systems, delivered via Web technology have collectively led to the term “business intelligence” (BI) and “business analytics”</a:t>
            </a:r>
          </a:p>
          <a:p>
            <a:pPr lvl="1" eaLnBrk="1" hangingPunct="1"/>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Review Questions</a:t>
            </a:r>
          </a:p>
        </p:txBody>
      </p:sp>
      <p:sp>
        <p:nvSpPr>
          <p:cNvPr id="44035" name="Content Placeholder 2"/>
          <p:cNvSpPr>
            <a:spLocks noGrp="1"/>
          </p:cNvSpPr>
          <p:nvPr>
            <p:ph idx="1"/>
          </p:nvPr>
        </p:nvSpPr>
        <p:spPr/>
        <p:txBody>
          <a:bodyPr/>
          <a:lstStyle/>
          <a:p>
            <a:pPr marL="514350" indent="-514350">
              <a:lnSpc>
                <a:spcPct val="150000"/>
              </a:lnSpc>
              <a:buFont typeface="Tahoma" pitchFamily="34" charset="0"/>
              <a:buAutoNum type="arabicPeriod"/>
            </a:pPr>
            <a:r>
              <a:rPr lang="en-US" sz="2400"/>
              <a:t>Provide two definitions of DSS.</a:t>
            </a:r>
          </a:p>
          <a:p>
            <a:pPr marL="514350" indent="-514350">
              <a:lnSpc>
                <a:spcPct val="150000"/>
              </a:lnSpc>
              <a:buFont typeface="Tahoma" pitchFamily="34" charset="0"/>
              <a:buAutoNum type="arabicPeriod"/>
            </a:pPr>
            <a:r>
              <a:rPr lang="en-US" sz="2400"/>
              <a:t>Describe DSS as an umbrella term.</a:t>
            </a:r>
          </a:p>
          <a:p>
            <a:pPr marL="514350" indent="-514350">
              <a:lnSpc>
                <a:spcPct val="150000"/>
              </a:lnSpc>
              <a:buFont typeface="Tahoma" pitchFamily="34" charset="0"/>
              <a:buAutoNum type="arabicPeriod"/>
            </a:pPr>
            <a:r>
              <a:rPr lang="en-US" sz="2400"/>
              <a:t>Describe the architecture of DSS.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Business Intelligence (BI)</a:t>
            </a:r>
          </a:p>
        </p:txBody>
      </p:sp>
      <p:sp>
        <p:nvSpPr>
          <p:cNvPr id="45059" name="Content Placeholder 2"/>
          <p:cNvSpPr>
            <a:spLocks noGrp="1"/>
          </p:cNvSpPr>
          <p:nvPr>
            <p:ph idx="1"/>
          </p:nvPr>
        </p:nvSpPr>
        <p:spPr/>
        <p:txBody>
          <a:bodyPr/>
          <a:lstStyle/>
          <a:p>
            <a:pPr eaLnBrk="1" hangingPunct="1"/>
            <a:r>
              <a:rPr lang="en-US" sz="2700"/>
              <a:t>BI is an umbrella term that combines architectures, tools, databases, analytical tools, applications, and methodologies</a:t>
            </a:r>
          </a:p>
          <a:p>
            <a:pPr eaLnBrk="1" hangingPunct="1"/>
            <a:r>
              <a:rPr lang="en-US" sz="2700"/>
              <a:t>Like DSS, BI a content-free expression, so it means different things to different people</a:t>
            </a:r>
          </a:p>
          <a:p>
            <a:pPr eaLnBrk="1" hangingPunct="1"/>
            <a:r>
              <a:rPr lang="en-US" sz="2700"/>
              <a:t>BI's major objective is to enable easy access , and manipulate to data (and models) to provide business managers with the ability to conduct analysis</a:t>
            </a:r>
          </a:p>
          <a:p>
            <a:pPr eaLnBrk="1" hangingPunct="1"/>
            <a:r>
              <a:rPr lang="en-US" sz="2700"/>
              <a:t>BI helps </a:t>
            </a:r>
            <a:r>
              <a:rPr lang="en-US" sz="2700" i="1"/>
              <a:t>transform</a:t>
            </a:r>
            <a:r>
              <a:rPr lang="en-US" sz="2700"/>
              <a:t> data, to information (and knowledge), to decisions and finally to 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Learning Objectives – cont.</a:t>
            </a:r>
          </a:p>
        </p:txBody>
      </p:sp>
      <p:sp>
        <p:nvSpPr>
          <p:cNvPr id="4" name="Rectangle 3"/>
          <p:cNvSpPr txBox="1">
            <a:spLocks noChangeArrowheads="1"/>
          </p:cNvSpPr>
          <p:nvPr/>
        </p:nvSpPr>
        <p:spPr bwMode="auto">
          <a:xfrm>
            <a:off x="1182688" y="1524000"/>
            <a:ext cx="7961312" cy="4608513"/>
          </a:xfrm>
          <a:prstGeom prst="rect">
            <a:avLst/>
          </a:prstGeom>
          <a:noFill/>
          <a:ln w="9525">
            <a:noFill/>
            <a:miter lim="800000"/>
            <a:headEnd/>
            <a:tailEnd/>
          </a:ln>
          <a:effectLst/>
        </p:spPr>
        <p:txBody>
          <a:bodyPr/>
          <a:lstStyle/>
          <a:p>
            <a:pPr marL="342900" indent="-342900" algn="l" rtl="0">
              <a:spcBef>
                <a:spcPct val="20000"/>
              </a:spcBef>
              <a:buClr>
                <a:schemeClr val="folHlink"/>
              </a:buClr>
              <a:buSzPct val="60000"/>
              <a:buFont typeface="Wingdings" pitchFamily="2" charset="2"/>
              <a:buChar char="n"/>
              <a:defRPr/>
            </a:pPr>
            <a:r>
              <a:rPr lang="en-US" b="0" kern="0" dirty="0">
                <a:solidFill>
                  <a:schemeClr val="folHlink"/>
                </a:solidFill>
                <a:latin typeface="+mn-lt"/>
                <a:cs typeface="+mn-cs"/>
              </a:rPr>
              <a:t>Describe the business intelligence (BI) methodology and concepts and relate them to DSS</a:t>
            </a:r>
          </a:p>
          <a:p>
            <a:pPr marL="342900" indent="-342900" algn="l" rtl="0">
              <a:spcBef>
                <a:spcPct val="20000"/>
              </a:spcBef>
              <a:buClr>
                <a:schemeClr val="folHlink"/>
              </a:buClr>
              <a:buSzPct val="60000"/>
              <a:buFont typeface="Wingdings" pitchFamily="2" charset="2"/>
              <a:buChar char="n"/>
              <a:defRPr/>
            </a:pPr>
            <a:r>
              <a:rPr lang="en-US" b="0" kern="0" dirty="0">
                <a:solidFill>
                  <a:schemeClr val="folHlink"/>
                </a:solidFill>
                <a:latin typeface="+mn-lt"/>
                <a:cs typeface="+mn-cs"/>
              </a:rPr>
              <a:t>Describe the concept of work systems and its relationship to decision support</a:t>
            </a:r>
          </a:p>
          <a:p>
            <a:pPr marL="342900" indent="-342900" algn="l" rtl="0">
              <a:spcBef>
                <a:spcPct val="20000"/>
              </a:spcBef>
              <a:buClr>
                <a:schemeClr val="folHlink"/>
              </a:buClr>
              <a:buSzPct val="60000"/>
              <a:buFont typeface="Wingdings" pitchFamily="2" charset="2"/>
              <a:buChar char="n"/>
              <a:defRPr/>
            </a:pPr>
            <a:r>
              <a:rPr lang="en-US" b="0" kern="0" dirty="0">
                <a:solidFill>
                  <a:schemeClr val="folHlink"/>
                </a:solidFill>
                <a:latin typeface="+mn-lt"/>
                <a:cs typeface="+mn-cs"/>
              </a:rPr>
              <a:t>List the major tools of computerized decision support</a:t>
            </a:r>
          </a:p>
          <a:p>
            <a:pPr marL="342900" indent="-342900" algn="l" rtl="0">
              <a:spcBef>
                <a:spcPct val="20000"/>
              </a:spcBef>
              <a:buClr>
                <a:schemeClr val="folHlink"/>
              </a:buClr>
              <a:buSzPct val="60000"/>
              <a:buFont typeface="Wingdings" pitchFamily="2" charset="2"/>
              <a:buChar char="n"/>
              <a:defRPr/>
            </a:pPr>
            <a:r>
              <a:rPr lang="en-US" b="0" kern="0" dirty="0">
                <a:solidFill>
                  <a:schemeClr val="folHlink"/>
                </a:solidFill>
                <a:latin typeface="+mn-lt"/>
                <a:cs typeface="+mn-cs"/>
              </a:rPr>
              <a:t>Understand the major issues in implementing computerized support systems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 Brief History of BI</a:t>
            </a:r>
          </a:p>
        </p:txBody>
      </p:sp>
      <p:sp>
        <p:nvSpPr>
          <p:cNvPr id="46083" name="Content Placeholder 2"/>
          <p:cNvSpPr>
            <a:spLocks noGrp="1"/>
          </p:cNvSpPr>
          <p:nvPr>
            <p:ph idx="1"/>
          </p:nvPr>
        </p:nvSpPr>
        <p:spPr>
          <a:xfrm>
            <a:off x="1182688" y="1524000"/>
            <a:ext cx="7808912" cy="4800600"/>
          </a:xfrm>
        </p:spPr>
        <p:txBody>
          <a:bodyPr/>
          <a:lstStyle/>
          <a:p>
            <a:pPr eaLnBrk="1" hangingPunct="1"/>
            <a:r>
              <a:rPr lang="en-US"/>
              <a:t>The term BI was coined by the Gartner Group in the mid-1990s</a:t>
            </a:r>
          </a:p>
          <a:p>
            <a:pPr eaLnBrk="1" hangingPunct="1"/>
            <a:r>
              <a:rPr lang="en-US"/>
              <a:t>However, the concept is much older</a:t>
            </a:r>
          </a:p>
          <a:p>
            <a:pPr lvl="1" eaLnBrk="1" hangingPunct="1"/>
            <a:r>
              <a:rPr lang="en-US" sz="2400"/>
              <a:t>1970s - MIS reporting - static/periodic reports</a:t>
            </a:r>
          </a:p>
          <a:p>
            <a:pPr lvl="1" eaLnBrk="1" hangingPunct="1"/>
            <a:r>
              <a:rPr lang="en-US" sz="2400"/>
              <a:t>1980s - Executive Information Systems (EIS)</a:t>
            </a:r>
          </a:p>
          <a:p>
            <a:pPr lvl="1" eaLnBrk="1" hangingPunct="1"/>
            <a:r>
              <a:rPr lang="en-US" sz="2400"/>
              <a:t>1990s - OLAP, dynamic, multidimensional, ad-hoc reporting -&gt; coining of the term “BI”</a:t>
            </a:r>
          </a:p>
          <a:p>
            <a:pPr lvl="1" eaLnBrk="1" hangingPunct="1"/>
            <a:r>
              <a:rPr lang="en-US" sz="2400"/>
              <a:t> 2005+ Inclusion of AI and Data/Text Mining capabilities; Web-based Portals/Dashboards</a:t>
            </a:r>
          </a:p>
          <a:p>
            <a:pPr lvl="1" eaLnBrk="1" hangingPunct="1"/>
            <a:r>
              <a:rPr lang="en-US" sz="2400"/>
              <a:t>2010s  - yet to be seen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The Evolution of BI Capabilities</a:t>
            </a:r>
          </a:p>
        </p:txBody>
      </p:sp>
      <p:pic>
        <p:nvPicPr>
          <p:cNvPr id="47107" name="Picture 2"/>
          <p:cNvPicPr>
            <a:picLocks noChangeAspect="1" noChangeArrowheads="1"/>
          </p:cNvPicPr>
          <p:nvPr/>
        </p:nvPicPr>
        <p:blipFill>
          <a:blip r:embed="rId3" cstate="print"/>
          <a:srcRect/>
          <a:stretch>
            <a:fillRect/>
          </a:stretch>
        </p:blipFill>
        <p:spPr bwMode="auto">
          <a:xfrm>
            <a:off x="1905000" y="1524000"/>
            <a:ext cx="5105400" cy="47228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The Architecture of BI</a:t>
            </a:r>
          </a:p>
        </p:txBody>
      </p:sp>
      <p:sp>
        <p:nvSpPr>
          <p:cNvPr id="48131" name="Content Placeholder 2"/>
          <p:cNvSpPr>
            <a:spLocks noGrp="1"/>
          </p:cNvSpPr>
          <p:nvPr>
            <p:ph idx="1"/>
          </p:nvPr>
        </p:nvSpPr>
        <p:spPr/>
        <p:txBody>
          <a:bodyPr/>
          <a:lstStyle/>
          <a:p>
            <a:pPr eaLnBrk="1" hangingPunct="1"/>
            <a:r>
              <a:rPr lang="en-US"/>
              <a:t>A BI system has four major components</a:t>
            </a:r>
          </a:p>
          <a:p>
            <a:pPr lvl="1" eaLnBrk="1" hangingPunct="1"/>
            <a:r>
              <a:rPr lang="en-US">
                <a:solidFill>
                  <a:srgbClr val="FF3300"/>
                </a:solidFill>
              </a:rPr>
              <a:t>a data warehouse</a:t>
            </a:r>
            <a:r>
              <a:rPr lang="en-US"/>
              <a:t>, with its source data</a:t>
            </a:r>
          </a:p>
          <a:p>
            <a:pPr lvl="1" eaLnBrk="1" hangingPunct="1"/>
            <a:r>
              <a:rPr lang="en-US">
                <a:solidFill>
                  <a:srgbClr val="FF3300"/>
                </a:solidFill>
              </a:rPr>
              <a:t>business analytics</a:t>
            </a:r>
            <a:r>
              <a:rPr lang="en-US"/>
              <a:t>, a collection of tools for manipulating, mining, and analyzing the data in the data warehouse; </a:t>
            </a:r>
          </a:p>
          <a:p>
            <a:pPr lvl="1" eaLnBrk="1" hangingPunct="1"/>
            <a:r>
              <a:rPr lang="en-US">
                <a:solidFill>
                  <a:srgbClr val="FF3300"/>
                </a:solidFill>
              </a:rPr>
              <a:t>business performance management </a:t>
            </a:r>
            <a:r>
              <a:rPr lang="en-US"/>
              <a:t>(BPM) for monitoring and analyzing performance</a:t>
            </a:r>
          </a:p>
          <a:p>
            <a:pPr lvl="1" eaLnBrk="1" hangingPunct="1"/>
            <a:r>
              <a:rPr lang="en-US">
                <a:solidFill>
                  <a:srgbClr val="FF3300"/>
                </a:solidFill>
              </a:rPr>
              <a:t>a user interface </a:t>
            </a:r>
            <a:r>
              <a:rPr lang="en-US"/>
              <a:t>(e.g., dashboard)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 High-Level Architecture of BI</a:t>
            </a:r>
          </a:p>
        </p:txBody>
      </p:sp>
      <p:pic>
        <p:nvPicPr>
          <p:cNvPr id="49155" name="Picture 2"/>
          <p:cNvPicPr>
            <a:picLocks noChangeAspect="1" noChangeArrowheads="1"/>
          </p:cNvPicPr>
          <p:nvPr/>
        </p:nvPicPr>
        <p:blipFill>
          <a:blip r:embed="rId3" cstate="print"/>
          <a:srcRect/>
          <a:stretch>
            <a:fillRect/>
          </a:stretch>
        </p:blipFill>
        <p:spPr bwMode="auto">
          <a:xfrm>
            <a:off x="685800" y="1676400"/>
            <a:ext cx="8121650" cy="44196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Components in a BI Architecture</a:t>
            </a:r>
          </a:p>
        </p:txBody>
      </p:sp>
      <p:sp>
        <p:nvSpPr>
          <p:cNvPr id="50179" name="Content Placeholder 2"/>
          <p:cNvSpPr>
            <a:spLocks noGrp="1"/>
          </p:cNvSpPr>
          <p:nvPr>
            <p:ph idx="1"/>
          </p:nvPr>
        </p:nvSpPr>
        <p:spPr>
          <a:xfrm>
            <a:off x="1182688" y="1524000"/>
            <a:ext cx="7961312" cy="4800600"/>
          </a:xfrm>
        </p:spPr>
        <p:txBody>
          <a:bodyPr/>
          <a:lstStyle/>
          <a:p>
            <a:pPr eaLnBrk="1" hangingPunct="1"/>
            <a:r>
              <a:rPr lang="en-US" sz="2800"/>
              <a:t>The </a:t>
            </a:r>
            <a:r>
              <a:rPr lang="en-US" sz="2800">
                <a:solidFill>
                  <a:srgbClr val="FF3300"/>
                </a:solidFill>
              </a:rPr>
              <a:t>data warehouse </a:t>
            </a:r>
            <a:r>
              <a:rPr lang="en-US" sz="2800"/>
              <a:t>is a large repository of well-organized historical data</a:t>
            </a:r>
          </a:p>
          <a:p>
            <a:pPr eaLnBrk="1" hangingPunct="1"/>
            <a:r>
              <a:rPr lang="en-US" sz="2800">
                <a:solidFill>
                  <a:srgbClr val="FF3300"/>
                </a:solidFill>
              </a:rPr>
              <a:t>Business analytics </a:t>
            </a:r>
            <a:r>
              <a:rPr lang="en-US" sz="2800"/>
              <a:t>are the tools that allow transformation of data into information and knowledge</a:t>
            </a:r>
          </a:p>
          <a:p>
            <a:pPr eaLnBrk="1" hangingPunct="1"/>
            <a:r>
              <a:rPr lang="en-US" sz="2800">
                <a:solidFill>
                  <a:srgbClr val="FF3300"/>
                </a:solidFill>
              </a:rPr>
              <a:t>Business performance management (BPM) </a:t>
            </a:r>
            <a:r>
              <a:rPr lang="en-US" sz="2800"/>
              <a:t>allows monitoring, measuring, and comparing key performance indicators </a:t>
            </a:r>
          </a:p>
          <a:p>
            <a:pPr eaLnBrk="1" hangingPunct="1"/>
            <a:r>
              <a:rPr lang="en-US" sz="2800">
                <a:solidFill>
                  <a:srgbClr val="FF3300"/>
                </a:solidFill>
              </a:rPr>
              <a:t>User interface </a:t>
            </a:r>
            <a:r>
              <a:rPr lang="en-US" sz="2800"/>
              <a:t>(e.g., dashboards) allows access and easy manipulation of other BI components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Styles of BI</a:t>
            </a:r>
          </a:p>
        </p:txBody>
      </p:sp>
      <p:sp>
        <p:nvSpPr>
          <p:cNvPr id="51203" name="Content Placeholder 2"/>
          <p:cNvSpPr>
            <a:spLocks noGrp="1"/>
          </p:cNvSpPr>
          <p:nvPr>
            <p:ph idx="1"/>
          </p:nvPr>
        </p:nvSpPr>
        <p:spPr>
          <a:xfrm>
            <a:off x="1182688" y="1524000"/>
            <a:ext cx="7808912" cy="4800600"/>
          </a:xfrm>
        </p:spPr>
        <p:txBody>
          <a:bodyPr/>
          <a:lstStyle/>
          <a:p>
            <a:pPr eaLnBrk="1" hangingPunct="1"/>
            <a:r>
              <a:rPr lang="en-US"/>
              <a:t>MicroStrategy Corp. distinguishes five styles of BI and offers tools for each</a:t>
            </a:r>
          </a:p>
          <a:p>
            <a:pPr marL="914400" lvl="1" indent="-514350" eaLnBrk="1" hangingPunct="1">
              <a:buSzPct val="75000"/>
              <a:buFont typeface="Tahoma" pitchFamily="34" charset="0"/>
              <a:buAutoNum type="arabicPeriod"/>
            </a:pPr>
            <a:r>
              <a:rPr lang="en-US"/>
              <a:t>report delivery and alerting</a:t>
            </a:r>
          </a:p>
          <a:p>
            <a:pPr marL="914400" lvl="1" indent="-514350" eaLnBrk="1" hangingPunct="1">
              <a:buSzPct val="75000"/>
              <a:buFont typeface="Tahoma" pitchFamily="34" charset="0"/>
              <a:buAutoNum type="arabicPeriod"/>
            </a:pPr>
            <a:r>
              <a:rPr lang="en-US"/>
              <a:t>enterprise reporting (using dashboards and scorecards)</a:t>
            </a:r>
          </a:p>
          <a:p>
            <a:pPr marL="914400" lvl="1" indent="-514350" eaLnBrk="1" hangingPunct="1">
              <a:buSzPct val="75000"/>
              <a:buFont typeface="Tahoma" pitchFamily="34" charset="0"/>
              <a:buAutoNum type="arabicPeriod"/>
            </a:pPr>
            <a:r>
              <a:rPr lang="en-US"/>
              <a:t>cube analysis (also known as slice-and-dice analysis)</a:t>
            </a:r>
          </a:p>
          <a:p>
            <a:pPr marL="914400" lvl="1" indent="-514350" eaLnBrk="1" hangingPunct="1">
              <a:buSzPct val="75000"/>
              <a:buFont typeface="Tahoma" pitchFamily="34" charset="0"/>
              <a:buAutoNum type="arabicPeriod"/>
            </a:pPr>
            <a:r>
              <a:rPr lang="en-US"/>
              <a:t>ad-hoc queries</a:t>
            </a:r>
          </a:p>
          <a:p>
            <a:pPr marL="914400" lvl="1" indent="-514350" eaLnBrk="1" hangingPunct="1">
              <a:buSzPct val="75000"/>
              <a:buFont typeface="Tahoma" pitchFamily="34" charset="0"/>
              <a:buAutoNum type="arabicPeriod"/>
            </a:pPr>
            <a:r>
              <a:rPr lang="en-US"/>
              <a:t>statistics and data mining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The Benefits of BI</a:t>
            </a:r>
          </a:p>
        </p:txBody>
      </p:sp>
      <p:sp>
        <p:nvSpPr>
          <p:cNvPr id="52227" name="Content Placeholder 2"/>
          <p:cNvSpPr>
            <a:spLocks noGrp="1"/>
          </p:cNvSpPr>
          <p:nvPr>
            <p:ph idx="1"/>
          </p:nvPr>
        </p:nvSpPr>
        <p:spPr>
          <a:xfrm>
            <a:off x="1182688" y="1447800"/>
            <a:ext cx="7772400" cy="4800600"/>
          </a:xfrm>
        </p:spPr>
        <p:txBody>
          <a:bodyPr/>
          <a:lstStyle/>
          <a:p>
            <a:pPr eaLnBrk="1" hangingPunct="1"/>
            <a:r>
              <a:rPr lang="en-US" sz="2800"/>
              <a:t>The ability to provide </a:t>
            </a:r>
            <a:r>
              <a:rPr lang="en-US" sz="2800">
                <a:solidFill>
                  <a:srgbClr val="FF0000"/>
                </a:solidFill>
              </a:rPr>
              <a:t>accurate information </a:t>
            </a:r>
            <a:r>
              <a:rPr lang="en-US" sz="2800"/>
              <a:t>when </a:t>
            </a:r>
            <a:r>
              <a:rPr lang="en-US" sz="2800">
                <a:solidFill>
                  <a:srgbClr val="FF0000"/>
                </a:solidFill>
              </a:rPr>
              <a:t>needed</a:t>
            </a:r>
            <a:r>
              <a:rPr lang="en-US" sz="2800"/>
              <a:t>, including a real-time view of the corporate performance and its parts</a:t>
            </a:r>
          </a:p>
          <a:p>
            <a:pPr eaLnBrk="1" hangingPunct="1"/>
            <a:r>
              <a:rPr lang="en-US" sz="2800"/>
              <a:t>A survey by Thompson (2004) </a:t>
            </a:r>
          </a:p>
          <a:p>
            <a:pPr lvl="1" eaLnBrk="1" hangingPunct="1"/>
            <a:r>
              <a:rPr lang="en-US" sz="2400"/>
              <a:t>Faster, more accurate reporting (81%)</a:t>
            </a:r>
          </a:p>
          <a:p>
            <a:pPr lvl="1" eaLnBrk="1" hangingPunct="1"/>
            <a:r>
              <a:rPr lang="en-US" sz="2400"/>
              <a:t>Improved decision making (78%)</a:t>
            </a:r>
          </a:p>
          <a:p>
            <a:pPr lvl="1" eaLnBrk="1" hangingPunct="1"/>
            <a:r>
              <a:rPr lang="en-US" sz="2400"/>
              <a:t>Improved customer service (56%)</a:t>
            </a:r>
          </a:p>
          <a:p>
            <a:pPr lvl="1" eaLnBrk="1" hangingPunct="1"/>
            <a:r>
              <a:rPr lang="en-US" sz="2400"/>
              <a:t>Increased revenue (49%)</a:t>
            </a:r>
          </a:p>
          <a:p>
            <a:pPr eaLnBrk="1" hangingPunct="1"/>
            <a:r>
              <a:rPr lang="en-US" sz="2700"/>
              <a:t>See </a:t>
            </a:r>
            <a:r>
              <a:rPr lang="en-US" sz="2700" b="1"/>
              <a:t>Table 1.3 </a:t>
            </a:r>
            <a:r>
              <a:rPr lang="en-US" sz="2700"/>
              <a:t>for a list of </a:t>
            </a:r>
            <a:r>
              <a:rPr lang="en-US" sz="2700">
                <a:solidFill>
                  <a:srgbClr val="FF3300"/>
                </a:solidFill>
              </a:rPr>
              <a:t>BI analytic applications</a:t>
            </a:r>
            <a:r>
              <a:rPr lang="en-US" sz="2700"/>
              <a:t>, the </a:t>
            </a:r>
            <a:r>
              <a:rPr lang="en-US" sz="2700">
                <a:solidFill>
                  <a:srgbClr val="FF3300"/>
                </a:solidFill>
              </a:rPr>
              <a:t>business questions </a:t>
            </a:r>
            <a:r>
              <a:rPr lang="en-US" sz="2700"/>
              <a:t>they answer and the </a:t>
            </a:r>
            <a:r>
              <a:rPr lang="en-US" sz="2700">
                <a:solidFill>
                  <a:srgbClr val="FF3300"/>
                </a:solidFill>
              </a:rPr>
              <a:t>business value </a:t>
            </a:r>
            <a:r>
              <a:rPr lang="en-US" sz="2700"/>
              <a:t>they bring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The DSS–BI Connection</a:t>
            </a:r>
          </a:p>
        </p:txBody>
      </p:sp>
      <p:sp>
        <p:nvSpPr>
          <p:cNvPr id="53251" name="Content Placeholder 2"/>
          <p:cNvSpPr>
            <a:spLocks noGrp="1"/>
          </p:cNvSpPr>
          <p:nvPr>
            <p:ph idx="1"/>
          </p:nvPr>
        </p:nvSpPr>
        <p:spPr/>
        <p:txBody>
          <a:bodyPr/>
          <a:lstStyle/>
          <a:p>
            <a:pPr eaLnBrk="1" hangingPunct="1"/>
            <a:r>
              <a:rPr lang="en-US" sz="2500">
                <a:solidFill>
                  <a:srgbClr val="FF0000"/>
                </a:solidFill>
              </a:rPr>
              <a:t>First</a:t>
            </a:r>
            <a:r>
              <a:rPr lang="en-US" sz="2500"/>
              <a:t>, their architectures are very similar because BI evolved from DSS</a:t>
            </a:r>
          </a:p>
          <a:p>
            <a:pPr lvl="1" eaLnBrk="1" hangingPunct="1"/>
            <a:r>
              <a:rPr lang="en-US" sz="2500"/>
              <a:t>BI implies the use of data warehouse</a:t>
            </a:r>
          </a:p>
          <a:p>
            <a:pPr lvl="1" eaLnBrk="1" hangingPunct="1"/>
            <a:r>
              <a:rPr lang="en-US" sz="2500"/>
              <a:t>BI is more appropriate for large organizations, but DSS is appropriate to any type of organizations</a:t>
            </a:r>
          </a:p>
          <a:p>
            <a:pPr eaLnBrk="1" hangingPunct="1"/>
            <a:r>
              <a:rPr lang="en-US" sz="2500">
                <a:solidFill>
                  <a:srgbClr val="FF0000"/>
                </a:solidFill>
              </a:rPr>
              <a:t>Second</a:t>
            </a:r>
            <a:r>
              <a:rPr lang="en-US" sz="2500"/>
              <a:t>, DSS directly support specific decision making, while BI provides accurate and timely information, and indirectly support decision making</a:t>
            </a:r>
          </a:p>
          <a:p>
            <a:pPr eaLnBrk="1" hangingPunct="1"/>
            <a:r>
              <a:rPr lang="en-US" sz="2500">
                <a:solidFill>
                  <a:srgbClr val="FF0000"/>
                </a:solidFill>
              </a:rPr>
              <a:t>Third</a:t>
            </a:r>
            <a:r>
              <a:rPr lang="en-US" sz="2500"/>
              <a:t>, BI has an executive and strategy orientation, especially in its BPM and dashboard components, while DSS, in contrast, is oriented toward analysts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The DSS–BI Connection – cont.</a:t>
            </a:r>
          </a:p>
        </p:txBody>
      </p:sp>
      <p:sp>
        <p:nvSpPr>
          <p:cNvPr id="54275" name="Content Placeholder 2"/>
          <p:cNvSpPr>
            <a:spLocks noGrp="1"/>
          </p:cNvSpPr>
          <p:nvPr>
            <p:ph idx="1"/>
          </p:nvPr>
        </p:nvSpPr>
        <p:spPr>
          <a:xfrm>
            <a:off x="1182688" y="1600200"/>
            <a:ext cx="7961312" cy="4800600"/>
          </a:xfrm>
        </p:spPr>
        <p:txBody>
          <a:bodyPr/>
          <a:lstStyle/>
          <a:p>
            <a:pPr eaLnBrk="1" hangingPunct="1"/>
            <a:r>
              <a:rPr lang="en-US" sz="2800">
                <a:solidFill>
                  <a:srgbClr val="FF0000"/>
                </a:solidFill>
              </a:rPr>
              <a:t>Fourth</a:t>
            </a:r>
            <a:r>
              <a:rPr lang="en-US" sz="2800"/>
              <a:t>, most BI systems are constructed with commercially available tools and components, while DSS is often built from scratch</a:t>
            </a:r>
          </a:p>
          <a:p>
            <a:pPr eaLnBrk="1" hangingPunct="1"/>
            <a:r>
              <a:rPr lang="en-US" sz="2800">
                <a:solidFill>
                  <a:srgbClr val="FF0000"/>
                </a:solidFill>
              </a:rPr>
              <a:t>Fifth</a:t>
            </a:r>
            <a:r>
              <a:rPr lang="en-US" sz="2800"/>
              <a:t>, DSS methodologies and even some tools were developed mostly in the academic world, while BI methodologies and tools were developed mostly by software companies</a:t>
            </a:r>
          </a:p>
          <a:p>
            <a:pPr eaLnBrk="1" hangingPunct="1"/>
            <a:r>
              <a:rPr lang="en-US" sz="2800">
                <a:solidFill>
                  <a:srgbClr val="FF0000"/>
                </a:solidFill>
              </a:rPr>
              <a:t>Sixth</a:t>
            </a:r>
            <a:r>
              <a:rPr lang="en-US" sz="2800"/>
              <a:t>, many of the tools that BI uses are also considered DSS tools (e.g., data mining and predictive analysis are core tools in both)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The DSS–BI Connection – cont.</a:t>
            </a:r>
          </a:p>
        </p:txBody>
      </p:sp>
      <p:sp>
        <p:nvSpPr>
          <p:cNvPr id="55299" name="Content Placeholder 2"/>
          <p:cNvSpPr>
            <a:spLocks noGrp="1"/>
          </p:cNvSpPr>
          <p:nvPr>
            <p:ph idx="1"/>
          </p:nvPr>
        </p:nvSpPr>
        <p:spPr>
          <a:xfrm>
            <a:off x="1182688" y="1524000"/>
            <a:ext cx="7961312" cy="4800600"/>
          </a:xfrm>
        </p:spPr>
        <p:txBody>
          <a:bodyPr/>
          <a:lstStyle/>
          <a:p>
            <a:pPr eaLnBrk="1" hangingPunct="1"/>
            <a:r>
              <a:rPr lang="en-US" sz="2800"/>
              <a:t>Although some people equate DSS with BI, these systems are not, at present, the same </a:t>
            </a:r>
          </a:p>
          <a:p>
            <a:pPr lvl="1" eaLnBrk="1" hangingPunct="1"/>
            <a:r>
              <a:rPr lang="en-US" sz="2400"/>
              <a:t>some people believe that DSS is a part of BI—one of its analytical tools</a:t>
            </a:r>
          </a:p>
          <a:p>
            <a:pPr lvl="1" eaLnBrk="1" hangingPunct="1"/>
            <a:r>
              <a:rPr lang="en-US" sz="2400"/>
              <a:t>others think that BI is a special case of DSS that deals mostly with reporting, communication, and collaboration (a form of data-oriented DSS)</a:t>
            </a:r>
          </a:p>
          <a:p>
            <a:pPr lvl="1" eaLnBrk="1" hangingPunct="1"/>
            <a:r>
              <a:rPr lang="en-US" sz="2400"/>
              <a:t>BI is a result of a continuous revolution and, as such, DSS is one of BI's original elements</a:t>
            </a:r>
          </a:p>
          <a:p>
            <a:pPr lvl="1" eaLnBrk="1" hangingPunct="1"/>
            <a:r>
              <a:rPr lang="en-US" sz="2400"/>
              <a:t>In this book, we separate DSS from BI</a:t>
            </a:r>
          </a:p>
          <a:p>
            <a:pPr eaLnBrk="1" hangingPunct="1"/>
            <a:r>
              <a:rPr lang="en-US"/>
              <a:t>MSS = BI and/or DSS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Opening Vignette:</a:t>
            </a:r>
          </a:p>
        </p:txBody>
      </p:sp>
      <p:sp>
        <p:nvSpPr>
          <p:cNvPr id="10243" name="Content Placeholder 2"/>
          <p:cNvSpPr>
            <a:spLocks noGrp="1"/>
          </p:cNvSpPr>
          <p:nvPr>
            <p:ph idx="1"/>
          </p:nvPr>
        </p:nvSpPr>
        <p:spPr/>
        <p:txBody>
          <a:bodyPr/>
          <a:lstStyle/>
          <a:p>
            <a:pPr eaLnBrk="1" hangingPunct="1">
              <a:buFont typeface="Wingdings" pitchFamily="2" charset="2"/>
              <a:buNone/>
            </a:pPr>
            <a:r>
              <a:rPr lang="en-US">
                <a:solidFill>
                  <a:srgbClr val="FF3300"/>
                </a:solidFill>
              </a:rPr>
              <a:t>“Norfolk Southern Uses BI for Decision Support to Reach Success”</a:t>
            </a:r>
          </a:p>
          <a:p>
            <a:pPr eaLnBrk="1" hangingPunct="1"/>
            <a:r>
              <a:rPr lang="en-US"/>
              <a:t>Company background</a:t>
            </a:r>
          </a:p>
          <a:p>
            <a:pPr eaLnBrk="1" hangingPunct="1"/>
            <a:r>
              <a:rPr lang="en-US"/>
              <a:t>Problem</a:t>
            </a:r>
          </a:p>
          <a:p>
            <a:pPr eaLnBrk="1" hangingPunct="1"/>
            <a:r>
              <a:rPr lang="en-US"/>
              <a:t>Proposed solution</a:t>
            </a:r>
          </a:p>
          <a:p>
            <a:pPr eaLnBrk="1" hangingPunct="1"/>
            <a:r>
              <a:rPr lang="en-US"/>
              <a:t>Results</a:t>
            </a:r>
          </a:p>
          <a:p>
            <a:pPr eaLnBrk="1" hangingPunct="1"/>
            <a:r>
              <a:rPr lang="en-US"/>
              <a:t>Answer and discuss the case questions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The DSS–BI Connection – cont.</a:t>
            </a:r>
          </a:p>
        </p:txBody>
      </p:sp>
      <p:sp>
        <p:nvSpPr>
          <p:cNvPr id="56323" name="Content Placeholder 2"/>
          <p:cNvSpPr>
            <a:spLocks noGrp="1"/>
          </p:cNvSpPr>
          <p:nvPr>
            <p:ph idx="1"/>
          </p:nvPr>
        </p:nvSpPr>
        <p:spPr>
          <a:xfrm>
            <a:off x="1182688" y="1524000"/>
            <a:ext cx="7961312" cy="4800600"/>
          </a:xfrm>
        </p:spPr>
        <p:txBody>
          <a:bodyPr/>
          <a:lstStyle/>
          <a:p>
            <a:pPr eaLnBrk="1" hangingPunct="1">
              <a:lnSpc>
                <a:spcPct val="150000"/>
              </a:lnSpc>
            </a:pPr>
            <a:r>
              <a:rPr lang="en-US" sz="2800"/>
              <a:t>MSS: Management Support system</a:t>
            </a:r>
          </a:p>
          <a:p>
            <a:pPr lvl="1" eaLnBrk="1" hangingPunct="1">
              <a:lnSpc>
                <a:spcPct val="150000"/>
              </a:lnSpc>
            </a:pPr>
            <a:r>
              <a:rPr lang="en-US" sz="2400"/>
              <a:t>Is a broad concept to be viewed as a technology that supports managerial tasks in general and decision making in particular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Review Questions</a:t>
            </a:r>
          </a:p>
        </p:txBody>
      </p:sp>
      <p:sp>
        <p:nvSpPr>
          <p:cNvPr id="57347" name="Content Placeholder 2"/>
          <p:cNvSpPr>
            <a:spLocks noGrp="1"/>
          </p:cNvSpPr>
          <p:nvPr>
            <p:ph idx="1"/>
          </p:nvPr>
        </p:nvSpPr>
        <p:spPr/>
        <p:txBody>
          <a:bodyPr/>
          <a:lstStyle/>
          <a:p>
            <a:pPr marL="514350" indent="-514350">
              <a:lnSpc>
                <a:spcPct val="150000"/>
              </a:lnSpc>
              <a:buFont typeface="Tahoma" pitchFamily="34" charset="0"/>
              <a:buAutoNum type="arabicPeriod"/>
            </a:pPr>
            <a:r>
              <a:rPr lang="en-US" sz="2400"/>
              <a:t>Define BI</a:t>
            </a:r>
          </a:p>
          <a:p>
            <a:pPr marL="514350" indent="-514350">
              <a:lnSpc>
                <a:spcPct val="150000"/>
              </a:lnSpc>
              <a:buFont typeface="Tahoma" pitchFamily="34" charset="0"/>
              <a:buAutoNum type="arabicPeriod"/>
            </a:pPr>
            <a:r>
              <a:rPr lang="en-US" sz="2400"/>
              <a:t>List and describe the major components of BI.</a:t>
            </a:r>
          </a:p>
          <a:p>
            <a:pPr marL="514350" indent="-514350">
              <a:lnSpc>
                <a:spcPct val="150000"/>
              </a:lnSpc>
              <a:buFont typeface="Tahoma" pitchFamily="34" charset="0"/>
              <a:buAutoNum type="arabicPeriod"/>
            </a:pPr>
            <a:r>
              <a:rPr lang="en-US" sz="2400"/>
              <a:t>List and describe the major tangible benefits and intangible benefits of BI.</a:t>
            </a:r>
          </a:p>
          <a:p>
            <a:pPr marL="514350" indent="-514350">
              <a:lnSpc>
                <a:spcPct val="150000"/>
              </a:lnSpc>
              <a:buFont typeface="Tahoma" pitchFamily="34" charset="0"/>
              <a:buAutoNum type="arabicPeriod"/>
            </a:pPr>
            <a:r>
              <a:rPr lang="en-US" sz="2400"/>
              <a:t>What are the major similarities and differences of DSS and BI</a:t>
            </a:r>
          </a:p>
          <a:p>
            <a:pPr marL="514350" indent="-514350">
              <a:lnSpc>
                <a:spcPct val="150000"/>
              </a:lnSpc>
              <a:buFont typeface="Tahoma" pitchFamily="34" charset="0"/>
              <a:buAutoNum type="arabicPeriod"/>
            </a:pPr>
            <a:r>
              <a:rPr lang="en-US" sz="2400"/>
              <a:t>Define MSS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840662" cy="1044575"/>
          </a:xfrm>
        </p:spPr>
        <p:txBody>
          <a:bodyPr/>
          <a:lstStyle/>
          <a:p>
            <a:pPr eaLnBrk="1" hangingPunct="1">
              <a:defRPr/>
            </a:pPr>
            <a:r>
              <a:rPr lang="en-US" dirty="0"/>
              <a:t>A Work System View of Decision Support (Alter, 2004)</a:t>
            </a:r>
          </a:p>
        </p:txBody>
      </p:sp>
      <p:sp>
        <p:nvSpPr>
          <p:cNvPr id="58371" name="Content Placeholder 2"/>
          <p:cNvSpPr>
            <a:spLocks noGrp="1"/>
          </p:cNvSpPr>
          <p:nvPr>
            <p:ph idx="1"/>
          </p:nvPr>
        </p:nvSpPr>
        <p:spPr>
          <a:xfrm>
            <a:off x="1066800" y="1447800"/>
            <a:ext cx="7888288" cy="4800600"/>
          </a:xfrm>
        </p:spPr>
        <p:txBody>
          <a:bodyPr/>
          <a:lstStyle/>
          <a:p>
            <a:pPr eaLnBrk="1" hangingPunct="1"/>
            <a:r>
              <a:rPr lang="en-US" sz="2400"/>
              <a:t>drop the word “systems” from DSS</a:t>
            </a:r>
          </a:p>
          <a:p>
            <a:pPr eaLnBrk="1" hangingPunct="1"/>
            <a:r>
              <a:rPr lang="en-US" sz="2400"/>
              <a:t>focus on “decision support”</a:t>
            </a:r>
          </a:p>
          <a:p>
            <a:pPr eaLnBrk="1" hangingPunct="1">
              <a:buFont typeface="Wingdings" pitchFamily="2" charset="2"/>
              <a:buNone/>
            </a:pPr>
            <a:r>
              <a:rPr lang="en-US" sz="2400"/>
              <a:t>	“use of any plausible computerized or noncomputerized means for improving decision making in a particular repetitive or nonrepetitive business situation in a particular organization”</a:t>
            </a:r>
          </a:p>
          <a:p>
            <a:pPr eaLnBrk="1" hangingPunct="1"/>
            <a:r>
              <a:rPr lang="en-US" sz="2400"/>
              <a:t>Alter assumed that decision support may come from different aspects of </a:t>
            </a:r>
            <a:r>
              <a:rPr lang="en-US" sz="2400">
                <a:solidFill>
                  <a:srgbClr val="FF0000"/>
                </a:solidFill>
              </a:rPr>
              <a:t>work systems</a:t>
            </a:r>
          </a:p>
          <a:p>
            <a:pPr eaLnBrk="1" hangingPunct="1"/>
            <a:r>
              <a:rPr lang="en-US" sz="2400">
                <a:solidFill>
                  <a:srgbClr val="FF3300"/>
                </a:solidFill>
              </a:rPr>
              <a:t>Work system: </a:t>
            </a:r>
            <a:r>
              <a:rPr lang="en-US" sz="2400"/>
              <a:t>a system in which human participants and/or machines perform a business process, using information, technology, and other resources, to produce products and/or services for internal or external customers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Elements of a Work System</a:t>
            </a:r>
          </a:p>
        </p:txBody>
      </p:sp>
      <p:sp>
        <p:nvSpPr>
          <p:cNvPr id="3" name="Content Placeholder 2"/>
          <p:cNvSpPr>
            <a:spLocks noGrp="1"/>
          </p:cNvSpPr>
          <p:nvPr>
            <p:ph idx="1"/>
          </p:nvPr>
        </p:nvSpPr>
        <p:spPr/>
        <p:txBody>
          <a:bodyPr/>
          <a:lstStyle/>
          <a:p>
            <a:pPr marL="457200" indent="-457200" eaLnBrk="1" hangingPunct="1">
              <a:buSzPct val="75000"/>
              <a:buFont typeface="+mj-lt"/>
              <a:buAutoNum type="arabicPeriod"/>
              <a:defRPr/>
            </a:pPr>
            <a:r>
              <a:rPr lang="en-US" sz="2400" dirty="0">
                <a:solidFill>
                  <a:srgbClr val="FF3300"/>
                </a:solidFill>
              </a:rPr>
              <a:t>Business process. </a:t>
            </a:r>
            <a:r>
              <a:rPr lang="en-US" sz="2400" dirty="0"/>
              <a:t>Variations in the process rationale, sequence of steps, or methods used for performing particular steps</a:t>
            </a:r>
          </a:p>
          <a:p>
            <a:pPr marL="457200" indent="-457200" eaLnBrk="1" hangingPunct="1">
              <a:buSzPct val="75000"/>
              <a:buFont typeface="+mj-lt"/>
              <a:buAutoNum type="arabicPeriod"/>
              <a:defRPr/>
            </a:pPr>
            <a:r>
              <a:rPr lang="en-US" sz="2400" dirty="0">
                <a:solidFill>
                  <a:srgbClr val="FF3300"/>
                </a:solidFill>
              </a:rPr>
              <a:t>Participants. </a:t>
            </a:r>
            <a:r>
              <a:rPr lang="en-US" sz="2400" dirty="0"/>
              <a:t>Better training, better skills, higher levels of commitment, or better real-time or delayed feedback</a:t>
            </a:r>
          </a:p>
          <a:p>
            <a:pPr marL="457200" indent="-457200" eaLnBrk="1" hangingPunct="1">
              <a:buSzPct val="75000"/>
              <a:buFont typeface="+mj-lt"/>
              <a:buAutoNum type="arabicPeriod"/>
              <a:defRPr/>
            </a:pPr>
            <a:r>
              <a:rPr lang="en-US" sz="2400" dirty="0">
                <a:solidFill>
                  <a:srgbClr val="FF3300"/>
                </a:solidFill>
              </a:rPr>
              <a:t>Information.</a:t>
            </a:r>
            <a:r>
              <a:rPr lang="en-US" sz="2400" dirty="0"/>
              <a:t> Better information quality, information availability, or information presentation</a:t>
            </a:r>
          </a:p>
          <a:p>
            <a:pPr marL="457200" indent="-457200" eaLnBrk="1" hangingPunct="1">
              <a:buSzPct val="75000"/>
              <a:buFont typeface="+mj-lt"/>
              <a:buAutoNum type="arabicPeriod"/>
              <a:defRPr/>
            </a:pPr>
            <a:r>
              <a:rPr lang="en-US" sz="2400" dirty="0">
                <a:solidFill>
                  <a:srgbClr val="FF3300"/>
                </a:solidFill>
              </a:rPr>
              <a:t>Technology. </a:t>
            </a:r>
            <a:r>
              <a:rPr lang="en-US" sz="2400" dirty="0"/>
              <a:t>Better data storage and retrieval, models, algorithms, statistical or graphical capabilities, or computer interaction</a:t>
            </a:r>
          </a:p>
          <a:p>
            <a:pPr algn="r" eaLnBrk="1" hangingPunct="1">
              <a:buFont typeface="Wingdings" pitchFamily="2" charset="2"/>
              <a:buNone/>
              <a:defRPr/>
            </a:pPr>
            <a:r>
              <a:rPr lang="en-US" sz="2400" dirty="0"/>
              <a:t>								--&gt;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Elements of a Work System – cont.</a:t>
            </a:r>
          </a:p>
        </p:txBody>
      </p:sp>
      <p:sp>
        <p:nvSpPr>
          <p:cNvPr id="3" name="Content Placeholder 2"/>
          <p:cNvSpPr>
            <a:spLocks noGrp="1"/>
          </p:cNvSpPr>
          <p:nvPr>
            <p:ph idx="1"/>
          </p:nvPr>
        </p:nvSpPr>
        <p:spPr/>
        <p:txBody>
          <a:bodyPr/>
          <a:lstStyle/>
          <a:p>
            <a:pPr marL="457200" indent="-457200" eaLnBrk="1" hangingPunct="1">
              <a:buSzPct val="75000"/>
              <a:buFont typeface="+mj-lt"/>
              <a:buAutoNum type="arabicPeriod" startAt="5"/>
              <a:defRPr/>
            </a:pPr>
            <a:r>
              <a:rPr lang="en-US" sz="2400" dirty="0">
                <a:solidFill>
                  <a:srgbClr val="FF3300"/>
                </a:solidFill>
              </a:rPr>
              <a:t>Product and services. </a:t>
            </a:r>
            <a:r>
              <a:rPr lang="en-US" sz="2400" dirty="0"/>
              <a:t>Better ways to evaluate potential decisions</a:t>
            </a:r>
          </a:p>
          <a:p>
            <a:pPr marL="457200" indent="-457200" eaLnBrk="1" hangingPunct="1">
              <a:buSzPct val="75000"/>
              <a:buFont typeface="+mj-lt"/>
              <a:buAutoNum type="arabicPeriod" startAt="5"/>
              <a:defRPr/>
            </a:pPr>
            <a:r>
              <a:rPr lang="en-US" sz="2400" dirty="0">
                <a:solidFill>
                  <a:srgbClr val="FF3300"/>
                </a:solidFill>
              </a:rPr>
              <a:t>Customers.</a:t>
            </a:r>
            <a:r>
              <a:rPr lang="en-US" sz="2400" dirty="0"/>
              <a:t> Better ways to involve customers in the decision process and to obtain greater clarity about their needs</a:t>
            </a:r>
          </a:p>
          <a:p>
            <a:pPr marL="457200" indent="-457200" eaLnBrk="1" hangingPunct="1">
              <a:buSzPct val="75000"/>
              <a:buFont typeface="+mj-lt"/>
              <a:buAutoNum type="arabicPeriod" startAt="5"/>
              <a:defRPr/>
            </a:pPr>
            <a:r>
              <a:rPr lang="en-US" sz="2400" dirty="0">
                <a:solidFill>
                  <a:srgbClr val="FF3300"/>
                </a:solidFill>
              </a:rPr>
              <a:t>Infrastructure. </a:t>
            </a:r>
            <a:r>
              <a:rPr lang="en-US" sz="2400" dirty="0"/>
              <a:t>More effective use of shared infrastructure, which might lead to improvements</a:t>
            </a:r>
          </a:p>
          <a:p>
            <a:pPr marL="457200" indent="-457200" eaLnBrk="1" hangingPunct="1">
              <a:buSzPct val="75000"/>
              <a:buFont typeface="+mj-lt"/>
              <a:buAutoNum type="arabicPeriod" startAt="5"/>
              <a:defRPr/>
            </a:pPr>
            <a:r>
              <a:rPr lang="en-US" sz="2400" dirty="0">
                <a:solidFill>
                  <a:srgbClr val="FF3300"/>
                </a:solidFill>
              </a:rPr>
              <a:t>Environment. </a:t>
            </a:r>
            <a:r>
              <a:rPr lang="en-US" sz="2400" dirty="0"/>
              <a:t>Better methods for incorporating concerns from the surrounding environment</a:t>
            </a:r>
          </a:p>
          <a:p>
            <a:pPr marL="457200" indent="-457200" eaLnBrk="1" hangingPunct="1">
              <a:buSzPct val="75000"/>
              <a:buFont typeface="+mj-lt"/>
              <a:buAutoNum type="arabicPeriod" startAt="5"/>
              <a:defRPr/>
            </a:pPr>
            <a:r>
              <a:rPr lang="en-US" sz="2400" dirty="0">
                <a:solidFill>
                  <a:srgbClr val="FF3300"/>
                </a:solidFill>
              </a:rPr>
              <a:t>Strategy. </a:t>
            </a:r>
            <a:r>
              <a:rPr lang="en-US" sz="2400" dirty="0"/>
              <a:t>A fundamentally different operational strategy for the work system</a:t>
            </a:r>
          </a:p>
          <a:p>
            <a:pPr eaLnBrk="1" hangingPunct="1">
              <a:defRPr/>
            </a:pP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Review Questions</a:t>
            </a:r>
          </a:p>
        </p:txBody>
      </p:sp>
      <p:sp>
        <p:nvSpPr>
          <p:cNvPr id="61443" name="Content Placeholder 2"/>
          <p:cNvSpPr>
            <a:spLocks noGrp="1"/>
          </p:cNvSpPr>
          <p:nvPr>
            <p:ph idx="1"/>
          </p:nvPr>
        </p:nvSpPr>
        <p:spPr/>
        <p:txBody>
          <a:bodyPr/>
          <a:lstStyle/>
          <a:p>
            <a:pPr marL="514350" indent="-514350">
              <a:lnSpc>
                <a:spcPct val="150000"/>
              </a:lnSpc>
              <a:buFont typeface="Tahoma" pitchFamily="34" charset="0"/>
              <a:buAutoNum type="arabicPeriod"/>
            </a:pPr>
            <a:r>
              <a:rPr lang="en-US" sz="2400"/>
              <a:t>What is Alter’s definition of decision support</a:t>
            </a:r>
          </a:p>
          <a:p>
            <a:pPr marL="514350" indent="-514350">
              <a:lnSpc>
                <a:spcPct val="150000"/>
              </a:lnSpc>
              <a:buFont typeface="Tahoma" pitchFamily="34" charset="0"/>
              <a:buAutoNum type="arabicPeriod"/>
            </a:pPr>
            <a:r>
              <a:rPr lang="en-US" sz="2400"/>
              <a:t>Define work system</a:t>
            </a:r>
          </a:p>
          <a:p>
            <a:pPr marL="514350" indent="-514350">
              <a:lnSpc>
                <a:spcPct val="150000"/>
              </a:lnSpc>
              <a:buFont typeface="Tahoma" pitchFamily="34" charset="0"/>
              <a:buAutoNum type="arabicPeriod"/>
            </a:pPr>
            <a:r>
              <a:rPr lang="en-US" sz="2400"/>
              <a:t>List the nine elements of a work system</a:t>
            </a:r>
          </a:p>
          <a:p>
            <a:pPr marL="514350" indent="-514350">
              <a:lnSpc>
                <a:spcPct val="150000"/>
              </a:lnSpc>
              <a:buFont typeface="Tahoma" pitchFamily="34" charset="0"/>
              <a:buAutoNum type="arabicPeriod"/>
            </a:pPr>
            <a:r>
              <a:rPr lang="en-US" sz="2400"/>
              <a:t>Explain how decision making can be improved by changing an element of a work system</a:t>
            </a:r>
          </a:p>
          <a:p>
            <a:pPr marL="514350" indent="-514350">
              <a:lnSpc>
                <a:spcPct val="150000"/>
              </a:lnSpc>
              <a:buFont typeface="Tahoma" pitchFamily="34" charset="0"/>
              <a:buAutoNum type="arabicPeriod"/>
            </a:pPr>
            <a:endParaRPr 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Major Tool Categories for MSS</a:t>
            </a:r>
          </a:p>
        </p:txBody>
      </p:sp>
      <p:sp>
        <p:nvSpPr>
          <p:cNvPr id="6" name="TextBox 5"/>
          <p:cNvSpPr txBox="1"/>
          <p:nvPr/>
        </p:nvSpPr>
        <p:spPr>
          <a:xfrm>
            <a:off x="6629400" y="5924550"/>
            <a:ext cx="2362200" cy="400050"/>
          </a:xfrm>
          <a:prstGeom prst="rect">
            <a:avLst/>
          </a:prstGeom>
          <a:noFill/>
        </p:spPr>
        <p:txBody>
          <a:bodyPr>
            <a:spAutoFit/>
          </a:bodyPr>
          <a:lstStyle/>
          <a:p>
            <a:pPr rtl="0">
              <a:defRPr/>
            </a:pPr>
            <a:r>
              <a:rPr lang="en-US" sz="2000" b="0" dirty="0">
                <a:effectLst>
                  <a:outerShdw blurRad="38100" dist="38100" dir="2700000" algn="tl">
                    <a:srgbClr val="000000">
                      <a:alpha val="43137"/>
                    </a:srgbClr>
                  </a:outerShdw>
                </a:effectLst>
                <a:cs typeface="+mn-cs"/>
              </a:rPr>
              <a:t>Source: Table</a:t>
            </a:r>
            <a:r>
              <a:rPr lang="en-US" sz="2000" b="0" cap="all" dirty="0">
                <a:effectLst>
                  <a:outerShdw blurRad="38100" dist="38100" dir="2700000" algn="tl">
                    <a:srgbClr val="000000">
                      <a:alpha val="43137"/>
                    </a:srgbClr>
                  </a:outerShdw>
                </a:effectLst>
                <a:cs typeface="+mn-cs"/>
              </a:rPr>
              <a:t> 1.4</a:t>
            </a:r>
            <a:endParaRPr lang="en-US" sz="2000" b="0" dirty="0">
              <a:effectLst>
                <a:outerShdw blurRad="38100" dist="38100" dir="2700000" algn="tl">
                  <a:srgbClr val="000000">
                    <a:alpha val="43137"/>
                  </a:srgbClr>
                </a:outerShdw>
              </a:effectLst>
              <a:cs typeface="+mn-cs"/>
            </a:endParaRPr>
          </a:p>
        </p:txBody>
      </p:sp>
      <p:pic>
        <p:nvPicPr>
          <p:cNvPr id="62468" name="Picture 3"/>
          <p:cNvPicPr>
            <a:picLocks noChangeAspect="1" noChangeArrowheads="1"/>
          </p:cNvPicPr>
          <p:nvPr/>
        </p:nvPicPr>
        <p:blipFill>
          <a:blip r:embed="rId3" cstate="print"/>
          <a:srcRect/>
          <a:stretch>
            <a:fillRect/>
          </a:stretch>
        </p:blipFill>
        <p:spPr bwMode="auto">
          <a:xfrm>
            <a:off x="1335088" y="1447800"/>
            <a:ext cx="6284912" cy="50768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Hybrid (Integrated) Support Systems</a:t>
            </a:r>
          </a:p>
        </p:txBody>
      </p:sp>
      <p:sp>
        <p:nvSpPr>
          <p:cNvPr id="63491" name="Content Placeholder 2"/>
          <p:cNvSpPr>
            <a:spLocks noGrp="1"/>
          </p:cNvSpPr>
          <p:nvPr>
            <p:ph idx="1"/>
          </p:nvPr>
        </p:nvSpPr>
        <p:spPr>
          <a:xfrm>
            <a:off x="1182688" y="1524000"/>
            <a:ext cx="7961312" cy="4800600"/>
          </a:xfrm>
        </p:spPr>
        <p:txBody>
          <a:bodyPr/>
          <a:lstStyle/>
          <a:p>
            <a:pPr eaLnBrk="1" hangingPunct="1"/>
            <a:r>
              <a:rPr lang="en-US" sz="2400"/>
              <a:t>The objective of computerized decision support, regardless of its name or nature, is to assist management in solving managerial or organizational problems (and assess opportunities and strategies) faster and better than possible without computers</a:t>
            </a:r>
          </a:p>
          <a:p>
            <a:pPr eaLnBrk="1" hangingPunct="1"/>
            <a:r>
              <a:rPr lang="en-US" sz="2400"/>
              <a:t>Every type of tool has certain capabilities and limitations. By integrating several tools, we can improve decision support because one tool can provide advantages where another is weak</a:t>
            </a:r>
          </a:p>
          <a:p>
            <a:pPr lvl="2" eaLnBrk="1" hangingPunct="1"/>
            <a:endParaRPr lang="en-US" sz="1600"/>
          </a:p>
          <a:p>
            <a:pPr eaLnBrk="1" hangingPunct="1"/>
            <a:r>
              <a:rPr lang="en-US" sz="2400"/>
              <a:t>The trend is therefore towards developing </a:t>
            </a:r>
          </a:p>
          <a:p>
            <a:pPr eaLnBrk="1" hangingPunct="1">
              <a:buFont typeface="Wingdings" pitchFamily="2" charset="2"/>
              <a:buNone/>
            </a:pPr>
            <a:r>
              <a:rPr lang="en-US" sz="2400"/>
              <a:t>	</a:t>
            </a:r>
            <a:r>
              <a:rPr lang="en-US" sz="2400">
                <a:solidFill>
                  <a:srgbClr val="FF3300"/>
                </a:solidFill>
              </a:rPr>
              <a:t>hybrid (integrated) support system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Hybrid (Integrated) Support Systems</a:t>
            </a:r>
          </a:p>
        </p:txBody>
      </p:sp>
      <p:sp>
        <p:nvSpPr>
          <p:cNvPr id="64515" name="Content Placeholder 2"/>
          <p:cNvSpPr>
            <a:spLocks noGrp="1"/>
          </p:cNvSpPr>
          <p:nvPr>
            <p:ph idx="1"/>
          </p:nvPr>
        </p:nvSpPr>
        <p:spPr>
          <a:xfrm>
            <a:off x="1182688" y="1524000"/>
            <a:ext cx="7961312" cy="4800600"/>
          </a:xfrm>
        </p:spPr>
        <p:txBody>
          <a:bodyPr/>
          <a:lstStyle/>
          <a:p>
            <a:pPr eaLnBrk="1" hangingPunct="1"/>
            <a:r>
              <a:rPr lang="en-US" sz="2800"/>
              <a:t>Type of integration</a:t>
            </a:r>
          </a:p>
          <a:p>
            <a:pPr lvl="1" eaLnBrk="1" hangingPunct="1"/>
            <a:r>
              <a:rPr lang="en-US" sz="2400"/>
              <a:t>Use each tool independently to solve different aspects of the problem</a:t>
            </a:r>
          </a:p>
          <a:p>
            <a:pPr lvl="1" eaLnBrk="1" hangingPunct="1"/>
            <a:r>
              <a:rPr lang="en-US" sz="2400"/>
              <a:t>Use several loosely integrated tools. This mainly involves transferring data from one tool to another for further processing</a:t>
            </a:r>
          </a:p>
          <a:p>
            <a:pPr lvl="1" eaLnBrk="1" hangingPunct="1"/>
            <a:r>
              <a:rPr lang="en-US" sz="2400"/>
              <a:t>Use several tightly integrated tools. From the user's standpoint, the tool appears as a unified system</a:t>
            </a:r>
          </a:p>
          <a:p>
            <a:pPr eaLnBrk="1" hangingPunct="1"/>
            <a:r>
              <a:rPr lang="en-US" sz="2800"/>
              <a:t>In addition to performing different tasks in the problem-solving process, tools can support each other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Review Questions</a:t>
            </a:r>
          </a:p>
        </p:txBody>
      </p:sp>
      <p:sp>
        <p:nvSpPr>
          <p:cNvPr id="65539" name="Content Placeholder 2"/>
          <p:cNvSpPr>
            <a:spLocks noGrp="1"/>
          </p:cNvSpPr>
          <p:nvPr>
            <p:ph idx="1"/>
          </p:nvPr>
        </p:nvSpPr>
        <p:spPr/>
        <p:txBody>
          <a:bodyPr/>
          <a:lstStyle/>
          <a:p>
            <a:pPr marL="514350" indent="-514350">
              <a:lnSpc>
                <a:spcPct val="150000"/>
              </a:lnSpc>
              <a:buFont typeface="Tahoma" pitchFamily="34" charset="0"/>
              <a:buAutoNum type="arabicPeriod"/>
            </a:pPr>
            <a:r>
              <a:rPr lang="en-US" sz="2400"/>
              <a:t>List the major categories of decision support system</a:t>
            </a:r>
          </a:p>
          <a:p>
            <a:pPr marL="514350" indent="-514350">
              <a:lnSpc>
                <a:spcPct val="150000"/>
              </a:lnSpc>
              <a:buFont typeface="Tahoma" pitchFamily="34" charset="0"/>
              <a:buAutoNum type="arabicPeriod"/>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Changing Business Environment</a:t>
            </a:r>
          </a:p>
        </p:txBody>
      </p:sp>
      <p:sp>
        <p:nvSpPr>
          <p:cNvPr id="11267" name="Content Placeholder 2"/>
          <p:cNvSpPr>
            <a:spLocks noGrp="1"/>
          </p:cNvSpPr>
          <p:nvPr>
            <p:ph idx="1"/>
          </p:nvPr>
        </p:nvSpPr>
        <p:spPr/>
        <p:txBody>
          <a:bodyPr/>
          <a:lstStyle/>
          <a:p>
            <a:pPr eaLnBrk="1" hangingPunct="1"/>
            <a:r>
              <a:rPr lang="en-US" sz="2600"/>
              <a:t>Companies are moving aggressively to computerized support of their operations =&gt; Business Intelligence</a:t>
            </a:r>
          </a:p>
          <a:p>
            <a:pPr eaLnBrk="1" hangingPunct="1"/>
            <a:r>
              <a:rPr lang="en-US" sz="2600"/>
              <a:t>Business Pressures–Responses–Support Model, there are 3 components:</a:t>
            </a:r>
          </a:p>
          <a:p>
            <a:pPr lvl="1" eaLnBrk="1" hangingPunct="1"/>
            <a:r>
              <a:rPr lang="en-US" sz="2600">
                <a:solidFill>
                  <a:srgbClr val="FF3300"/>
                </a:solidFill>
              </a:rPr>
              <a:t>Business pressures </a:t>
            </a:r>
            <a:r>
              <a:rPr lang="en-US" sz="2600"/>
              <a:t>result of today's competitive business climate</a:t>
            </a:r>
          </a:p>
          <a:p>
            <a:pPr lvl="1" eaLnBrk="1" hangingPunct="1"/>
            <a:r>
              <a:rPr lang="en-US" sz="2600">
                <a:solidFill>
                  <a:srgbClr val="FF3300"/>
                </a:solidFill>
              </a:rPr>
              <a:t>Responses (actions taken)</a:t>
            </a:r>
            <a:r>
              <a:rPr lang="en-US" sz="2600"/>
              <a:t> to counter the pressures </a:t>
            </a:r>
          </a:p>
          <a:p>
            <a:pPr lvl="1" eaLnBrk="1" hangingPunct="1"/>
            <a:r>
              <a:rPr lang="en-US" sz="2600">
                <a:solidFill>
                  <a:srgbClr val="FF3300"/>
                </a:solidFill>
              </a:rPr>
              <a:t>Support</a:t>
            </a:r>
            <a:r>
              <a:rPr lang="en-US" sz="2600"/>
              <a:t> to better facilitate the process and enhance response actions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End of the Chapter </a:t>
            </a:r>
          </a:p>
        </p:txBody>
      </p:sp>
      <p:sp>
        <p:nvSpPr>
          <p:cNvPr id="66563" name="Content Placeholder 2"/>
          <p:cNvSpPr>
            <a:spLocks noGrp="1"/>
          </p:cNvSpPr>
          <p:nvPr>
            <p:ph idx="1"/>
          </p:nvPr>
        </p:nvSpPr>
        <p:spPr/>
        <p:txBody>
          <a:bodyPr/>
          <a:lstStyle/>
          <a:p>
            <a:pPr eaLnBrk="1" hangingPunct="1"/>
            <a:endParaRPr lang="en-US"/>
          </a:p>
          <a:p>
            <a:pPr eaLnBrk="1" hangingPunct="1"/>
            <a:endParaRPr lang="en-US"/>
          </a:p>
          <a:p>
            <a:pPr eaLnBrk="1" hangingPunct="1"/>
            <a:r>
              <a:rPr lang="en-US"/>
              <a:t>Questions / Comments…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rtl="0">
              <a:defRPr/>
            </a:pPr>
            <a:endParaRPr lang="en-US" sz="1400" b="0">
              <a:solidFill>
                <a:srgbClr val="000000"/>
              </a:solidFill>
              <a:effectLst>
                <a:outerShdw blurRad="38100" dist="38100" dir="2700000" algn="tl">
                  <a:srgbClr val="C0C0C0"/>
                </a:outerShdw>
              </a:effectLst>
              <a:latin typeface="Arial" pitchFamily="34" charset="0"/>
            </a:endParaRPr>
          </a:p>
        </p:txBody>
      </p:sp>
      <p:pic>
        <p:nvPicPr>
          <p:cNvPr id="67587" name="Picture 3" descr="cid:3287383400_2177562"/>
          <p:cNvPicPr>
            <a:picLocks noChangeAspect="1" noChangeArrowheads="1"/>
          </p:cNvPicPr>
          <p:nvPr/>
        </p:nvPicPr>
        <p:blipFill>
          <a:blip r:embed="rId3" r:link="rId4" cstate="print"/>
          <a:srcRect/>
          <a:stretch>
            <a:fillRect/>
          </a:stretch>
        </p:blipFill>
        <p:spPr bwMode="auto">
          <a:xfrm>
            <a:off x="1066800" y="914400"/>
            <a:ext cx="7242175" cy="2363788"/>
          </a:xfrm>
          <a:prstGeom prst="rect">
            <a:avLst/>
          </a:prstGeom>
          <a:solidFill>
            <a:schemeClr val="hlink"/>
          </a:solidFill>
          <a:ln w="9525">
            <a:solidFill>
              <a:schemeClr val="bg1"/>
            </a:solidFill>
            <a:miter lim="800000"/>
            <a:headEnd/>
            <a:tailEnd/>
          </a:ln>
        </p:spPr>
      </p:pic>
      <p:sp>
        <p:nvSpPr>
          <p:cNvPr id="67588" name="Rectangle 4"/>
          <p:cNvSpPr>
            <a:spLocks noChangeArrowheads="1"/>
          </p:cNvSpPr>
          <p:nvPr/>
        </p:nvSpPr>
        <p:spPr bwMode="auto">
          <a:xfrm>
            <a:off x="685800" y="3883025"/>
            <a:ext cx="7589838" cy="1069975"/>
          </a:xfrm>
          <a:prstGeom prst="rect">
            <a:avLst/>
          </a:prstGeom>
          <a:noFill/>
          <a:ln w="25400">
            <a:noFill/>
            <a:miter lim="800000"/>
            <a:headEnd/>
            <a:tailEnd/>
          </a:ln>
        </p:spPr>
        <p:txBody>
          <a:bodyPr anchor="ctr">
            <a:spAutoFit/>
          </a:bodyPr>
          <a:lstStyle/>
          <a:p>
            <a:pPr algn="ctr" rtl="0"/>
            <a:r>
              <a:rPr lang="en-US" sz="1600" b="0">
                <a:solidFill>
                  <a:srgbClr val="000000"/>
                </a:solidFill>
                <a:latin typeface="Arial" pitchFamily="34"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5002213"/>
            <a:ext cx="7845425" cy="636587"/>
          </a:xfrm>
          <a:prstGeom prst="rect">
            <a:avLst/>
          </a:prstGeom>
          <a:noFill/>
          <a:ln>
            <a:miter lim="800000"/>
            <a:headEnd/>
            <a:tailEnd/>
          </a:ln>
        </p:spPr>
        <p:txBody>
          <a:bodyPr anchor="b"/>
          <a:lstStyle/>
          <a:p>
            <a:pPr algn="ctr" rtl="0">
              <a:defRPr/>
            </a:pPr>
            <a:r>
              <a:rPr lang="en-US" sz="1800" b="0">
                <a:solidFill>
                  <a:srgbClr val="000000"/>
                </a:solidFill>
                <a:effectLst>
                  <a:outerShdw blurRad="38100" dist="38100" dir="2700000" algn="tl">
                    <a:srgbClr val="C0C0C0"/>
                  </a:outerShdw>
                </a:effectLst>
              </a:rPr>
              <a:t>Copyright © 2011 Pearson Education, Inc.  </a:t>
            </a:r>
          </a:p>
          <a:p>
            <a:pPr algn="ctr" rtl="0">
              <a:defRPr/>
            </a:pPr>
            <a:r>
              <a:rPr lang="en-US" sz="1800" b="0">
                <a:solidFill>
                  <a:srgbClr val="000000"/>
                </a:solidFill>
                <a:effectLst>
                  <a:outerShdw blurRad="38100" dist="38100" dir="2700000" algn="tl">
                    <a:srgbClr val="C0C0C0"/>
                  </a:outerShdw>
                </a:effectLst>
              </a:rPr>
              <a:t>Publishing as Prentice Hall</a:t>
            </a:r>
            <a:endParaRPr lang="en-US" sz="1800" b="0">
              <a:solidFill>
                <a:srgbClr val="000000"/>
              </a:solidFill>
              <a:effectLst>
                <a:outerShdw blurRad="38100" dist="38100" dir="2700000" algn="tl">
                  <a:srgbClr val="C0C0C0"/>
                </a:outerShdw>
              </a:effectLst>
              <a:latin typeface="Arial"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Business Pressures–Responses–Support Model</a:t>
            </a:r>
          </a:p>
        </p:txBody>
      </p:sp>
      <p:pic>
        <p:nvPicPr>
          <p:cNvPr id="12291" name="Picture 2"/>
          <p:cNvPicPr>
            <a:picLocks noChangeAspect="1" noChangeArrowheads="1"/>
          </p:cNvPicPr>
          <p:nvPr/>
        </p:nvPicPr>
        <p:blipFill>
          <a:blip r:embed="rId3" cstate="print"/>
          <a:srcRect/>
          <a:stretch>
            <a:fillRect/>
          </a:stretch>
        </p:blipFill>
        <p:spPr bwMode="auto">
          <a:xfrm>
            <a:off x="609600" y="1828800"/>
            <a:ext cx="8234363" cy="4419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The Business Environment </a:t>
            </a:r>
          </a:p>
        </p:txBody>
      </p:sp>
      <p:sp>
        <p:nvSpPr>
          <p:cNvPr id="13315" name="Content Placeholder 2"/>
          <p:cNvSpPr>
            <a:spLocks noGrp="1"/>
          </p:cNvSpPr>
          <p:nvPr>
            <p:ph idx="1"/>
          </p:nvPr>
        </p:nvSpPr>
        <p:spPr/>
        <p:txBody>
          <a:bodyPr/>
          <a:lstStyle/>
          <a:p>
            <a:pPr eaLnBrk="1" hangingPunct="1"/>
            <a:r>
              <a:rPr lang="en-US" sz="2700"/>
              <a:t>The environment in which organizations operate today is becoming more and more </a:t>
            </a:r>
            <a:r>
              <a:rPr lang="en-US" sz="2700">
                <a:solidFill>
                  <a:srgbClr val="FF0000"/>
                </a:solidFill>
              </a:rPr>
              <a:t>complex</a:t>
            </a:r>
            <a:r>
              <a:rPr lang="en-US" sz="2700"/>
              <a:t>, creating: </a:t>
            </a:r>
          </a:p>
          <a:p>
            <a:pPr lvl="1" eaLnBrk="1" hangingPunct="1"/>
            <a:r>
              <a:rPr lang="en-US" sz="2700"/>
              <a:t>opportunities, and</a:t>
            </a:r>
          </a:p>
          <a:p>
            <a:pPr lvl="1" eaLnBrk="1" hangingPunct="1"/>
            <a:r>
              <a:rPr lang="en-US" sz="2700"/>
              <a:t>problems</a:t>
            </a:r>
          </a:p>
          <a:p>
            <a:pPr lvl="1" eaLnBrk="1" hangingPunct="1"/>
            <a:r>
              <a:rPr lang="en-US" sz="2700"/>
              <a:t>Example: globalization</a:t>
            </a:r>
          </a:p>
          <a:p>
            <a:pPr eaLnBrk="1" hangingPunct="1"/>
            <a:r>
              <a:rPr lang="en-US" sz="2700"/>
              <a:t>Business environment factors can be divided into 4 major categories: </a:t>
            </a:r>
          </a:p>
          <a:p>
            <a:pPr lvl="1" eaLnBrk="1" hangingPunct="1"/>
            <a:r>
              <a:rPr lang="en-US" sz="2700"/>
              <a:t>markets, consumer demands, technology, and societal…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93038" cy="1044575"/>
          </a:xfrm>
        </p:spPr>
        <p:txBody>
          <a:bodyPr/>
          <a:lstStyle/>
          <a:p>
            <a:pPr eaLnBrk="1" hangingPunct="1">
              <a:defRPr/>
            </a:pPr>
            <a:r>
              <a:rPr lang="en-US" dirty="0"/>
              <a:t>Business Environment Factors that creates pressures on organizations</a:t>
            </a:r>
          </a:p>
        </p:txBody>
      </p:sp>
      <p:sp>
        <p:nvSpPr>
          <p:cNvPr id="14339" name="Rectangle 3"/>
          <p:cNvSpPr>
            <a:spLocks noChangeArrowheads="1"/>
          </p:cNvSpPr>
          <p:nvPr/>
        </p:nvSpPr>
        <p:spPr bwMode="auto">
          <a:xfrm>
            <a:off x="1295400" y="1371600"/>
            <a:ext cx="7391400" cy="5105400"/>
          </a:xfrm>
          <a:prstGeom prst="rect">
            <a:avLst/>
          </a:prstGeom>
          <a:noFill/>
          <a:ln w="9525">
            <a:noFill/>
            <a:miter lim="800000"/>
            <a:headEnd/>
            <a:tailEnd/>
          </a:ln>
        </p:spPr>
        <p:txBody>
          <a:bodyPr>
            <a:spAutoFit/>
          </a:bodyPr>
          <a:lstStyle/>
          <a:p>
            <a:pPr algn="l" rtl="0">
              <a:tabLst>
                <a:tab pos="1317625" algn="l"/>
              </a:tabLst>
            </a:pPr>
            <a:r>
              <a:rPr lang="en-US" sz="1600" u="sng" dirty="0">
                <a:solidFill>
                  <a:srgbClr val="0000CC"/>
                </a:solidFill>
                <a:latin typeface="Times New Roman" pitchFamily="18" charset="0"/>
              </a:rPr>
              <a:t>FACTOR</a:t>
            </a:r>
            <a:r>
              <a:rPr lang="en-US" sz="1600" dirty="0">
                <a:solidFill>
                  <a:srgbClr val="0000CC"/>
                </a:solidFill>
                <a:latin typeface="Times New Roman" pitchFamily="18" charset="0"/>
              </a:rPr>
              <a:t>	</a:t>
            </a:r>
            <a:r>
              <a:rPr lang="en-US" sz="1600" u="sng" dirty="0">
                <a:solidFill>
                  <a:srgbClr val="0000CC"/>
                </a:solidFill>
                <a:latin typeface="Times New Roman" pitchFamily="18" charset="0"/>
              </a:rPr>
              <a:t>DESCRIPTION					</a:t>
            </a:r>
            <a:endParaRPr lang="en-US" sz="1600" b="0" i="1" u="sng" dirty="0">
              <a:solidFill>
                <a:srgbClr val="0000CC"/>
              </a:solidFill>
              <a:latin typeface="Times New Roman" pitchFamily="18" charset="0"/>
            </a:endParaRPr>
          </a:p>
          <a:p>
            <a:pPr algn="l" rtl="0">
              <a:tabLst>
                <a:tab pos="1317625" algn="l"/>
              </a:tabLst>
            </a:pPr>
            <a:r>
              <a:rPr lang="en-US" sz="1600" dirty="0">
                <a:solidFill>
                  <a:srgbClr val="FF0000"/>
                </a:solidFill>
                <a:latin typeface="Times New Roman" pitchFamily="18" charset="0"/>
              </a:rPr>
              <a:t>Markets</a:t>
            </a:r>
            <a:r>
              <a:rPr lang="en-US" sz="1600" b="0" dirty="0">
                <a:latin typeface="Times New Roman" pitchFamily="18" charset="0"/>
              </a:rPr>
              <a:t>	Strong competition	</a:t>
            </a:r>
          </a:p>
          <a:p>
            <a:pPr algn="l" rtl="0">
              <a:tabLst>
                <a:tab pos="1317625" algn="l"/>
              </a:tabLst>
            </a:pPr>
            <a:r>
              <a:rPr lang="en-US" sz="1600" b="0" dirty="0">
                <a:latin typeface="Times New Roman" pitchFamily="18" charset="0"/>
              </a:rPr>
              <a:t>	Expanding global markets	</a:t>
            </a:r>
          </a:p>
          <a:p>
            <a:pPr algn="l" rtl="0">
              <a:tabLst>
                <a:tab pos="1317625" algn="l"/>
              </a:tabLst>
            </a:pPr>
            <a:r>
              <a:rPr lang="en-US" sz="1600" b="0" dirty="0">
                <a:latin typeface="Times New Roman" pitchFamily="18" charset="0"/>
              </a:rPr>
              <a:t>	Blooming electronic markets on the Internet	</a:t>
            </a:r>
          </a:p>
          <a:p>
            <a:pPr algn="l" rtl="0">
              <a:tabLst>
                <a:tab pos="1317625" algn="l"/>
              </a:tabLst>
            </a:pPr>
            <a:r>
              <a:rPr lang="en-US" sz="1600" b="0" dirty="0">
                <a:latin typeface="Times New Roman" pitchFamily="18" charset="0"/>
              </a:rPr>
              <a:t>	Innovative marketing methods	</a:t>
            </a:r>
          </a:p>
          <a:p>
            <a:pPr algn="l" rtl="0">
              <a:tabLst>
                <a:tab pos="1317625" algn="l"/>
              </a:tabLst>
            </a:pPr>
            <a:r>
              <a:rPr lang="en-US" sz="1600" b="0" dirty="0">
                <a:latin typeface="Times New Roman" pitchFamily="18" charset="0"/>
              </a:rPr>
              <a:t>	Opportunities for outsourcing with IT support	</a:t>
            </a:r>
          </a:p>
          <a:p>
            <a:pPr algn="l" rtl="0">
              <a:tabLst>
                <a:tab pos="1317625" algn="l"/>
              </a:tabLst>
            </a:pPr>
            <a:r>
              <a:rPr lang="en-US" sz="1600" b="0" u="sng" dirty="0">
                <a:latin typeface="Times New Roman" pitchFamily="18" charset="0"/>
              </a:rPr>
              <a:t>                         </a:t>
            </a:r>
            <a:r>
              <a:rPr lang="en-US" sz="1600" b="0" dirty="0">
                <a:latin typeface="Times New Roman" pitchFamily="18" charset="0"/>
              </a:rPr>
              <a:t>	</a:t>
            </a:r>
            <a:r>
              <a:rPr lang="en-US" sz="1600" b="0" u="sng" dirty="0">
                <a:latin typeface="Times New Roman" pitchFamily="18" charset="0"/>
              </a:rPr>
              <a:t>Need for real-time, on-demand transactions		</a:t>
            </a:r>
          </a:p>
          <a:p>
            <a:pPr algn="l" rtl="0">
              <a:tabLst>
                <a:tab pos="1317625" algn="l"/>
              </a:tabLst>
            </a:pPr>
            <a:r>
              <a:rPr lang="en-US" sz="1600" dirty="0">
                <a:solidFill>
                  <a:srgbClr val="FF0000"/>
                </a:solidFill>
                <a:latin typeface="Times New Roman" pitchFamily="18" charset="0"/>
              </a:rPr>
              <a:t>Consumer</a:t>
            </a:r>
            <a:r>
              <a:rPr lang="en-US" sz="1600" dirty="0">
                <a:latin typeface="Times New Roman" pitchFamily="18" charset="0"/>
              </a:rPr>
              <a:t> </a:t>
            </a:r>
            <a:r>
              <a:rPr lang="en-US" sz="1600" b="0" dirty="0">
                <a:latin typeface="Times New Roman" pitchFamily="18" charset="0"/>
              </a:rPr>
              <a:t>	Desire for customization	</a:t>
            </a:r>
          </a:p>
          <a:p>
            <a:pPr algn="l" rtl="0">
              <a:tabLst>
                <a:tab pos="1317625" algn="l"/>
              </a:tabLst>
            </a:pPr>
            <a:r>
              <a:rPr lang="en-US" sz="1600" dirty="0">
                <a:latin typeface="Times New Roman" pitchFamily="18" charset="0"/>
              </a:rPr>
              <a:t>   </a:t>
            </a:r>
            <a:r>
              <a:rPr lang="en-US" sz="1600" dirty="0">
                <a:solidFill>
                  <a:srgbClr val="FF0000"/>
                </a:solidFill>
                <a:latin typeface="Times New Roman" pitchFamily="18" charset="0"/>
              </a:rPr>
              <a:t>demand</a:t>
            </a:r>
            <a:r>
              <a:rPr lang="en-US" sz="1600" b="0" dirty="0">
                <a:latin typeface="Times New Roman" pitchFamily="18" charset="0"/>
              </a:rPr>
              <a:t>	Desire for quality, diversity of products, and speed of delivery	</a:t>
            </a:r>
          </a:p>
          <a:p>
            <a:pPr algn="l" rtl="0">
              <a:tabLst>
                <a:tab pos="1317625" algn="l"/>
              </a:tabLst>
            </a:pPr>
            <a:r>
              <a:rPr lang="en-US" sz="1600" b="0" u="sng" dirty="0">
                <a:latin typeface="Times New Roman" pitchFamily="18" charset="0"/>
              </a:rPr>
              <a:t>                         </a:t>
            </a:r>
            <a:r>
              <a:rPr lang="en-US" sz="1600" b="0" dirty="0">
                <a:latin typeface="Times New Roman" pitchFamily="18" charset="0"/>
              </a:rPr>
              <a:t>	</a:t>
            </a:r>
            <a:r>
              <a:rPr lang="en-US" sz="1600" b="0" u="sng" dirty="0">
                <a:latin typeface="Times New Roman" pitchFamily="18" charset="0"/>
              </a:rPr>
              <a:t>Customers getting powerful and less loyal		      </a:t>
            </a:r>
          </a:p>
          <a:p>
            <a:pPr algn="l" rtl="0">
              <a:tabLst>
                <a:tab pos="1317625" algn="l"/>
              </a:tabLst>
            </a:pPr>
            <a:r>
              <a:rPr lang="en-US" sz="1600" dirty="0">
                <a:solidFill>
                  <a:srgbClr val="FF0000"/>
                </a:solidFill>
                <a:latin typeface="Times New Roman" pitchFamily="18" charset="0"/>
              </a:rPr>
              <a:t>Technology</a:t>
            </a:r>
            <a:r>
              <a:rPr lang="en-US" sz="1600" b="0" dirty="0">
                <a:latin typeface="Times New Roman" pitchFamily="18" charset="0"/>
              </a:rPr>
              <a:t>	More innovations, new products, and new services	</a:t>
            </a:r>
          </a:p>
          <a:p>
            <a:pPr algn="l" rtl="0">
              <a:tabLst>
                <a:tab pos="1317625" algn="l"/>
              </a:tabLst>
            </a:pPr>
            <a:r>
              <a:rPr lang="en-US" sz="1600" b="0" dirty="0">
                <a:latin typeface="Times New Roman" pitchFamily="18" charset="0"/>
              </a:rPr>
              <a:t>	Increasing obsolescence rate	</a:t>
            </a:r>
          </a:p>
          <a:p>
            <a:pPr lvl="1" algn="l" rtl="0">
              <a:tabLst>
                <a:tab pos="1317625" algn="l"/>
              </a:tabLst>
            </a:pPr>
            <a:r>
              <a:rPr lang="en-US" sz="1600" b="0" dirty="0">
                <a:latin typeface="Times New Roman" pitchFamily="18" charset="0"/>
              </a:rPr>
              <a:t>	Increasing information overload</a:t>
            </a:r>
          </a:p>
          <a:p>
            <a:pPr algn="l" rtl="0">
              <a:tabLst>
                <a:tab pos="1317625" algn="l"/>
              </a:tabLst>
            </a:pPr>
            <a:r>
              <a:rPr lang="en-US" sz="1600" b="0" u="sng" dirty="0">
                <a:latin typeface="Times New Roman" pitchFamily="18" charset="0"/>
              </a:rPr>
              <a:t>                        </a:t>
            </a:r>
            <a:r>
              <a:rPr lang="en-US" sz="1600" b="0" dirty="0">
                <a:latin typeface="Times New Roman" pitchFamily="18" charset="0"/>
              </a:rPr>
              <a:t> 	</a:t>
            </a:r>
            <a:r>
              <a:rPr lang="en-US" sz="1600" b="0" u="sng" dirty="0">
                <a:latin typeface="Times New Roman" pitchFamily="18" charset="0"/>
              </a:rPr>
              <a:t>Social networking, Web 2.0 and beyond			</a:t>
            </a:r>
          </a:p>
          <a:p>
            <a:pPr algn="l" rtl="0">
              <a:tabLst>
                <a:tab pos="1317625" algn="l"/>
              </a:tabLst>
            </a:pPr>
            <a:r>
              <a:rPr lang="en-US" sz="1600" dirty="0">
                <a:solidFill>
                  <a:srgbClr val="FF0000"/>
                </a:solidFill>
                <a:latin typeface="Times New Roman" pitchFamily="18" charset="0"/>
              </a:rPr>
              <a:t>Societal</a:t>
            </a:r>
            <a:r>
              <a:rPr lang="en-US" sz="1600" b="0" dirty="0">
                <a:latin typeface="Times New Roman" pitchFamily="18" charset="0"/>
              </a:rPr>
              <a:t>	Growing government regulations and deregulation	</a:t>
            </a:r>
          </a:p>
          <a:p>
            <a:pPr algn="l" rtl="0">
              <a:tabLst>
                <a:tab pos="1317625" algn="l"/>
              </a:tabLst>
            </a:pPr>
            <a:r>
              <a:rPr lang="en-US" sz="1600" b="0" dirty="0">
                <a:latin typeface="Times New Roman" pitchFamily="18" charset="0"/>
              </a:rPr>
              <a:t>	Workforce more diversified, older, and composed of more women	Prime concerns of homeland security and terrorist attacks	</a:t>
            </a:r>
          </a:p>
          <a:p>
            <a:pPr algn="l" rtl="0">
              <a:tabLst>
                <a:tab pos="1317625" algn="l"/>
              </a:tabLst>
            </a:pPr>
            <a:r>
              <a:rPr lang="en-US" sz="1600" b="0" dirty="0">
                <a:latin typeface="Times New Roman" pitchFamily="18" charset="0"/>
              </a:rPr>
              <a:t>	Necessity of Sarbanes-Oxley Act and other reporting-related legislation	Increasing social responsibility of companies</a:t>
            </a:r>
          </a:p>
          <a:p>
            <a:pPr algn="l" rtl="0">
              <a:tabLst>
                <a:tab pos="1317625" algn="l"/>
              </a:tabLst>
            </a:pPr>
            <a:r>
              <a:rPr lang="en-US" sz="1600" b="0" dirty="0">
                <a:latin typeface="Times New Roman" pitchFamily="18" charset="0"/>
              </a:rPr>
              <a:t>	Greater emphasis on sustainability	</a:t>
            </a:r>
          </a:p>
        </p:txBody>
      </p:sp>
    </p:spTree>
  </p:cSld>
  <p:clrMapOvr>
    <a:masterClrMapping/>
  </p:clrMapOvr>
</p:sld>
</file>

<file path=ppt/theme/theme1.xml><?xml version="1.0" encoding="utf-8"?>
<a:theme xmlns:a="http://schemas.openxmlformats.org/drawingml/2006/main" name="OSU_PPTemplate">
  <a:themeElements>
    <a:clrScheme name="OSU_PP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SU_PP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C3300"/>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C3300"/>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OSU_PP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SU_PP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SU_PP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SU_PP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SU_PP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SU_PP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SU_PP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C:\User\Teaching\MSIS5633 - Fall2002\Class Presentations\OSU_PPTemplate.pot</Template>
  <TotalTime>3877</TotalTime>
  <Words>3324</Words>
  <Application>Microsoft Office PowerPoint</Application>
  <PresentationFormat>On-screen Show (4:3)</PresentationFormat>
  <Paragraphs>396</Paragraphs>
  <Slides>61</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Symbol</vt:lpstr>
      <vt:lpstr>Tahoma</vt:lpstr>
      <vt:lpstr>Times New Roman</vt:lpstr>
      <vt:lpstr>Wingdings</vt:lpstr>
      <vt:lpstr>OSU_PPTemplate</vt:lpstr>
      <vt:lpstr>      Decision Support and Business Intelligence Systems  (9th Ed., Prentice Hall)</vt:lpstr>
      <vt:lpstr>Course Resources</vt:lpstr>
      <vt:lpstr>Learning Objectives</vt:lpstr>
      <vt:lpstr>Learning Objectives – cont.</vt:lpstr>
      <vt:lpstr>Opening Vignette:</vt:lpstr>
      <vt:lpstr>Changing Business Environment</vt:lpstr>
      <vt:lpstr>Business Pressures–Responses–Support Model</vt:lpstr>
      <vt:lpstr>The Business Environment </vt:lpstr>
      <vt:lpstr>Business Environment Factors that creates pressures on organizations</vt:lpstr>
      <vt:lpstr>Organizational Responses</vt:lpstr>
      <vt:lpstr>Managers actions, continued</vt:lpstr>
      <vt:lpstr>Closing the Strategy Gap </vt:lpstr>
      <vt:lpstr>Review Questions</vt:lpstr>
      <vt:lpstr>Managerial Decision Making</vt:lpstr>
      <vt:lpstr>Managerial Decision Making</vt:lpstr>
      <vt:lpstr>Mintzberg's 10 Managerial Roles</vt:lpstr>
      <vt:lpstr>Decision Making Process</vt:lpstr>
      <vt:lpstr>Decision making is difficult, because</vt:lpstr>
      <vt:lpstr>Review Questions</vt:lpstr>
      <vt:lpstr>Why Use Computerized DSS</vt:lpstr>
      <vt:lpstr>Review Questions</vt:lpstr>
      <vt:lpstr>A Decision Support Framework                                 (by Gory and Scott-Morten, 1971)</vt:lpstr>
      <vt:lpstr>A Decision Support Framework – cont.</vt:lpstr>
      <vt:lpstr>Simon’s Decision-Making Process</vt:lpstr>
      <vt:lpstr>Computer Support for Structured Decisions</vt:lpstr>
      <vt:lpstr>Management Science Approach</vt:lpstr>
      <vt:lpstr>Automated Decision Making </vt:lpstr>
      <vt:lpstr>Automated Decision Making </vt:lpstr>
      <vt:lpstr>Automated Decision-Making Framework </vt:lpstr>
      <vt:lpstr>Computer Support for  Unstructured Decisions</vt:lpstr>
      <vt:lpstr>Computer Support for  Semi-structured Problems</vt:lpstr>
      <vt:lpstr>Review Questions</vt:lpstr>
      <vt:lpstr>Concept of Decision Support Systems</vt:lpstr>
      <vt:lpstr>DSS as an Umbrella Term</vt:lpstr>
      <vt:lpstr>DSS as a Specific Application </vt:lpstr>
      <vt:lpstr>High-Level Architecture of a DSS </vt:lpstr>
      <vt:lpstr>Types of DSS </vt:lpstr>
      <vt:lpstr>Review Questions</vt:lpstr>
      <vt:lpstr>Business Intelligence (BI)</vt:lpstr>
      <vt:lpstr>A Brief History of BI</vt:lpstr>
      <vt:lpstr>The Evolution of BI Capabilities</vt:lpstr>
      <vt:lpstr>The Architecture of BI</vt:lpstr>
      <vt:lpstr>A High-Level Architecture of BI</vt:lpstr>
      <vt:lpstr>Components in a BI Architecture</vt:lpstr>
      <vt:lpstr>Styles of BI</vt:lpstr>
      <vt:lpstr>The Benefits of BI</vt:lpstr>
      <vt:lpstr>The DSS–BI Connection</vt:lpstr>
      <vt:lpstr>The DSS–BI Connection – cont.</vt:lpstr>
      <vt:lpstr>The DSS–BI Connection – cont.</vt:lpstr>
      <vt:lpstr>The DSS–BI Connection – cont.</vt:lpstr>
      <vt:lpstr>Review Questions</vt:lpstr>
      <vt:lpstr>A Work System View of Decision Support (Alter, 2004)</vt:lpstr>
      <vt:lpstr>Elements of a Work System</vt:lpstr>
      <vt:lpstr>Elements of a Work System – cont.</vt:lpstr>
      <vt:lpstr>Review Questions</vt:lpstr>
      <vt:lpstr>Major Tool Categories for MSS</vt:lpstr>
      <vt:lpstr>Hybrid (Integrated) Support Systems</vt:lpstr>
      <vt:lpstr>Hybrid (Integrated) Support Systems</vt:lpstr>
      <vt:lpstr>Review Questions</vt:lpstr>
      <vt:lpstr>End of the Chapter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Mostafa Thabet</cp:lastModifiedBy>
  <cp:revision>227</cp:revision>
  <cp:lastPrinted>2018-02-13T16:19:35Z</cp:lastPrinted>
  <dcterms:created xsi:type="dcterms:W3CDTF">1998-03-18T21:58:50Z</dcterms:created>
  <dcterms:modified xsi:type="dcterms:W3CDTF">2025-02-16T20:55:33Z</dcterms:modified>
</cp:coreProperties>
</file>