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4" r:id="rId14"/>
    <p:sldId id="272" r:id="rId15"/>
    <p:sldId id="273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DA409-C533-4749-886B-A93F53600782}" v="6" dt="2022-06-08T14:14:12.313"/>
    <p1510:client id="{73F16DC4-199F-46BF-AF55-EE6C4F589E25}" v="1" dt="2022-06-07T00:34:08.294"/>
    <p1510:client id="{7A0E516D-F6E0-449F-8C3B-E8F40EDF94CB}" v="1" dt="2022-06-06T16:49:00.414"/>
    <p1510:client id="{AF945858-4D60-4145-9305-BF1B2E4B2FE7}" v="1" dt="2022-06-07T22:02:39.248"/>
    <p1510:client id="{B86C318C-0B7C-4AD4-86A4-5C7F5813E272}" v="2" dt="2022-06-08T22:50:24.449"/>
    <p1510:client id="{FF6D62B1-A9A3-4D00-8A04-46A02376431A}" v="2" dt="2022-06-03T19:25:27.8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asmohamediskander" userId="S::houasmohamediskander@bizerte.r-iset.tn::10a8a960-3865-4af7-a161-751f54f45813" providerId="AD" clId="Web-{73F16DC4-199F-46BF-AF55-EE6C4F589E25}"/>
    <pc:docChg chg="addSld">
      <pc:chgData name="houasmohamediskander" userId="S::houasmohamediskander@bizerte.r-iset.tn::10a8a960-3865-4af7-a161-751f54f45813" providerId="AD" clId="Web-{73F16DC4-199F-46BF-AF55-EE6C4F589E25}" dt="2022-06-07T00:34:08.294" v="0"/>
      <pc:docMkLst>
        <pc:docMk/>
      </pc:docMkLst>
      <pc:sldChg chg="new">
        <pc:chgData name="houasmohamediskander" userId="S::houasmohamediskander@bizerte.r-iset.tn::10a8a960-3865-4af7-a161-751f54f45813" providerId="AD" clId="Web-{73F16DC4-199F-46BF-AF55-EE6C4F589E25}" dt="2022-06-07T00:34:08.294" v="0"/>
        <pc:sldMkLst>
          <pc:docMk/>
          <pc:sldMk cId="3238944916" sldId="283"/>
        </pc:sldMkLst>
      </pc:sldChg>
    </pc:docChg>
  </pc:docChgLst>
  <pc:docChgLst>
    <pc:chgData name="hamdihedil" userId="S::hamdihedil@bizerte.r-iset.tn::01dc6b12-bdea-4dee-a188-7acfa0a83eef" providerId="AD" clId="Web-{7A0E516D-F6E0-449F-8C3B-E8F40EDF94CB}"/>
    <pc:docChg chg="sldOrd">
      <pc:chgData name="hamdihedil" userId="S::hamdihedil@bizerte.r-iset.tn::01dc6b12-bdea-4dee-a188-7acfa0a83eef" providerId="AD" clId="Web-{7A0E516D-F6E0-449F-8C3B-E8F40EDF94CB}" dt="2022-06-06T16:49:00.414" v="0"/>
      <pc:docMkLst>
        <pc:docMk/>
      </pc:docMkLst>
      <pc:sldChg chg="ord">
        <pc:chgData name="hamdihedil" userId="S::hamdihedil@bizerte.r-iset.tn::01dc6b12-bdea-4dee-a188-7acfa0a83eef" providerId="AD" clId="Web-{7A0E516D-F6E0-449F-8C3B-E8F40EDF94CB}" dt="2022-06-06T16:49:00.414" v="0"/>
        <pc:sldMkLst>
          <pc:docMk/>
          <pc:sldMk cId="0" sldId="279"/>
        </pc:sldMkLst>
      </pc:sldChg>
    </pc:docChg>
  </pc:docChgLst>
  <pc:docChgLst>
    <pc:chgData name="charradraed" userId="S::charradraed@bizerte.r-iset.tn::b2866e07-756e-4490-942d-b3cefc8351e7" providerId="AD" clId="Web-{13ADA409-C533-4749-886B-A93F53600782}"/>
    <pc:docChg chg="sldOrd">
      <pc:chgData name="charradraed" userId="S::charradraed@bizerte.r-iset.tn::b2866e07-756e-4490-942d-b3cefc8351e7" providerId="AD" clId="Web-{13ADA409-C533-4749-886B-A93F53600782}" dt="2022-06-08T14:14:12.313" v="5"/>
      <pc:docMkLst>
        <pc:docMk/>
      </pc:docMkLst>
      <pc:sldChg chg="ord">
        <pc:chgData name="charradraed" userId="S::charradraed@bizerte.r-iset.tn::b2866e07-756e-4490-942d-b3cefc8351e7" providerId="AD" clId="Web-{13ADA409-C533-4749-886B-A93F53600782}" dt="2022-06-08T14:14:12.313" v="5"/>
        <pc:sldMkLst>
          <pc:docMk/>
          <pc:sldMk cId="0" sldId="272"/>
        </pc:sldMkLst>
      </pc:sldChg>
      <pc:sldChg chg="ord">
        <pc:chgData name="charradraed" userId="S::charradraed@bizerte.r-iset.tn::b2866e07-756e-4490-942d-b3cefc8351e7" providerId="AD" clId="Web-{13ADA409-C533-4749-886B-A93F53600782}" dt="2022-06-08T14:14:12.313" v="4"/>
        <pc:sldMkLst>
          <pc:docMk/>
          <pc:sldMk cId="0" sldId="273"/>
        </pc:sldMkLst>
      </pc:sldChg>
    </pc:docChg>
  </pc:docChgLst>
  <pc:docChgLst>
    <pc:chgData name="hamdihedil" userId="S::hamdihedil@bizerte.r-iset.tn::01dc6b12-bdea-4dee-a188-7acfa0a83eef" providerId="AD" clId="Web-{AF945858-4D60-4145-9305-BF1B2E4B2FE7}"/>
    <pc:docChg chg="modSld">
      <pc:chgData name="hamdihedil" userId="S::hamdihedil@bizerte.r-iset.tn::01dc6b12-bdea-4dee-a188-7acfa0a83eef" providerId="AD" clId="Web-{AF945858-4D60-4145-9305-BF1B2E4B2FE7}" dt="2022-06-07T22:02:39.248" v="0" actId="1076"/>
      <pc:docMkLst>
        <pc:docMk/>
      </pc:docMkLst>
      <pc:sldChg chg="modSp">
        <pc:chgData name="hamdihedil" userId="S::hamdihedil@bizerte.r-iset.tn::01dc6b12-bdea-4dee-a188-7acfa0a83eef" providerId="AD" clId="Web-{AF945858-4D60-4145-9305-BF1B2E4B2FE7}" dt="2022-06-07T22:02:39.248" v="0" actId="1076"/>
        <pc:sldMkLst>
          <pc:docMk/>
          <pc:sldMk cId="0" sldId="270"/>
        </pc:sldMkLst>
        <pc:spChg chg="mod">
          <ac:chgData name="hamdihedil" userId="S::hamdihedil@bizerte.r-iset.tn::01dc6b12-bdea-4dee-a188-7acfa0a83eef" providerId="AD" clId="Web-{AF945858-4D60-4145-9305-BF1B2E4B2FE7}" dt="2022-06-07T22:02:39.248" v="0" actId="1076"/>
          <ac:spMkLst>
            <pc:docMk/>
            <pc:sldMk cId="0" sldId="270"/>
            <ac:spMk id="6" creationId="{86EC2A29-5682-4600-890F-45C1028F1E2B}"/>
          </ac:spMkLst>
        </pc:spChg>
      </pc:sldChg>
    </pc:docChg>
  </pc:docChgLst>
  <pc:docChgLst>
    <pc:chgData name="hamdihedil" userId="S::hamdihedil@bizerte.r-iset.tn::01dc6b12-bdea-4dee-a188-7acfa0a83eef" providerId="AD" clId="Web-{FF6D62B1-A9A3-4D00-8A04-46A02376431A}"/>
    <pc:docChg chg="modSld">
      <pc:chgData name="hamdihedil" userId="S::hamdihedil@bizerte.r-iset.tn::01dc6b12-bdea-4dee-a188-7acfa0a83eef" providerId="AD" clId="Web-{FF6D62B1-A9A3-4D00-8A04-46A02376431A}" dt="2022-06-03T19:25:27.830" v="1" actId="1076"/>
      <pc:docMkLst>
        <pc:docMk/>
      </pc:docMkLst>
      <pc:sldChg chg="modSp">
        <pc:chgData name="hamdihedil" userId="S::hamdihedil@bizerte.r-iset.tn::01dc6b12-bdea-4dee-a188-7acfa0a83eef" providerId="AD" clId="Web-{FF6D62B1-A9A3-4D00-8A04-46A02376431A}" dt="2022-06-03T19:25:27.830" v="1" actId="1076"/>
        <pc:sldMkLst>
          <pc:docMk/>
          <pc:sldMk cId="0" sldId="270"/>
        </pc:sldMkLst>
        <pc:spChg chg="mod">
          <ac:chgData name="hamdihedil" userId="S::hamdihedil@bizerte.r-iset.tn::01dc6b12-bdea-4dee-a188-7acfa0a83eef" providerId="AD" clId="Web-{FF6D62B1-A9A3-4D00-8A04-46A02376431A}" dt="2022-06-03T19:25:27.830" v="1" actId="1076"/>
          <ac:spMkLst>
            <pc:docMk/>
            <pc:sldMk cId="0" sldId="270"/>
            <ac:spMk id="6" creationId="{86EC2A29-5682-4600-890F-45C1028F1E2B}"/>
          </ac:spMkLst>
        </pc:spChg>
      </pc:sldChg>
    </pc:docChg>
  </pc:docChgLst>
  <pc:docChgLst>
    <pc:chgData name="arfaouiyacine" userId="S::arfaouiyacine@bizerte.r-iset.tn::fe8ed2d8-ceee-48b7-bbf6-55e7a4c81cda" providerId="AD" clId="Web-{B86C318C-0B7C-4AD4-86A4-5C7F5813E272}"/>
    <pc:docChg chg="modSld">
      <pc:chgData name="arfaouiyacine" userId="S::arfaouiyacine@bizerte.r-iset.tn::fe8ed2d8-ceee-48b7-bbf6-55e7a4c81cda" providerId="AD" clId="Web-{B86C318C-0B7C-4AD4-86A4-5C7F5813E272}" dt="2022-06-08T22:50:24.449" v="1" actId="1076"/>
      <pc:docMkLst>
        <pc:docMk/>
      </pc:docMkLst>
      <pc:sldChg chg="modSp">
        <pc:chgData name="arfaouiyacine" userId="S::arfaouiyacine@bizerte.r-iset.tn::fe8ed2d8-ceee-48b7-bbf6-55e7a4c81cda" providerId="AD" clId="Web-{B86C318C-0B7C-4AD4-86A4-5C7F5813E272}" dt="2022-06-08T22:50:24.449" v="1" actId="1076"/>
        <pc:sldMkLst>
          <pc:docMk/>
          <pc:sldMk cId="0" sldId="270"/>
        </pc:sldMkLst>
        <pc:spChg chg="mod">
          <ac:chgData name="arfaouiyacine" userId="S::arfaouiyacine@bizerte.r-iset.tn::fe8ed2d8-ceee-48b7-bbf6-55e7a4c81cda" providerId="AD" clId="Web-{B86C318C-0B7C-4AD4-86A4-5C7F5813E272}" dt="2022-06-08T22:50:24.449" v="1" actId="1076"/>
          <ac:spMkLst>
            <pc:docMk/>
            <pc:sldMk cId="0" sldId="270"/>
            <ac:spMk id="6" creationId="{86EC2A29-5682-4600-890F-45C1028F1E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43AE-2B64-4887-AB63-F9167C29D2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8BF18-011E-44C5-8143-419F48C6F4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52D5-3AF1-487A-AFB3-104C59C509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F34F88-C556-48EB-AFD4-CB974212FB15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4DC9-2DB7-475A-AEE8-EF6CDDB84A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44DA-488E-4B8E-B164-12EF071595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92CAB3-5F94-4918-AFE8-BEF8D62D6DB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40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8F43-1C99-4A24-ADA6-67E7164756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290E-036F-4497-B5CD-23D6DA3A1C9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001A-71A5-451B-8E0B-65E5C86851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C11CAC-84F6-424F-9910-25D485991570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C94B-F6BE-4523-B434-8250500432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E853-693A-430A-A469-A9559C745D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8AFEC4-F2D1-47A3-9168-FE054FEF712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A8600-2134-453D-B0CC-EDDAFF4161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23543-CD14-46F7-A2AE-412CDF3BAA3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94C0-659D-435D-9E8C-9B58B07D5E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EB1F5A-1BBC-4F90-A938-E5E70DD2A845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45E3-D793-4225-8171-CCF0A19832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247B-9454-4DA1-9E2C-D053BEAD0B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729262-815F-41F4-A208-E2539C7D62B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FF83-4E36-47B5-9D3A-9AA56AF86C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3588-C446-4345-8590-E427655F052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94A6D-F53C-4F58-BB9F-D17BDAC063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E0ACD-25B2-4A90-9A64-067E0E8BAEA8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3372-B777-4CC2-9845-0DEA42CB0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8013-1ADB-4BE2-92FB-3085CC2460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265924-90A3-4B0D-AD18-0EC960BA1B3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34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8E1-50D2-49F3-B908-381D15EC0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62AC-CC6C-4CA3-A621-EAB5F92DE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A1CE-E260-4A13-B00D-3AC751BC10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F9CAC2-DEE7-45DB-A582-CB8595BF2B92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8B2A-E769-4FE7-BE1B-21446EB104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55BA-7E42-4FDD-AA1D-CB4F4C9F02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F39E0B-63AA-4447-9A71-83B9F08EC64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DF8-3DE3-4300-B9AA-F3EDDBFB53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5480-8305-44D7-BDEC-69E2878AE3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1C9C8-57F8-4C42-95BB-A22434515E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5C1A-9C8E-4ACA-8E12-9780E16AB7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4EFCE-6830-43F1-9346-80929C273688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AE2B6-3A53-4EA0-AA2B-CC1910A321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64B5-7F45-43F5-80FE-07DBA6B6F4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7D4CC-66D1-4704-BB56-65BA23E8A5C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BED6-663B-4DC9-9233-BD642CB78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5939-2EC3-49C6-8625-5A12EBE4B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92F07-B737-4528-BC35-9F56504453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8C3F1-9085-40EC-A9F5-65749E9CDB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BDA98-4363-428D-993F-7088222BD0D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39B8E-E087-4BF3-B9A8-7BC9941EF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B7FA67-DE04-46D2-9EA9-4148BF70CFFD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B2A6B-50CD-4E9F-9DEA-54DD721D88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89DD4-C879-46EB-A3B5-65CA190DC9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9738E1-A1ED-4A9C-B72E-9C14A673611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704C-80C5-4F65-820E-A4FF1B5B59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78E28-18BE-4B9C-AF14-7EDCB78897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BBE95-0F9A-494E-8F50-59A662EB8545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2015-9F5A-425F-89DF-B4580F7742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8D80-28AE-4F67-A009-6A4C10F46A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C6505-BEDF-4E14-BA23-1055D6F71CA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04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C8C2F-E704-401F-8DEF-6E1FB4CCD7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961E8-9E10-4E60-BA44-152239B7DE7B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268AB-2C7F-4366-B6BC-FAB3CFE509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809E0-1937-4A68-AEE1-E2A9E36A19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5AB64-1F13-45D3-8D24-C87DAE6B790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FB1-3624-446B-B18E-BFE7A0DAD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489B-84FA-4977-9F9A-59CC75ED44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F088-5309-459C-9932-10FA38AF66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85974-6F30-4F22-9BAF-69AED78A9E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27605-7781-4BDB-8A3A-FD71D1B338E1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E0A4D-E22F-4ECC-8D6F-2FBE2784BC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A185-65EB-42B1-97A0-1FAEA1FAE6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0FC710-CEBE-4A2F-BB00-590C55A3880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B7CF-3F60-4327-95BD-A8C3C644E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48D4B-C035-4749-9CC2-DC93CECBEC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A6E73-DD2F-4B07-BCDA-87F1B0F50C6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8E55-C531-49B6-976D-DC29585F9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D647FC-5C25-4295-8ED2-EF5B9B03B7CD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FF2E-E906-4F79-BC39-F6B848AAC7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AF38-9F2E-456A-BC42-6664534F0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D19315-70D1-4DFF-990F-15C19E32DFC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44CDA-B504-4F04-BA06-86B1F1993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31B0-C513-4CB3-A98B-EDCE6E404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2256-5B36-49CE-94F0-207F7457EE7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7160577-99C0-4E93-96A5-C4B501089901}" type="datetime1">
              <a:rPr lang="en-US"/>
              <a:pPr lvl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A9E0-4430-4C3D-8751-CDC6B43479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ADAB-892C-467D-9FCD-37E1D109827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8EF7D36-9197-4E9E-A0C6-DA353E733279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066DBDC-79EB-41C3-8A92-D38DD493132F}"/>
              </a:ext>
            </a:extLst>
          </p:cNvPr>
          <p:cNvSpPr/>
          <p:nvPr/>
        </p:nvSpPr>
        <p:spPr>
          <a:xfrm>
            <a:off x="1524003" y="6370323"/>
            <a:ext cx="9142472" cy="269748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2D314DF-684F-44C2-9499-3829B8127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5637" y="2140179"/>
            <a:ext cx="8150083" cy="1489505"/>
          </a:xfrm>
        </p:spPr>
        <p:txBody>
          <a:bodyPr lIns="0" tIns="12060" rIns="0" bIns="0">
            <a:spAutoFit/>
          </a:bodyPr>
          <a:lstStyle/>
          <a:p>
            <a:pPr marL="12701" lvl="0" algn="ctr">
              <a:lnSpc>
                <a:spcPct val="100000"/>
              </a:lnSpc>
              <a:spcBef>
                <a:spcPts val="95"/>
              </a:spcBef>
            </a:pPr>
            <a:r>
              <a:rPr lang="en-US"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Chap3 : </a:t>
            </a:r>
            <a:r>
              <a:rPr lang="en-US" sz="4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Contrôle</a:t>
            </a:r>
            <a:r>
              <a:rPr lang="en-US"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d’accès</a:t>
            </a:r>
            <a:r>
              <a:rPr lang="en-US"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  <a:endParaRPr lang="en-US" sz="4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B0E82F5-531A-4B7E-8BB8-FF913E328A3F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F82D41-1ABF-4C56-B2CE-1E71C53889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0786" y="327446"/>
            <a:ext cx="7684398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Modifier le mot de passe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BAE53AE-13C5-4FA9-B6C9-B8593AF6BE3F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D332000-A41F-4A21-94B6-9BE42BF6DE0F}"/>
              </a:ext>
            </a:extLst>
          </p:cNvPr>
          <p:cNvSpPr txBox="1"/>
          <p:nvPr/>
        </p:nvSpPr>
        <p:spPr>
          <a:xfrm>
            <a:off x="2501898" y="1808482"/>
            <a:ext cx="7141207" cy="6892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354960" marR="5084" lvl="0" indent="-3429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ü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L’administrateur crée le compte utilisateur et modifie son mot de passe avec l’instruction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ALTER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906EBD2-D87E-49D9-905A-16CB0706B887}"/>
              </a:ext>
            </a:extLst>
          </p:cNvPr>
          <p:cNvSpPr txBox="1"/>
          <p:nvPr/>
        </p:nvSpPr>
        <p:spPr>
          <a:xfrm>
            <a:off x="2392061" y="3039429"/>
            <a:ext cx="7141848" cy="1032979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08585" rIns="0" bIns="0" anchor="t" anchorCtr="0" compatLnSpc="1">
            <a:spAutoFit/>
          </a:bodyPr>
          <a:lstStyle/>
          <a:p>
            <a:pPr marL="104771" marR="0" lvl="0" indent="0" algn="l" defTabSz="914400" rtl="0" fontAlgn="auto" hangingPunct="1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ALTER USER</a:t>
            </a:r>
            <a:r>
              <a:rPr lang="en-US" sz="2000" b="1" i="0" u="none" strike="noStrike" kern="1200" cap="none" spc="-7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HR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4771" marR="3827778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IDENTIFIED BY employ; 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User</a:t>
            </a:r>
            <a:r>
              <a:rPr lang="en-US" sz="2000" b="1" i="0" u="none" strike="noStrike" kern="1200" cap="none" spc="-1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altered.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0D47663-423C-4092-A5D2-9D696E59BD28}"/>
              </a:ext>
            </a:extLst>
          </p:cNvPr>
          <p:cNvGrpSpPr/>
          <p:nvPr/>
        </p:nvGrpSpPr>
        <p:grpSpPr>
          <a:xfrm>
            <a:off x="7181084" y="2938268"/>
            <a:ext cx="2153924" cy="1649103"/>
            <a:chOff x="7181084" y="2938268"/>
            <a:chExt cx="2153924" cy="16491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44782F4-6DAE-4248-B1F1-13925ACE48BA}"/>
                </a:ext>
              </a:extLst>
            </p:cNvPr>
            <p:cNvSpPr/>
            <p:nvPr/>
          </p:nvSpPr>
          <p:spPr>
            <a:xfrm>
              <a:off x="7181084" y="3031235"/>
              <a:ext cx="1137285" cy="65278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37284"/>
                <a:gd name="f4" fmla="val 652779"/>
                <a:gd name="f5" fmla="val 1136904"/>
                <a:gd name="f6" fmla="val 652272"/>
                <a:gd name="f7" fmla="*/ f0 1 1137284"/>
                <a:gd name="f8" fmla="*/ f1 1 652779"/>
                <a:gd name="f9" fmla="+- f4 0 f2"/>
                <a:gd name="f10" fmla="+- f3 0 f2"/>
                <a:gd name="f11" fmla="*/ f10 1 1137284"/>
                <a:gd name="f12" fmla="*/ f9 1 652779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137284" h="652779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56391" cap="flat">
              <a:solidFill>
                <a:srgbClr val="F9A41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6E0750F-BB13-4289-B366-583785C0AA7B}"/>
                </a:ext>
              </a:extLst>
            </p:cNvPr>
            <p:cNvSpPr/>
            <p:nvPr/>
          </p:nvSpPr>
          <p:spPr>
            <a:xfrm>
              <a:off x="8331711" y="2959611"/>
              <a:ext cx="1003297" cy="7239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3300"/>
                <a:gd name="f4" fmla="val 723900"/>
                <a:gd name="f5" fmla="val 1002792"/>
                <a:gd name="f6" fmla="*/ f0 1 1003300"/>
                <a:gd name="f7" fmla="*/ f1 1 723900"/>
                <a:gd name="f8" fmla="+- f4 0 f2"/>
                <a:gd name="f9" fmla="+- f3 0 f2"/>
                <a:gd name="f10" fmla="*/ f9 1 1003300"/>
                <a:gd name="f11" fmla="*/ f8 1 7239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003300" h="723900">
                  <a:moveTo>
                    <a:pt x="f5" y="f2"/>
                  </a:moveTo>
                  <a:lnTo>
                    <a:pt x="f2" y="f4"/>
                  </a:lnTo>
                </a:path>
              </a:pathLst>
            </a:custGeom>
            <a:noFill/>
            <a:ln w="56391" cap="flat">
              <a:solidFill>
                <a:srgbClr val="CCCCCC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147093-ABA7-40A8-8DAE-5D938C6B8AD2}"/>
                </a:ext>
              </a:extLst>
            </p:cNvPr>
            <p:cNvSpPr/>
            <p:nvPr/>
          </p:nvSpPr>
          <p:spPr>
            <a:xfrm>
              <a:off x="8285991" y="2938268"/>
              <a:ext cx="3172" cy="74549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175"/>
                <a:gd name="f4" fmla="val 745489"/>
                <a:gd name="f5" fmla="val 3047"/>
                <a:gd name="f6" fmla="val 745236"/>
                <a:gd name="f7" fmla="*/ f0 1 3175"/>
                <a:gd name="f8" fmla="*/ f1 1 745489"/>
                <a:gd name="f9" fmla="+- f4 0 f2"/>
                <a:gd name="f10" fmla="+- f3 0 f2"/>
                <a:gd name="f11" fmla="*/ f10 1 3175"/>
                <a:gd name="f12" fmla="*/ f9 1 745489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3175" h="745489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56391" cap="flat">
              <a:solidFill>
                <a:srgbClr val="9234DB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D28E500-FDE9-4A51-BB18-C9C3271A669B}"/>
                </a:ext>
              </a:extLst>
            </p:cNvPr>
            <p:cNvSpPr/>
            <p:nvPr/>
          </p:nvSpPr>
          <p:spPr>
            <a:xfrm>
              <a:off x="7324344" y="4157475"/>
              <a:ext cx="1979932" cy="429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79929"/>
                <a:gd name="f4" fmla="val 429895"/>
                <a:gd name="f5" fmla="val 1018031"/>
                <a:gd name="f6" fmla="val 1524"/>
                <a:gd name="f7" fmla="val 1979676"/>
                <a:gd name="f8" fmla="val 425195"/>
                <a:gd name="f9" fmla="val 1002791"/>
                <a:gd name="f10" fmla="val 6095"/>
                <a:gd name="f11" fmla="val 1304544"/>
                <a:gd name="f12" fmla="val 420624"/>
                <a:gd name="f13" fmla="val 694944"/>
                <a:gd name="f14" fmla="val 429767"/>
                <a:gd name="f15" fmla="val 995172"/>
                <a:gd name="f16" fmla="val 12191"/>
                <a:gd name="f17" fmla="*/ f0 1 1979929"/>
                <a:gd name="f18" fmla="*/ f1 1 429895"/>
                <a:gd name="f19" fmla="+- f4 0 f2"/>
                <a:gd name="f20" fmla="+- f3 0 f2"/>
                <a:gd name="f21" fmla="*/ f20 1 1979929"/>
                <a:gd name="f22" fmla="*/ f19 1 429895"/>
                <a:gd name="f23" fmla="*/ f2 1 f21"/>
                <a:gd name="f24" fmla="*/ f3 1 f21"/>
                <a:gd name="f25" fmla="*/ f2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1979929" h="429895">
                  <a:moveTo>
                    <a:pt x="f5" y="f6"/>
                  </a:moveTo>
                  <a:lnTo>
                    <a:pt x="f7" y="f8"/>
                  </a:lnTo>
                </a:path>
                <a:path w="1979929" h="429895">
                  <a:moveTo>
                    <a:pt x="f9" y="f10"/>
                  </a:moveTo>
                  <a:lnTo>
                    <a:pt x="f11" y="f12"/>
                  </a:lnTo>
                </a:path>
                <a:path w="1979929" h="429895">
                  <a:moveTo>
                    <a:pt x="f5" y="f2"/>
                  </a:moveTo>
                  <a:lnTo>
                    <a:pt x="f13" y="f14"/>
                  </a:lnTo>
                </a:path>
                <a:path w="1979929" h="429895">
                  <a:moveTo>
                    <a:pt x="f15" y="f16"/>
                  </a:moveTo>
                  <a:lnTo>
                    <a:pt x="f2" y="f12"/>
                  </a:lnTo>
                </a:path>
              </a:pathLst>
            </a:custGeom>
            <a:noFill/>
            <a:ln w="56391" cap="flat">
              <a:solidFill>
                <a:srgbClr val="E5405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CA96D5B-8B61-4252-9DE2-5DEE3869100C}"/>
                </a:ext>
              </a:extLst>
            </p:cNvPr>
            <p:cNvSpPr/>
            <p:nvPr/>
          </p:nvSpPr>
          <p:spPr>
            <a:xfrm>
              <a:off x="7601708" y="3683504"/>
              <a:ext cx="1363983" cy="4756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63979"/>
                <a:gd name="f4" fmla="val 475614"/>
                <a:gd name="f5" fmla="val 1363980"/>
                <a:gd name="f6" fmla="val 237743"/>
                <a:gd name="f7" fmla="val 1350082"/>
                <a:gd name="f8" fmla="val 189461"/>
                <a:gd name="f9" fmla="val 1310235"/>
                <a:gd name="f10" fmla="val 144660"/>
                <a:gd name="f11" fmla="val 1247206"/>
                <a:gd name="f12" fmla="val 104254"/>
                <a:gd name="f13" fmla="val 1207864"/>
                <a:gd name="f14" fmla="val 85982"/>
                <a:gd name="f15" fmla="val 1163764"/>
                <a:gd name="f16" fmla="val 69151"/>
                <a:gd name="f17" fmla="val 1115253"/>
                <a:gd name="f18" fmla="val 53873"/>
                <a:gd name="f19" fmla="val 1062677"/>
                <a:gd name="f20" fmla="val 40263"/>
                <a:gd name="f21" fmla="val 1006382"/>
                <a:gd name="f22" fmla="val 28435"/>
                <a:gd name="f23" fmla="val 946713"/>
                <a:gd name="f24" fmla="val 18502"/>
                <a:gd name="f25" fmla="val 884017"/>
                <a:gd name="f26" fmla="val 10578"/>
                <a:gd name="f27" fmla="val 818641"/>
                <a:gd name="f28" fmla="val 4777"/>
                <a:gd name="f29" fmla="val 750929"/>
                <a:gd name="f30" fmla="val 1213"/>
                <a:gd name="f31" fmla="val 681228"/>
                <a:gd name="f32" fmla="val 611544"/>
                <a:gd name="f33" fmla="val 543880"/>
                <a:gd name="f34" fmla="val 478578"/>
                <a:gd name="f35" fmla="val 415980"/>
                <a:gd name="f36" fmla="val 356427"/>
                <a:gd name="f37" fmla="val 300260"/>
                <a:gd name="f38" fmla="val 247822"/>
                <a:gd name="f39" fmla="val 199453"/>
                <a:gd name="f40" fmla="val 155495"/>
                <a:gd name="f41" fmla="val 116291"/>
                <a:gd name="f42" fmla="val 82181"/>
                <a:gd name="f43" fmla="val 123851"/>
                <a:gd name="f44" fmla="val 30609"/>
                <a:gd name="f45" fmla="val 166568"/>
                <a:gd name="f46" fmla="val 3514"/>
                <a:gd name="f47" fmla="val 213224"/>
                <a:gd name="f48" fmla="val 262012"/>
                <a:gd name="f49" fmla="val 308353"/>
                <a:gd name="f50" fmla="val 350961"/>
                <a:gd name="f51" fmla="val 370564"/>
                <a:gd name="f52" fmla="val 388872"/>
                <a:gd name="f53" fmla="val 405765"/>
                <a:gd name="f54" fmla="val 421121"/>
                <a:gd name="f55" fmla="val 434822"/>
                <a:gd name="f56" fmla="val 446745"/>
                <a:gd name="f57" fmla="val 456771"/>
                <a:gd name="f58" fmla="val 464779"/>
                <a:gd name="f59" fmla="val 470648"/>
                <a:gd name="f60" fmla="val 474257"/>
                <a:gd name="f61" fmla="val 475488"/>
                <a:gd name="f62" fmla="val 405764"/>
                <a:gd name="f63" fmla="val 1281445"/>
                <a:gd name="f64" fmla="val 1333229"/>
                <a:gd name="f65" fmla="val 1360447"/>
                <a:gd name="f66" fmla="*/ f0 1 1363979"/>
                <a:gd name="f67" fmla="*/ f1 1 475614"/>
                <a:gd name="f68" fmla="+- f4 0 f2"/>
                <a:gd name="f69" fmla="+- f3 0 f2"/>
                <a:gd name="f70" fmla="*/ f69 1 1363979"/>
                <a:gd name="f71" fmla="*/ f68 1 475614"/>
                <a:gd name="f72" fmla="*/ f2 1 f70"/>
                <a:gd name="f73" fmla="*/ f3 1 f70"/>
                <a:gd name="f74" fmla="*/ f2 1 f71"/>
                <a:gd name="f75" fmla="*/ f4 1 f71"/>
                <a:gd name="f76" fmla="*/ f72 f66 1"/>
                <a:gd name="f77" fmla="*/ f73 f66 1"/>
                <a:gd name="f78" fmla="*/ f75 f67 1"/>
                <a:gd name="f79" fmla="*/ f74 f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6" t="f79" r="f77" b="f78"/>
              <a:pathLst>
                <a:path w="1363979" h="475614">
                  <a:moveTo>
                    <a:pt x="f5" y="f6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2"/>
                  </a:lnTo>
                  <a:lnTo>
                    <a:pt x="f32" y="f30"/>
                  </a:lnTo>
                  <a:lnTo>
                    <a:pt x="f33" y="f28"/>
                  </a:lnTo>
                  <a:lnTo>
                    <a:pt x="f34" y="f26"/>
                  </a:lnTo>
                  <a:lnTo>
                    <a:pt x="f35" y="f24"/>
                  </a:lnTo>
                  <a:lnTo>
                    <a:pt x="f36" y="f22"/>
                  </a:lnTo>
                  <a:lnTo>
                    <a:pt x="f37" y="f20"/>
                  </a:lnTo>
                  <a:lnTo>
                    <a:pt x="f38" y="f18"/>
                  </a:lnTo>
                  <a:lnTo>
                    <a:pt x="f39" y="f16"/>
                  </a:lnTo>
                  <a:lnTo>
                    <a:pt x="f40" y="f14"/>
                  </a:lnTo>
                  <a:lnTo>
                    <a:pt x="f41" y="f12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2" y="f6"/>
                  </a:lnTo>
                  <a:lnTo>
                    <a:pt x="f46" y="f48"/>
                  </a:lnTo>
                  <a:lnTo>
                    <a:pt x="f44" y="f49"/>
                  </a:lnTo>
                  <a:lnTo>
                    <a:pt x="f42" y="f50"/>
                  </a:lnTo>
                  <a:lnTo>
                    <a:pt x="f41" y="f51"/>
                  </a:lnTo>
                  <a:lnTo>
                    <a:pt x="f40" y="f52"/>
                  </a:lnTo>
                  <a:lnTo>
                    <a:pt x="f39" y="f53"/>
                  </a:lnTo>
                  <a:lnTo>
                    <a:pt x="f38" y="f54"/>
                  </a:lnTo>
                  <a:lnTo>
                    <a:pt x="f37" y="f55"/>
                  </a:lnTo>
                  <a:lnTo>
                    <a:pt x="f36" y="f56"/>
                  </a:lnTo>
                  <a:lnTo>
                    <a:pt x="f35" y="f57"/>
                  </a:lnTo>
                  <a:lnTo>
                    <a:pt x="f34" y="f58"/>
                  </a:lnTo>
                  <a:lnTo>
                    <a:pt x="f33" y="f59"/>
                  </a:lnTo>
                  <a:lnTo>
                    <a:pt x="f32" y="f60"/>
                  </a:lnTo>
                  <a:lnTo>
                    <a:pt x="f31" y="f61"/>
                  </a:lnTo>
                  <a:lnTo>
                    <a:pt x="f29" y="f60"/>
                  </a:lnTo>
                  <a:lnTo>
                    <a:pt x="f27" y="f59"/>
                  </a:lnTo>
                  <a:lnTo>
                    <a:pt x="f25" y="f58"/>
                  </a:lnTo>
                  <a:lnTo>
                    <a:pt x="f23" y="f57"/>
                  </a:lnTo>
                  <a:lnTo>
                    <a:pt x="f21" y="f56"/>
                  </a:lnTo>
                  <a:lnTo>
                    <a:pt x="f19" y="f55"/>
                  </a:lnTo>
                  <a:lnTo>
                    <a:pt x="f17" y="f54"/>
                  </a:lnTo>
                  <a:lnTo>
                    <a:pt x="f15" y="f62"/>
                  </a:lnTo>
                  <a:lnTo>
                    <a:pt x="f13" y="f52"/>
                  </a:lnTo>
                  <a:lnTo>
                    <a:pt x="f11" y="f51"/>
                  </a:lnTo>
                  <a:lnTo>
                    <a:pt x="f63" y="f50"/>
                  </a:lnTo>
                  <a:lnTo>
                    <a:pt x="f64" y="f49"/>
                  </a:lnTo>
                  <a:lnTo>
                    <a:pt x="f65" y="f4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659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3541828-A9A2-4D5F-AF61-BEEA35383DCC}"/>
                </a:ext>
              </a:extLst>
            </p:cNvPr>
            <p:cNvSpPr/>
            <p:nvPr/>
          </p:nvSpPr>
          <p:spPr>
            <a:xfrm>
              <a:off x="7601708" y="3683504"/>
              <a:ext cx="1363983" cy="4756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63979"/>
                <a:gd name="f4" fmla="val 475614"/>
                <a:gd name="f5" fmla="val 1363980"/>
                <a:gd name="f6" fmla="val 237743"/>
                <a:gd name="f7" fmla="val 1350082"/>
                <a:gd name="f8" fmla="val 189461"/>
                <a:gd name="f9" fmla="val 1310235"/>
                <a:gd name="f10" fmla="val 144660"/>
                <a:gd name="f11" fmla="val 1247206"/>
                <a:gd name="f12" fmla="val 104254"/>
                <a:gd name="f13" fmla="val 1207864"/>
                <a:gd name="f14" fmla="val 85982"/>
                <a:gd name="f15" fmla="val 1163764"/>
                <a:gd name="f16" fmla="val 69151"/>
                <a:gd name="f17" fmla="val 1115253"/>
                <a:gd name="f18" fmla="val 53873"/>
                <a:gd name="f19" fmla="val 1062677"/>
                <a:gd name="f20" fmla="val 40263"/>
                <a:gd name="f21" fmla="val 1006382"/>
                <a:gd name="f22" fmla="val 28435"/>
                <a:gd name="f23" fmla="val 946713"/>
                <a:gd name="f24" fmla="val 18502"/>
                <a:gd name="f25" fmla="val 884017"/>
                <a:gd name="f26" fmla="val 10578"/>
                <a:gd name="f27" fmla="val 818641"/>
                <a:gd name="f28" fmla="val 4777"/>
                <a:gd name="f29" fmla="val 750929"/>
                <a:gd name="f30" fmla="val 1213"/>
                <a:gd name="f31" fmla="val 681228"/>
                <a:gd name="f32" fmla="val 611544"/>
                <a:gd name="f33" fmla="val 543880"/>
                <a:gd name="f34" fmla="val 478578"/>
                <a:gd name="f35" fmla="val 415980"/>
                <a:gd name="f36" fmla="val 356427"/>
                <a:gd name="f37" fmla="val 300260"/>
                <a:gd name="f38" fmla="val 247822"/>
                <a:gd name="f39" fmla="val 199453"/>
                <a:gd name="f40" fmla="val 155495"/>
                <a:gd name="f41" fmla="val 116291"/>
                <a:gd name="f42" fmla="val 82181"/>
                <a:gd name="f43" fmla="val 123851"/>
                <a:gd name="f44" fmla="val 30609"/>
                <a:gd name="f45" fmla="val 166568"/>
                <a:gd name="f46" fmla="val 3514"/>
                <a:gd name="f47" fmla="val 213224"/>
                <a:gd name="f48" fmla="val 262012"/>
                <a:gd name="f49" fmla="val 308353"/>
                <a:gd name="f50" fmla="val 350961"/>
                <a:gd name="f51" fmla="val 370564"/>
                <a:gd name="f52" fmla="val 388872"/>
                <a:gd name="f53" fmla="val 405765"/>
                <a:gd name="f54" fmla="val 421121"/>
                <a:gd name="f55" fmla="val 434822"/>
                <a:gd name="f56" fmla="val 446745"/>
                <a:gd name="f57" fmla="val 456771"/>
                <a:gd name="f58" fmla="val 464779"/>
                <a:gd name="f59" fmla="val 470648"/>
                <a:gd name="f60" fmla="val 474257"/>
                <a:gd name="f61" fmla="val 475488"/>
                <a:gd name="f62" fmla="val 405764"/>
                <a:gd name="f63" fmla="val 1281445"/>
                <a:gd name="f64" fmla="val 1333229"/>
                <a:gd name="f65" fmla="val 1360447"/>
                <a:gd name="f66" fmla="*/ f0 1 1363979"/>
                <a:gd name="f67" fmla="*/ f1 1 475614"/>
                <a:gd name="f68" fmla="+- f4 0 f2"/>
                <a:gd name="f69" fmla="+- f3 0 f2"/>
                <a:gd name="f70" fmla="*/ f69 1 1363979"/>
                <a:gd name="f71" fmla="*/ f68 1 475614"/>
                <a:gd name="f72" fmla="*/ f2 1 f70"/>
                <a:gd name="f73" fmla="*/ f3 1 f70"/>
                <a:gd name="f74" fmla="*/ f2 1 f71"/>
                <a:gd name="f75" fmla="*/ f4 1 f71"/>
                <a:gd name="f76" fmla="*/ f72 f66 1"/>
                <a:gd name="f77" fmla="*/ f73 f66 1"/>
                <a:gd name="f78" fmla="*/ f75 f67 1"/>
                <a:gd name="f79" fmla="*/ f74 f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6" t="f79" r="f77" b="f78"/>
              <a:pathLst>
                <a:path w="1363979" h="475614">
                  <a:moveTo>
                    <a:pt x="f5" y="f6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2"/>
                  </a:lnTo>
                  <a:lnTo>
                    <a:pt x="f32" y="f30"/>
                  </a:lnTo>
                  <a:lnTo>
                    <a:pt x="f33" y="f28"/>
                  </a:lnTo>
                  <a:lnTo>
                    <a:pt x="f34" y="f26"/>
                  </a:lnTo>
                  <a:lnTo>
                    <a:pt x="f35" y="f24"/>
                  </a:lnTo>
                  <a:lnTo>
                    <a:pt x="f36" y="f22"/>
                  </a:lnTo>
                  <a:lnTo>
                    <a:pt x="f37" y="f20"/>
                  </a:lnTo>
                  <a:lnTo>
                    <a:pt x="f38" y="f18"/>
                  </a:lnTo>
                  <a:lnTo>
                    <a:pt x="f39" y="f16"/>
                  </a:lnTo>
                  <a:lnTo>
                    <a:pt x="f40" y="f14"/>
                  </a:lnTo>
                  <a:lnTo>
                    <a:pt x="f41" y="f12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2" y="f6"/>
                  </a:lnTo>
                  <a:lnTo>
                    <a:pt x="f46" y="f48"/>
                  </a:lnTo>
                  <a:lnTo>
                    <a:pt x="f44" y="f49"/>
                  </a:lnTo>
                  <a:lnTo>
                    <a:pt x="f42" y="f50"/>
                  </a:lnTo>
                  <a:lnTo>
                    <a:pt x="f41" y="f51"/>
                  </a:lnTo>
                  <a:lnTo>
                    <a:pt x="f40" y="f52"/>
                  </a:lnTo>
                  <a:lnTo>
                    <a:pt x="f39" y="f53"/>
                  </a:lnTo>
                  <a:lnTo>
                    <a:pt x="f38" y="f54"/>
                  </a:lnTo>
                  <a:lnTo>
                    <a:pt x="f37" y="f55"/>
                  </a:lnTo>
                  <a:lnTo>
                    <a:pt x="f36" y="f56"/>
                  </a:lnTo>
                  <a:lnTo>
                    <a:pt x="f35" y="f57"/>
                  </a:lnTo>
                  <a:lnTo>
                    <a:pt x="f34" y="f58"/>
                  </a:lnTo>
                  <a:lnTo>
                    <a:pt x="f33" y="f59"/>
                  </a:lnTo>
                  <a:lnTo>
                    <a:pt x="f32" y="f60"/>
                  </a:lnTo>
                  <a:lnTo>
                    <a:pt x="f31" y="f61"/>
                  </a:lnTo>
                  <a:lnTo>
                    <a:pt x="f29" y="f60"/>
                  </a:lnTo>
                  <a:lnTo>
                    <a:pt x="f27" y="f59"/>
                  </a:lnTo>
                  <a:lnTo>
                    <a:pt x="f25" y="f58"/>
                  </a:lnTo>
                  <a:lnTo>
                    <a:pt x="f23" y="f57"/>
                  </a:lnTo>
                  <a:lnTo>
                    <a:pt x="f21" y="f56"/>
                  </a:lnTo>
                  <a:lnTo>
                    <a:pt x="f19" y="f55"/>
                  </a:lnTo>
                  <a:lnTo>
                    <a:pt x="f17" y="f54"/>
                  </a:lnTo>
                  <a:lnTo>
                    <a:pt x="f15" y="f62"/>
                  </a:lnTo>
                  <a:lnTo>
                    <a:pt x="f13" y="f52"/>
                  </a:lnTo>
                  <a:lnTo>
                    <a:pt x="f11" y="f51"/>
                  </a:lnTo>
                  <a:lnTo>
                    <a:pt x="f63" y="f50"/>
                  </a:lnTo>
                  <a:lnTo>
                    <a:pt x="f64" y="f49"/>
                  </a:lnTo>
                  <a:lnTo>
                    <a:pt x="f65" y="f48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E099629A-3C84-4C50-AB73-45DFC113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33034" y="406688"/>
            <a:ext cx="2675891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Les </a:t>
            </a:r>
            <a:r>
              <a:rPr lang="en-US" b="1" spc="-5" dirty="0" err="1"/>
              <a:t>rôles</a:t>
            </a:r>
            <a:endParaRPr lang="en-US" b="1" spc="-5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D3A677ED-17CE-46A8-8FA2-8886EA81EF5D}"/>
              </a:ext>
            </a:extLst>
          </p:cNvPr>
          <p:cNvGrpSpPr/>
          <p:nvPr/>
        </p:nvGrpSpPr>
        <p:grpSpPr>
          <a:xfrm>
            <a:off x="2514600" y="2290572"/>
            <a:ext cx="3276596" cy="2757043"/>
            <a:chOff x="2514600" y="2290572"/>
            <a:chExt cx="3276596" cy="2757043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B756EB9-3049-4752-A9EA-84E024BD2F38}"/>
                </a:ext>
              </a:extLst>
            </p:cNvPr>
            <p:cNvSpPr/>
            <p:nvPr/>
          </p:nvSpPr>
          <p:spPr>
            <a:xfrm>
              <a:off x="3139436" y="3163824"/>
              <a:ext cx="0" cy="145097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450975"/>
                <a:gd name="f5" fmla="val 1450848"/>
                <a:gd name="f6" fmla="abs f0"/>
                <a:gd name="f7" fmla="abs f1"/>
                <a:gd name="f8" fmla="abs f2"/>
                <a:gd name="f9" fmla="*/ f1 1 1450975"/>
                <a:gd name="f10" fmla="val f3"/>
                <a:gd name="f11" fmla="+- f4 0 f3"/>
                <a:gd name="f12" fmla="+- f3 0 f3"/>
                <a:gd name="f13" fmla="?: f6 f0 1"/>
                <a:gd name="f14" fmla="?: f7 f1 1"/>
                <a:gd name="f15" fmla="?: f8 f2 1"/>
                <a:gd name="f16" fmla="*/ f12 1 0"/>
                <a:gd name="f17" fmla="*/ f11 1 1450975"/>
                <a:gd name="f18" fmla="*/ f13 1 21600"/>
                <a:gd name="f19" fmla="*/ f14 1 1450975"/>
                <a:gd name="f20" fmla="*/ 21600 f13 1"/>
                <a:gd name="f21" fmla="*/ 0 1 f16"/>
                <a:gd name="f22" fmla="*/ 1 1 f16"/>
                <a:gd name="f23" fmla="*/ 0 1 f17"/>
                <a:gd name="f24" fmla="*/ 1450975 1 f17"/>
                <a:gd name="f25" fmla="min f19 f18"/>
                <a:gd name="f26" fmla="*/ f20 1 f15"/>
                <a:gd name="f27" fmla="*/ f24 f9 1"/>
                <a:gd name="f28" fmla="*/ f23 f9 1"/>
                <a:gd name="f29" fmla="val f26"/>
                <a:gd name="f30" fmla="*/ f3 f25 1"/>
                <a:gd name="f31" fmla="+- f29 0 f10"/>
                <a:gd name="f32" fmla="*/ f31 1 0"/>
                <a:gd name="f33" fmla="*/ f21 f32 1"/>
                <a:gd name="f34" fmla="*/ f22 f32 1"/>
                <a:gd name="f35" fmla="*/ f33 f25 1"/>
                <a:gd name="f36" fmla="*/ f34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28" r="f36" b="f27"/>
              <a:pathLst>
                <a:path h="1450975">
                  <a:moveTo>
                    <a:pt x="f30" y="f3"/>
                  </a:moveTo>
                  <a:lnTo>
                    <a:pt x="f30" y="f5"/>
                  </a:lnTo>
                </a:path>
              </a:pathLst>
            </a:custGeom>
            <a:noFill/>
            <a:ln w="56391" cap="flat">
              <a:solidFill>
                <a:srgbClr val="F9A41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4723E14-EF1F-4969-B9B5-F9A134BE10BE}"/>
                </a:ext>
              </a:extLst>
            </p:cNvPr>
            <p:cNvSpPr/>
            <p:nvPr/>
          </p:nvSpPr>
          <p:spPr>
            <a:xfrm>
              <a:off x="3838952" y="3099815"/>
              <a:ext cx="314325" cy="15151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14325"/>
                <a:gd name="f4" fmla="val 1515110"/>
                <a:gd name="f5" fmla="val 313944"/>
                <a:gd name="f6" fmla="val 1514856"/>
                <a:gd name="f7" fmla="*/ f0 1 314325"/>
                <a:gd name="f8" fmla="*/ f1 1 1515110"/>
                <a:gd name="f9" fmla="+- f4 0 f2"/>
                <a:gd name="f10" fmla="+- f3 0 f2"/>
                <a:gd name="f11" fmla="*/ f10 1 314325"/>
                <a:gd name="f12" fmla="*/ f9 1 151511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314325" h="151511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56391" cap="flat">
              <a:solidFill>
                <a:srgbClr val="9234DB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C2F0EBC-4052-4675-AAB9-8690DA706D6C}"/>
                </a:ext>
              </a:extLst>
            </p:cNvPr>
            <p:cNvSpPr/>
            <p:nvPr/>
          </p:nvSpPr>
          <p:spPr>
            <a:xfrm>
              <a:off x="3136391" y="3171440"/>
              <a:ext cx="1336679" cy="14649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36675"/>
                <a:gd name="f4" fmla="val 1464945"/>
                <a:gd name="f5" fmla="val 713232"/>
                <a:gd name="f6" fmla="val 1464564"/>
                <a:gd name="f7" fmla="val 12191"/>
                <a:gd name="f8" fmla="val 1336547"/>
                <a:gd name="f9" fmla="*/ f0 1 1336675"/>
                <a:gd name="f10" fmla="*/ f1 1 1464945"/>
                <a:gd name="f11" fmla="+- f4 0 f2"/>
                <a:gd name="f12" fmla="+- f3 0 f2"/>
                <a:gd name="f13" fmla="*/ f12 1 1336675"/>
                <a:gd name="f14" fmla="*/ f11 1 1464945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336675" h="1464945">
                  <a:moveTo>
                    <a:pt x="f2" y="f2"/>
                  </a:moveTo>
                  <a:lnTo>
                    <a:pt x="f5" y="f6"/>
                  </a:lnTo>
                </a:path>
                <a:path w="1336675" h="1464945">
                  <a:moveTo>
                    <a:pt x="f7" y="f7"/>
                  </a:moveTo>
                  <a:lnTo>
                    <a:pt x="f8" y="f6"/>
                  </a:lnTo>
                </a:path>
              </a:pathLst>
            </a:custGeom>
            <a:noFill/>
            <a:ln w="56391" cap="flat">
              <a:solidFill>
                <a:srgbClr val="F9A41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8A298D1-005D-401D-A9B5-2FFEA2647574}"/>
                </a:ext>
              </a:extLst>
            </p:cNvPr>
            <p:cNvSpPr/>
            <p:nvPr/>
          </p:nvSpPr>
          <p:spPr>
            <a:xfrm>
              <a:off x="5108451" y="3186684"/>
              <a:ext cx="0" cy="1437637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437640"/>
                <a:gd name="f5" fmla="val 1437132"/>
                <a:gd name="f6" fmla="abs f0"/>
                <a:gd name="f7" fmla="abs f1"/>
                <a:gd name="f8" fmla="abs f2"/>
                <a:gd name="f9" fmla="*/ f1 1 1437640"/>
                <a:gd name="f10" fmla="val f3"/>
                <a:gd name="f11" fmla="+- f4 0 f3"/>
                <a:gd name="f12" fmla="+- f3 0 f3"/>
                <a:gd name="f13" fmla="?: f6 f0 1"/>
                <a:gd name="f14" fmla="?: f7 f1 1"/>
                <a:gd name="f15" fmla="?: f8 f2 1"/>
                <a:gd name="f16" fmla="*/ f12 1 0"/>
                <a:gd name="f17" fmla="*/ f11 1 1437640"/>
                <a:gd name="f18" fmla="*/ f13 1 21600"/>
                <a:gd name="f19" fmla="*/ f14 1 1437640"/>
                <a:gd name="f20" fmla="*/ 21600 f13 1"/>
                <a:gd name="f21" fmla="*/ 0 1 f16"/>
                <a:gd name="f22" fmla="*/ 1 1 f16"/>
                <a:gd name="f23" fmla="*/ 0 1 f17"/>
                <a:gd name="f24" fmla="*/ 1437640 1 f17"/>
                <a:gd name="f25" fmla="min f19 f18"/>
                <a:gd name="f26" fmla="*/ f20 1 f15"/>
                <a:gd name="f27" fmla="*/ f24 f9 1"/>
                <a:gd name="f28" fmla="*/ f23 f9 1"/>
                <a:gd name="f29" fmla="val f26"/>
                <a:gd name="f30" fmla="*/ f3 f25 1"/>
                <a:gd name="f31" fmla="+- f29 0 f10"/>
                <a:gd name="f32" fmla="*/ f31 1 0"/>
                <a:gd name="f33" fmla="*/ f21 f32 1"/>
                <a:gd name="f34" fmla="*/ f22 f32 1"/>
                <a:gd name="f35" fmla="*/ f33 f25 1"/>
                <a:gd name="f36" fmla="*/ f34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28" r="f36" b="f27"/>
              <a:pathLst>
                <a:path h="1437640">
                  <a:moveTo>
                    <a:pt x="f30" y="f3"/>
                  </a:moveTo>
                  <a:lnTo>
                    <a:pt x="f30" y="f5"/>
                  </a:lnTo>
                </a:path>
              </a:pathLst>
            </a:custGeom>
            <a:noFill/>
            <a:ln w="56391" cap="flat">
              <a:solidFill>
                <a:srgbClr val="CCCCCC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11008DC-A365-4AE5-8EED-AD1CC07CC3F2}"/>
                </a:ext>
              </a:extLst>
            </p:cNvPr>
            <p:cNvSpPr/>
            <p:nvPr/>
          </p:nvSpPr>
          <p:spPr>
            <a:xfrm>
              <a:off x="3145536" y="3191256"/>
              <a:ext cx="1973576" cy="14452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73579"/>
                <a:gd name="f4" fmla="val 1445260"/>
                <a:gd name="f5" fmla="val 1444752"/>
                <a:gd name="f6" fmla="*/ f0 1 1973579"/>
                <a:gd name="f7" fmla="*/ f1 1 1445260"/>
                <a:gd name="f8" fmla="+- f4 0 f2"/>
                <a:gd name="f9" fmla="+- f3 0 f2"/>
                <a:gd name="f10" fmla="*/ f9 1 1973579"/>
                <a:gd name="f11" fmla="*/ f8 1 144526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973579" h="1445260">
                  <a:moveTo>
                    <a:pt x="f2" y="f2"/>
                  </a:moveTo>
                  <a:lnTo>
                    <a:pt x="f3" y="f5"/>
                  </a:lnTo>
                </a:path>
              </a:pathLst>
            </a:custGeom>
            <a:noFill/>
            <a:ln w="56391" cap="flat">
              <a:solidFill>
                <a:srgbClr val="F9A41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EC3619FB-16A7-4481-9B47-D00AD7EF7731}"/>
                </a:ext>
              </a:extLst>
            </p:cNvPr>
            <p:cNvSpPr/>
            <p:nvPr/>
          </p:nvSpPr>
          <p:spPr>
            <a:xfrm>
              <a:off x="3151635" y="3191256"/>
              <a:ext cx="1953899" cy="14325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3895"/>
                <a:gd name="f4" fmla="val 1432560"/>
                <a:gd name="f5" fmla="val 1953767"/>
                <a:gd name="f6" fmla="val 3048"/>
                <a:gd name="f7" fmla="val 1310639"/>
                <a:gd name="f8" fmla="val 1950719"/>
                <a:gd name="f9" fmla="val 687324"/>
                <a:gd name="f10" fmla="val 1947671"/>
                <a:gd name="f11" fmla="val 7620"/>
                <a:gd name="f12" fmla="val 1412748"/>
                <a:gd name="f13" fmla="*/ f0 1 1953895"/>
                <a:gd name="f14" fmla="*/ f1 1 1432560"/>
                <a:gd name="f15" fmla="+- f4 0 f2"/>
                <a:gd name="f16" fmla="+- f3 0 f2"/>
                <a:gd name="f17" fmla="*/ f16 1 1953895"/>
                <a:gd name="f18" fmla="*/ f15 1 143256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953895" h="1432560">
                  <a:moveTo>
                    <a:pt x="f5" y="f6"/>
                  </a:moveTo>
                  <a:lnTo>
                    <a:pt x="f7" y="f4"/>
                  </a:lnTo>
                </a:path>
                <a:path w="1953895" h="1432560">
                  <a:moveTo>
                    <a:pt x="f8" y="f2"/>
                  </a:moveTo>
                  <a:lnTo>
                    <a:pt x="f9" y="f4"/>
                  </a:lnTo>
                </a:path>
                <a:path w="1953895" h="1432560">
                  <a:moveTo>
                    <a:pt x="f10" y="f11"/>
                  </a:moveTo>
                  <a:lnTo>
                    <a:pt x="f2" y="f12"/>
                  </a:lnTo>
                </a:path>
              </a:pathLst>
            </a:custGeom>
            <a:noFill/>
            <a:ln w="56391" cap="flat">
              <a:solidFill>
                <a:srgbClr val="CCCCCC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572DF694-125D-42B1-A616-9DB0039E1719}"/>
                </a:ext>
              </a:extLst>
            </p:cNvPr>
            <p:cNvSpPr/>
            <p:nvPr/>
          </p:nvSpPr>
          <p:spPr>
            <a:xfrm>
              <a:off x="3151635" y="3115059"/>
              <a:ext cx="1967861" cy="152146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67864"/>
                <a:gd name="f4" fmla="val 1521460"/>
                <a:gd name="f5" fmla="val 995172"/>
                <a:gd name="f6" fmla="val 1508760"/>
                <a:gd name="f7" fmla="val 1005840"/>
                <a:gd name="f8" fmla="val 10668"/>
                <a:gd name="f9" fmla="val 1310639"/>
                <a:gd name="f10" fmla="val 1499616"/>
                <a:gd name="f11" fmla="val 1002792"/>
                <a:gd name="f12" fmla="val 7620"/>
                <a:gd name="f13" fmla="val 1967483"/>
                <a:gd name="f14" fmla="val 1520952"/>
                <a:gd name="f15" fmla="*/ f0 1 1967864"/>
                <a:gd name="f16" fmla="*/ f1 1 1521460"/>
                <a:gd name="f17" fmla="+- f4 0 f2"/>
                <a:gd name="f18" fmla="+- f3 0 f2"/>
                <a:gd name="f19" fmla="*/ f18 1 1967864"/>
                <a:gd name="f20" fmla="*/ f17 1 1521460"/>
                <a:gd name="f21" fmla="*/ f2 1 f19"/>
                <a:gd name="f22" fmla="*/ f3 1 f19"/>
                <a:gd name="f23" fmla="*/ f2 1 f20"/>
                <a:gd name="f24" fmla="*/ f4 1 f20"/>
                <a:gd name="f25" fmla="*/ f21 f15 1"/>
                <a:gd name="f26" fmla="*/ f22 f15 1"/>
                <a:gd name="f27" fmla="*/ f24 f16 1"/>
                <a:gd name="f28" fmla="*/ f23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967864" h="1521460">
                  <a:moveTo>
                    <a:pt x="f5" y="f2"/>
                  </a:moveTo>
                  <a:lnTo>
                    <a:pt x="f2" y="f6"/>
                  </a:lnTo>
                </a:path>
                <a:path w="1967864" h="1521460">
                  <a:moveTo>
                    <a:pt x="f7" y="f8"/>
                  </a:moveTo>
                  <a:lnTo>
                    <a:pt x="f9" y="f10"/>
                  </a:lnTo>
                </a:path>
                <a:path w="1967864" h="1521460">
                  <a:moveTo>
                    <a:pt x="f11" y="f12"/>
                  </a:moveTo>
                  <a:lnTo>
                    <a:pt x="f13" y="f14"/>
                  </a:lnTo>
                </a:path>
              </a:pathLst>
            </a:custGeom>
            <a:noFill/>
            <a:ln w="56391" cap="flat">
              <a:solidFill>
                <a:srgbClr val="9234DB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F5B0579-1A6F-4053-8CC7-86041537D683}"/>
                </a:ext>
              </a:extLst>
            </p:cNvPr>
            <p:cNvSpPr/>
            <p:nvPr/>
          </p:nvSpPr>
          <p:spPr>
            <a:xfrm>
              <a:off x="2961128" y="4518663"/>
              <a:ext cx="2344421" cy="52895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4420"/>
                <a:gd name="f4" fmla="val 528954"/>
                <a:gd name="f5" fmla="val 381000"/>
                <a:gd name="f6" fmla="val 265176"/>
                <a:gd name="f7" fmla="val 190500"/>
                <a:gd name="f8" fmla="val 528828"/>
                <a:gd name="f9" fmla="val 1075944"/>
                <a:gd name="f10" fmla="val 885444"/>
                <a:gd name="f11" fmla="val 694944"/>
                <a:gd name="f12" fmla="val 1690116"/>
                <a:gd name="f13" fmla="val 1499616"/>
                <a:gd name="f14" fmla="val 1309116"/>
                <a:gd name="f15" fmla="val 2343912"/>
                <a:gd name="f16" fmla="val 2153412"/>
                <a:gd name="f17" fmla="val 1962912"/>
                <a:gd name="f18" fmla="*/ f0 1 2344420"/>
                <a:gd name="f19" fmla="*/ f1 1 528954"/>
                <a:gd name="f20" fmla="+- f4 0 f2"/>
                <a:gd name="f21" fmla="+- f3 0 f2"/>
                <a:gd name="f22" fmla="*/ f21 1 2344420"/>
                <a:gd name="f23" fmla="*/ f20 1 528954"/>
                <a:gd name="f24" fmla="*/ f2 1 f22"/>
                <a:gd name="f25" fmla="*/ f3 1 f22"/>
                <a:gd name="f26" fmla="*/ f2 1 f23"/>
                <a:gd name="f27" fmla="*/ f4 1 f23"/>
                <a:gd name="f28" fmla="*/ f24 f18 1"/>
                <a:gd name="f29" fmla="*/ f25 f18 1"/>
                <a:gd name="f30" fmla="*/ f27 f19 1"/>
                <a:gd name="f31" fmla="*/ f26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31" r="f29" b="f30"/>
              <a:pathLst>
                <a:path w="2344420" h="528954">
                  <a:moveTo>
                    <a:pt x="f5" y="f6"/>
                  </a:moveTo>
                  <a:lnTo>
                    <a:pt x="f7" y="f2"/>
                  </a:lnTo>
                  <a:lnTo>
                    <a:pt x="f2" y="f6"/>
                  </a:lnTo>
                  <a:lnTo>
                    <a:pt x="f7" y="f8"/>
                  </a:lnTo>
                  <a:lnTo>
                    <a:pt x="f5" y="f6"/>
                  </a:lnTo>
                  <a:close/>
                </a:path>
                <a:path w="2344420" h="528954">
                  <a:moveTo>
                    <a:pt x="f9" y="f6"/>
                  </a:moveTo>
                  <a:lnTo>
                    <a:pt x="f10" y="f2"/>
                  </a:lnTo>
                  <a:lnTo>
                    <a:pt x="f11" y="f6"/>
                  </a:lnTo>
                  <a:lnTo>
                    <a:pt x="f10" y="f8"/>
                  </a:lnTo>
                  <a:lnTo>
                    <a:pt x="f9" y="f6"/>
                  </a:lnTo>
                  <a:close/>
                </a:path>
                <a:path w="2344420" h="528954">
                  <a:moveTo>
                    <a:pt x="f12" y="f6"/>
                  </a:moveTo>
                  <a:lnTo>
                    <a:pt x="f13" y="f2"/>
                  </a:lnTo>
                  <a:lnTo>
                    <a:pt x="f14" y="f6"/>
                  </a:lnTo>
                  <a:lnTo>
                    <a:pt x="f13" y="f8"/>
                  </a:lnTo>
                  <a:lnTo>
                    <a:pt x="f12" y="f6"/>
                  </a:lnTo>
                  <a:close/>
                </a:path>
                <a:path w="2344420" h="528954">
                  <a:moveTo>
                    <a:pt x="f15" y="f6"/>
                  </a:moveTo>
                  <a:lnTo>
                    <a:pt x="f16" y="f2"/>
                  </a:lnTo>
                  <a:lnTo>
                    <a:pt x="f17" y="f6"/>
                  </a:lnTo>
                  <a:lnTo>
                    <a:pt x="f16" y="f8"/>
                  </a:lnTo>
                  <a:lnTo>
                    <a:pt x="f15" y="f6"/>
                  </a:lnTo>
                  <a:close/>
                </a:path>
              </a:pathLst>
            </a:custGeom>
            <a:solidFill>
              <a:srgbClr val="FFCC0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2ACB0FA-4632-41E3-8B64-18855C4F796E}"/>
                </a:ext>
              </a:extLst>
            </p:cNvPr>
            <p:cNvSpPr/>
            <p:nvPr/>
          </p:nvSpPr>
          <p:spPr>
            <a:xfrm>
              <a:off x="2514600" y="2290572"/>
              <a:ext cx="914400" cy="9083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AA65BDF9-BEFC-48D5-9C4B-C550021DAC60}"/>
                </a:ext>
              </a:extLst>
            </p:cNvPr>
            <p:cNvSpPr/>
            <p:nvPr/>
          </p:nvSpPr>
          <p:spPr>
            <a:xfrm>
              <a:off x="3695703" y="2290572"/>
              <a:ext cx="914400" cy="9083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52C1A879-55C0-40CA-82D7-A5C6239E6DCD}"/>
                </a:ext>
              </a:extLst>
            </p:cNvPr>
            <p:cNvSpPr/>
            <p:nvPr/>
          </p:nvSpPr>
          <p:spPr>
            <a:xfrm>
              <a:off x="4876796" y="2290572"/>
              <a:ext cx="914400" cy="9083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4C2B937C-5517-44B1-B236-3A2E8127C7CC}"/>
              </a:ext>
            </a:extLst>
          </p:cNvPr>
          <p:cNvSpPr txBox="1"/>
          <p:nvPr/>
        </p:nvSpPr>
        <p:spPr>
          <a:xfrm>
            <a:off x="1528684" y="5159758"/>
            <a:ext cx="3755513" cy="2898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387348" marR="5084" lvl="0" indent="-375288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Attribuer des privileges sans rôle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914E4A7-A14E-4547-A843-97834FFB86ED}"/>
              </a:ext>
            </a:extLst>
          </p:cNvPr>
          <p:cNvSpPr txBox="1"/>
          <p:nvPr/>
        </p:nvSpPr>
        <p:spPr>
          <a:xfrm>
            <a:off x="7019775" y="5159758"/>
            <a:ext cx="3643536" cy="2898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387348" marR="5084" lvl="0" indent="-375288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Attribuer des privilèges avec rôle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359118E-74B0-4555-A457-C8BA200058EA}"/>
              </a:ext>
            </a:extLst>
          </p:cNvPr>
          <p:cNvSpPr txBox="1"/>
          <p:nvPr/>
        </p:nvSpPr>
        <p:spPr>
          <a:xfrm>
            <a:off x="5603242" y="3766825"/>
            <a:ext cx="3162937" cy="1233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5084" lvl="0" indent="0" algn="r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M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a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n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a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g</a:t>
            </a:r>
            <a:r>
              <a:rPr lang="en-US" sz="1800" b="1" i="0" u="none" strike="noStrike" kern="1200" cap="none" spc="-1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e</a:t>
            </a:r>
            <a:r>
              <a:rPr lang="en-US" sz="18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r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5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Privilèges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D808B88-5D6C-4E48-9CFA-C3114A8A4466}"/>
              </a:ext>
            </a:extLst>
          </p:cNvPr>
          <p:cNvSpPr txBox="1"/>
          <p:nvPr/>
        </p:nvSpPr>
        <p:spPr>
          <a:xfrm>
            <a:off x="5830305" y="2785362"/>
            <a:ext cx="660397" cy="2997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Use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r</a:t>
            </a:r>
            <a:r>
              <a:rPr lang="en-US" sz="18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26" name="object 26">
            <a:extLst>
              <a:ext uri="{FF2B5EF4-FFF2-40B4-BE49-F238E27FC236}">
                <a16:creationId xmlns:a16="http://schemas.microsoft.com/office/drawing/2014/main" id="{31F3BEBB-4501-4E27-B2E8-D6BEF5453632}"/>
              </a:ext>
            </a:extLst>
          </p:cNvPr>
          <p:cNvGrpSpPr/>
          <p:nvPr/>
        </p:nvGrpSpPr>
        <p:grpSpPr>
          <a:xfrm>
            <a:off x="6553203" y="2290572"/>
            <a:ext cx="3276597" cy="2726951"/>
            <a:chOff x="6553203" y="2290572"/>
            <a:chExt cx="3276597" cy="2726951"/>
          </a:xfrm>
        </p:grpSpPr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0BF4F4F0-33BB-4EEF-A343-C1CDB26E4A56}"/>
                </a:ext>
              </a:extLst>
            </p:cNvPr>
            <p:cNvSpPr/>
            <p:nvPr/>
          </p:nvSpPr>
          <p:spPr>
            <a:xfrm>
              <a:off x="7129275" y="4486659"/>
              <a:ext cx="2345692" cy="5308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5690"/>
                <a:gd name="f4" fmla="val 530860"/>
                <a:gd name="f5" fmla="val 381000"/>
                <a:gd name="f6" fmla="val 265176"/>
                <a:gd name="f7" fmla="val 190500"/>
                <a:gd name="f8" fmla="val 530352"/>
                <a:gd name="f9" fmla="val 1075944"/>
                <a:gd name="f10" fmla="val 885444"/>
                <a:gd name="f11" fmla="val 694944"/>
                <a:gd name="f12" fmla="val 1690116"/>
                <a:gd name="f13" fmla="val 1499616"/>
                <a:gd name="f14" fmla="val 1309116"/>
                <a:gd name="f15" fmla="val 2345436"/>
                <a:gd name="f16" fmla="val 2154936"/>
                <a:gd name="f17" fmla="val 1964436"/>
                <a:gd name="f18" fmla="*/ f0 1 2345690"/>
                <a:gd name="f19" fmla="*/ f1 1 530860"/>
                <a:gd name="f20" fmla="+- f4 0 f2"/>
                <a:gd name="f21" fmla="+- f3 0 f2"/>
                <a:gd name="f22" fmla="*/ f21 1 2345690"/>
                <a:gd name="f23" fmla="*/ f20 1 530860"/>
                <a:gd name="f24" fmla="*/ f2 1 f22"/>
                <a:gd name="f25" fmla="*/ f3 1 f22"/>
                <a:gd name="f26" fmla="*/ f2 1 f23"/>
                <a:gd name="f27" fmla="*/ f4 1 f23"/>
                <a:gd name="f28" fmla="*/ f24 f18 1"/>
                <a:gd name="f29" fmla="*/ f25 f18 1"/>
                <a:gd name="f30" fmla="*/ f27 f19 1"/>
                <a:gd name="f31" fmla="*/ f26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31" r="f29" b="f30"/>
              <a:pathLst>
                <a:path w="2345690" h="530860">
                  <a:moveTo>
                    <a:pt x="f5" y="f6"/>
                  </a:moveTo>
                  <a:lnTo>
                    <a:pt x="f7" y="f2"/>
                  </a:lnTo>
                  <a:lnTo>
                    <a:pt x="f2" y="f6"/>
                  </a:lnTo>
                  <a:lnTo>
                    <a:pt x="f7" y="f8"/>
                  </a:lnTo>
                  <a:lnTo>
                    <a:pt x="f5" y="f6"/>
                  </a:lnTo>
                  <a:close/>
                </a:path>
                <a:path w="2345690" h="530860">
                  <a:moveTo>
                    <a:pt x="f9" y="f6"/>
                  </a:moveTo>
                  <a:lnTo>
                    <a:pt x="f10" y="f2"/>
                  </a:lnTo>
                  <a:lnTo>
                    <a:pt x="f11" y="f6"/>
                  </a:lnTo>
                  <a:lnTo>
                    <a:pt x="f10" y="f8"/>
                  </a:lnTo>
                  <a:lnTo>
                    <a:pt x="f9" y="f6"/>
                  </a:lnTo>
                  <a:close/>
                </a:path>
                <a:path w="2345690" h="530860">
                  <a:moveTo>
                    <a:pt x="f12" y="f6"/>
                  </a:moveTo>
                  <a:lnTo>
                    <a:pt x="f13" y="f2"/>
                  </a:lnTo>
                  <a:lnTo>
                    <a:pt x="f14" y="f6"/>
                  </a:lnTo>
                  <a:lnTo>
                    <a:pt x="f13" y="f8"/>
                  </a:lnTo>
                  <a:lnTo>
                    <a:pt x="f12" y="f6"/>
                  </a:lnTo>
                  <a:close/>
                </a:path>
                <a:path w="2345690" h="530860">
                  <a:moveTo>
                    <a:pt x="f15" y="f6"/>
                  </a:moveTo>
                  <a:lnTo>
                    <a:pt x="f16" y="f2"/>
                  </a:lnTo>
                  <a:lnTo>
                    <a:pt x="f17" y="f6"/>
                  </a:lnTo>
                  <a:lnTo>
                    <a:pt x="f16" y="f8"/>
                  </a:lnTo>
                  <a:lnTo>
                    <a:pt x="f15" y="f6"/>
                  </a:lnTo>
                  <a:close/>
                </a:path>
              </a:pathLst>
            </a:custGeom>
            <a:solidFill>
              <a:srgbClr val="FFCC0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A9DD0871-3D2C-4452-A122-5162061857D1}"/>
                </a:ext>
              </a:extLst>
            </p:cNvPr>
            <p:cNvSpPr/>
            <p:nvPr/>
          </p:nvSpPr>
          <p:spPr>
            <a:xfrm>
              <a:off x="6553203" y="2290572"/>
              <a:ext cx="914400" cy="9083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E264BADB-430C-47D5-969D-B496E0086251}"/>
                </a:ext>
              </a:extLst>
            </p:cNvPr>
            <p:cNvSpPr/>
            <p:nvPr/>
          </p:nvSpPr>
          <p:spPr>
            <a:xfrm>
              <a:off x="7734296" y="2290572"/>
              <a:ext cx="914400" cy="9083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3AE1983E-532A-4300-B18C-9BFE839ECD6C}"/>
                </a:ext>
              </a:extLst>
            </p:cNvPr>
            <p:cNvSpPr/>
            <p:nvPr/>
          </p:nvSpPr>
          <p:spPr>
            <a:xfrm>
              <a:off x="8915400" y="2290572"/>
              <a:ext cx="914400" cy="908300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66B616A9-E04C-447B-81E3-3DF7BA3D1903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A462AE-0E6E-4E02-BB7A-CC18731EC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703" y="68131"/>
            <a:ext cx="10424160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Gestion des rôles (création et attribution des privileges)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20FA0550-ADB1-47A8-B78A-0D6142FA1905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A1AE3E-9CBA-4164-9961-19EA0256EB1B}"/>
              </a:ext>
            </a:extLst>
          </p:cNvPr>
          <p:cNvSpPr txBox="1"/>
          <p:nvPr/>
        </p:nvSpPr>
        <p:spPr>
          <a:xfrm>
            <a:off x="2501898" y="1808482"/>
            <a:ext cx="6768708" cy="3507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Création d’un  rôle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CEDD27E-C5D8-4FCF-8B80-08A9D88DC0D7}"/>
              </a:ext>
            </a:extLst>
          </p:cNvPr>
          <p:cNvSpPr txBox="1"/>
          <p:nvPr/>
        </p:nvSpPr>
        <p:spPr>
          <a:xfrm>
            <a:off x="2501898" y="3012426"/>
            <a:ext cx="6585828" cy="3507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Attribuer des privilèes à un rôle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C3C8A61-B4E0-4C12-ACF8-9E29DA917743}"/>
              </a:ext>
            </a:extLst>
          </p:cNvPr>
          <p:cNvSpPr txBox="1"/>
          <p:nvPr/>
        </p:nvSpPr>
        <p:spPr>
          <a:xfrm>
            <a:off x="2501898" y="4620243"/>
            <a:ext cx="8203612" cy="3507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Attribuer un rôle à un utilisateur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A48EAF-C147-441A-8353-3E2BC8CFFDE5}"/>
              </a:ext>
            </a:extLst>
          </p:cNvPr>
          <p:cNvSpPr txBox="1"/>
          <p:nvPr/>
        </p:nvSpPr>
        <p:spPr>
          <a:xfrm>
            <a:off x="2519172" y="2234180"/>
            <a:ext cx="7158352" cy="639275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23490" rIns="0" bIns="0" anchor="t" anchorCtr="0" compatLnSpc="1">
            <a:spAutoFit/>
          </a:bodyPr>
          <a:lstStyle/>
          <a:p>
            <a:pPr marL="106042" marR="3995415" lvl="0" indent="0" algn="l" defTabSz="914400" rtl="0" fontAlgn="auto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ROLE manager; 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Role</a:t>
            </a:r>
            <a:r>
              <a:rPr lang="en-US" sz="2000" b="1" i="0" u="none" strike="noStrike" kern="1200" cap="none" spc="-1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9B95E5F-AB11-4A0F-8243-A59208DE8FA5}"/>
              </a:ext>
            </a:extLst>
          </p:cNvPr>
          <p:cNvSpPr txBox="1"/>
          <p:nvPr/>
        </p:nvSpPr>
        <p:spPr>
          <a:xfrm>
            <a:off x="2519172" y="3491480"/>
            <a:ext cx="7158352" cy="948333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24761" rIns="0" bIns="0" anchor="t" anchorCtr="0" compatLnSpc="1">
            <a:spAutoFit/>
          </a:bodyPr>
          <a:lstStyle/>
          <a:p>
            <a:pPr marL="106042" marR="2319018" lvl="0" indent="0" algn="l" defTabSz="914400" rtl="0" fontAlgn="auto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 create table, create view  TO</a:t>
            </a:r>
            <a:r>
              <a:rPr lang="en-US" sz="20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manager;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042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190ADEB-13F1-40BA-A7DC-E4C73A5A9BD6}"/>
              </a:ext>
            </a:extLst>
          </p:cNvPr>
          <p:cNvSpPr txBox="1"/>
          <p:nvPr/>
        </p:nvSpPr>
        <p:spPr>
          <a:xfrm>
            <a:off x="2519172" y="5079492"/>
            <a:ext cx="7158352" cy="640555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24761" rIns="0" bIns="0" anchor="t" anchorCtr="0" compatLnSpc="1">
            <a:spAutoFit/>
          </a:bodyPr>
          <a:lstStyle/>
          <a:p>
            <a:pPr marL="106042" marR="0" lvl="0" indent="0" algn="l" defTabSz="914400" rtl="0" fontAlgn="auto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 manager TO DE HAAN,</a:t>
            </a:r>
            <a:r>
              <a:rPr lang="en-US" sz="20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KOCHHAR;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042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1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84AD6C-ADD5-40BE-8D97-B3A385A8F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162" y="406688"/>
            <a:ext cx="4234412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Privilèges Objets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4DE6E50-5304-4072-8C82-E772770B94A2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BC3B8C-9072-4054-A148-E1434A70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0081"/>
              </p:ext>
            </p:extLst>
          </p:nvPr>
        </p:nvGraphicFramePr>
        <p:xfrm>
          <a:off x="2652518" y="1671066"/>
          <a:ext cx="6842755" cy="4018775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81203">
                  <a:extLst>
                    <a:ext uri="{9D8B030D-6E8A-4147-A177-3AD203B41FA5}">
                      <a16:colId xmlns:a16="http://schemas.microsoft.com/office/drawing/2014/main" val="662140595"/>
                    </a:ext>
                  </a:extLst>
                </a:gridCol>
                <a:gridCol w="990596">
                  <a:extLst>
                    <a:ext uri="{9D8B030D-6E8A-4147-A177-3AD203B41FA5}">
                      <a16:colId xmlns:a16="http://schemas.microsoft.com/office/drawing/2014/main" val="10999130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1091902"/>
                    </a:ext>
                  </a:extLst>
                </a:gridCol>
                <a:gridCol w="1447796">
                  <a:extLst>
                    <a:ext uri="{9D8B030D-6E8A-4147-A177-3AD203B41FA5}">
                      <a16:colId xmlns:a16="http://schemas.microsoft.com/office/drawing/2014/main" val="155553883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962892959"/>
                    </a:ext>
                  </a:extLst>
                </a:gridCol>
              </a:tblGrid>
              <a:tr h="757424">
                <a:tc>
                  <a:txBody>
                    <a:bodyPr/>
                    <a:lstStyle/>
                    <a:p>
                      <a:pPr marL="106042" marR="913769" lvl="0">
                        <a:lnSpc>
                          <a:spcPct val="114999"/>
                        </a:lnSpc>
                        <a:spcBef>
                          <a:spcPts val="3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Object 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Pr</a:t>
                      </a:r>
                      <a:r>
                        <a:rPr lang="en-US" sz="1800" b="1" spc="15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-3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il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ge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2750">
                        <a:latin typeface="Times New Roman"/>
                        <a:cs typeface="Times New Roman"/>
                      </a:endParaRPr>
                    </a:p>
                    <a:p>
                      <a:pPr marL="183510" lvl="0">
                        <a:lnSpc>
                          <a:spcPct val="100000"/>
                        </a:lnSpc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Table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3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2750">
                        <a:latin typeface="Times New Roman"/>
                        <a:cs typeface="Times New Roman"/>
                      </a:endParaRPr>
                    </a:p>
                    <a:p>
                      <a:pPr marL="164463" lvl="0">
                        <a:lnSpc>
                          <a:spcPct val="100000"/>
                        </a:lnSpc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View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3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2750">
                        <a:latin typeface="Times New Roman"/>
                        <a:cs typeface="Times New Roman"/>
                      </a:endParaRPr>
                    </a:p>
                    <a:p>
                      <a:pPr marL="106683" lvl="0">
                        <a:lnSpc>
                          <a:spcPct val="100000"/>
                        </a:lnSpc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Sequence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3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2750">
                        <a:latin typeface="Times New Roman"/>
                        <a:cs typeface="Times New Roman"/>
                      </a:endParaRPr>
                    </a:p>
                    <a:p>
                      <a:pPr marL="87626" lvl="0">
                        <a:lnSpc>
                          <a:spcPct val="100000"/>
                        </a:lnSpc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Procedure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3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41303"/>
                  </a:ext>
                </a:extLst>
              </a:tr>
              <a:tr h="455672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800" b="1" spc="-5">
                          <a:latin typeface="Courier New"/>
                          <a:cs typeface="Courier New"/>
                        </a:rPr>
                        <a:t>ALTER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R="110486" lvl="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1430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450854" lvl="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1430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79419"/>
                  </a:ext>
                </a:extLst>
              </a:tr>
              <a:tr h="460244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DELETE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139702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R="110486" lv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39702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39702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11653"/>
                  </a:ext>
                </a:extLst>
              </a:tr>
              <a:tr h="515108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lang="en-US" sz="1800" b="1" spc="-5">
                          <a:latin typeface="Courier New"/>
                          <a:cs typeface="Courier New"/>
                        </a:rPr>
                        <a:t>EXECUTE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16002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469260" lvl="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6002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37640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lang="en-US" sz="1800" b="1" spc="-5">
                          <a:latin typeface="Courier New"/>
                          <a:cs typeface="Courier New"/>
                        </a:rPr>
                        <a:t>INDEX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12636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9528" lvl="0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2636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8350"/>
                  </a:ext>
                </a:extLst>
              </a:tr>
              <a:tr h="486159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INSERT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13716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9528" lvl="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3716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>
                          <a:cs typeface="Symbol"/>
                        </a:rPr>
                        <a:t></a:t>
                      </a:r>
                      <a:endParaRPr lang="en-US" sz="1800">
                        <a:latin typeface="Symbol"/>
                        <a:cs typeface="Symbol"/>
                      </a:endParaRPr>
                    </a:p>
                  </a:txBody>
                  <a:tcPr marL="0" marR="0" marT="13716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64353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SELECT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135258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9528" lvl="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800" dirty="0">
                          <a:cs typeface="Symbol"/>
                        </a:rPr>
                        <a:t></a:t>
                      </a:r>
                      <a:endParaRPr lang="en-US" sz="1800" dirty="0">
                        <a:latin typeface="Symbol"/>
                        <a:cs typeface="Symbol"/>
                      </a:endParaRPr>
                    </a:p>
                  </a:txBody>
                  <a:tcPr marL="0" marR="0" marT="135258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800" dirty="0">
                          <a:cs typeface="Symbol"/>
                        </a:rPr>
                        <a:t></a:t>
                      </a:r>
                      <a:endParaRPr lang="en-US" sz="1800" dirty="0">
                        <a:latin typeface="Symbol"/>
                        <a:cs typeface="Symbol"/>
                      </a:endParaRPr>
                    </a:p>
                  </a:txBody>
                  <a:tcPr marL="0" marR="0" marT="135258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450854" lvl="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1800" dirty="0">
                          <a:cs typeface="Symbol"/>
                        </a:rPr>
                        <a:t></a:t>
                      </a:r>
                      <a:endParaRPr lang="en-US" sz="1800" dirty="0">
                        <a:latin typeface="Symbol"/>
                        <a:cs typeface="Symbol"/>
                      </a:endParaRPr>
                    </a:p>
                  </a:txBody>
                  <a:tcPr marL="0" marR="0" marT="135258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20522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UPDATE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88267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9528" lvl="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800" dirty="0">
                          <a:cs typeface="Symbol"/>
                        </a:rPr>
                        <a:t></a:t>
                      </a:r>
                      <a:endParaRPr lang="en-US" sz="1800" dirty="0">
                        <a:latin typeface="Symbol"/>
                        <a:cs typeface="Symbol"/>
                      </a:endParaRPr>
                    </a:p>
                  </a:txBody>
                  <a:tcPr marL="0" marR="0" marT="88267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800" dirty="0">
                          <a:cs typeface="Symbol"/>
                        </a:rPr>
                        <a:t></a:t>
                      </a:r>
                      <a:endParaRPr lang="en-US" sz="1800" dirty="0">
                        <a:latin typeface="Symbol"/>
                        <a:cs typeface="Symbol"/>
                      </a:endParaRPr>
                    </a:p>
                  </a:txBody>
                  <a:tcPr marL="0" marR="0" marT="88267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lang="en-US"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6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74BF5F-97F5-4556-AA37-9226B7127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162" y="68131"/>
            <a:ext cx="2914019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Object</a:t>
            </a:r>
            <a:r>
              <a:rPr lang="en-US" spc="-45"/>
              <a:t> </a:t>
            </a:r>
            <a:r>
              <a:rPr lang="en-US" spc="-5"/>
              <a:t>Privileges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7C9AD38-24DA-4BA4-A1CD-72927EBE3441}"/>
              </a:ext>
            </a:extLst>
          </p:cNvPr>
          <p:cNvSpPr txBox="1"/>
          <p:nvPr/>
        </p:nvSpPr>
        <p:spPr>
          <a:xfrm>
            <a:off x="2501898" y="1742325"/>
            <a:ext cx="6489697" cy="15652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78108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Object privileges vary from object to</a:t>
            </a:r>
            <a:r>
              <a:rPr lang="en-US" sz="2200" b="1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object.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An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owner has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all the privileges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on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the</a:t>
            </a:r>
            <a:r>
              <a:rPr lang="en-US" sz="2200" b="1" i="0" u="none" strike="noStrike" kern="1200" cap="none" spc="70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object.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19687" lvl="0" indent="-457200" algn="l" defTabSz="914400" rtl="0" fontAlgn="auto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An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owner can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give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specific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privileges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on 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that 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owner’s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 object.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C5DA3C40-F903-4C4B-A98F-18894B46141F}"/>
              </a:ext>
            </a:extLst>
          </p:cNvPr>
          <p:cNvGrpSpPr/>
          <p:nvPr/>
        </p:nvGrpSpPr>
        <p:grpSpPr>
          <a:xfrm>
            <a:off x="2520699" y="3429000"/>
            <a:ext cx="7157081" cy="1343025"/>
            <a:chOff x="2520699" y="3429000"/>
            <a:chExt cx="7157081" cy="134302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E47D12-DCC2-4212-A1F1-B34A0D0D2ACC}"/>
                </a:ext>
              </a:extLst>
            </p:cNvPr>
            <p:cNvSpPr/>
            <p:nvPr/>
          </p:nvSpPr>
          <p:spPr>
            <a:xfrm>
              <a:off x="2520699" y="3429000"/>
              <a:ext cx="7157081" cy="13430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57084"/>
                <a:gd name="f4" fmla="val 1343025"/>
                <a:gd name="f5" fmla="val 7156704"/>
                <a:gd name="f6" fmla="val 1342644"/>
                <a:gd name="f7" fmla="*/ f0 1 7157084"/>
                <a:gd name="f8" fmla="*/ f1 1 1343025"/>
                <a:gd name="f9" fmla="+- f4 0 f2"/>
                <a:gd name="f10" fmla="+- f3 0 f2"/>
                <a:gd name="f11" fmla="*/ f10 1 7157084"/>
                <a:gd name="f12" fmla="*/ f9 1 13430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7157084" h="134302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73A21A2-7E25-4BDC-BDF4-9657B5F8AA9D}"/>
                </a:ext>
              </a:extLst>
            </p:cNvPr>
            <p:cNvSpPr/>
            <p:nvPr/>
          </p:nvSpPr>
          <p:spPr>
            <a:xfrm>
              <a:off x="2520699" y="3429000"/>
              <a:ext cx="7157081" cy="13430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57084"/>
                <a:gd name="f4" fmla="val 1343025"/>
                <a:gd name="f5" fmla="val 7156704"/>
                <a:gd name="f6" fmla="val 1342644"/>
                <a:gd name="f7" fmla="*/ f0 1 7157084"/>
                <a:gd name="f8" fmla="*/ f1 1 1343025"/>
                <a:gd name="f9" fmla="+- f4 0 f2"/>
                <a:gd name="f10" fmla="+- f3 0 f2"/>
                <a:gd name="f11" fmla="*/ f10 1 7157084"/>
                <a:gd name="f12" fmla="*/ f9 1 13430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7157084" h="134302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1093792-C5C9-4F67-8CAB-9E1648DADA55}"/>
              </a:ext>
            </a:extLst>
          </p:cNvPr>
          <p:cNvSpPr txBox="1"/>
          <p:nvPr/>
        </p:nvSpPr>
        <p:spPr>
          <a:xfrm>
            <a:off x="2779776" y="3448302"/>
            <a:ext cx="774697" cy="940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5084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  ON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TO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EDEDF90-1130-4038-9CCE-2967ECB9B429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9548D96-81A0-4D99-BBEA-3F5C9D6F77EE}"/>
              </a:ext>
            </a:extLst>
          </p:cNvPr>
          <p:cNvSpPr txBox="1"/>
          <p:nvPr/>
        </p:nvSpPr>
        <p:spPr>
          <a:xfrm>
            <a:off x="4460754" y="3448302"/>
            <a:ext cx="3517897" cy="940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object_priv</a:t>
            </a:r>
            <a:r>
              <a:rPr lang="en-US" sz="2000" b="1" i="1" u="none" strike="noStrike" kern="1200" cap="none" spc="-5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[(</a:t>
            </a:r>
            <a:r>
              <a:rPr lang="en-US" sz="2000" b="1" i="1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columns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)]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object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{</a:t>
            </a:r>
            <a:r>
              <a:rPr lang="en-US" sz="2000" b="1" i="1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|</a:t>
            </a:r>
            <a:r>
              <a:rPr lang="en-US" sz="2000" b="1" i="1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role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|PUBLIC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}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1B94453-6C8F-4548-AF55-81ACF3B9848D}"/>
              </a:ext>
            </a:extLst>
          </p:cNvPr>
          <p:cNvSpPr txBox="1"/>
          <p:nvPr/>
        </p:nvSpPr>
        <p:spPr>
          <a:xfrm>
            <a:off x="2779776" y="4362702"/>
            <a:ext cx="3060697" cy="330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[WITH GRANT</a:t>
            </a:r>
            <a:r>
              <a:rPr lang="en-US" sz="2000" b="1" i="0" u="none" strike="noStrike" kern="1200" cap="none" spc="-5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OPTION];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9D67DB-7258-4562-B714-3DF983FBA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1167" y="406688"/>
            <a:ext cx="8046720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Attribution des privilèges Objets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75399B5-3C69-4328-B26B-2D59D8DC32B8}"/>
              </a:ext>
            </a:extLst>
          </p:cNvPr>
          <p:cNvGrpSpPr/>
          <p:nvPr/>
        </p:nvGrpSpPr>
        <p:grpSpPr>
          <a:xfrm>
            <a:off x="2505456" y="2244851"/>
            <a:ext cx="7172325" cy="1336679"/>
            <a:chOff x="2505456" y="2244851"/>
            <a:chExt cx="7172325" cy="1336679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2449E67-3EE2-41D4-BD68-82753E53F5A3}"/>
                </a:ext>
              </a:extLst>
            </p:cNvPr>
            <p:cNvSpPr/>
            <p:nvPr/>
          </p:nvSpPr>
          <p:spPr>
            <a:xfrm>
              <a:off x="2505456" y="2244851"/>
              <a:ext cx="7172325" cy="133667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72325"/>
                <a:gd name="f4" fmla="val 1336675"/>
                <a:gd name="f5" fmla="val 7171944"/>
                <a:gd name="f6" fmla="val 1336547"/>
                <a:gd name="f7" fmla="val 1336548"/>
                <a:gd name="f8" fmla="*/ f0 1 7172325"/>
                <a:gd name="f9" fmla="*/ f1 1 1336675"/>
                <a:gd name="f10" fmla="+- f4 0 f2"/>
                <a:gd name="f11" fmla="+- f3 0 f2"/>
                <a:gd name="f12" fmla="*/ f11 1 7172325"/>
                <a:gd name="f13" fmla="*/ f10 1 133667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172325" h="133667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37631A-E3DB-4DE7-A12F-050574678B54}"/>
                </a:ext>
              </a:extLst>
            </p:cNvPr>
            <p:cNvSpPr/>
            <p:nvPr/>
          </p:nvSpPr>
          <p:spPr>
            <a:xfrm>
              <a:off x="2505456" y="2244851"/>
              <a:ext cx="7172325" cy="133667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72325"/>
                <a:gd name="f4" fmla="val 1336675"/>
                <a:gd name="f5" fmla="val 7171944"/>
                <a:gd name="f6" fmla="val 1336547"/>
                <a:gd name="f7" fmla="val 1336548"/>
                <a:gd name="f8" fmla="*/ f0 1 7172325"/>
                <a:gd name="f9" fmla="*/ f1 1 1336675"/>
                <a:gd name="f10" fmla="+- f4 0 f2"/>
                <a:gd name="f11" fmla="+- f3 0 f2"/>
                <a:gd name="f12" fmla="*/ f11 1 7172325"/>
                <a:gd name="f13" fmla="*/ f10 1 133667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172325" h="133667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6" name="object 6">
            <a:extLst>
              <a:ext uri="{FF2B5EF4-FFF2-40B4-BE49-F238E27FC236}">
                <a16:creationId xmlns:a16="http://schemas.microsoft.com/office/drawing/2014/main" id="{61A354C1-BB5D-4569-AFA7-9716DF812871}"/>
              </a:ext>
            </a:extLst>
          </p:cNvPr>
          <p:cNvGrpSpPr/>
          <p:nvPr/>
        </p:nvGrpSpPr>
        <p:grpSpPr>
          <a:xfrm>
            <a:off x="2516127" y="4572000"/>
            <a:ext cx="7161525" cy="1336679"/>
            <a:chOff x="2516127" y="4572000"/>
            <a:chExt cx="7161525" cy="1336679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004D9E2-9430-4B1C-8FB1-A88027F60CA5}"/>
                </a:ext>
              </a:extLst>
            </p:cNvPr>
            <p:cNvSpPr/>
            <p:nvPr/>
          </p:nvSpPr>
          <p:spPr>
            <a:xfrm>
              <a:off x="2516127" y="4572000"/>
              <a:ext cx="7161525" cy="133667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1530"/>
                <a:gd name="f4" fmla="val 1336675"/>
                <a:gd name="f5" fmla="val 7161276"/>
                <a:gd name="f6" fmla="val 1336548"/>
                <a:gd name="f7" fmla="*/ f0 1 7161530"/>
                <a:gd name="f8" fmla="*/ f1 1 1336675"/>
                <a:gd name="f9" fmla="+- f4 0 f2"/>
                <a:gd name="f10" fmla="+- f3 0 f2"/>
                <a:gd name="f11" fmla="*/ f10 1 7161530"/>
                <a:gd name="f12" fmla="*/ f9 1 133667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7161530" h="133667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11D298F-AD1A-442B-87EB-3DE07FFE3751}"/>
                </a:ext>
              </a:extLst>
            </p:cNvPr>
            <p:cNvSpPr/>
            <p:nvPr/>
          </p:nvSpPr>
          <p:spPr>
            <a:xfrm>
              <a:off x="2516127" y="4572000"/>
              <a:ext cx="7161525" cy="133667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1530"/>
                <a:gd name="f4" fmla="val 1336675"/>
                <a:gd name="f5" fmla="val 7161276"/>
                <a:gd name="f6" fmla="val 1336548"/>
                <a:gd name="f7" fmla="*/ f0 1 7161530"/>
                <a:gd name="f8" fmla="*/ f1 1 1336675"/>
                <a:gd name="f9" fmla="+- f4 0 f2"/>
                <a:gd name="f10" fmla="+- f3 0 f2"/>
                <a:gd name="f11" fmla="*/ f10 1 7161530"/>
                <a:gd name="f12" fmla="*/ f9 1 133667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7161530" h="133667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6BCDDC0B-274F-4B6A-836D-A6C9561433C3}"/>
              </a:ext>
            </a:extLst>
          </p:cNvPr>
          <p:cNvSpPr txBox="1"/>
          <p:nvPr/>
        </p:nvSpPr>
        <p:spPr>
          <a:xfrm>
            <a:off x="2501871" y="1639372"/>
            <a:ext cx="8963296" cy="42306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1291" rIns="0" bIns="0" anchor="t" anchorCtr="0" compatLnSpc="1">
            <a:spAutoFit/>
          </a:bodyPr>
          <a:lstStyle/>
          <a:p>
            <a:pPr marL="469901" marR="0" lvl="0" indent="-457830" algn="l" defTabSz="914400" rtl="0" fontAlgn="auto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71" algn="l"/>
                <a:tab pos="4705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Attribuer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le privilege select sur la table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employés</a:t>
            </a:r>
            <a:r>
              <a:rPr lang="en-US" sz="22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109856" marR="0" lvl="0" indent="0" algn="l" defTabSz="914400" rtl="0" fontAlgn="auto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  <a:tabLst>
                <a:tab pos="11766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	select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9856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766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ON	employees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9856" marR="4130043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76659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TO	sue,</a:t>
            </a:r>
            <a:r>
              <a:rPr lang="en-US" sz="2000" b="1" i="0" u="none" strike="noStrike" kern="1200" cap="none" spc="-8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rich;  </a:t>
            </a: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40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469260" marR="200025" lvl="0" indent="-457200" algn="l" defTabSz="914400" rtl="0" fontAlgn="auto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Attribuer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le 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privilège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MAJ  sur des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colonnes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spécifiques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à un role et aux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utilisateurs</a:t>
            </a: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120645" marR="5084" lvl="0" indent="0" algn="l" defTabSz="914400" rtl="0" fontAlgn="auto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  <a:tabLst>
                <a:tab pos="118744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	update (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department_name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, 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location_id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)ON	departments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20645" marR="3357247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8744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TO	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scott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,</a:t>
            </a:r>
            <a:r>
              <a:rPr lang="en-US" sz="2000" b="1" i="0" u="none" strike="noStrike" kern="1200" cap="none" spc="-7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manager;  </a:t>
            </a: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1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EC6AAE7-ADD3-4F8B-AA36-6EBA8ACC95A3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D76C74-1745-4FC8-8188-D042293F7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2839" y="-177402"/>
            <a:ext cx="9332000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br>
              <a:rPr lang="en-US"/>
            </a:br>
            <a:r>
              <a:rPr lang="en-US">
                <a:solidFill>
                  <a:srgbClr val="202124"/>
                </a:solidFill>
                <a:latin typeface="arial" pitchFamily="34"/>
              </a:rPr>
              <a:t>Confirmation des privilèges accordés</a:t>
            </a:r>
            <a:endParaRPr lang="en-US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5145ADB-6276-450D-A3E6-6CE0CC56D7CA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D8E9AC-4E08-407F-BBEA-28406B0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05798"/>
              </p:ext>
            </p:extLst>
          </p:nvPr>
        </p:nvGraphicFramePr>
        <p:xfrm>
          <a:off x="2300748" y="1439421"/>
          <a:ext cx="7481055" cy="4718291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866508">
                  <a:extLst>
                    <a:ext uri="{9D8B030D-6E8A-4147-A177-3AD203B41FA5}">
                      <a16:colId xmlns:a16="http://schemas.microsoft.com/office/drawing/2014/main" val="1027068284"/>
                    </a:ext>
                  </a:extLst>
                </a:gridCol>
                <a:gridCol w="4614547">
                  <a:extLst>
                    <a:ext uri="{9D8B030D-6E8A-4147-A177-3AD203B41FA5}">
                      <a16:colId xmlns:a16="http://schemas.microsoft.com/office/drawing/2014/main" val="2779146085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Data Dictionary</a:t>
                      </a:r>
                      <a:r>
                        <a:rPr lang="en-US"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10" dirty="0">
                          <a:latin typeface="Arial"/>
                          <a:cs typeface="Arial"/>
                        </a:rPr>
                        <a:t>View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65407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752" lvl="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Description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5407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6785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ROLE_SYS_PRIVS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5143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lvl="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System privileges granted to</a:t>
                      </a:r>
                      <a:r>
                        <a:rPr lang="en-US" sz="1800" b="1" spc="1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roles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60615"/>
                  </a:ext>
                </a:extLst>
              </a:tr>
              <a:tr h="41909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ROLE_TAB_PRIVS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53336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lvl="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Table privileges granted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to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 roles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53336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93833"/>
                  </a:ext>
                </a:extLst>
              </a:tr>
              <a:tr h="41909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USER_ROLE_PRIVS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60963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lvl="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Roles accessible by the user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0963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38094"/>
                  </a:ext>
                </a:extLst>
              </a:tr>
              <a:tr h="73913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USER_TAB_PRIVS_MADE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marR="304796" lvl="0">
                        <a:lnSpc>
                          <a:spcPct val="111700"/>
                        </a:lnSpc>
                        <a:spcBef>
                          <a:spcPts val="28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Object privileges granted on the user’s  objects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6191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06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USER_TAB_PRIVS_RECD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lvl="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Object privileges granted to the</a:t>
                      </a:r>
                      <a:r>
                        <a:rPr lang="en-US" sz="1800" b="1" spc="1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user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63304"/>
                  </a:ext>
                </a:extLst>
              </a:tr>
              <a:tr h="726948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USER_COL_PRIVS_MADE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3659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marR="1040130" lvl="0">
                        <a:lnSpc>
                          <a:spcPct val="111700"/>
                        </a:lnSpc>
                        <a:spcBef>
                          <a:spcPts val="1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Object privileges granted on the  columns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of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the user’s</a:t>
                      </a:r>
                      <a:r>
                        <a:rPr lang="en-US" sz="1800" b="1" spc="-2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objects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271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81121"/>
                  </a:ext>
                </a:extLst>
              </a:tr>
              <a:tr h="705615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USER_COL_PRIVS_RECD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marR="212726" lvl="0">
                        <a:lnSpc>
                          <a:spcPts val="2410"/>
                        </a:lnSpc>
                        <a:spcBef>
                          <a:spcPts val="5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Object privileges granted to the user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on 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specific columns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345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29838"/>
                  </a:ext>
                </a:extLst>
              </a:tr>
              <a:tr h="419096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800" b="1" spc="-10" dirty="0">
                          <a:latin typeface="Courier New"/>
                          <a:cs typeface="Courier New"/>
                        </a:rPr>
                        <a:t>USER_SYS_PRIVS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3659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71122" lvl="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System privileges granted to the</a:t>
                      </a:r>
                      <a:r>
                        <a:rPr lang="en-US"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user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33659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962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4F91D8-91E3-4E97-922A-DA2C383AF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338" y="68131"/>
            <a:ext cx="6730020" cy="1366397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Passer des privilèges  à d’autre utilisateurs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3E25505-43AB-4DAB-9E50-F85092ACAC01}"/>
              </a:ext>
            </a:extLst>
          </p:cNvPr>
          <p:cNvGrpSpPr/>
          <p:nvPr/>
        </p:nvGrpSpPr>
        <p:grpSpPr>
          <a:xfrm>
            <a:off x="2516127" y="2286000"/>
            <a:ext cx="7161525" cy="1635761"/>
            <a:chOff x="2516127" y="2286000"/>
            <a:chExt cx="7161525" cy="1635761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E168581-38F7-4946-9AFE-7B654F54E520}"/>
                </a:ext>
              </a:extLst>
            </p:cNvPr>
            <p:cNvSpPr/>
            <p:nvPr/>
          </p:nvSpPr>
          <p:spPr>
            <a:xfrm>
              <a:off x="2516127" y="2286000"/>
              <a:ext cx="7161525" cy="163576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1530"/>
                <a:gd name="f4" fmla="val 1635760"/>
                <a:gd name="f5" fmla="val 7161276"/>
                <a:gd name="f6" fmla="val 1635251"/>
                <a:gd name="f7" fmla="val 1635252"/>
                <a:gd name="f8" fmla="*/ f0 1 7161530"/>
                <a:gd name="f9" fmla="*/ f1 1 1635760"/>
                <a:gd name="f10" fmla="+- f4 0 f2"/>
                <a:gd name="f11" fmla="+- f3 0 f2"/>
                <a:gd name="f12" fmla="*/ f11 1 7161530"/>
                <a:gd name="f13" fmla="*/ f10 1 163576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161530" h="1635760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60AC71-964A-41AD-970F-08EB2A00A402}"/>
                </a:ext>
              </a:extLst>
            </p:cNvPr>
            <p:cNvSpPr/>
            <p:nvPr/>
          </p:nvSpPr>
          <p:spPr>
            <a:xfrm>
              <a:off x="2516127" y="2286000"/>
              <a:ext cx="7161525" cy="163576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1530"/>
                <a:gd name="f4" fmla="val 1635760"/>
                <a:gd name="f5" fmla="val 7161276"/>
                <a:gd name="f6" fmla="val 1635251"/>
                <a:gd name="f7" fmla="val 1635252"/>
                <a:gd name="f8" fmla="*/ f0 1 7161530"/>
                <a:gd name="f9" fmla="*/ f1 1 1635760"/>
                <a:gd name="f10" fmla="+- f4 0 f2"/>
                <a:gd name="f11" fmla="+- f3 0 f2"/>
                <a:gd name="f12" fmla="*/ f11 1 7161530"/>
                <a:gd name="f13" fmla="*/ f10 1 163576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161530" h="1635760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7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B01DB36-9062-4E1F-A9F0-BAA40F4DED71}"/>
              </a:ext>
            </a:extLst>
          </p:cNvPr>
          <p:cNvSpPr txBox="1"/>
          <p:nvPr/>
        </p:nvSpPr>
        <p:spPr>
          <a:xfrm>
            <a:off x="2628506" y="1383185"/>
            <a:ext cx="8442764" cy="34381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81608" rIns="0" bIns="0" anchor="t" anchorCtr="0" compatLnSpc="1">
            <a:spAutoFit/>
          </a:bodyPr>
          <a:lstStyle/>
          <a:p>
            <a:pPr marL="354960" marR="0" lvl="0" indent="-342900" algn="l" defTabSz="914400" rtl="0" fontAlgn="auto" hangingPunct="1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Donner le droit à un </a:t>
            </a:r>
            <a:r>
              <a:rPr lang="en-US" sz="2200" b="1" i="0" u="none" strike="noStrike" kern="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utilisateur</a:t>
            </a:r>
            <a:r>
              <a:rPr lang="en-US" sz="2200" b="1" i="0" u="none" strike="noStrike" kern="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de passer les privileges à </a:t>
            </a:r>
            <a:r>
              <a:rPr lang="en-US" sz="2200" b="1" i="0" u="none" strike="noStrike" kern="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d’autre</a:t>
            </a:r>
            <a:r>
              <a:rPr lang="en-US" sz="2200" b="1" i="0" u="none" strike="noStrike" kern="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utilisateurs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120645" marR="3607436" lvl="0" indent="0" algn="l" defTabSz="914400" rtl="0" fontAlgn="auto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None/>
              <a:tabLst>
                <a:tab pos="118744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	select,</a:t>
            </a:r>
            <a:r>
              <a:rPr lang="en-US" sz="2000" b="1" i="0" u="none" strike="noStrike" kern="1200" cap="none" spc="-7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insert  ON	departments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20645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8744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TO	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scott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20645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8744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WITH	GRANT</a:t>
            </a:r>
            <a:r>
              <a:rPr lang="en-US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OPTION;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20645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10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354960" marR="5084" lvl="0" indent="-342900" algn="l" defTabSz="914400" rtl="0" fontAlgn="auto" hangingPunct="1">
              <a:lnSpc>
                <a:spcPts val="2480"/>
              </a:lnSpc>
              <a:spcBef>
                <a:spcPts val="1885"/>
              </a:spcBef>
              <a:spcAft>
                <a:spcPts val="0"/>
              </a:spcAft>
              <a:buSzPct val="100000"/>
              <a:buFont typeface="Wingdings" pitchFamily="2"/>
              <a:buChar char="Ø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Donner des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privilè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(select sur la table departments)  à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tous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les </a:t>
            </a:r>
            <a:r>
              <a:rPr lang="en-US" sz="2200" b="1" i="0" u="none" strike="noStrike" kern="1200" cap="none" spc="-5" baseline="0" dirty="0" err="1">
                <a:solidFill>
                  <a:srgbClr val="000000"/>
                </a:solidFill>
                <a:uFillTx/>
                <a:latin typeface="Arial"/>
                <a:cs typeface="Arial"/>
              </a:rPr>
              <a:t>utilisateurs</a:t>
            </a: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B484EF8-30EF-497A-BD28-3E823F2E7904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DEE221B-817C-4CE9-A0D8-D3FDE521EB80}"/>
              </a:ext>
            </a:extLst>
          </p:cNvPr>
          <p:cNvSpPr txBox="1"/>
          <p:nvPr/>
        </p:nvSpPr>
        <p:spPr>
          <a:xfrm>
            <a:off x="2516127" y="4817360"/>
            <a:ext cx="7161525" cy="1257391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26032" rIns="0" bIns="0" anchor="t" anchorCtr="0" compatLnSpc="1">
            <a:spAutoFit/>
          </a:bodyPr>
          <a:lstStyle/>
          <a:p>
            <a:pPr marL="106042" marR="0" lvl="0" indent="0" algn="l" defTabSz="914400" rtl="0" fontAlgn="auto" hangingPunct="1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None/>
              <a:tabLst>
                <a:tab pos="117284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	select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042" marR="3468374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9410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O</a:t>
            </a:r>
            <a:r>
              <a:rPr lang="en-US" sz="2000" b="1" i="0" u="none" strike="noStrike" kern="1200" cap="none" spc="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N	</a:t>
            </a:r>
            <a:r>
              <a:rPr lang="en-US" sz="2000" b="1" i="0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alice.departments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 TO	PUBLIC;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042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10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00C4C2-F6C7-40FA-B812-1D3B3C060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1898" y="228600"/>
            <a:ext cx="7565837" cy="2043501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>
                <a:solidFill>
                  <a:srgbClr val="202124"/>
                </a:solidFill>
                <a:latin typeface="inherit"/>
              </a:rPr>
              <a:t>Suppression </a:t>
            </a:r>
            <a:r>
              <a:rPr lang="fr-FR">
                <a:solidFill>
                  <a:srgbClr val="202124"/>
                </a:solidFill>
                <a:latin typeface="inherit"/>
              </a:rPr>
              <a:t>des privilèges d'objet</a:t>
            </a:r>
            <a:r>
              <a:rPr lang="fr-FR"/>
              <a:t> </a:t>
            </a:r>
            <a:br>
              <a:rPr lang="fr-FR" sz="3600">
                <a:latin typeface="Arial" pitchFamily="34"/>
              </a:rPr>
            </a:br>
            <a:r>
              <a:rPr lang="en-US" spc="-5"/>
              <a:t> 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A9CE594-D493-42D9-AE08-88727F42C8A4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64DF93E-DF84-4901-830E-EEF63D1914F9}"/>
              </a:ext>
            </a:extLst>
          </p:cNvPr>
          <p:cNvSpPr txBox="1"/>
          <p:nvPr/>
        </p:nvSpPr>
        <p:spPr>
          <a:xfrm>
            <a:off x="2501898" y="1768248"/>
            <a:ext cx="6569707" cy="27209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354960" marR="693416" lvl="0" indent="-342900" algn="l" defTabSz="914400" rtl="0" fontAlgn="auto" hangingPunct="1">
              <a:lnSpc>
                <a:spcPct val="105900"/>
              </a:lnSpc>
              <a:spcBef>
                <a:spcPts val="1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202124"/>
                </a:solidFill>
                <a:uFillTx/>
                <a:latin typeface="arial" pitchFamily="34"/>
              </a:rPr>
              <a:t>Vous utilisez l'instruction REVOKE pour supprimer les privilèges accordés à d'autres utilisateurs</a:t>
            </a:r>
            <a:r>
              <a:rPr lang="en-US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</a:p>
          <a:p>
            <a:pPr marL="354960" marR="693416" lvl="0" indent="-342900" algn="l" defTabSz="914400" rtl="0" fontAlgn="auto" hangingPunct="1">
              <a:lnSpc>
                <a:spcPct val="105900"/>
              </a:lnSpc>
              <a:spcBef>
                <a:spcPts val="1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fr-FR" sz="2400" b="0" i="0" u="none" strike="noStrike" kern="0" cap="none" spc="0" baseline="0" dirty="0">
                <a:solidFill>
                  <a:srgbClr val="202124"/>
                </a:solidFill>
                <a:uFillTx/>
                <a:latin typeface="inherit"/>
              </a:rPr>
              <a:t>Les privilèges accordés à d'autres utilisateurs via la clause </a:t>
            </a:r>
            <a:r>
              <a:rPr lang="fr-FR" sz="2400" b="1" i="0" u="none" strike="noStrike" kern="0" cap="none" spc="0" baseline="0" dirty="0">
                <a:solidFill>
                  <a:srgbClr val="202124"/>
                </a:solidFill>
                <a:uFillTx/>
                <a:latin typeface="inherit"/>
              </a:rPr>
              <a:t>WITH GRANT OPTION</a:t>
            </a:r>
            <a:r>
              <a:rPr lang="fr-FR" sz="2400" b="0" i="0" u="none" strike="noStrike" kern="0" cap="none" spc="0" baseline="0" dirty="0">
                <a:solidFill>
                  <a:srgbClr val="202124"/>
                </a:solidFill>
                <a:uFillTx/>
                <a:latin typeface="inherit"/>
              </a:rPr>
              <a:t> </a:t>
            </a:r>
            <a:r>
              <a:rPr lang="fr-FR" sz="2400" b="1" i="0" u="none" strike="noStrike" kern="0" cap="none" spc="0" baseline="0" dirty="0">
                <a:solidFill>
                  <a:srgbClr val="202124"/>
                </a:solidFill>
                <a:uFillTx/>
                <a:latin typeface="inherit"/>
              </a:rPr>
              <a:t>sont également supprimés.</a:t>
            </a:r>
            <a:r>
              <a:rPr lang="fr-FR" sz="1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1" i="0" u="none" strike="noStrike" kern="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  <a:p>
            <a:pPr marL="354960" marR="693416" lvl="0" indent="-342900" algn="l" defTabSz="914400" rtl="0" fontAlgn="auto" hangingPunct="1">
              <a:lnSpc>
                <a:spcPct val="105900"/>
              </a:lnSpc>
              <a:spcBef>
                <a:spcPts val="1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FE86AE-67F1-4E48-BB3B-DC8B24346166}"/>
              </a:ext>
            </a:extLst>
          </p:cNvPr>
          <p:cNvSpPr txBox="1"/>
          <p:nvPr/>
        </p:nvSpPr>
        <p:spPr>
          <a:xfrm>
            <a:off x="2561591" y="4441487"/>
            <a:ext cx="7161525" cy="1263810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32388" rIns="0" bIns="0" anchor="t" anchorCtr="0" compatLnSpc="1">
            <a:spAutoFit/>
          </a:bodyPr>
          <a:lstStyle/>
          <a:p>
            <a:pPr marL="106042" marR="1102995" lvl="0" indent="0" algn="l" defTabSz="914400" rtl="0" fontAlgn="auto" hangingPunct="1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None/>
              <a:tabLst>
                <a:tab pos="109410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REVOKE {privilege [, privilege...]|ALL}  ON	object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042" marR="1560195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7284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FROM	{user[, user...]|role|PUBLIC}  [CASCADE</a:t>
            </a:r>
            <a:r>
              <a:rPr lang="en-US" sz="20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CONSTRAINTS];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8AB2C-2F8C-41CC-82BB-D253612CD726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5BE69C-6900-4D4E-967C-6EFFFB868D31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6404B4-8C66-497F-B874-252C659D6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342" y="546097"/>
            <a:ext cx="4613906" cy="1366397"/>
          </a:xfrm>
        </p:spPr>
        <p:txBody>
          <a:bodyPr lIns="0" tIns="12060" rIns="0" bIns="0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fr-FR">
                <a:solidFill>
                  <a:srgbClr val="202124"/>
                </a:solidFill>
                <a:latin typeface="inherit"/>
              </a:rPr>
              <a:t>Suppression des privilèges d'objet</a:t>
            </a:r>
            <a:r>
              <a:rPr lang="fr-FR" sz="2000"/>
              <a:t> </a:t>
            </a:r>
            <a:endParaRPr lang="fr-FR" sz="3600">
              <a:latin typeface="Arial" pitchFamily="3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7980509-428A-4D2D-BF36-CFD073AD0334}"/>
              </a:ext>
            </a:extLst>
          </p:cNvPr>
          <p:cNvSpPr txBox="1"/>
          <p:nvPr/>
        </p:nvSpPr>
        <p:spPr>
          <a:xfrm>
            <a:off x="2415616" y="2355000"/>
            <a:ext cx="6777359" cy="21102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172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02124"/>
                </a:solidFill>
                <a:uFillTx/>
                <a:latin typeface="inherit"/>
              </a:rPr>
              <a:t>En tant qu'utilisateur Alice, supprimer les privilèges SELECT et INSERT accordés à l'utilisateur Scott sur la table DEPARTMENTS.</a:t>
            </a:r>
            <a:r>
              <a: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12701" marR="5084" lvl="0" indent="0" algn="l" defTabSz="914400" rtl="0" fontAlgn="auto" hangingPunct="1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FB1C47AC-31D6-4243-91B5-92CD397E8FAA}"/>
              </a:ext>
            </a:extLst>
          </p:cNvPr>
          <p:cNvGrpSpPr/>
          <p:nvPr/>
        </p:nvGrpSpPr>
        <p:grpSpPr>
          <a:xfrm>
            <a:off x="2415616" y="4338078"/>
            <a:ext cx="7162796" cy="1343025"/>
            <a:chOff x="2415616" y="4338078"/>
            <a:chExt cx="7162796" cy="134302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EBC0BB-4E27-4205-BB06-C92CBA5B6E4D}"/>
                </a:ext>
              </a:extLst>
            </p:cNvPr>
            <p:cNvSpPr/>
            <p:nvPr/>
          </p:nvSpPr>
          <p:spPr>
            <a:xfrm>
              <a:off x="2415616" y="4338078"/>
              <a:ext cx="7162796" cy="13430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2800"/>
                <a:gd name="f4" fmla="val 1343025"/>
                <a:gd name="f5" fmla="val 1342644"/>
                <a:gd name="f6" fmla="*/ f0 1 7162800"/>
                <a:gd name="f7" fmla="*/ f1 1 1343025"/>
                <a:gd name="f8" fmla="+- f4 0 f2"/>
                <a:gd name="f9" fmla="+- f3 0 f2"/>
                <a:gd name="f10" fmla="*/ f9 1 7162800"/>
                <a:gd name="f11" fmla="*/ f8 1 1343025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162800" h="1343025">
                  <a:moveTo>
                    <a:pt x="f3" y="f5"/>
                  </a:moveTo>
                  <a:lnTo>
                    <a:pt x="f3" y="f2"/>
                  </a:lnTo>
                  <a:lnTo>
                    <a:pt x="f2" y="f2"/>
                  </a:lnTo>
                  <a:lnTo>
                    <a:pt x="f2" y="f5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9834B0B-FA72-4486-977F-1C326FA7C89B}"/>
                </a:ext>
              </a:extLst>
            </p:cNvPr>
            <p:cNvSpPr/>
            <p:nvPr/>
          </p:nvSpPr>
          <p:spPr>
            <a:xfrm>
              <a:off x="2415616" y="4338078"/>
              <a:ext cx="7162796" cy="13430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2800"/>
                <a:gd name="f4" fmla="val 1343025"/>
                <a:gd name="f5" fmla="val 1342644"/>
                <a:gd name="f6" fmla="*/ f0 1 7162800"/>
                <a:gd name="f7" fmla="*/ f1 1 1343025"/>
                <a:gd name="f8" fmla="+- f4 0 f2"/>
                <a:gd name="f9" fmla="+- f3 0 f2"/>
                <a:gd name="f10" fmla="*/ f9 1 7162800"/>
                <a:gd name="f11" fmla="*/ f8 1 1343025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162800" h="1343025">
                  <a:moveTo>
                    <a:pt x="f3" y="f5"/>
                  </a:moveTo>
                  <a:lnTo>
                    <a:pt x="f3" y="f2"/>
                  </a:lnTo>
                  <a:lnTo>
                    <a:pt x="f2" y="f2"/>
                  </a:lnTo>
                  <a:lnTo>
                    <a:pt x="f2" y="f5"/>
                  </a:lnTo>
                  <a:lnTo>
                    <a:pt x="f3" y="f5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37AC1D8-A2D4-4AC8-AD8C-D4135CCE5713}"/>
              </a:ext>
            </a:extLst>
          </p:cNvPr>
          <p:cNvSpPr txBox="1"/>
          <p:nvPr/>
        </p:nvSpPr>
        <p:spPr>
          <a:xfrm>
            <a:off x="2997878" y="4402415"/>
            <a:ext cx="927101" cy="940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5084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REVOKE  ON  FROM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6CE2AEB7-E6AA-4A1F-BB7F-347E6BB5DF7D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BA461F9-4631-4206-8CF0-F403687C46E8}"/>
              </a:ext>
            </a:extLst>
          </p:cNvPr>
          <p:cNvSpPr txBox="1"/>
          <p:nvPr/>
        </p:nvSpPr>
        <p:spPr>
          <a:xfrm>
            <a:off x="4153579" y="4402415"/>
            <a:ext cx="2146297" cy="940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5084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select,</a:t>
            </a:r>
            <a:r>
              <a:rPr lang="en-US" sz="2000" b="1" i="0" u="none" strike="noStrike" kern="1200" cap="none" spc="-7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insert  departments  scott;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918E2F6-7A0F-4061-8159-982DC48D5380}"/>
              </a:ext>
            </a:extLst>
          </p:cNvPr>
          <p:cNvSpPr txBox="1"/>
          <p:nvPr/>
        </p:nvSpPr>
        <p:spPr>
          <a:xfrm>
            <a:off x="2623230" y="5350264"/>
            <a:ext cx="2603497" cy="330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Revoke</a:t>
            </a:r>
            <a:r>
              <a:rPr lang="en-US" sz="2000" b="1" i="0" u="none" strike="noStrike" kern="1200" cap="none" spc="-60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3CBFA8C-0E40-416F-8BB0-9A1C205286DD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04E5ED0-0353-40D7-A6FF-5B22D0AD75F0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CEEA48-AF20-44B5-B278-5A69F2E4E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6713" y="406688"/>
            <a:ext cx="3536716" cy="68929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Objectifs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275FBBF-E087-4CBF-A620-A81C91509120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53EF436-8B4B-4328-B9D4-65A609824BE3}"/>
              </a:ext>
            </a:extLst>
          </p:cNvPr>
          <p:cNvSpPr txBox="1"/>
          <p:nvPr/>
        </p:nvSpPr>
        <p:spPr>
          <a:xfrm>
            <a:off x="1590260" y="1808482"/>
            <a:ext cx="8044598" cy="10516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Après avoir terminé cette leçon, vous devriez pouvoir effectuer les opérations suivantes: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F5CF2F-1199-400E-8051-45995A46C6FA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F37227-E506-4162-8BEE-9115EF70BB5A}"/>
              </a:ext>
            </a:extLst>
          </p:cNvPr>
          <p:cNvSpPr txBox="1"/>
          <p:nvPr/>
        </p:nvSpPr>
        <p:spPr>
          <a:xfrm>
            <a:off x="2531168" y="3167271"/>
            <a:ext cx="9051234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</a:t>
            </a:r>
            <a:r>
              <a:rPr lang="fr-FR" sz="28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Différencier les privilèges système des privilèges d'objet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Accorder des privilèges sur les tables</a:t>
            </a: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</a:t>
            </a:r>
            <a:r>
              <a:rPr lang="fr-FR" sz="28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Afficher les privilèges dans le dictionnaire de données</a:t>
            </a: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</a:t>
            </a:r>
            <a:r>
              <a:rPr lang="fr-FR" sz="28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Attribuer des rôles Distinguer les privilèges et les rôles</a:t>
            </a: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5DA5EF-8CAF-4155-9682-38FB5AACFA08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F776FB-47A3-48B6-B7FB-9CDC6E5FF236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9D918FF-BC1C-447D-A33F-4152C8E392BC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7C4D74-F8EA-4932-A528-823BEDB54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9670" y="406688"/>
            <a:ext cx="2360953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10"/>
              <a:t>Résumé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4925509-2FC6-454D-A4D9-776E9C6C7125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6E54A26-68AB-4C38-BCE2-85B35D66A728}"/>
              </a:ext>
            </a:extLst>
          </p:cNvPr>
          <p:cNvSpPr txBox="1"/>
          <p:nvPr/>
        </p:nvSpPr>
        <p:spPr>
          <a:xfrm>
            <a:off x="2064038" y="1290547"/>
            <a:ext cx="8120969" cy="16175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>
                <a:solidFill>
                  <a:srgbClr val="202124"/>
                </a:solidFill>
                <a:uFillTx/>
                <a:latin typeface="inherit"/>
              </a:rPr>
              <a:t>Dans cette leçon, vous devez avoir appris les instructions qui contrôlent l'accès à la base de données et aux objets de base de données</a:t>
            </a: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1AEBB6-8377-4771-BA4B-E69CDCAC256E}"/>
              </a:ext>
            </a:extLst>
          </p:cNvPr>
          <p:cNvGraphicFramePr>
            <a:graphicFrameLocks noGrp="1"/>
          </p:cNvGraphicFramePr>
          <p:nvPr/>
        </p:nvGraphicFramePr>
        <p:xfrm>
          <a:off x="2423918" y="2957325"/>
          <a:ext cx="7315199" cy="312266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133596">
                  <a:extLst>
                    <a:ext uri="{9D8B030D-6E8A-4147-A177-3AD203B41FA5}">
                      <a16:colId xmlns:a16="http://schemas.microsoft.com/office/drawing/2014/main" val="3160516178"/>
                    </a:ext>
                  </a:extLst>
                </a:gridCol>
                <a:gridCol w="5181603">
                  <a:extLst>
                    <a:ext uri="{9D8B030D-6E8A-4147-A177-3AD203B41FA5}">
                      <a16:colId xmlns:a16="http://schemas.microsoft.com/office/drawing/2014/main" val="2315018462"/>
                    </a:ext>
                  </a:extLst>
                </a:gridCol>
              </a:tblGrid>
              <a:tr h="41909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Statement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5407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195581" lvl="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Action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65407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061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106042" lvl="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lang="en-US" sz="1800" b="1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USER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55878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194940" lvl="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Creates a user (usually performed by a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DBA)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55878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75758"/>
                  </a:ext>
                </a:extLst>
              </a:tr>
              <a:tr h="716276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800" b="1" spc="-5">
                          <a:latin typeface="Courier New"/>
                          <a:cs typeface="Courier New"/>
                        </a:rPr>
                        <a:t>GRANT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4762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194940" marR="405134" lvl="0">
                        <a:lnSpc>
                          <a:spcPct val="111100"/>
                        </a:lnSpc>
                        <a:spcBef>
                          <a:spcPts val="135"/>
                        </a:spcBef>
                      </a:pPr>
                      <a:r>
                        <a:rPr lang="en-US" sz="1800" b="1" spc="-10">
                          <a:latin typeface="Arial"/>
                          <a:cs typeface="Arial"/>
                        </a:rPr>
                        <a:t>Gives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other users privileges to access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the 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objects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74942"/>
                  </a:ext>
                </a:extLst>
              </a:tr>
              <a:tr h="726948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lang="en-US" sz="1800" b="1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ROLE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46350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194940" marR="485144" lvl="0">
                        <a:lnSpc>
                          <a:spcPct val="111700"/>
                        </a:lnSpc>
                        <a:spcBef>
                          <a:spcPts val="11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Creates a collection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of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privileges (usually  performed by a </a:t>
                      </a:r>
                      <a:r>
                        <a:rPr lang="en-US" sz="1800" b="1" spc="-10">
                          <a:latin typeface="Arial"/>
                          <a:cs typeface="Arial"/>
                        </a:rPr>
                        <a:t>DBA)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13972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59944"/>
                  </a:ext>
                </a:extLst>
              </a:tr>
              <a:tr h="425954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b="1" spc="-5">
                          <a:latin typeface="Courier New"/>
                          <a:cs typeface="Courier New"/>
                        </a:rPr>
                        <a:t>ALTER</a:t>
                      </a:r>
                      <a:r>
                        <a:rPr lang="en-US" sz="1800" b="1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1" spc="-5">
                          <a:latin typeface="Courier New"/>
                          <a:cs typeface="Courier New"/>
                        </a:rPr>
                        <a:t>USER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3556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194940" lvl="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Changes a user’s</a:t>
                      </a:r>
                      <a:r>
                        <a:rPr lang="en-US" sz="1800" b="1" spc="5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password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556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74760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106683" lvl="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b="1" spc="-10">
                          <a:latin typeface="Courier New"/>
                          <a:cs typeface="Courier New"/>
                        </a:rPr>
                        <a:t>REVOKE</a:t>
                      </a:r>
                      <a:endParaRPr lang="en-US" sz="1800">
                        <a:latin typeface="Courier New"/>
                        <a:cs typeface="Courier New"/>
                      </a:endParaRPr>
                    </a:p>
                  </a:txBody>
                  <a:tcPr marL="0" marR="0" marT="3619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194940" lvl="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b="1" spc="-5">
                          <a:latin typeface="Arial"/>
                          <a:cs typeface="Arial"/>
                        </a:rPr>
                        <a:t>Removes privileges </a:t>
                      </a:r>
                      <a:r>
                        <a:rPr lang="en-US" sz="1800" b="1">
                          <a:latin typeface="Arial"/>
                          <a:cs typeface="Arial"/>
                        </a:rPr>
                        <a:t>on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an object from</a:t>
                      </a:r>
                      <a:r>
                        <a:rPr lang="en-US" sz="1800" b="1" spc="-10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>
                          <a:latin typeface="Arial"/>
                          <a:cs typeface="Arial"/>
                        </a:rPr>
                        <a:t>users</a:t>
                      </a:r>
                      <a:endParaRPr lang="en-US" sz="1800">
                        <a:latin typeface="Arial"/>
                        <a:cs typeface="Arial"/>
                      </a:endParaRPr>
                    </a:p>
                  </a:txBody>
                  <a:tcPr marL="0" marR="0" marT="36191" marB="0">
                    <a:lnL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1936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1FA5AC3-8423-4938-BE52-ECF2DF534D5D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4AC0A7-3C38-446E-BF89-9B5778D6BD19}"/>
              </a:ext>
            </a:extLst>
          </p:cNvPr>
          <p:cNvSpPr/>
          <p:nvPr/>
        </p:nvSpPr>
        <p:spPr>
          <a:xfrm>
            <a:off x="7037835" y="3674360"/>
            <a:ext cx="977265" cy="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977265"/>
              <a:gd name="f5" fmla="val 976885"/>
              <a:gd name="f6" fmla="abs f0"/>
              <a:gd name="f7" fmla="abs f1"/>
              <a:gd name="f8" fmla="abs f2"/>
              <a:gd name="f9" fmla="*/ f0 1 977265"/>
              <a:gd name="f10" fmla="val f3"/>
              <a:gd name="f11" fmla="+- f3 0 f3"/>
              <a:gd name="f12" fmla="+- f4 0 f3"/>
              <a:gd name="f13" fmla="?: f6 f0 1"/>
              <a:gd name="f14" fmla="?: f7 f1 1"/>
              <a:gd name="f15" fmla="?: f8 f2 1"/>
              <a:gd name="f16" fmla="*/ f12 1 977265"/>
              <a:gd name="f17" fmla="*/ f11 1 0"/>
              <a:gd name="f18" fmla="*/ f13 1 977265"/>
              <a:gd name="f19" fmla="*/ f14 1 21600"/>
              <a:gd name="f20" fmla="*/ 21600 f14 1"/>
              <a:gd name="f21" fmla="*/ 0 1 f16"/>
              <a:gd name="f22" fmla="*/ 977265 1 f16"/>
              <a:gd name="f23" fmla="*/ 0 1 f17"/>
              <a:gd name="f24" fmla="*/ 1 1 f17"/>
              <a:gd name="f25" fmla="min f19 f18"/>
              <a:gd name="f26" fmla="*/ f20 1 f15"/>
              <a:gd name="f27" fmla="*/ f21 f9 1"/>
              <a:gd name="f28" fmla="*/ f22 f9 1"/>
              <a:gd name="f29" fmla="val f26"/>
              <a:gd name="f30" fmla="*/ f3 f25 1"/>
              <a:gd name="f31" fmla="+- f29 0 f10"/>
              <a:gd name="f32" fmla="*/ f31 1 0"/>
              <a:gd name="f33" fmla="*/ f24 f32 1"/>
              <a:gd name="f34" fmla="*/ f23 f32 1"/>
              <a:gd name="f35" fmla="*/ f34 f25 1"/>
              <a:gd name="f36" fmla="*/ f33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7" t="f35" r="f28" b="f36"/>
            <a:pathLst>
              <a:path w="977265">
                <a:moveTo>
                  <a:pt x="f3" y="f30"/>
                </a:moveTo>
                <a:lnTo>
                  <a:pt x="f5" y="f30"/>
                </a:lnTo>
              </a:path>
            </a:pathLst>
          </a:custGeom>
          <a:noFill/>
          <a:ln w="56391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09CC2C2-FF36-4786-A6E5-704444000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2515" y="406688"/>
            <a:ext cx="8282342" cy="689293"/>
          </a:xfrm>
        </p:spPr>
        <p:txBody>
          <a:bodyPr lIns="0" tIns="12060" rIns="0" bIns="0"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fr-FR">
                <a:solidFill>
                  <a:srgbClr val="202124"/>
                </a:solidFill>
                <a:latin typeface="inherit"/>
              </a:rPr>
              <a:t>Contrôle de l'accès des utilisateurs</a:t>
            </a:r>
            <a:r>
              <a:rPr lang="fr-FR" sz="2000"/>
              <a:t> </a:t>
            </a:r>
            <a:endParaRPr lang="fr-FR" sz="3600">
              <a:latin typeface="Arial" pitchFamily="34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41BCDC5-362C-4620-8A15-540701C8BD1F}"/>
              </a:ext>
            </a:extLst>
          </p:cNvPr>
          <p:cNvSpPr txBox="1"/>
          <p:nvPr/>
        </p:nvSpPr>
        <p:spPr>
          <a:xfrm>
            <a:off x="2515743" y="1994406"/>
            <a:ext cx="2420361" cy="321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 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admini</a:t>
            </a:r>
            <a:r>
              <a:rPr lang="en-US" sz="2000" b="1" i="0" u="none" strike="noStrike" kern="1200" cap="none" spc="-15" baseline="0">
                <a:solidFill>
                  <a:srgbClr val="000000"/>
                </a:solidFill>
                <a:uFillTx/>
                <a:latin typeface="Arial"/>
                <a:cs typeface="Arial"/>
              </a:rPr>
              <a:t>s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t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r</a:t>
            </a:r>
            <a:r>
              <a:rPr lang="en-US" sz="2000" b="1" i="0" u="none" strike="noStrike" kern="1200" cap="none" spc="-15" baseline="0">
                <a:solidFill>
                  <a:srgbClr val="000000"/>
                </a:solidFill>
                <a:uFillTx/>
                <a:latin typeface="Arial"/>
                <a:cs typeface="Arial"/>
              </a:rPr>
              <a:t>a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teu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r BD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AB38CE3-AF30-4008-98E5-576846A6CBD9}"/>
              </a:ext>
            </a:extLst>
          </p:cNvPr>
          <p:cNvSpPr txBox="1"/>
          <p:nvPr/>
        </p:nvSpPr>
        <p:spPr>
          <a:xfrm>
            <a:off x="3140461" y="4231632"/>
            <a:ext cx="734062" cy="330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Users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21101C5-373F-4311-937B-BBBECCFAFFD1}"/>
              </a:ext>
            </a:extLst>
          </p:cNvPr>
          <p:cNvSpPr/>
          <p:nvPr/>
        </p:nvSpPr>
        <p:spPr>
          <a:xfrm>
            <a:off x="3352803" y="3293367"/>
            <a:ext cx="3685544" cy="761996"/>
          </a:xfrm>
          <a:custGeom>
            <a:avLst/>
            <a:gdLst>
              <a:gd name="f0" fmla="val w"/>
              <a:gd name="f1" fmla="val h"/>
              <a:gd name="f2" fmla="val 0"/>
              <a:gd name="f3" fmla="val 3685540"/>
              <a:gd name="f4" fmla="val 762000"/>
              <a:gd name="f5" fmla="val 3685031"/>
              <a:gd name="f6" fmla="*/ f0 1 3685540"/>
              <a:gd name="f7" fmla="*/ f1 1 762000"/>
              <a:gd name="f8" fmla="+- f4 0 f2"/>
              <a:gd name="f9" fmla="+- f3 0 f2"/>
              <a:gd name="f10" fmla="*/ f9 1 3685540"/>
              <a:gd name="f11" fmla="*/ f8 1 762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3685540" h="762000">
                <a:moveTo>
                  <a:pt x="f5" y="f4"/>
                </a:moveTo>
                <a:lnTo>
                  <a:pt x="f5" y="f2"/>
                </a:lnTo>
                <a:lnTo>
                  <a:pt x="f2" y="f2"/>
                </a:lnTo>
                <a:lnTo>
                  <a:pt x="f2" y="f4"/>
                </a:lnTo>
                <a:lnTo>
                  <a:pt x="f5" y="f4"/>
                </a:lnTo>
                <a:close/>
              </a:path>
            </a:pathLst>
          </a:custGeom>
          <a:solidFill>
            <a:srgbClr val="FFCC9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9DF266-DD8E-4674-8CAA-758921FF0C3A}"/>
              </a:ext>
            </a:extLst>
          </p:cNvPr>
          <p:cNvSpPr txBox="1"/>
          <p:nvPr/>
        </p:nvSpPr>
        <p:spPr>
          <a:xfrm>
            <a:off x="3352803" y="3293367"/>
            <a:ext cx="3685544" cy="354586"/>
          </a:xfrm>
          <a:prstGeom prst="rect">
            <a:avLst/>
          </a:prstGeom>
          <a:solidFill>
            <a:srgbClr val="FFCC9A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15873" rIns="0" bIns="0" anchor="t" anchorCtr="0" compatLnSpc="1">
            <a:spAutoFit/>
          </a:bodyPr>
          <a:lstStyle/>
          <a:p>
            <a:pPr marL="185422" marR="0" lvl="0" indent="0" algn="l" defTabSz="914400" rtl="0" fontAlgn="auto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Username and</a:t>
            </a:r>
            <a:r>
              <a:rPr lang="en-US" sz="2200" b="1" i="0" u="none" strike="noStrike" kern="1200" cap="none" spc="-1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password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F53D02A-8D0E-4E78-96BC-72F50569305F}"/>
              </a:ext>
            </a:extLst>
          </p:cNvPr>
          <p:cNvSpPr txBox="1"/>
          <p:nvPr/>
        </p:nvSpPr>
        <p:spPr>
          <a:xfrm>
            <a:off x="3352803" y="3689604"/>
            <a:ext cx="3685544" cy="294948"/>
          </a:xfrm>
          <a:prstGeom prst="rect">
            <a:avLst/>
          </a:prstGeom>
          <a:solidFill>
            <a:srgbClr val="FFCC9A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180462" marR="0" lvl="0" indent="0" algn="l" defTabSz="914400" rtl="0" fontAlgn="auto" hangingPunct="1">
              <a:lnSpc>
                <a:spcPts val="229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Privileges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AA8CF6F4-C383-4CC9-B089-AF3DE8555098}"/>
              </a:ext>
            </a:extLst>
          </p:cNvPr>
          <p:cNvGrpSpPr/>
          <p:nvPr/>
        </p:nvGrpSpPr>
        <p:grpSpPr>
          <a:xfrm>
            <a:off x="2895603" y="1524003"/>
            <a:ext cx="6782178" cy="4693917"/>
            <a:chOff x="2895603" y="1524003"/>
            <a:chExt cx="6782178" cy="4693917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78D5600-9BBA-4327-BA4B-FD5D9FA285ED}"/>
                </a:ext>
              </a:extLst>
            </p:cNvPr>
            <p:cNvSpPr/>
            <p:nvPr/>
          </p:nvSpPr>
          <p:spPr>
            <a:xfrm>
              <a:off x="8014716" y="3188211"/>
              <a:ext cx="1663065" cy="10306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63065"/>
                <a:gd name="f4" fmla="val 1030604"/>
                <a:gd name="f5" fmla="val 1662683"/>
                <a:gd name="f6" fmla="val 1030224"/>
                <a:gd name="f7" fmla="*/ f0 1 1663065"/>
                <a:gd name="f8" fmla="*/ f1 1 1030604"/>
                <a:gd name="f9" fmla="+- f4 0 f2"/>
                <a:gd name="f10" fmla="+- f3 0 f2"/>
                <a:gd name="f11" fmla="*/ f10 1 1663065"/>
                <a:gd name="f12" fmla="*/ f9 1 103060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663065" h="1030604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999999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DB2EA9B-DF40-4052-8F66-FC3BDEAFCC79}"/>
                </a:ext>
              </a:extLst>
            </p:cNvPr>
            <p:cNvSpPr/>
            <p:nvPr/>
          </p:nvSpPr>
          <p:spPr>
            <a:xfrm>
              <a:off x="8013188" y="2837684"/>
              <a:ext cx="1663065" cy="6603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63065"/>
                <a:gd name="f4" fmla="val 660400"/>
                <a:gd name="f5" fmla="val 1662683"/>
                <a:gd name="f6" fmla="val 330708"/>
                <a:gd name="f7" fmla="val 1652811"/>
                <a:gd name="f8" fmla="val 279507"/>
                <a:gd name="f9" fmla="val 1624179"/>
                <a:gd name="f10" fmla="val 230799"/>
                <a:gd name="f11" fmla="val 1578264"/>
                <a:gd name="f12" fmla="val 185168"/>
                <a:gd name="f13" fmla="val 1516543"/>
                <a:gd name="f14" fmla="val 143197"/>
                <a:gd name="f15" fmla="val 1480217"/>
                <a:gd name="f16" fmla="val 123768"/>
                <a:gd name="f17" fmla="val 1440493"/>
                <a:gd name="f18" fmla="val 105473"/>
                <a:gd name="f19" fmla="val 1397557"/>
                <a:gd name="f20" fmla="val 88385"/>
                <a:gd name="f21" fmla="val 1351592"/>
                <a:gd name="f22" fmla="val 72578"/>
                <a:gd name="f23" fmla="val 1302784"/>
                <a:gd name="f24" fmla="val 58125"/>
                <a:gd name="f25" fmla="val 1251316"/>
                <a:gd name="f26" fmla="val 45099"/>
                <a:gd name="f27" fmla="val 1197375"/>
                <a:gd name="f28" fmla="val 33572"/>
                <a:gd name="f29" fmla="val 1141143"/>
                <a:gd name="f30" fmla="val 23618"/>
                <a:gd name="f31" fmla="val 1082807"/>
                <a:gd name="f32" fmla="val 15310"/>
                <a:gd name="f33" fmla="val 1022550"/>
                <a:gd name="f34" fmla="val 8721"/>
                <a:gd name="f35" fmla="val 960558"/>
                <a:gd name="f36" fmla="val 3925"/>
                <a:gd name="f37" fmla="val 897014"/>
                <a:gd name="f38" fmla="val 993"/>
                <a:gd name="f39" fmla="val 832103"/>
                <a:gd name="f40" fmla="val 766986"/>
                <a:gd name="f41" fmla="val 703254"/>
                <a:gd name="f42" fmla="val 641093"/>
                <a:gd name="f43" fmla="val 580684"/>
                <a:gd name="f44" fmla="val 522214"/>
                <a:gd name="f45" fmla="val 465864"/>
                <a:gd name="f46" fmla="val 411818"/>
                <a:gd name="f47" fmla="val 360261"/>
                <a:gd name="f48" fmla="val 311375"/>
                <a:gd name="f49" fmla="val 265345"/>
                <a:gd name="f50" fmla="val 222354"/>
                <a:gd name="f51" fmla="val 182586"/>
                <a:gd name="f52" fmla="val 146225"/>
                <a:gd name="f53" fmla="val 113453"/>
                <a:gd name="f54" fmla="val 163688"/>
                <a:gd name="f55" fmla="val 59414"/>
                <a:gd name="f56" fmla="val 207562"/>
                <a:gd name="f57" fmla="val 21940"/>
                <a:gd name="f58" fmla="val 254805"/>
                <a:gd name="f59" fmla="val 2499"/>
                <a:gd name="f60" fmla="val 304832"/>
                <a:gd name="f61" fmla="val 356375"/>
                <a:gd name="f62" fmla="val 406046"/>
                <a:gd name="f63" fmla="val 453003"/>
                <a:gd name="f64" fmla="val 496654"/>
                <a:gd name="f65" fmla="val 517055"/>
                <a:gd name="f66" fmla="val 536408"/>
                <a:gd name="f67" fmla="val 554637"/>
                <a:gd name="f68" fmla="val 571670"/>
                <a:gd name="f69" fmla="val 587433"/>
                <a:gd name="f70" fmla="val 601850"/>
                <a:gd name="f71" fmla="val 614849"/>
                <a:gd name="f72" fmla="val 626355"/>
                <a:gd name="f73" fmla="val 636293"/>
                <a:gd name="f74" fmla="val 644591"/>
                <a:gd name="f75" fmla="val 651174"/>
                <a:gd name="f76" fmla="val 655968"/>
                <a:gd name="f77" fmla="val 658898"/>
                <a:gd name="f78" fmla="val 659891"/>
                <a:gd name="f79" fmla="val 900225"/>
                <a:gd name="f80" fmla="val 658797"/>
                <a:gd name="f81" fmla="val 966830"/>
                <a:gd name="f82" fmla="val 655571"/>
                <a:gd name="f83" fmla="val 1031704"/>
                <a:gd name="f84" fmla="val 650299"/>
                <a:gd name="f85" fmla="val 1094634"/>
                <a:gd name="f86" fmla="val 643067"/>
                <a:gd name="f87" fmla="val 1155406"/>
                <a:gd name="f88" fmla="val 633960"/>
                <a:gd name="f89" fmla="val 1213806"/>
                <a:gd name="f90" fmla="val 623064"/>
                <a:gd name="f91" fmla="val 1269621"/>
                <a:gd name="f92" fmla="val 610465"/>
                <a:gd name="f93" fmla="val 1322636"/>
                <a:gd name="f94" fmla="val 596249"/>
                <a:gd name="f95" fmla="val 1372639"/>
                <a:gd name="f96" fmla="val 580502"/>
                <a:gd name="f97" fmla="val 1419415"/>
                <a:gd name="f98" fmla="val 563308"/>
                <a:gd name="f99" fmla="val 1462751"/>
                <a:gd name="f100" fmla="val 544754"/>
                <a:gd name="f101" fmla="val 1502432"/>
                <a:gd name="f102" fmla="val 524926"/>
                <a:gd name="f103" fmla="val 1538245"/>
                <a:gd name="f104" fmla="val 503909"/>
                <a:gd name="f105" fmla="val 1569977"/>
                <a:gd name="f106" fmla="val 481789"/>
                <a:gd name="f107" fmla="val 1620341"/>
                <a:gd name="f108" fmla="val 434583"/>
                <a:gd name="f109" fmla="val 1651813"/>
                <a:gd name="f110" fmla="val 383994"/>
                <a:gd name="f111" fmla="*/ f0 1 1663065"/>
                <a:gd name="f112" fmla="*/ f1 1 660400"/>
                <a:gd name="f113" fmla="+- f4 0 f2"/>
                <a:gd name="f114" fmla="+- f3 0 f2"/>
                <a:gd name="f115" fmla="*/ f114 1 1663065"/>
                <a:gd name="f116" fmla="*/ f113 1 660400"/>
                <a:gd name="f117" fmla="*/ f2 1 f115"/>
                <a:gd name="f118" fmla="*/ f3 1 f115"/>
                <a:gd name="f119" fmla="*/ f2 1 f116"/>
                <a:gd name="f120" fmla="*/ f4 1 f116"/>
                <a:gd name="f121" fmla="*/ f117 f111 1"/>
                <a:gd name="f122" fmla="*/ f118 f111 1"/>
                <a:gd name="f123" fmla="*/ f120 f112 1"/>
                <a:gd name="f124" fmla="*/ f119 f1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1" t="f124" r="f122" b="f123"/>
              <a:pathLst>
                <a:path w="1663065" h="660400">
                  <a:moveTo>
                    <a:pt x="f5" y="f6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2"/>
                  </a:lnTo>
                  <a:lnTo>
                    <a:pt x="f40" y="f38"/>
                  </a:lnTo>
                  <a:lnTo>
                    <a:pt x="f41" y="f36"/>
                  </a:lnTo>
                  <a:lnTo>
                    <a:pt x="f42" y="f34"/>
                  </a:lnTo>
                  <a:lnTo>
                    <a:pt x="f43" y="f32"/>
                  </a:lnTo>
                  <a:lnTo>
                    <a:pt x="f44" y="f30"/>
                  </a:lnTo>
                  <a:lnTo>
                    <a:pt x="f45" y="f28"/>
                  </a:lnTo>
                  <a:lnTo>
                    <a:pt x="f46" y="f26"/>
                  </a:lnTo>
                  <a:lnTo>
                    <a:pt x="f47" y="f24"/>
                  </a:lnTo>
                  <a:lnTo>
                    <a:pt x="f48" y="f22"/>
                  </a:lnTo>
                  <a:lnTo>
                    <a:pt x="f49" y="f20"/>
                  </a:lnTo>
                  <a:lnTo>
                    <a:pt x="f50" y="f18"/>
                  </a:lnTo>
                  <a:lnTo>
                    <a:pt x="f51" y="f16"/>
                  </a:lnTo>
                  <a:lnTo>
                    <a:pt x="f52" y="f14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2" y="f6"/>
                  </a:lnTo>
                  <a:lnTo>
                    <a:pt x="f59" y="f61"/>
                  </a:lnTo>
                  <a:lnTo>
                    <a:pt x="f57" y="f62"/>
                  </a:lnTo>
                  <a:lnTo>
                    <a:pt x="f55" y="f63"/>
                  </a:lnTo>
                  <a:lnTo>
                    <a:pt x="f53" y="f64"/>
                  </a:lnTo>
                  <a:lnTo>
                    <a:pt x="f52" y="f65"/>
                  </a:lnTo>
                  <a:lnTo>
                    <a:pt x="f51" y="f66"/>
                  </a:lnTo>
                  <a:lnTo>
                    <a:pt x="f50" y="f67"/>
                  </a:lnTo>
                  <a:lnTo>
                    <a:pt x="f49" y="f68"/>
                  </a:lnTo>
                  <a:lnTo>
                    <a:pt x="f48" y="f69"/>
                  </a:lnTo>
                  <a:lnTo>
                    <a:pt x="f47" y="f70"/>
                  </a:lnTo>
                  <a:lnTo>
                    <a:pt x="f46" y="f71"/>
                  </a:lnTo>
                  <a:lnTo>
                    <a:pt x="f45" y="f72"/>
                  </a:lnTo>
                  <a:lnTo>
                    <a:pt x="f44" y="f73"/>
                  </a:lnTo>
                  <a:lnTo>
                    <a:pt x="f43" y="f74"/>
                  </a:lnTo>
                  <a:lnTo>
                    <a:pt x="f42" y="f75"/>
                  </a:lnTo>
                  <a:lnTo>
                    <a:pt x="f41" y="f76"/>
                  </a:lnTo>
                  <a:lnTo>
                    <a:pt x="f40" y="f77"/>
                  </a:lnTo>
                  <a:lnTo>
                    <a:pt x="f39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1C34768-5900-481D-8763-A42B9AD69BDF}"/>
                </a:ext>
              </a:extLst>
            </p:cNvPr>
            <p:cNvSpPr/>
            <p:nvPr/>
          </p:nvSpPr>
          <p:spPr>
            <a:xfrm>
              <a:off x="8013188" y="3895344"/>
              <a:ext cx="1663065" cy="6616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63065"/>
                <a:gd name="f4" fmla="val 661670"/>
                <a:gd name="f5" fmla="val 1662683"/>
                <a:gd name="f6" fmla="val 330707"/>
                <a:gd name="f7" fmla="val 1652811"/>
                <a:gd name="f8" fmla="val 279507"/>
                <a:gd name="f9" fmla="val 1624179"/>
                <a:gd name="f10" fmla="val 230799"/>
                <a:gd name="f11" fmla="val 1578264"/>
                <a:gd name="f12" fmla="val 185168"/>
                <a:gd name="f13" fmla="val 1516543"/>
                <a:gd name="f14" fmla="val 143197"/>
                <a:gd name="f15" fmla="val 1480217"/>
                <a:gd name="f16" fmla="val 123768"/>
                <a:gd name="f17" fmla="val 1440493"/>
                <a:gd name="f18" fmla="val 105473"/>
                <a:gd name="f19" fmla="val 1397557"/>
                <a:gd name="f20" fmla="val 88385"/>
                <a:gd name="f21" fmla="val 1351592"/>
                <a:gd name="f22" fmla="val 72578"/>
                <a:gd name="f23" fmla="val 1302784"/>
                <a:gd name="f24" fmla="val 58125"/>
                <a:gd name="f25" fmla="val 1251316"/>
                <a:gd name="f26" fmla="val 45099"/>
                <a:gd name="f27" fmla="val 1197375"/>
                <a:gd name="f28" fmla="val 33572"/>
                <a:gd name="f29" fmla="val 1141143"/>
                <a:gd name="f30" fmla="val 23618"/>
                <a:gd name="f31" fmla="val 1082807"/>
                <a:gd name="f32" fmla="val 15310"/>
                <a:gd name="f33" fmla="val 1022550"/>
                <a:gd name="f34" fmla="val 8721"/>
                <a:gd name="f35" fmla="val 960558"/>
                <a:gd name="f36" fmla="val 3925"/>
                <a:gd name="f37" fmla="val 897014"/>
                <a:gd name="f38" fmla="val 993"/>
                <a:gd name="f39" fmla="val 832103"/>
                <a:gd name="f40" fmla="val 766986"/>
                <a:gd name="f41" fmla="val 703254"/>
                <a:gd name="f42" fmla="val 641093"/>
                <a:gd name="f43" fmla="val 580684"/>
                <a:gd name="f44" fmla="val 522214"/>
                <a:gd name="f45" fmla="val 465864"/>
                <a:gd name="f46" fmla="val 411818"/>
                <a:gd name="f47" fmla="val 360261"/>
                <a:gd name="f48" fmla="val 311375"/>
                <a:gd name="f49" fmla="val 265345"/>
                <a:gd name="f50" fmla="val 222354"/>
                <a:gd name="f51" fmla="val 182586"/>
                <a:gd name="f52" fmla="val 146225"/>
                <a:gd name="f53" fmla="val 113453"/>
                <a:gd name="f54" fmla="val 163688"/>
                <a:gd name="f55" fmla="val 59414"/>
                <a:gd name="f56" fmla="val 207562"/>
                <a:gd name="f57" fmla="val 21940"/>
                <a:gd name="f58" fmla="val 254805"/>
                <a:gd name="f59" fmla="val 2499"/>
                <a:gd name="f60" fmla="val 304832"/>
                <a:gd name="f61" fmla="val 356583"/>
                <a:gd name="f62" fmla="val 406610"/>
                <a:gd name="f63" fmla="val 453853"/>
                <a:gd name="f64" fmla="val 497727"/>
                <a:gd name="f65" fmla="val 518218"/>
                <a:gd name="f66" fmla="val 537647"/>
                <a:gd name="f67" fmla="val 555942"/>
                <a:gd name="f68" fmla="val 573030"/>
                <a:gd name="f69" fmla="val 588837"/>
                <a:gd name="f70" fmla="val 603290"/>
                <a:gd name="f71" fmla="val 616316"/>
                <a:gd name="f72" fmla="val 627843"/>
                <a:gd name="f73" fmla="val 637797"/>
                <a:gd name="f74" fmla="val 646105"/>
                <a:gd name="f75" fmla="val 652694"/>
                <a:gd name="f76" fmla="val 657490"/>
                <a:gd name="f77" fmla="val 660422"/>
                <a:gd name="f78" fmla="val 661415"/>
                <a:gd name="f79" fmla="val 1549287"/>
                <a:gd name="f80" fmla="val 1603289"/>
                <a:gd name="f81" fmla="val 1640748"/>
                <a:gd name="f82" fmla="val 1660185"/>
                <a:gd name="f83" fmla="*/ f0 1 1663065"/>
                <a:gd name="f84" fmla="*/ f1 1 661670"/>
                <a:gd name="f85" fmla="+- f4 0 f2"/>
                <a:gd name="f86" fmla="+- f3 0 f2"/>
                <a:gd name="f87" fmla="*/ f86 1 1663065"/>
                <a:gd name="f88" fmla="*/ f85 1 661670"/>
                <a:gd name="f89" fmla="*/ f2 1 f87"/>
                <a:gd name="f90" fmla="*/ f3 1 f87"/>
                <a:gd name="f91" fmla="*/ f2 1 f88"/>
                <a:gd name="f92" fmla="*/ f4 1 f88"/>
                <a:gd name="f93" fmla="*/ f89 f83 1"/>
                <a:gd name="f94" fmla="*/ f90 f83 1"/>
                <a:gd name="f95" fmla="*/ f92 f84 1"/>
                <a:gd name="f96" fmla="*/ f91 f8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3" t="f96" r="f94" b="f95"/>
              <a:pathLst>
                <a:path w="1663065" h="661670">
                  <a:moveTo>
                    <a:pt x="f5" y="f6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2"/>
                  </a:lnTo>
                  <a:lnTo>
                    <a:pt x="f40" y="f38"/>
                  </a:lnTo>
                  <a:lnTo>
                    <a:pt x="f41" y="f36"/>
                  </a:lnTo>
                  <a:lnTo>
                    <a:pt x="f42" y="f34"/>
                  </a:lnTo>
                  <a:lnTo>
                    <a:pt x="f43" y="f32"/>
                  </a:lnTo>
                  <a:lnTo>
                    <a:pt x="f44" y="f30"/>
                  </a:lnTo>
                  <a:lnTo>
                    <a:pt x="f45" y="f28"/>
                  </a:lnTo>
                  <a:lnTo>
                    <a:pt x="f46" y="f26"/>
                  </a:lnTo>
                  <a:lnTo>
                    <a:pt x="f47" y="f24"/>
                  </a:lnTo>
                  <a:lnTo>
                    <a:pt x="f48" y="f22"/>
                  </a:lnTo>
                  <a:lnTo>
                    <a:pt x="f49" y="f20"/>
                  </a:lnTo>
                  <a:lnTo>
                    <a:pt x="f50" y="f18"/>
                  </a:lnTo>
                  <a:lnTo>
                    <a:pt x="f51" y="f16"/>
                  </a:lnTo>
                  <a:lnTo>
                    <a:pt x="f52" y="f14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2" y="f6"/>
                  </a:lnTo>
                  <a:lnTo>
                    <a:pt x="f59" y="f61"/>
                  </a:lnTo>
                  <a:lnTo>
                    <a:pt x="f57" y="f62"/>
                  </a:lnTo>
                  <a:lnTo>
                    <a:pt x="f55" y="f63"/>
                  </a:lnTo>
                  <a:lnTo>
                    <a:pt x="f53" y="f64"/>
                  </a:lnTo>
                  <a:lnTo>
                    <a:pt x="f52" y="f65"/>
                  </a:lnTo>
                  <a:lnTo>
                    <a:pt x="f51" y="f66"/>
                  </a:lnTo>
                  <a:lnTo>
                    <a:pt x="f50" y="f67"/>
                  </a:lnTo>
                  <a:lnTo>
                    <a:pt x="f49" y="f68"/>
                  </a:lnTo>
                  <a:lnTo>
                    <a:pt x="f48" y="f69"/>
                  </a:lnTo>
                  <a:lnTo>
                    <a:pt x="f47" y="f70"/>
                  </a:lnTo>
                  <a:lnTo>
                    <a:pt x="f46" y="f71"/>
                  </a:lnTo>
                  <a:lnTo>
                    <a:pt x="f45" y="f72"/>
                  </a:lnTo>
                  <a:lnTo>
                    <a:pt x="f44" y="f73"/>
                  </a:lnTo>
                  <a:lnTo>
                    <a:pt x="f43" y="f74"/>
                  </a:lnTo>
                  <a:lnTo>
                    <a:pt x="f42" y="f75"/>
                  </a:lnTo>
                  <a:lnTo>
                    <a:pt x="f41" y="f76"/>
                  </a:lnTo>
                  <a:lnTo>
                    <a:pt x="f40" y="f77"/>
                  </a:lnTo>
                  <a:lnTo>
                    <a:pt x="f39" y="f78"/>
                  </a:lnTo>
                  <a:lnTo>
                    <a:pt x="f37" y="f77"/>
                  </a:lnTo>
                  <a:lnTo>
                    <a:pt x="f35" y="f76"/>
                  </a:lnTo>
                  <a:lnTo>
                    <a:pt x="f33" y="f75"/>
                  </a:lnTo>
                  <a:lnTo>
                    <a:pt x="f31" y="f74"/>
                  </a:lnTo>
                  <a:lnTo>
                    <a:pt x="f29" y="f73"/>
                  </a:lnTo>
                  <a:lnTo>
                    <a:pt x="f27" y="f72"/>
                  </a:lnTo>
                  <a:lnTo>
                    <a:pt x="f25" y="f71"/>
                  </a:lnTo>
                  <a:lnTo>
                    <a:pt x="f23" y="f70"/>
                  </a:lnTo>
                  <a:lnTo>
                    <a:pt x="f21" y="f69"/>
                  </a:lnTo>
                  <a:lnTo>
                    <a:pt x="f19" y="f68"/>
                  </a:lnTo>
                  <a:lnTo>
                    <a:pt x="f17" y="f67"/>
                  </a:lnTo>
                  <a:lnTo>
                    <a:pt x="f15" y="f66"/>
                  </a:lnTo>
                  <a:lnTo>
                    <a:pt x="f13" y="f65"/>
                  </a:lnTo>
                  <a:lnTo>
                    <a:pt x="f79" y="f64"/>
                  </a:lnTo>
                  <a:lnTo>
                    <a:pt x="f80" y="f63"/>
                  </a:lnTo>
                  <a:lnTo>
                    <a:pt x="f81" y="f62"/>
                  </a:lnTo>
                  <a:lnTo>
                    <a:pt x="f82" y="f61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999999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EA3B2E1-FE22-439E-85DA-33040EBE5C04}"/>
                </a:ext>
              </a:extLst>
            </p:cNvPr>
            <p:cNvSpPr/>
            <p:nvPr/>
          </p:nvSpPr>
          <p:spPr>
            <a:xfrm>
              <a:off x="8238744" y="3630168"/>
              <a:ext cx="1214752" cy="7410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4754"/>
                <a:gd name="f4" fmla="val 741045"/>
                <a:gd name="f5" fmla="val 358140"/>
                <a:gd name="f6" fmla="val 537972"/>
                <a:gd name="f7" fmla="val 740664"/>
                <a:gd name="f8" fmla="val 268224"/>
                <a:gd name="f9" fmla="val 470916"/>
                <a:gd name="f10" fmla="val 202692"/>
                <a:gd name="f11" fmla="val 786384"/>
                <a:gd name="f12" fmla="val 429768"/>
                <a:gd name="f13" fmla="val 1214628"/>
                <a:gd name="f14" fmla="val 858012"/>
                <a:gd name="f15" fmla="*/ f0 1 1214754"/>
                <a:gd name="f16" fmla="*/ f1 1 741045"/>
                <a:gd name="f17" fmla="+- f4 0 f2"/>
                <a:gd name="f18" fmla="+- f3 0 f2"/>
                <a:gd name="f19" fmla="*/ f18 1 1214754"/>
                <a:gd name="f20" fmla="*/ f17 1 741045"/>
                <a:gd name="f21" fmla="*/ f2 1 f19"/>
                <a:gd name="f22" fmla="*/ f3 1 f19"/>
                <a:gd name="f23" fmla="*/ f2 1 f20"/>
                <a:gd name="f24" fmla="*/ f4 1 f20"/>
                <a:gd name="f25" fmla="*/ f21 f15 1"/>
                <a:gd name="f26" fmla="*/ f22 f15 1"/>
                <a:gd name="f27" fmla="*/ f24 f16 1"/>
                <a:gd name="f28" fmla="*/ f23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214754" h="741045">
                  <a:moveTo>
                    <a:pt x="f5" y="f6"/>
                  </a:moveTo>
                  <a:lnTo>
                    <a:pt x="f2" y="f6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6"/>
                  </a:lnTo>
                  <a:close/>
                </a:path>
                <a:path w="1214754" h="741045">
                  <a:moveTo>
                    <a:pt x="f5" y="f8"/>
                  </a:moveTo>
                  <a:lnTo>
                    <a:pt x="f2" y="f8"/>
                  </a:lnTo>
                  <a:lnTo>
                    <a:pt x="f2" y="f9"/>
                  </a:lnTo>
                  <a:lnTo>
                    <a:pt x="f5" y="f9"/>
                  </a:lnTo>
                  <a:lnTo>
                    <a:pt x="f5" y="f8"/>
                  </a:lnTo>
                  <a:close/>
                </a:path>
                <a:path w="1214754" h="741045">
                  <a:moveTo>
                    <a:pt x="f5" y="f2"/>
                  </a:moveTo>
                  <a:lnTo>
                    <a:pt x="f2" y="f2"/>
                  </a:lnTo>
                  <a:lnTo>
                    <a:pt x="f2" y="f10"/>
                  </a:lnTo>
                  <a:lnTo>
                    <a:pt x="f5" y="f10"/>
                  </a:lnTo>
                  <a:lnTo>
                    <a:pt x="f5" y="f2"/>
                  </a:lnTo>
                  <a:close/>
                </a:path>
                <a:path w="1214754" h="741045">
                  <a:moveTo>
                    <a:pt x="f11" y="f6"/>
                  </a:moveTo>
                  <a:lnTo>
                    <a:pt x="f12" y="f6"/>
                  </a:lnTo>
                  <a:lnTo>
                    <a:pt x="f12" y="f7"/>
                  </a:lnTo>
                  <a:lnTo>
                    <a:pt x="f11" y="f7"/>
                  </a:lnTo>
                  <a:lnTo>
                    <a:pt x="f11" y="f6"/>
                  </a:lnTo>
                  <a:close/>
                </a:path>
                <a:path w="1214754" h="741045">
                  <a:moveTo>
                    <a:pt x="f11" y="f8"/>
                  </a:moveTo>
                  <a:lnTo>
                    <a:pt x="f12" y="f8"/>
                  </a:lnTo>
                  <a:lnTo>
                    <a:pt x="f12" y="f9"/>
                  </a:lnTo>
                  <a:lnTo>
                    <a:pt x="f11" y="f9"/>
                  </a:lnTo>
                  <a:lnTo>
                    <a:pt x="f11" y="f8"/>
                  </a:lnTo>
                  <a:close/>
                </a:path>
                <a:path w="1214754" h="741045">
                  <a:moveTo>
                    <a:pt x="f11" y="f2"/>
                  </a:moveTo>
                  <a:lnTo>
                    <a:pt x="f12" y="f2"/>
                  </a:lnTo>
                  <a:lnTo>
                    <a:pt x="f12" y="f10"/>
                  </a:lnTo>
                  <a:lnTo>
                    <a:pt x="f11" y="f10"/>
                  </a:lnTo>
                  <a:lnTo>
                    <a:pt x="f11" y="f2"/>
                  </a:lnTo>
                  <a:close/>
                </a:path>
                <a:path w="1214754" h="741045">
                  <a:moveTo>
                    <a:pt x="f13" y="f6"/>
                  </a:moveTo>
                  <a:lnTo>
                    <a:pt x="f14" y="f6"/>
                  </a:lnTo>
                  <a:lnTo>
                    <a:pt x="f14" y="f7"/>
                  </a:lnTo>
                  <a:lnTo>
                    <a:pt x="f13" y="f7"/>
                  </a:lnTo>
                  <a:lnTo>
                    <a:pt x="f13" y="f6"/>
                  </a:lnTo>
                  <a:close/>
                </a:path>
                <a:path w="1214754" h="741045">
                  <a:moveTo>
                    <a:pt x="f13" y="f8"/>
                  </a:moveTo>
                  <a:lnTo>
                    <a:pt x="f14" y="f8"/>
                  </a:lnTo>
                  <a:lnTo>
                    <a:pt x="f14" y="f9"/>
                  </a:lnTo>
                  <a:lnTo>
                    <a:pt x="f13" y="f9"/>
                  </a:lnTo>
                  <a:lnTo>
                    <a:pt x="f13" y="f8"/>
                  </a:lnTo>
                  <a:close/>
                </a:path>
                <a:path w="1214754" h="741045">
                  <a:moveTo>
                    <a:pt x="f13" y="f2"/>
                  </a:moveTo>
                  <a:lnTo>
                    <a:pt x="f14" y="f2"/>
                  </a:lnTo>
                  <a:lnTo>
                    <a:pt x="f14" y="f10"/>
                  </a:lnTo>
                  <a:lnTo>
                    <a:pt x="f13" y="f10"/>
                  </a:lnTo>
                  <a:lnTo>
                    <a:pt x="f13" y="f2"/>
                  </a:lnTo>
                  <a:close/>
                </a:path>
              </a:pathLst>
            </a:custGeom>
            <a:solidFill>
              <a:srgbClr val="FF659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5A5477E-AB76-4810-BC3D-ACCE17089D38}"/>
                </a:ext>
              </a:extLst>
            </p:cNvPr>
            <p:cNvSpPr/>
            <p:nvPr/>
          </p:nvSpPr>
          <p:spPr>
            <a:xfrm>
              <a:off x="2895603" y="4572000"/>
              <a:ext cx="1222251" cy="146304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44C0134-4889-480F-90D8-56DE9063DF93}"/>
                </a:ext>
              </a:extLst>
            </p:cNvPr>
            <p:cNvSpPr/>
            <p:nvPr/>
          </p:nvSpPr>
          <p:spPr>
            <a:xfrm>
              <a:off x="3808475" y="6028940"/>
              <a:ext cx="12701" cy="0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2700"/>
                <a:gd name="f5" fmla="val 12191"/>
                <a:gd name="f6" fmla="abs f0"/>
                <a:gd name="f7" fmla="abs f1"/>
                <a:gd name="f8" fmla="abs f2"/>
                <a:gd name="f9" fmla="*/ f0 1 12700"/>
                <a:gd name="f10" fmla="val f3"/>
                <a:gd name="f11" fmla="+- f3 0 f3"/>
                <a:gd name="f12" fmla="+- f4 0 f3"/>
                <a:gd name="f13" fmla="?: f6 f0 1"/>
                <a:gd name="f14" fmla="?: f7 f1 1"/>
                <a:gd name="f15" fmla="?: f8 f2 1"/>
                <a:gd name="f16" fmla="*/ f12 1 12700"/>
                <a:gd name="f17" fmla="*/ f11 1 0"/>
                <a:gd name="f18" fmla="*/ f13 1 12700"/>
                <a:gd name="f19" fmla="*/ f14 1 21600"/>
                <a:gd name="f20" fmla="*/ 21600 f14 1"/>
                <a:gd name="f21" fmla="*/ 0 1 f16"/>
                <a:gd name="f22" fmla="*/ 12700 1 f16"/>
                <a:gd name="f23" fmla="*/ 0 1 f17"/>
                <a:gd name="f24" fmla="*/ 1 1 f17"/>
                <a:gd name="f25" fmla="min f19 f18"/>
                <a:gd name="f26" fmla="*/ f20 1 f15"/>
                <a:gd name="f27" fmla="*/ f21 f9 1"/>
                <a:gd name="f28" fmla="*/ f22 f9 1"/>
                <a:gd name="f29" fmla="val f26"/>
                <a:gd name="f30" fmla="*/ f3 f25 1"/>
                <a:gd name="f31" fmla="+- f29 0 f10"/>
                <a:gd name="f32" fmla="*/ f31 1 0"/>
                <a:gd name="f33" fmla="*/ f24 f32 1"/>
                <a:gd name="f34" fmla="*/ f23 f32 1"/>
                <a:gd name="f35" fmla="*/ f34 f25 1"/>
                <a:gd name="f36" fmla="*/ f3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5" r="f28" b="f36"/>
              <a:pathLst>
                <a:path w="12700">
                  <a:moveTo>
                    <a:pt x="f3" y="f30"/>
                  </a:moveTo>
                  <a:lnTo>
                    <a:pt x="f5" y="f30"/>
                  </a:lnTo>
                </a:path>
              </a:pathLst>
            </a:custGeom>
            <a:noFill/>
            <a:ln w="12188" cap="flat">
              <a:solidFill>
                <a:srgbClr val="EEF1F6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4532453E-92C6-4BFC-AC60-892219FFD2D9}"/>
                </a:ext>
              </a:extLst>
            </p:cNvPr>
            <p:cNvSpPr/>
            <p:nvPr/>
          </p:nvSpPr>
          <p:spPr>
            <a:xfrm>
              <a:off x="3066284" y="6035040"/>
              <a:ext cx="91440" cy="22860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7B191EA-8852-4399-A31D-CE9511079662}"/>
                </a:ext>
              </a:extLst>
            </p:cNvPr>
            <p:cNvSpPr/>
            <p:nvPr/>
          </p:nvSpPr>
          <p:spPr>
            <a:xfrm>
              <a:off x="3317744" y="6035040"/>
              <a:ext cx="262131" cy="182880"/>
            </a:xfrm>
            <a:prstGeom prst="rect">
              <a:avLst/>
            </a:prstGeom>
            <a:blipFill>
              <a:blip r:embed="rId4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91B884B-C6BA-4294-96B4-2F0E0A893222}"/>
                </a:ext>
              </a:extLst>
            </p:cNvPr>
            <p:cNvSpPr/>
            <p:nvPr/>
          </p:nvSpPr>
          <p:spPr>
            <a:xfrm>
              <a:off x="5105396" y="1524003"/>
              <a:ext cx="1600200" cy="1589528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D683710C-0408-473D-A7FC-FE25B740BEAA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BF0C253-B36D-4A29-B60E-0936667267ED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BFC2BC-290D-4A6F-A6EC-082B461D2C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7666" y="406688"/>
            <a:ext cx="3290230" cy="68929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Privilèges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C69AD31-5D67-4DAC-808D-A2418FEF848B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C0549DF-27A9-412F-BFC4-76E4BA3B139F}"/>
              </a:ext>
            </a:extLst>
          </p:cNvPr>
          <p:cNvSpPr txBox="1"/>
          <p:nvPr/>
        </p:nvSpPr>
        <p:spPr>
          <a:xfrm>
            <a:off x="2501898" y="1742681"/>
            <a:ext cx="8590166" cy="36029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78108" rIns="0" bIns="0" anchor="t" anchorCtr="0" compatLnSpc="1">
            <a:spAutoFit/>
          </a:bodyPr>
          <a:lstStyle/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Sécurité Base des Données :</a:t>
            </a: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3530" algn="l" defTabSz="914400" rtl="0" fontAlgn="auto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Sécurité système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–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Sécurité données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0" lvl="0" indent="-457200" algn="l" defTabSz="914400" rtl="0" fontAlgn="auto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Priviléges Système: </a:t>
            </a:r>
            <a:r>
              <a:rPr lang="fr-FR" sz="24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Accéder à la base de données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153674" lvl="0" indent="-4572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Privilèges Objects : </a:t>
            </a:r>
            <a:r>
              <a:rPr lang="fr-FR" sz="2400" b="0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Manipuler le contenu des objets de la base de données</a:t>
            </a: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469260" marR="499106" lvl="0" indent="-4572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Schémas: </a:t>
            </a:r>
            <a:r>
              <a:rPr lang="fr-FR" sz="24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Collection d'objets tels que des tables, des vues et des séquences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69260" marR="499106" lvl="0" indent="-4572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C77158-15BA-410F-9866-36C2B3D1961D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C2CFC1-DFE0-43CE-B0F6-3A644557FA97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5772CA-C7D4-4625-B6EC-603863594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4921" y="406688"/>
            <a:ext cx="4622337" cy="68929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Privièges </a:t>
            </a:r>
            <a:r>
              <a:rPr lang="en-US" spc="-10"/>
              <a:t>Systèmes</a:t>
            </a:r>
            <a:endParaRPr lang="en-US" spc="-5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F52C364-35CA-411B-9587-07323C717075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1C2CD8-86E0-48A4-8EEA-EF8EC5D624F7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9581F9F-A74C-4D60-8C18-62AF67818D1B}"/>
              </a:ext>
            </a:extLst>
          </p:cNvPr>
          <p:cNvSpPr txBox="1"/>
          <p:nvPr/>
        </p:nvSpPr>
        <p:spPr>
          <a:xfrm>
            <a:off x="1258955" y="1510744"/>
            <a:ext cx="10177665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Plus de 100 privilèges sont disponibles. L'administrateur de la base de données dispose de privilèges système de haut niveau pour des tâches telles que:</a:t>
            </a: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32EB94-6C79-4D28-8BB8-1CB9364136A3}"/>
              </a:ext>
            </a:extLst>
          </p:cNvPr>
          <p:cNvSpPr/>
          <p:nvPr/>
        </p:nvSpPr>
        <p:spPr>
          <a:xfrm>
            <a:off x="1258955" y="3203371"/>
            <a:ext cx="3896139" cy="287907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Créer de nouveaux utilisateurs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E241A0-0E35-4890-99D7-4414DC9A9FAF}"/>
              </a:ext>
            </a:extLst>
          </p:cNvPr>
          <p:cNvSpPr/>
          <p:nvPr/>
        </p:nvSpPr>
        <p:spPr>
          <a:xfrm>
            <a:off x="1258955" y="4064508"/>
            <a:ext cx="3896139" cy="287907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Suppression d'utilisateurs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AFAFC93-5E3B-4679-9735-30CEDA3D3485}"/>
              </a:ext>
            </a:extLst>
          </p:cNvPr>
          <p:cNvSpPr/>
          <p:nvPr/>
        </p:nvSpPr>
        <p:spPr>
          <a:xfrm>
            <a:off x="1258955" y="4929274"/>
            <a:ext cx="3896139" cy="287907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Suppression de tables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279ADEA-8963-42E9-9251-ADB95B286D6C}"/>
              </a:ext>
            </a:extLst>
          </p:cNvPr>
          <p:cNvSpPr/>
          <p:nvPr/>
        </p:nvSpPr>
        <p:spPr>
          <a:xfrm>
            <a:off x="1258955" y="5649839"/>
            <a:ext cx="3896139" cy="287907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sp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1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Sauvegarde des tables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015E41-8A98-4DD2-A1B2-F97DA97253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1857" y="540382"/>
            <a:ext cx="7275441" cy="68929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Création des Utilisateurs</a:t>
            </a:r>
            <a:r>
              <a:rPr lang="en-US" b="1" spc="-55"/>
              <a:t> </a:t>
            </a:r>
            <a:r>
              <a:rPr lang="en-US" b="1" spc="-5"/>
              <a:t>Users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E627A9-A7A1-44C5-8195-466DA7C943FD}"/>
              </a:ext>
            </a:extLst>
          </p:cNvPr>
          <p:cNvSpPr txBox="1"/>
          <p:nvPr/>
        </p:nvSpPr>
        <p:spPr>
          <a:xfrm>
            <a:off x="2387598" y="1768248"/>
            <a:ext cx="6153783" cy="7713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2388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202124"/>
                </a:solidFill>
                <a:uFillTx/>
                <a:latin typeface="inherit"/>
              </a:rPr>
              <a:t>Le DBA crée des utilisateurs avec l’instruction  CREATE USER.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5EA2E33-AAE9-4775-B662-EBE83214EF27}"/>
              </a:ext>
            </a:extLst>
          </p:cNvPr>
          <p:cNvGrpSpPr/>
          <p:nvPr/>
        </p:nvGrpSpPr>
        <p:grpSpPr>
          <a:xfrm>
            <a:off x="2514600" y="3733796"/>
            <a:ext cx="7162796" cy="1036316"/>
            <a:chOff x="2514600" y="3733796"/>
            <a:chExt cx="7162796" cy="1036316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9AAA95-97D4-4CE8-A142-27684CC5F0AD}"/>
                </a:ext>
              </a:extLst>
            </p:cNvPr>
            <p:cNvSpPr/>
            <p:nvPr/>
          </p:nvSpPr>
          <p:spPr>
            <a:xfrm>
              <a:off x="2514600" y="3733796"/>
              <a:ext cx="7162796" cy="10363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2800"/>
                <a:gd name="f4" fmla="val 1036320"/>
                <a:gd name="f5" fmla="*/ f0 1 7162800"/>
                <a:gd name="f6" fmla="*/ f1 1 1036320"/>
                <a:gd name="f7" fmla="+- f4 0 f2"/>
                <a:gd name="f8" fmla="+- f3 0 f2"/>
                <a:gd name="f9" fmla="*/ f8 1 7162800"/>
                <a:gd name="f10" fmla="*/ f7 1 1036320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7162800" h="1036320">
                  <a:moveTo>
                    <a:pt x="f3" y="f4"/>
                  </a:moveTo>
                  <a:lnTo>
                    <a:pt x="f3" y="f2"/>
                  </a:lnTo>
                  <a:lnTo>
                    <a:pt x="f2" y="f2"/>
                  </a:lnTo>
                  <a:lnTo>
                    <a:pt x="f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88A6B69-4A72-4381-BFB5-785DB1847764}"/>
                </a:ext>
              </a:extLst>
            </p:cNvPr>
            <p:cNvSpPr/>
            <p:nvPr/>
          </p:nvSpPr>
          <p:spPr>
            <a:xfrm>
              <a:off x="2514600" y="3733796"/>
              <a:ext cx="7162796" cy="10363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2800"/>
                <a:gd name="f4" fmla="val 1036320"/>
                <a:gd name="f5" fmla="*/ f0 1 7162800"/>
                <a:gd name="f6" fmla="*/ f1 1 1036320"/>
                <a:gd name="f7" fmla="+- f4 0 f2"/>
                <a:gd name="f8" fmla="+- f3 0 f2"/>
                <a:gd name="f9" fmla="*/ f8 1 7162800"/>
                <a:gd name="f10" fmla="*/ f7 1 1036320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7162800" h="1036320">
                  <a:moveTo>
                    <a:pt x="f3" y="f4"/>
                  </a:moveTo>
                  <a:lnTo>
                    <a:pt x="f3" y="f2"/>
                  </a:lnTo>
                  <a:lnTo>
                    <a:pt x="f2" y="f2"/>
                  </a:lnTo>
                  <a:lnTo>
                    <a:pt x="f2" y="f4"/>
                  </a:lnTo>
                  <a:lnTo>
                    <a:pt x="f3" y="f4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725AFBD9-A98B-49A6-804D-FA0E8C3981C9}"/>
              </a:ext>
            </a:extLst>
          </p:cNvPr>
          <p:cNvSpPr txBox="1"/>
          <p:nvPr/>
        </p:nvSpPr>
        <p:spPr>
          <a:xfrm>
            <a:off x="2621283" y="3751582"/>
            <a:ext cx="2908304" cy="940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5084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>
                <a:tab pos="1980562" algn="l"/>
                <a:tab pos="243776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en-US" sz="2000" b="1" i="0" u="none" strike="noStrike" kern="1200" cap="none" spc="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	HR  IDENTIFIED</a:t>
            </a:r>
            <a:r>
              <a:rPr lang="en-US" sz="2000" b="1" i="0" u="none" strike="noStrike" kern="1200" cap="none" spc="3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BY 	HR;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</a:t>
            </a:r>
            <a:r>
              <a:rPr lang="en-US" sz="2000" b="1" i="0" u="none" strike="noStrike" kern="1200" cap="none" spc="-1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created.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48ABB47-A986-4FFD-8810-1AB78A66A72F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5D32974-FF30-4C7C-91E0-2B18C25C2EFE}"/>
              </a:ext>
            </a:extLst>
          </p:cNvPr>
          <p:cNvSpPr txBox="1"/>
          <p:nvPr/>
        </p:nvSpPr>
        <p:spPr>
          <a:xfrm>
            <a:off x="2514600" y="2743200"/>
            <a:ext cx="7162796" cy="602726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6683" marR="0" lvl="0" indent="0" algn="l" defTabSz="914400" rtl="0" fontAlgn="auto" hangingPunct="1">
              <a:lnSpc>
                <a:spcPts val="228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 USER</a:t>
            </a:r>
            <a:r>
              <a:rPr lang="en-US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1" u="none" strike="noStrike" kern="1200" cap="none" spc="-5" baseline="0" dirty="0" err="1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68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444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IDENTIFIED</a:t>
            </a:r>
            <a:r>
              <a:rPr lang="en-US" sz="2000" b="1" i="0" u="none" strike="noStrike" kern="1200" cap="none" spc="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BY	</a:t>
            </a:r>
            <a:r>
              <a:rPr lang="en-US" sz="2000" b="1" i="1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password</a:t>
            </a:r>
            <a:r>
              <a:rPr lang="en-US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E8C0B3-5E5D-4113-A367-E6EA96F43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9910" y="406688"/>
            <a:ext cx="5194514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Privilèges  Système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B38DB807-DC6F-45FB-B40E-F261F36A26B2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5C00A24-90CB-47BE-A503-9134B13F252F}"/>
              </a:ext>
            </a:extLst>
          </p:cNvPr>
          <p:cNvSpPr txBox="1"/>
          <p:nvPr/>
        </p:nvSpPr>
        <p:spPr>
          <a:xfrm>
            <a:off x="2501898" y="1808482"/>
            <a:ext cx="7138035" cy="1471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354960" marR="5084" lvl="0" indent="-3429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Ø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inherit"/>
              </a:rPr>
              <a:t>Une fois qu'un utilisateur est créé, le DBA peut accorder des privilèges système spécifiques à cet utilisateur.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469260" marR="5084" lvl="0" indent="-45720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.</a:t>
            </a: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1DF138-4189-4643-975C-DF669626B51C}"/>
              </a:ext>
            </a:extLst>
          </p:cNvPr>
          <p:cNvSpPr txBox="1"/>
          <p:nvPr/>
        </p:nvSpPr>
        <p:spPr>
          <a:xfrm>
            <a:off x="2501898" y="3347709"/>
            <a:ext cx="6969127" cy="25846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060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469260" algn="l"/>
                <a:tab pos="46989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202124"/>
                </a:solidFill>
                <a:uFillTx/>
                <a:latin typeface="inherit"/>
              </a:rPr>
              <a:t>Un développeur d'applications, par exemple, peut avoir les privilèges système suivants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200" b="1" i="0" u="none" strike="noStrike" kern="1200" cap="none" spc="-5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:</a:t>
            </a:r>
            <a:endParaRPr lang="fr-FR" sz="2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Ø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fr-FR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SESSION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Ø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fr-FR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TABLE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Ø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fr-FR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SEQUENCE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Ø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fr-FR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927101" marR="0" lvl="1" indent="-342900" algn="l" defTabSz="914400" rtl="0" fontAlgn="auto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Ø"/>
              <a:tabLst>
                <a:tab pos="926471" algn="l"/>
                <a:tab pos="9271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CREATE</a:t>
            </a:r>
            <a:r>
              <a:rPr lang="fr-FR" sz="2000" b="1" i="0" u="none" strike="noStrike" kern="1200" cap="none" spc="-10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fr-FR" sz="2000" b="1" i="0" u="none" strike="noStrike" kern="1200" cap="none" spc="-5" baseline="0" dirty="0">
                <a:solidFill>
                  <a:srgbClr val="000000"/>
                </a:solidFill>
                <a:uFillTx/>
                <a:latin typeface="Courier New"/>
                <a:cs typeface="Courier New"/>
              </a:rPr>
              <a:t>PROCEDURE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C2A29-5682-4600-890F-45C1028F1E2B}"/>
              </a:ext>
            </a:extLst>
          </p:cNvPr>
          <p:cNvSpPr txBox="1"/>
          <p:nvPr/>
        </p:nvSpPr>
        <p:spPr>
          <a:xfrm>
            <a:off x="2724910" y="1072381"/>
            <a:ext cx="7161525" cy="602726"/>
          </a:xfrm>
          <a:prstGeom prst="rect">
            <a:avLst/>
          </a:prstGeom>
          <a:solidFill>
            <a:srgbClr val="CCCCCC"/>
          </a:solidFill>
          <a:ln w="28959" cap="flat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06042" marR="0" lvl="0" indent="0" algn="l" defTabSz="914400" rtl="0" fontAlgn="auto" hangingPunct="1">
              <a:lnSpc>
                <a:spcPts val="229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 </a:t>
            </a:r>
            <a:r>
              <a:rPr lang="en-US" sz="20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privilege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[,</a:t>
            </a:r>
            <a:r>
              <a:rPr lang="en-US" sz="2000" b="1" i="0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privilege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...]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106042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TO </a:t>
            </a:r>
            <a:r>
              <a:rPr lang="en-US" sz="20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[, </a:t>
            </a:r>
            <a:r>
              <a:rPr lang="en-US" sz="20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user| role,</a:t>
            </a:r>
            <a:r>
              <a:rPr lang="en-US" sz="2000" b="1" i="1" u="none" strike="noStrike" kern="1200" cap="none" spc="-1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1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PUBLIC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...];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5B2FE0-F825-4CFA-807D-976E0B6791DE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DB47DE-5031-4E7A-BA46-7D95E44CC5E4}"/>
              </a:ext>
            </a:extLst>
          </p:cNvPr>
          <p:cNvSpPr/>
          <p:nvPr/>
        </p:nvSpPr>
        <p:spPr>
          <a:xfrm>
            <a:off x="0" y="107725"/>
            <a:ext cx="64" cy="241739"/>
          </a:xfrm>
          <a:prstGeom prst="rect">
            <a:avLst/>
          </a:prstGeom>
          <a:solidFill>
            <a:srgbClr val="F8F9FA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69583D-9594-48E9-A266-C48109CF6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4710" y="291282"/>
            <a:ext cx="4653281" cy="689283"/>
          </a:xfrm>
        </p:spPr>
        <p:txBody>
          <a:bodyPr lIns="0" tIns="12060" rIns="0" bIns="0">
            <a:spAutoFit/>
          </a:bodyPr>
          <a:lstStyle/>
          <a:p>
            <a:pPr marL="12701" lvl="0">
              <a:lnSpc>
                <a:spcPct val="100000"/>
              </a:lnSpc>
              <a:spcBef>
                <a:spcPts val="95"/>
              </a:spcBef>
            </a:pPr>
            <a:r>
              <a:rPr lang="en-US" b="1" spc="-5"/>
              <a:t>Privilèges système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CF38258-3887-48D9-A51F-CC472BF6C5C5}"/>
              </a:ext>
            </a:extLst>
          </p:cNvPr>
          <p:cNvGrpSpPr/>
          <p:nvPr/>
        </p:nvGrpSpPr>
        <p:grpSpPr>
          <a:xfrm>
            <a:off x="2513072" y="2634999"/>
            <a:ext cx="7164708" cy="1403988"/>
            <a:chOff x="2513072" y="2634999"/>
            <a:chExt cx="7164708" cy="140398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7BAE92-F760-42AA-8330-FB97F4BD7ADD}"/>
                </a:ext>
              </a:extLst>
            </p:cNvPr>
            <p:cNvSpPr/>
            <p:nvPr/>
          </p:nvSpPr>
          <p:spPr>
            <a:xfrm>
              <a:off x="2513072" y="2634999"/>
              <a:ext cx="7164708" cy="140398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4705"/>
                <a:gd name="f4" fmla="val 1403985"/>
                <a:gd name="f5" fmla="val 7164324"/>
                <a:gd name="f6" fmla="val 1403603"/>
                <a:gd name="f7" fmla="*/ f0 1 7164705"/>
                <a:gd name="f8" fmla="*/ f1 1 1403985"/>
                <a:gd name="f9" fmla="+- f4 0 f2"/>
                <a:gd name="f10" fmla="+- f3 0 f2"/>
                <a:gd name="f11" fmla="*/ f10 1 7164705"/>
                <a:gd name="f12" fmla="*/ f9 1 140398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7164705" h="140398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CCCCCC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AB469C-4224-48D3-B3B6-D538E7F98032}"/>
                </a:ext>
              </a:extLst>
            </p:cNvPr>
            <p:cNvSpPr/>
            <p:nvPr/>
          </p:nvSpPr>
          <p:spPr>
            <a:xfrm>
              <a:off x="2513072" y="2634999"/>
              <a:ext cx="7164708" cy="140398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64705"/>
                <a:gd name="f4" fmla="val 1403985"/>
                <a:gd name="f5" fmla="val 7164324"/>
                <a:gd name="f6" fmla="val 1403603"/>
                <a:gd name="f7" fmla="*/ f0 1 7164705"/>
                <a:gd name="f8" fmla="*/ f1 1 1403985"/>
                <a:gd name="f9" fmla="+- f4 0 f2"/>
                <a:gd name="f10" fmla="+- f3 0 f2"/>
                <a:gd name="f11" fmla="*/ f10 1 7164705"/>
                <a:gd name="f12" fmla="*/ f9 1 140398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7164705" h="1403985">
                  <a:moveTo>
                    <a:pt x="f5" y="f6"/>
                  </a:moveTo>
                  <a:lnTo>
                    <a:pt x="f5" y="f2"/>
                  </a:lnTo>
                  <a:lnTo>
                    <a:pt x="f2" y="f2"/>
                  </a:lnTo>
                  <a:lnTo>
                    <a:pt x="f2" y="f6"/>
                  </a:lnTo>
                  <a:lnTo>
                    <a:pt x="f5" y="f6"/>
                  </a:lnTo>
                  <a:close/>
                </a:path>
              </a:pathLst>
            </a:custGeom>
            <a:noFill/>
            <a:ln w="2895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67036E69-72E3-4B8E-8A31-9864943F719F}"/>
              </a:ext>
            </a:extLst>
          </p:cNvPr>
          <p:cNvSpPr txBox="1"/>
          <p:nvPr/>
        </p:nvSpPr>
        <p:spPr>
          <a:xfrm>
            <a:off x="2387598" y="1808482"/>
            <a:ext cx="6667503" cy="21255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06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L’administrateur peut attribuer des privileges systèmes aux utilisateurs</a:t>
            </a: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marL="1298576" marR="940432" lvl="0" indent="-1066803" algn="l" defTabSz="914400" rtl="0" fontAlgn="auto" hangingPunct="1">
              <a:lnSpc>
                <a:spcPct val="100000"/>
              </a:lnSpc>
              <a:spcBef>
                <a:spcPts val="1630"/>
              </a:spcBef>
              <a:spcAft>
                <a:spcPts val="0"/>
              </a:spcAft>
              <a:buNone/>
              <a:tabLst>
                <a:tab pos="129857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GRANT	create session, create table,  create sequence, create</a:t>
            </a:r>
            <a:r>
              <a:rPr lang="en-US" sz="2000" b="1" i="0" u="none" strike="noStrike" kern="1200" cap="none" spc="-30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view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  <a:p>
            <a:pPr marL="231772" marR="3988439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985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TO	</a:t>
            </a:r>
            <a:r>
              <a:rPr lang="en-US" sz="2000" b="1" i="0" u="none" strike="noStrike" kern="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user1</a:t>
            </a:r>
            <a:r>
              <a:rPr lang="en-US" sz="2000" b="1" i="0" u="none" strike="noStrike" kern="1200" cap="none" spc="-5" baseline="0">
                <a:solidFill>
                  <a:srgbClr val="000000"/>
                </a:solidFill>
                <a:uFillTx/>
                <a:latin typeface="Courier New"/>
                <a:cs typeface="Courier New"/>
              </a:rPr>
              <a:t>; 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Grant</a:t>
            </a:r>
            <a:r>
              <a:rPr lang="en-US" sz="2000" b="1" i="0" u="none" strike="noStrike" kern="1200" cap="none" spc="-6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 </a:t>
            </a:r>
            <a:r>
              <a:rPr lang="en-US" sz="2000" b="1" i="0" u="none" strike="noStrike" kern="1200" cap="none" spc="-5" baseline="0">
                <a:solidFill>
                  <a:srgbClr val="FF3300"/>
                </a:solidFill>
                <a:uFillTx/>
                <a:latin typeface="Courier New"/>
                <a:cs typeface="Courier New"/>
              </a:rPr>
              <a:t>succeeded.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B15787C-E3CE-4C1E-AC0A-EB7DFAFBF1E9}"/>
              </a:ext>
            </a:extLst>
          </p:cNvPr>
          <p:cNvSpPr txBox="1"/>
          <p:nvPr/>
        </p:nvSpPr>
        <p:spPr>
          <a:xfrm>
            <a:off x="3012435" y="6658569"/>
            <a:ext cx="3129918" cy="196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Copyright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© </a:t>
            </a:r>
            <a:r>
              <a:rPr lang="en-US" sz="1200" b="0" i="0" u="none" strike="noStrike" kern="1200" cap="none" spc="-5" baseline="0">
                <a:solidFill>
                  <a:srgbClr val="000000"/>
                </a:solidFill>
                <a:uFillTx/>
                <a:latin typeface="Arial"/>
                <a:cs typeface="Arial"/>
              </a:rPr>
              <a:t>2004, Oracle. All rights</a:t>
            </a:r>
            <a:r>
              <a:rPr lang="en-US" sz="1200" b="0" i="0" u="none" strike="noStrike" kern="1200" cap="none" spc="55" baseline="0">
                <a:solidFill>
                  <a:srgbClr val="000000"/>
                </a:solidFill>
                <a:uFillTx/>
                <a:latin typeface="Arial"/>
                <a:cs typeface="Arial"/>
              </a:rPr>
              <a:t> </a:t>
            </a:r>
            <a:r>
              <a:rPr lang="en-US" sz="1200" b="0" i="0" u="none" strike="noStrike" kern="1200" cap="none" spc="-10" baseline="0">
                <a:solidFill>
                  <a:srgbClr val="000000"/>
                </a:solidFill>
                <a:uFillTx/>
                <a:latin typeface="Arial"/>
                <a:cs typeface="Arial"/>
              </a:rPr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22261-3D25-81E8-78C0-AD2FE03B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CCB55-4845-37A6-6421-FED9F25E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4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D7EC184DFC9459A3AFE74111F2C90" ma:contentTypeVersion="10" ma:contentTypeDescription="Create a new document." ma:contentTypeScope="" ma:versionID="7eedcbe2bfdd0b0f0b99980e56f8dd76">
  <xsd:schema xmlns:xsd="http://www.w3.org/2001/XMLSchema" xmlns:xs="http://www.w3.org/2001/XMLSchema" xmlns:p="http://schemas.microsoft.com/office/2006/metadata/properties" xmlns:ns2="12cf17bf-d4c7-428b-b44f-fbf02a26bc1a" xmlns:ns3="a9098f5d-063a-4333-8c5d-333d15e47a3b" targetNamespace="http://schemas.microsoft.com/office/2006/metadata/properties" ma:root="true" ma:fieldsID="c055f136a4041693d276e347e600bd61" ns2:_="" ns3:_="">
    <xsd:import namespace="12cf17bf-d4c7-428b-b44f-fbf02a26bc1a"/>
    <xsd:import namespace="a9098f5d-063a-4333-8c5d-333d15e47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f17bf-d4c7-428b-b44f-fbf02a26b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98f5d-063a-4333-8c5d-333d15e47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4DCBE7-51F5-4314-AD5E-F81C833D95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F9B62D-1686-4E7E-B704-FDADE98979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D04F1D-6EBA-4E89-828C-40B7230E9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f17bf-d4c7-428b-b44f-fbf02a26bc1a"/>
    <ds:schemaRef ds:uri="a9098f5d-063a-4333-8c5d-333d15e47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1069</Words>
  <Application>Microsoft Office PowerPoint</Application>
  <PresentationFormat>Grand écran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Chap3 : Contrôle d’accès utilisateurs</vt:lpstr>
      <vt:lpstr>Objectifs</vt:lpstr>
      <vt:lpstr>Contrôle de l'accès des utilisateurs </vt:lpstr>
      <vt:lpstr>Privilèges</vt:lpstr>
      <vt:lpstr>Privièges Systèmes</vt:lpstr>
      <vt:lpstr>Création des Utilisateurs Users</vt:lpstr>
      <vt:lpstr>Privilèges  Système</vt:lpstr>
      <vt:lpstr>Privilèges système</vt:lpstr>
      <vt:lpstr>Présentation PowerPoint</vt:lpstr>
      <vt:lpstr>Modifier le mot de passe</vt:lpstr>
      <vt:lpstr>Les rôles</vt:lpstr>
      <vt:lpstr>Gestion des rôles (création et attribution des privileges)</vt:lpstr>
      <vt:lpstr>Privilèges Objets</vt:lpstr>
      <vt:lpstr>Object Privileges</vt:lpstr>
      <vt:lpstr>Attribution des privilèges Objets</vt:lpstr>
      <vt:lpstr> Confirmation des privilèges accordés</vt:lpstr>
      <vt:lpstr>Passer des privilèges  à d’autre utilisateurs</vt:lpstr>
      <vt:lpstr>Suppression des privilèges d'objet   </vt:lpstr>
      <vt:lpstr>Suppression des privilèges d'objet 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Bilel ZEMZEM</dc:creator>
  <cp:lastModifiedBy>Bilel Zemzem</cp:lastModifiedBy>
  <cp:revision>13</cp:revision>
  <dcterms:created xsi:type="dcterms:W3CDTF">2020-12-08T12:31:55Z</dcterms:created>
  <dcterms:modified xsi:type="dcterms:W3CDTF">2022-06-08T22:50:29Z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0x010100544D7EC184DFC9459A3AFE74111F2C90</vt:lpwstr>
  </property>
</Properties>
</file>