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1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5" r:id="rId15"/>
    <p:sldId id="586" r:id="rId16"/>
    <p:sldId id="587" r:id="rId17"/>
    <p:sldId id="588" r:id="rId18"/>
    <p:sldId id="589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3" r:id="rId32"/>
    <p:sldId id="604" r:id="rId33"/>
    <p:sldId id="605" r:id="rId34"/>
    <p:sldId id="606" r:id="rId35"/>
    <p:sldId id="607" r:id="rId36"/>
    <p:sldId id="608" r:id="rId37"/>
    <p:sldId id="609" r:id="rId38"/>
    <p:sldId id="61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5953-E089-4C79-A92F-E1CB8B0075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A6EEA-6D9E-4ADD-B42D-CFCA45002D3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A12EE-BB51-492D-8920-1010506220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86CD02-01DB-4213-B19A-DDF956A1A9C8}" type="datetime1">
              <a:rPr lang="en-US"/>
              <a:pPr lvl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417B-BC50-4BDC-AC7C-7EAD219FC9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E5355-095F-41B7-931A-8A48040289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5991FB-03D6-4CD5-A7CA-D7345392FD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0708-A849-433E-828E-B759992BC3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32B1F-3FE9-47D9-9CB2-3876F4F44FD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220A5-D408-4D00-9A55-848CA5A012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F6DCCD-D43E-4A1A-9C81-9B63B47C3B4A}" type="datetime1">
              <a:rPr lang="en-US"/>
              <a:pPr lvl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FA41-2E8A-4982-ACC1-AEEC84DFDE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EF8C-445B-412A-B6EB-1B4D012F9D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C79029-10C7-4BDD-8B4B-224C333627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7B2E1-A5BB-45AA-8803-692DDB5C66E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D59B0-179F-46B4-91E6-896229FDF4A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7017-9461-4C51-A6E0-8DA7C6F6AC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7A324F-3EB7-4F64-8038-2C8FC25E0164}" type="datetime1">
              <a:rPr lang="en-US"/>
              <a:pPr lvl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F2F2-91E4-4E1B-A96B-ABC2C98DF2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EEEFD-5F3D-4C91-97F5-31CE457439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9972FA-F6D2-4637-BC0D-9E5A214283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67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BBC67C28-2E91-45AB-AA01-07A9DB3F00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3340" y="446629"/>
            <a:ext cx="4825325" cy="609401"/>
          </a:xfr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FA13FF6A-65FA-483E-8E54-73185DC244A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28800" y="3840480"/>
            <a:ext cx="8534396" cy="387797"/>
          </a:xfr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5DF510AF-E0D8-4EFB-A755-F873E25439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 lIns="0" tIns="0" rIns="0" bIns="0"/>
          <a:lstStyle>
            <a:lvl1pPr marL="12701">
              <a:lnSpc>
                <a:spcPts val="1425"/>
              </a:lnSpc>
              <a:defRPr spc="-1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Copyright © 2004, Oracle. All rights reserved.</a:t>
            </a:r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801DDAB-F78D-4610-A3AD-126B967D71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fld id="{EA018270-E64E-4E98-85DE-A8CF1C15F008}" type="datetime1">
              <a:rPr lang="en-US"/>
              <a:pPr lvl="0"/>
              <a:t>11/17/2020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AD2CC461-CA49-4A9A-BB91-12D8808D9C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fld id="{1942F958-0CD9-4EEF-BD78-44AD4EF9C2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204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04EB-3EAC-4B75-BF4A-0FEFE279817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14F5-623B-420F-BCB0-AC27D7A9982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6F28-5CD5-47A8-B7C1-31F067198C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EE8777-5F09-4445-A72D-F008D080F8CC}" type="datetime1">
              <a:rPr lang="en-US"/>
              <a:pPr lvl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510A3-6C1F-4D3B-BC89-5DBED623A3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D674-DE6E-4A69-8346-6C8BFCD296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46B78A-FE65-4853-8D38-E74F1DF195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380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7E06-E0CC-4D68-85F1-A78DDFE90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7F0D-F65B-442C-9150-3CC0E3668A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C1AB4-7531-4EC9-8DB7-F7C449D0B9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3B3BF0-4928-4FD4-9F20-C01E3B1C702B}" type="datetime1">
              <a:rPr lang="en-US"/>
              <a:pPr lvl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2207-57B5-4424-A5AB-D16F123361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E526-0F9B-4F94-8914-84D64C6412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5C3F1F-52E6-4956-962E-10AB881F76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4DFE-149F-42CC-B869-D3F88283A9D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B7D1-7201-4444-B2BA-AD163D2512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2AA2-CF16-425F-8BD4-782B8195925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246B1-6982-406B-B712-C0C9D515DE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EBF33D-9ACF-4AAD-AE34-1BD50CFC2E5F}" type="datetime1">
              <a:rPr lang="en-US"/>
              <a:pPr lvl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618A2-8EBA-43D4-97E2-DE4431358F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7DCAB-EE0B-417D-9C73-B3FD0F3589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6FFA30-64D8-4826-8CF3-66B1F363E6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3140-62A7-4065-BBFE-E21EBDFAC3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E1B76-B2A4-462E-90E5-07331CEAA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39EBA-26CC-4FC0-B5ED-684F4669C23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FB355-02F3-47F0-9D76-9ED73EE4839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8ED37-5DF5-4570-BA70-091D9D637FD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B2F16-44C3-42EC-AD6B-2B5A5FEC4D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EE6DAC-6ABC-430C-A00F-210D6353A21A}" type="datetime1">
              <a:rPr lang="en-US"/>
              <a:pPr lvl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35170-E8CD-49E0-9590-E5EAD7C7C5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68B96-EAB9-4217-ADAA-BD51B57F86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DEFA13-D14D-43E9-BCB7-C47794F723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C32D-E0CD-4115-BC5E-7C73C69B0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589C3-B85C-4D1A-B6BC-92047922A9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974EFD-3B15-4EFC-AD9D-05B494ED4696}" type="datetime1">
              <a:rPr lang="en-US"/>
              <a:pPr lvl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66FD3-E9E3-4F42-86E9-9341AA8690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EC0BB-14AF-4A6E-A153-693C5DF348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6173CD-9665-4FBE-9B18-74985BD15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77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44734-8BD1-47CD-B73A-1D44430209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D6270B-B9AF-4E7F-B575-033E6473EC6C}" type="datetime1">
              <a:rPr lang="en-US"/>
              <a:pPr lvl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18F24-5F2C-4411-A215-CECA1ABB65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69DF1-F1C9-43DE-B7A7-887832A44D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3C4427-685C-4193-8A41-2B5AB1FAE2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7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87F1-D02E-45D8-A8D8-319FD81E9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BAB0-C5A4-46F8-84F8-3E51C86E69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05751-C0F1-4AA8-B056-D26EEFA112B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A2CA2-7449-40AE-8BA5-83AB94FD7B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40A60F-7626-4D09-96F6-FE81766BFB4F}" type="datetime1">
              <a:rPr lang="en-US"/>
              <a:pPr lvl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DDCE4-DBB7-4058-9985-7C370C8D31C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80894-84CC-41A5-8AE7-0DC36B946C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4CFB8F-7988-4F99-9192-E3624C6CC6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CCA4-F34B-4C99-A784-A4FD27D3D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1FCCA-BA16-42DF-ADF3-4BD81C85659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EEA6E-A5EA-444A-9231-9CF3123B2B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6A571-E279-40D7-A294-56D2E7382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7FDC87-2AEE-4FD9-970B-29045E80FFB1}" type="datetime1">
              <a:rPr lang="en-US"/>
              <a:pPr lvl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0E5DB-CEFB-4238-AD00-954ED084ED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64237-067B-4B79-8634-1CD6062C91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128565-EE00-4D4F-AC55-81A2C98ACA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72EFD-B0DF-4C23-A2E5-668A8ADD94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9E654-0E3C-48B6-80B6-8137D20401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A08D-413C-4369-82AF-5D2DBB1F761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F00C4C8-6A17-4028-AF08-71A52AB8BC65}" type="datetime1">
              <a:rPr lang="en-US"/>
              <a:pPr lvl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E390F-E632-48E6-8274-898B3FBA4AF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942-7840-4081-AFFC-AB791F715F0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60326A6-BD9F-4AD8-ABE7-89DF9FB0144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D2D3A16-52A3-4B9B-A59C-E5C61846F807}"/>
              </a:ext>
            </a:extLst>
          </p:cNvPr>
          <p:cNvSpPr/>
          <p:nvPr/>
        </p:nvSpPr>
        <p:spPr>
          <a:xfrm>
            <a:off x="4587243" y="2019296"/>
            <a:ext cx="3156581" cy="2425061"/>
          </a:xfrm>
          <a:custGeom>
            <a:avLst/>
            <a:gdLst>
              <a:gd name="f0" fmla="val w"/>
              <a:gd name="f1" fmla="val h"/>
              <a:gd name="f2" fmla="val 0"/>
              <a:gd name="f3" fmla="val 3156585"/>
              <a:gd name="f4" fmla="val 2425065"/>
              <a:gd name="f5" fmla="val 1257300"/>
              <a:gd name="f6" fmla="val 2377440"/>
              <a:gd name="f7" fmla="val 2313432"/>
              <a:gd name="f8" fmla="val 1203960"/>
              <a:gd name="f9" fmla="val 1171956"/>
              <a:gd name="f10" fmla="val 2311908"/>
              <a:gd name="f11" fmla="val 1114044"/>
              <a:gd name="f12" fmla="val 2307336"/>
              <a:gd name="f13" fmla="val 1066800"/>
              <a:gd name="f14" fmla="val 2298191"/>
              <a:gd name="f15" fmla="val 1027176"/>
              <a:gd name="f16" fmla="val 2284476"/>
              <a:gd name="f17" fmla="val 982980"/>
              <a:gd name="f18" fmla="val 2255520"/>
              <a:gd name="f19" fmla="val 943356"/>
              <a:gd name="f20" fmla="val 2206752"/>
              <a:gd name="f21" fmla="val 928115"/>
              <a:gd name="f22" fmla="val 2161032"/>
              <a:gd name="f23" fmla="val 920496"/>
              <a:gd name="f24" fmla="val 2112264"/>
              <a:gd name="f25" fmla="val 912876"/>
              <a:gd name="f26" fmla="val 1955291"/>
              <a:gd name="f27" fmla="val 856488"/>
              <a:gd name="f28" fmla="val 391667"/>
              <a:gd name="f29" fmla="val 30480"/>
              <a:gd name="f30" fmla="val 452627"/>
              <a:gd name="f31" fmla="val 60960"/>
              <a:gd name="f32" fmla="val 440435"/>
              <a:gd name="f33" fmla="val 91439"/>
              <a:gd name="f34" fmla="val 429767"/>
              <a:gd name="f35" fmla="val 146304"/>
              <a:gd name="f36" fmla="val 411479"/>
              <a:gd name="f37" fmla="val 220980"/>
              <a:gd name="f38" fmla="val 399287"/>
              <a:gd name="f39" fmla="val 243839"/>
              <a:gd name="f40" fmla="val 397763"/>
              <a:gd name="f41" fmla="val 269748"/>
              <a:gd name="f42" fmla="val 318515"/>
              <a:gd name="f43" fmla="val 414527"/>
              <a:gd name="f44" fmla="val 359663"/>
              <a:gd name="f45" fmla="val 441959"/>
              <a:gd name="f46" fmla="val 388620"/>
              <a:gd name="f47" fmla="val 475487"/>
              <a:gd name="f48" fmla="val 400812"/>
              <a:gd name="f49" fmla="val 507491"/>
              <a:gd name="f50" fmla="val 405384"/>
              <a:gd name="f51" fmla="val 522731"/>
              <a:gd name="f52" fmla="val 406908"/>
              <a:gd name="f53" fmla="val 542543"/>
              <a:gd name="f54" fmla="val 409956"/>
              <a:gd name="f55" fmla="val 565403"/>
              <a:gd name="f56" fmla="val 413004"/>
              <a:gd name="f57" fmla="val 623315"/>
              <a:gd name="f58" fmla="val 1956815"/>
              <a:gd name="f59" fmla="val 408432"/>
              <a:gd name="f60" fmla="val 2084832"/>
              <a:gd name="f61" fmla="val 2116836"/>
              <a:gd name="f62" fmla="val 396239"/>
              <a:gd name="f63" fmla="val 2167128"/>
              <a:gd name="f64" fmla="val 377951"/>
              <a:gd name="f65" fmla="val 2212848"/>
              <a:gd name="f66" fmla="val 333756"/>
              <a:gd name="f67" fmla="val 2260091"/>
              <a:gd name="f68" fmla="val 288036"/>
              <a:gd name="f69" fmla="val 2287524"/>
              <a:gd name="f70" fmla="val 245363"/>
              <a:gd name="f71" fmla="val 2299716"/>
              <a:gd name="f72" fmla="val 192024"/>
              <a:gd name="f73" fmla="val 2308860"/>
              <a:gd name="f74" fmla="val 161544"/>
              <a:gd name="f75" fmla="val 2310384"/>
              <a:gd name="f76" fmla="val 128015"/>
              <a:gd name="f77" fmla="val 3156204"/>
              <a:gd name="f78" fmla="val 1211579"/>
              <a:gd name="f79" fmla="val 3154680"/>
              <a:gd name="f80" fmla="val 1118615"/>
              <a:gd name="f81" fmla="val 3148584"/>
              <a:gd name="f82" fmla="val 1025651"/>
              <a:gd name="f83" fmla="val 3139440"/>
              <a:gd name="f84" fmla="val 934211"/>
              <a:gd name="f85" fmla="val 3127248"/>
              <a:gd name="f86" fmla="val 845819"/>
              <a:gd name="f87" fmla="val 3110484"/>
              <a:gd name="f88" fmla="val 758951"/>
              <a:gd name="f89" fmla="val 3092195"/>
              <a:gd name="f90" fmla="val 673607"/>
              <a:gd name="f91" fmla="val 3067812"/>
              <a:gd name="f92" fmla="val 591311"/>
              <a:gd name="f93" fmla="val 3040380"/>
              <a:gd name="f94" fmla="val 510539"/>
              <a:gd name="f95" fmla="val 3019043"/>
              <a:gd name="f96" fmla="val 2994660"/>
              <a:gd name="f97" fmla="val 2965704"/>
              <a:gd name="f98" fmla="val 347471"/>
              <a:gd name="f99" fmla="val 2935224"/>
              <a:gd name="f100" fmla="val 300227"/>
              <a:gd name="f101" fmla="val 2901696"/>
              <a:gd name="f102" fmla="val 254507"/>
              <a:gd name="f103" fmla="val 2865120"/>
              <a:gd name="f104" fmla="val 213359"/>
              <a:gd name="f105" fmla="val 2825496"/>
              <a:gd name="f106" fmla="val 173735"/>
              <a:gd name="f107" fmla="val 2782824"/>
              <a:gd name="f108" fmla="val 138683"/>
              <a:gd name="f109" fmla="val 2738628"/>
              <a:gd name="f110" fmla="val 105155"/>
              <a:gd name="f111" fmla="val 2692908"/>
              <a:gd name="f112" fmla="val 77723"/>
              <a:gd name="f113" fmla="val 2647188"/>
              <a:gd name="f114" fmla="val 53339"/>
              <a:gd name="f115" fmla="val 2599944"/>
              <a:gd name="f116" fmla="val 35051"/>
              <a:gd name="f117" fmla="val 2552700"/>
              <a:gd name="f118" fmla="val 19811"/>
              <a:gd name="f119" fmla="val 2503932"/>
              <a:gd name="f120" fmla="val 9143"/>
              <a:gd name="f121" fmla="val 2453640"/>
              <a:gd name="f122" fmla="val 1523"/>
              <a:gd name="f123" fmla="val 2403348"/>
              <a:gd name="f124" fmla="val 2354580"/>
              <a:gd name="f125" fmla="val 2305812"/>
              <a:gd name="f126" fmla="val 2257044"/>
              <a:gd name="f127" fmla="val 2209800"/>
              <a:gd name="f128" fmla="val 2162556"/>
              <a:gd name="f129" fmla="val 54863"/>
              <a:gd name="f130" fmla="val 79247"/>
              <a:gd name="f131" fmla="val 2071115"/>
              <a:gd name="f132" fmla="val 106679"/>
              <a:gd name="f133" fmla="val 2025396"/>
              <a:gd name="f134" fmla="val 140207"/>
              <a:gd name="f135" fmla="val 1982724"/>
              <a:gd name="f136" fmla="val 176783"/>
              <a:gd name="f137" fmla="val 1943100"/>
              <a:gd name="f138" fmla="val 217931"/>
              <a:gd name="f139" fmla="val 1905000"/>
              <a:gd name="f140" fmla="val 262127"/>
              <a:gd name="f141" fmla="val 1869948"/>
              <a:gd name="f142" fmla="val 310895"/>
              <a:gd name="f143" fmla="val 1837944"/>
              <a:gd name="f144" fmla="val 362711"/>
              <a:gd name="f145" fmla="val 1808988"/>
              <a:gd name="f146" fmla="val 419099"/>
              <a:gd name="f147" fmla="val 1783080"/>
              <a:gd name="f148" fmla="val 478535"/>
              <a:gd name="f149" fmla="val 1760220"/>
              <a:gd name="f150" fmla="val 1734312"/>
              <a:gd name="f151" fmla="val 1712976"/>
              <a:gd name="f152" fmla="val 705611"/>
              <a:gd name="f153" fmla="val 1694688"/>
              <a:gd name="f154" fmla="val 789432"/>
              <a:gd name="f155" fmla="val 1679448"/>
              <a:gd name="f156" fmla="val 876300"/>
              <a:gd name="f157" fmla="val 1668780"/>
              <a:gd name="f158" fmla="val 963167"/>
              <a:gd name="f159" fmla="val 1659636"/>
              <a:gd name="f160" fmla="val 1054608"/>
              <a:gd name="f161" fmla="val 1655064"/>
              <a:gd name="f162" fmla="val 1146048"/>
              <a:gd name="f163" fmla="val 1653539"/>
              <a:gd name="f164" fmla="val 1240536"/>
              <a:gd name="f165" fmla="val 1309115"/>
              <a:gd name="f166" fmla="val 1658112"/>
              <a:gd name="f167" fmla="val 1379220"/>
              <a:gd name="f168" fmla="val 1664208"/>
              <a:gd name="f169" fmla="val 1447800"/>
              <a:gd name="f170" fmla="val 1671827"/>
              <a:gd name="f171" fmla="val 1514855"/>
              <a:gd name="f172" fmla="val 1682496"/>
              <a:gd name="f173" fmla="val 1583436"/>
              <a:gd name="f174" fmla="val 1650491"/>
              <a:gd name="f175" fmla="val 1709927"/>
              <a:gd name="f176" fmla="val 1716024"/>
              <a:gd name="f177" fmla="val 1726692"/>
              <a:gd name="f178" fmla="val 1783079"/>
              <a:gd name="f179" fmla="val 1741932"/>
              <a:gd name="f180" fmla="val 1830324"/>
              <a:gd name="f181" fmla="val 1757172"/>
              <a:gd name="f182" fmla="val 1874520"/>
              <a:gd name="f183" fmla="val 1772412"/>
              <a:gd name="f184" fmla="val 1917191"/>
              <a:gd name="f185" fmla="val 1789176"/>
              <a:gd name="f186" fmla="val 1805939"/>
              <a:gd name="f187" fmla="val 1994915"/>
              <a:gd name="f188" fmla="val 1822704"/>
              <a:gd name="f189" fmla="val 2029967"/>
              <a:gd name="f190" fmla="val 1840992"/>
              <a:gd name="f191" fmla="val 2063496"/>
              <a:gd name="f192" fmla="val 1886712"/>
              <a:gd name="f193" fmla="val 2132076"/>
              <a:gd name="f194" fmla="val 1914144"/>
              <a:gd name="f195" fmla="val 2168652"/>
              <a:gd name="f196" fmla="val 2202179"/>
              <a:gd name="f197" fmla="val 1972056"/>
              <a:gd name="f198" fmla="val 2234184"/>
              <a:gd name="f199" fmla="val 2002536"/>
              <a:gd name="f200" fmla="val 2264664"/>
              <a:gd name="f201" fmla="val 2034539"/>
              <a:gd name="f202" fmla="val 2292096"/>
              <a:gd name="f203" fmla="val 2066544"/>
              <a:gd name="f204" fmla="val 2316479"/>
              <a:gd name="f205" fmla="val 2100072"/>
              <a:gd name="f206" fmla="val 2339340"/>
              <a:gd name="f207" fmla="val 2135124"/>
              <a:gd name="f208" fmla="val 2359152"/>
              <a:gd name="f209" fmla="val 2170176"/>
              <a:gd name="f210" fmla="val 2375916"/>
              <a:gd name="f211" fmla="val 2173224"/>
              <a:gd name="f212" fmla="val 2377186"/>
              <a:gd name="f213" fmla="val 1321308"/>
              <a:gd name="f214" fmla="val 2174748"/>
              <a:gd name="f215" fmla="val 1216152"/>
              <a:gd name="f216" fmla="val 2176272"/>
              <a:gd name="f217" fmla="val 938784"/>
              <a:gd name="f218" fmla="val 2183892"/>
              <a:gd name="f219" fmla="val 541019"/>
              <a:gd name="f220" fmla="val 2186940"/>
              <a:gd name="f221" fmla="val 495299"/>
              <a:gd name="f222" fmla="val 2188464"/>
              <a:gd name="f223" fmla="val 455675"/>
              <a:gd name="f224" fmla="val 2191512"/>
              <a:gd name="f225" fmla="val 422147"/>
              <a:gd name="f226" fmla="val 2193036"/>
              <a:gd name="f227" fmla="val 393191"/>
              <a:gd name="f228" fmla="val 2196084"/>
              <a:gd name="f229" fmla="val 371855"/>
              <a:gd name="f230" fmla="val 301751"/>
              <a:gd name="f231" fmla="val 2228088"/>
              <a:gd name="f232" fmla="val 242315"/>
              <a:gd name="f233" fmla="val 2252472"/>
              <a:gd name="f234" fmla="val 195071"/>
              <a:gd name="f235" fmla="val 2281428"/>
              <a:gd name="f236" fmla="val 160019"/>
              <a:gd name="f237" fmla="val 2333244"/>
              <a:gd name="f238" fmla="val 2398776"/>
              <a:gd name="f239" fmla="val 118871"/>
              <a:gd name="f240" fmla="val 2421636"/>
              <a:gd name="f241" fmla="val 2462784"/>
              <a:gd name="f242" fmla="val 126491"/>
              <a:gd name="f243" fmla="val 2513076"/>
              <a:gd name="f244" fmla="val 149351"/>
              <a:gd name="f245" fmla="val 196595"/>
              <a:gd name="f246" fmla="val 2580132"/>
              <a:gd name="f247" fmla="val 257555"/>
              <a:gd name="f248" fmla="val 2590800"/>
              <a:gd name="f249" fmla="val 295655"/>
              <a:gd name="f250" fmla="val 2601468"/>
              <a:gd name="f251" fmla="val 338327"/>
              <a:gd name="f252" fmla="val 2609088"/>
              <a:gd name="f253" fmla="val 387095"/>
              <a:gd name="f254" fmla="val 2615184"/>
              <a:gd name="f255" fmla="val 438911"/>
              <a:gd name="f256" fmla="val 2619756"/>
              <a:gd name="f257" fmla="val 496823"/>
              <a:gd name="f258" fmla="val 2621280"/>
              <a:gd name="f259" fmla="val 528827"/>
              <a:gd name="f260" fmla="val 2622804"/>
              <a:gd name="f261" fmla="val 551687"/>
              <a:gd name="f262" fmla="val 579119"/>
              <a:gd name="f263" fmla="val 2624328"/>
              <a:gd name="f264" fmla="val 609599"/>
              <a:gd name="f265" fmla="val 682751"/>
              <a:gd name="f266" fmla="val 2625852"/>
              <a:gd name="f267" fmla="val 725423"/>
              <a:gd name="f268" fmla="val 876299"/>
              <a:gd name="f269" fmla="val 2627376"/>
              <a:gd name="f270" fmla="val 935735"/>
              <a:gd name="f271" fmla="val 2379181"/>
              <a:gd name="f272" fmla="val 2677668"/>
              <a:gd name="f273" fmla="val 2356103"/>
              <a:gd name="f274" fmla="val 2318003"/>
              <a:gd name="f275" fmla="val 2796540"/>
              <a:gd name="f276" fmla="val 2273807"/>
              <a:gd name="f277" fmla="val 2849880"/>
              <a:gd name="f278" fmla="val 2223515"/>
              <a:gd name="f279" fmla="val 2167127"/>
              <a:gd name="f280" fmla="val 2970276"/>
              <a:gd name="f281" fmla="val 2069591"/>
              <a:gd name="f282" fmla="val 2990088"/>
              <a:gd name="f283" fmla="val 2031491"/>
              <a:gd name="f284" fmla="val 3008376"/>
              <a:gd name="f285" fmla="val 1993391"/>
              <a:gd name="f286" fmla="val 3026664"/>
              <a:gd name="f287" fmla="val 1952243"/>
              <a:gd name="f288" fmla="val 3043428"/>
              <a:gd name="f289" fmla="val 1908047"/>
              <a:gd name="f290" fmla="val 3058667"/>
              <a:gd name="f291" fmla="val 1863851"/>
              <a:gd name="f292" fmla="val 3081528"/>
              <a:gd name="f293" fmla="val 1787651"/>
              <a:gd name="f294" fmla="val 3101340"/>
              <a:gd name="f295" fmla="val 3118104"/>
              <a:gd name="f296" fmla="val 1630679"/>
              <a:gd name="f297" fmla="val 3131819"/>
              <a:gd name="f298" fmla="val 1549907"/>
              <a:gd name="f299" fmla="val 3142488"/>
              <a:gd name="f300" fmla="val 1467611"/>
              <a:gd name="f301" fmla="val 3150108"/>
              <a:gd name="f302" fmla="val 1383791"/>
              <a:gd name="f303" fmla="val 1298447"/>
              <a:gd name="f304" fmla="val 1208531"/>
              <a:gd name="f305" fmla="val 1947671"/>
              <a:gd name="f306" fmla="val 2616708"/>
              <a:gd name="f307" fmla="val 1996439"/>
              <a:gd name="f308" fmla="val 2604516"/>
              <a:gd name="f309" fmla="val 2083307"/>
              <a:gd name="f310" fmla="val 2593848"/>
              <a:gd name="f311" fmla="val 2122931"/>
              <a:gd name="f312" fmla="val 2569464"/>
              <a:gd name="f313" fmla="val 2189987"/>
              <a:gd name="f314" fmla="val 2537460"/>
              <a:gd name="f315" fmla="val 2244851"/>
              <a:gd name="f316" fmla="val 2499360"/>
              <a:gd name="f317" fmla="val 2278379"/>
              <a:gd name="f318" fmla="val 2449068"/>
              <a:gd name="f319" fmla="val 2296667"/>
              <a:gd name="f320" fmla="val 2409444"/>
              <a:gd name="f321" fmla="val 2299715"/>
              <a:gd name="f322" fmla="val 2371344"/>
              <a:gd name="f323" fmla="val 2276855"/>
              <a:gd name="f324" fmla="val 2270760"/>
              <a:gd name="f325" fmla="val 2246376"/>
              <a:gd name="f326" fmla="val 2240280"/>
              <a:gd name="f327" fmla="val 2197608"/>
              <a:gd name="f328" fmla="val 2221992"/>
              <a:gd name="f329" fmla="val 2150364"/>
              <a:gd name="f330" fmla="val 2208276"/>
              <a:gd name="f331" fmla="val 2095500"/>
              <a:gd name="f332" fmla="val 2200656"/>
              <a:gd name="f333" fmla="val 2048255"/>
              <a:gd name="f334" fmla="val 2020824"/>
              <a:gd name="f335" fmla="val 2189988"/>
              <a:gd name="f336" fmla="val 1958339"/>
              <a:gd name="f337" fmla="val 1885188"/>
              <a:gd name="f338" fmla="val 1606296"/>
              <a:gd name="f339" fmla="val 1551432"/>
              <a:gd name="f340" fmla="val 1491996"/>
              <a:gd name="f341" fmla="val 2391155"/>
              <a:gd name="f342" fmla="val 2243328"/>
              <a:gd name="f343" fmla="val 2282952"/>
              <a:gd name="f344" fmla="val 2412491"/>
              <a:gd name="f345" fmla="val 2322576"/>
              <a:gd name="f346" fmla="val 2420112"/>
              <a:gd name="f347" fmla="val 2362200"/>
              <a:gd name="f348" fmla="val 2423160"/>
              <a:gd name="f349" fmla="val 2424683"/>
              <a:gd name="f350" fmla="val 2439924"/>
              <a:gd name="f351" fmla="val 2423159"/>
              <a:gd name="f352" fmla="val 2511552"/>
              <a:gd name="f353" fmla="val 2415539"/>
              <a:gd name="f354" fmla="val 2397251"/>
              <a:gd name="f355" fmla="val 2613660"/>
              <a:gd name="f356" fmla="val 2385059"/>
              <a:gd name="f357" fmla="*/ f0 1 3156585"/>
              <a:gd name="f358" fmla="*/ f1 1 2425065"/>
              <a:gd name="f359" fmla="+- f4 0 f2"/>
              <a:gd name="f360" fmla="+- f3 0 f2"/>
              <a:gd name="f361" fmla="*/ f360 1 3156585"/>
              <a:gd name="f362" fmla="*/ f359 1 2425065"/>
              <a:gd name="f363" fmla="*/ f2 1 f361"/>
              <a:gd name="f364" fmla="*/ f3 1 f361"/>
              <a:gd name="f365" fmla="*/ f2 1 f362"/>
              <a:gd name="f366" fmla="*/ f4 1 f362"/>
              <a:gd name="f367" fmla="*/ f363 f357 1"/>
              <a:gd name="f368" fmla="*/ f364 f357 1"/>
              <a:gd name="f369" fmla="*/ f366 f358 1"/>
              <a:gd name="f370" fmla="*/ f365 f35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67" t="f370" r="f368" b="f369"/>
            <a:pathLst>
              <a:path w="3156585" h="2425065">
                <a:moveTo>
                  <a:pt x="f5" y="f6"/>
                </a:moveTo>
                <a:lnTo>
                  <a:pt x="f5" y="f7"/>
                </a:lnTo>
                <a:lnTo>
                  <a:pt x="f8" y="f7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5" y="f2"/>
                </a:lnTo>
                <a:lnTo>
                  <a:pt x="f27" y="f2"/>
                </a:lnTo>
                <a:lnTo>
                  <a:pt x="f2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38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7"/>
                </a:lnTo>
                <a:lnTo>
                  <a:pt x="f56" y="f6"/>
                </a:lnTo>
                <a:lnTo>
                  <a:pt x="f5" y="f6"/>
                </a:lnTo>
                <a:close/>
              </a:path>
              <a:path w="3156585" h="2425065">
                <a:moveTo>
                  <a:pt x="f56" y="f6"/>
                </a:moveTo>
                <a:lnTo>
                  <a:pt x="f56" y="f58"/>
                </a:lnTo>
                <a:lnTo>
                  <a:pt x="f59" y="f60"/>
                </a:lnTo>
                <a:lnTo>
                  <a:pt x="f5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"/>
                </a:lnTo>
                <a:lnTo>
                  <a:pt x="f29" y="f7"/>
                </a:lnTo>
                <a:lnTo>
                  <a:pt x="f29" y="f6"/>
                </a:lnTo>
                <a:lnTo>
                  <a:pt x="f56" y="f6"/>
                </a:lnTo>
                <a:close/>
              </a:path>
              <a:path w="3156585" h="2425065">
                <a:moveTo>
                  <a:pt x="f77" y="f78"/>
                </a:move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91" y="f92"/>
                </a:lnTo>
                <a:lnTo>
                  <a:pt x="f93" y="f94"/>
                </a:lnTo>
                <a:lnTo>
                  <a:pt x="f95" y="f30"/>
                </a:lnTo>
                <a:lnTo>
                  <a:pt x="f96" y="f38"/>
                </a:lnTo>
                <a:lnTo>
                  <a:pt x="f97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2"/>
                </a:lnTo>
                <a:lnTo>
                  <a:pt x="f124" y="f122"/>
                </a:lnTo>
                <a:lnTo>
                  <a:pt x="f125" y="f120"/>
                </a:lnTo>
                <a:lnTo>
                  <a:pt x="f126" y="f118"/>
                </a:lnTo>
                <a:lnTo>
                  <a:pt x="f127" y="f116"/>
                </a:lnTo>
                <a:lnTo>
                  <a:pt x="f128" y="f129"/>
                </a:lnTo>
                <a:lnTo>
                  <a:pt x="f61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53"/>
                </a:lnTo>
                <a:lnTo>
                  <a:pt x="f150" y="f57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163" y="f164"/>
                </a:lnTo>
                <a:lnTo>
                  <a:pt x="f161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53" y="f174"/>
                </a:lnTo>
                <a:lnTo>
                  <a:pt x="f175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182"/>
                </a:lnTo>
                <a:lnTo>
                  <a:pt x="f183" y="f184"/>
                </a:lnTo>
                <a:lnTo>
                  <a:pt x="f185" y="f58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194" y="f195"/>
                </a:lnTo>
                <a:lnTo>
                  <a:pt x="f137" y="f196"/>
                </a:lnTo>
                <a:lnTo>
                  <a:pt x="f197" y="f198"/>
                </a:lnTo>
                <a:lnTo>
                  <a:pt x="f199" y="f200"/>
                </a:ln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207" y="f208"/>
                </a:lnTo>
                <a:lnTo>
                  <a:pt x="f209" y="f210"/>
                </a:lnTo>
                <a:lnTo>
                  <a:pt x="f211" y="f212"/>
                </a:lnTo>
                <a:lnTo>
                  <a:pt x="f211" y="f213"/>
                </a:lnTo>
                <a:lnTo>
                  <a:pt x="f214" y="f215"/>
                </a:lnTo>
                <a:lnTo>
                  <a:pt x="f214" y="f82"/>
                </a:lnTo>
                <a:lnTo>
                  <a:pt x="f216" y="f217"/>
                </a:lnTo>
                <a:lnTo>
                  <a:pt x="f216" y="f27"/>
                </a:lnTo>
                <a:lnTo>
                  <a:pt x="f218" y="f219"/>
                </a:lnTo>
                <a:lnTo>
                  <a:pt x="f220" y="f221"/>
                </a:lnTo>
                <a:lnTo>
                  <a:pt x="f222" y="f223"/>
                </a:lnTo>
                <a:lnTo>
                  <a:pt x="f224" y="f225"/>
                </a:lnTo>
                <a:lnTo>
                  <a:pt x="f226" y="f227"/>
                </a:lnTo>
                <a:lnTo>
                  <a:pt x="f228" y="f229"/>
                </a:lnTo>
                <a:lnTo>
                  <a:pt x="f127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76"/>
                </a:lnTo>
                <a:lnTo>
                  <a:pt x="f238" y="f239"/>
                </a:lnTo>
                <a:lnTo>
                  <a:pt x="f240" y="f239"/>
                </a:lnTo>
                <a:lnTo>
                  <a:pt x="f241" y="f242"/>
                </a:lnTo>
                <a:lnTo>
                  <a:pt x="f243" y="f244"/>
                </a:lnTo>
                <a:lnTo>
                  <a:pt x="f117" y="f245"/>
                </a:lnTo>
                <a:lnTo>
                  <a:pt x="f246" y="f247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256" y="f257"/>
                </a:lnTo>
                <a:lnTo>
                  <a:pt x="f258" y="f94"/>
                </a:lnTo>
                <a:lnTo>
                  <a:pt x="f258" y="f259"/>
                </a:lnTo>
                <a:lnTo>
                  <a:pt x="f260" y="f261"/>
                </a:lnTo>
                <a:lnTo>
                  <a:pt x="f260" y="f262"/>
                </a:lnTo>
                <a:lnTo>
                  <a:pt x="f263" y="f264"/>
                </a:lnTo>
                <a:lnTo>
                  <a:pt x="f263" y="f265"/>
                </a:lnTo>
                <a:lnTo>
                  <a:pt x="f266" y="f267"/>
                </a:lnTo>
                <a:lnTo>
                  <a:pt x="f266" y="f268"/>
                </a:lnTo>
                <a:lnTo>
                  <a:pt x="f269" y="f270"/>
                </a:lnTo>
                <a:lnTo>
                  <a:pt x="f269" y="f271"/>
                </a:lnTo>
                <a:lnTo>
                  <a:pt x="f272" y="f273"/>
                </a:lnTo>
                <a:lnTo>
                  <a:pt x="f109" y="f274"/>
                </a:lnTo>
                <a:lnTo>
                  <a:pt x="f275" y="f276"/>
                </a:lnTo>
                <a:lnTo>
                  <a:pt x="f277" y="f278"/>
                </a:lnTo>
                <a:lnTo>
                  <a:pt x="f101" y="f279"/>
                </a:lnTo>
                <a:lnTo>
                  <a:pt x="f280" y="f281"/>
                </a:lnTo>
                <a:lnTo>
                  <a:pt x="f282" y="f283"/>
                </a:lnTo>
                <a:lnTo>
                  <a:pt x="f284" y="f285"/>
                </a:lnTo>
                <a:lnTo>
                  <a:pt x="f286" y="f287"/>
                </a:lnTo>
                <a:lnTo>
                  <a:pt x="f288" y="f289"/>
                </a:lnTo>
                <a:lnTo>
                  <a:pt x="f290" y="f291"/>
                </a:lnTo>
                <a:lnTo>
                  <a:pt x="f292" y="f293"/>
                </a:lnTo>
                <a:lnTo>
                  <a:pt x="f294" y="f175"/>
                </a:lnTo>
                <a:lnTo>
                  <a:pt x="f295" y="f296"/>
                </a:lnTo>
                <a:lnTo>
                  <a:pt x="f297" y="f298"/>
                </a:lnTo>
                <a:lnTo>
                  <a:pt x="f299" y="f300"/>
                </a:lnTo>
                <a:lnTo>
                  <a:pt x="f301" y="f302"/>
                </a:lnTo>
                <a:lnTo>
                  <a:pt x="f79" y="f303"/>
                </a:lnTo>
                <a:lnTo>
                  <a:pt x="f77" y="f78"/>
                </a:lnTo>
                <a:close/>
              </a:path>
              <a:path w="3156585" h="2425065">
                <a:moveTo>
                  <a:pt x="f269" y="f271"/>
                </a:moveTo>
                <a:lnTo>
                  <a:pt x="f269" y="f304"/>
                </a:lnTo>
                <a:lnTo>
                  <a:pt x="f256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315"/>
                </a:lnTo>
                <a:lnTo>
                  <a:pt x="f316" y="f317"/>
                </a:lnTo>
                <a:lnTo>
                  <a:pt x="f318" y="f319"/>
                </a:lnTo>
                <a:lnTo>
                  <a:pt x="f320" y="f321"/>
                </a:lnTo>
                <a:lnTo>
                  <a:pt x="f322" y="f319"/>
                </a:lnTo>
                <a:lnTo>
                  <a:pt x="f12" y="f323"/>
                </a:lnTo>
                <a:lnTo>
                  <a:pt x="f324" y="f325"/>
                </a:lnTo>
                <a:lnTo>
                  <a:pt x="f326" y="f327"/>
                </a:lnTo>
                <a:lnTo>
                  <a:pt x="f328" y="f329"/>
                </a:lnTo>
                <a:lnTo>
                  <a:pt x="f330" y="f331"/>
                </a:lnTo>
                <a:lnTo>
                  <a:pt x="f332" y="f333"/>
                </a:lnTo>
                <a:lnTo>
                  <a:pt x="f228" y="f334"/>
                </a:lnTo>
                <a:lnTo>
                  <a:pt x="f335" y="f336"/>
                </a:lnTo>
                <a:lnTo>
                  <a:pt x="f218" y="f337"/>
                </a:lnTo>
                <a:lnTo>
                  <a:pt x="f214" y="f338"/>
                </a:lnTo>
                <a:lnTo>
                  <a:pt x="f214" y="f339"/>
                </a:lnTo>
                <a:lnTo>
                  <a:pt x="f211" y="f340"/>
                </a:lnTo>
                <a:lnTo>
                  <a:pt x="f211" y="f212"/>
                </a:lnTo>
                <a:lnTo>
                  <a:pt x="f20" y="f341"/>
                </a:lnTo>
                <a:lnTo>
                  <a:pt x="f342" y="f123"/>
                </a:lnTo>
                <a:lnTo>
                  <a:pt x="f343" y="f344"/>
                </a:lnTo>
                <a:lnTo>
                  <a:pt x="f345" y="f346"/>
                </a:lnTo>
                <a:lnTo>
                  <a:pt x="f347" y="f348"/>
                </a:lnTo>
                <a:lnTo>
                  <a:pt x="f123" y="f349"/>
                </a:lnTo>
                <a:lnTo>
                  <a:pt x="f350" y="f351"/>
                </a:lnTo>
                <a:lnTo>
                  <a:pt x="f352" y="f353"/>
                </a:lnTo>
                <a:lnTo>
                  <a:pt x="f246" y="f354"/>
                </a:lnTo>
                <a:lnTo>
                  <a:pt x="f355" y="f356"/>
                </a:lnTo>
                <a:lnTo>
                  <a:pt x="f269" y="f271"/>
                </a:lnTo>
                <a:close/>
              </a:path>
            </a:pathLst>
          </a:custGeom>
          <a:solidFill>
            <a:srgbClr val="CCCCC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8F90AE1-A366-47C8-A2CD-6E4C3BBA9B41}"/>
              </a:ext>
            </a:extLst>
          </p:cNvPr>
          <p:cNvSpPr/>
          <p:nvPr/>
        </p:nvSpPr>
        <p:spPr>
          <a:xfrm>
            <a:off x="1524003" y="6370323"/>
            <a:ext cx="9142472" cy="269748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A66ABCD-3296-4CD1-8C6E-FF6E01B8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2582" y="1863172"/>
            <a:ext cx="5385431" cy="2043501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br>
              <a:rPr lang="fr-FR"/>
            </a:br>
            <a:r>
              <a:rPr lang="fr-FR">
                <a:solidFill>
                  <a:srgbClr val="222222"/>
                </a:solidFill>
                <a:latin typeface="arial" pitchFamily="34"/>
              </a:rPr>
              <a:t>Création d'autres objets de schéma</a:t>
            </a:r>
            <a:endParaRPr lang="en-US" spc="-5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EB609A8-68AD-4235-97E3-E4764F896501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365673-851C-46A6-8FA8-42634F93B7E6}"/>
              </a:ext>
            </a:extLst>
          </p:cNvPr>
          <p:cNvSpPr txBox="1"/>
          <p:nvPr/>
        </p:nvSpPr>
        <p:spPr>
          <a:xfrm>
            <a:off x="2382012" y="1872992"/>
            <a:ext cx="7295512" cy="533479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ts val="203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SELECT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*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171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FROM	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salvu50;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5017BFA-A84C-41C4-BE71-6AF0CDA34E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4334" y="406688"/>
            <a:ext cx="6958748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Récupérer des données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ACAD9B1-9706-462E-BEF3-D95C178F3971}"/>
              </a:ext>
            </a:extLst>
          </p:cNvPr>
          <p:cNvSpPr/>
          <p:nvPr/>
        </p:nvSpPr>
        <p:spPr>
          <a:xfrm>
            <a:off x="3325371" y="2139696"/>
            <a:ext cx="1087121" cy="260988"/>
          </a:xfrm>
          <a:custGeom>
            <a:avLst/>
            <a:gdLst>
              <a:gd name="f0" fmla="val w"/>
              <a:gd name="f1" fmla="val h"/>
              <a:gd name="f2" fmla="val 0"/>
              <a:gd name="f3" fmla="val 1087120"/>
              <a:gd name="f4" fmla="val 260985"/>
              <a:gd name="f5" fmla="val 1086612"/>
              <a:gd name="f6" fmla="val 260604"/>
              <a:gd name="f7" fmla="*/ f0 1 1087120"/>
              <a:gd name="f8" fmla="*/ f1 1 260985"/>
              <a:gd name="f9" fmla="+- f4 0 f2"/>
              <a:gd name="f10" fmla="+- f3 0 f2"/>
              <a:gd name="f11" fmla="*/ f10 1 1087120"/>
              <a:gd name="f12" fmla="*/ f9 1 260985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087120" h="260985">
                <a:moveTo>
                  <a:pt x="f5" y="f6"/>
                </a:moveTo>
                <a:lnTo>
                  <a:pt x="f5" y="f2"/>
                </a:lnTo>
                <a:lnTo>
                  <a:pt x="f2" y="f2"/>
                </a:lnTo>
                <a:lnTo>
                  <a:pt x="f2" y="f6"/>
                </a:lnTo>
                <a:lnTo>
                  <a:pt x="f5" y="f6"/>
                </a:lnTo>
                <a:close/>
              </a:path>
            </a:pathLst>
          </a:custGeom>
          <a:noFill/>
          <a:ln w="28959" cap="flat">
            <a:solidFill>
              <a:srgbClr val="FF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C440484-A9FF-444C-98FF-143B19CAD477}"/>
              </a:ext>
            </a:extLst>
          </p:cNvPr>
          <p:cNvSpPr/>
          <p:nvPr/>
        </p:nvSpPr>
        <p:spPr>
          <a:xfrm>
            <a:off x="2414400" y="3068196"/>
            <a:ext cx="7239003" cy="1295403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313CA23-FF54-456B-85B9-14D9586510E5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40587B-B71E-4B4F-AD9B-DE37340EF4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5690" y="406688"/>
            <a:ext cx="5383456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Modifier une vue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622FB53A-B4EF-4965-8165-E4911EF4B85F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6FB3535-78DC-4300-82CE-8DFFD23C6A7B}"/>
              </a:ext>
            </a:extLst>
          </p:cNvPr>
          <p:cNvSpPr txBox="1"/>
          <p:nvPr/>
        </p:nvSpPr>
        <p:spPr>
          <a:xfrm>
            <a:off x="2501898" y="1788666"/>
            <a:ext cx="9223068" cy="7502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172" rIns="0" bIns="0" anchor="t" anchorCtr="0" compatLnSpc="1">
            <a:spAutoFit/>
          </a:bodyPr>
          <a:lstStyle/>
          <a:p>
            <a:pPr marL="469260" marR="5084" lvl="0" indent="-457200" algn="l" defTabSz="914400" rtl="0" fontAlgn="auto" hangingPunct="1">
              <a:lnSpc>
                <a:spcPct val="102699"/>
              </a:lnSpc>
              <a:spcBef>
                <a:spcPts val="2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Modifiez la vue EMPVU80 à l'aide d'une clause CREATE OR REPLACE VIEW. Ajouter un alias pour chaque nom de colonne</a:t>
            </a: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2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:</a:t>
            </a:r>
            <a:endParaRPr lang="fr-FR" sz="2000" b="0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0802E21-E80B-44CA-A391-4A60E735FE3B}"/>
              </a:ext>
            </a:extLst>
          </p:cNvPr>
          <p:cNvSpPr txBox="1"/>
          <p:nvPr/>
        </p:nvSpPr>
        <p:spPr>
          <a:xfrm>
            <a:off x="2501898" y="4849785"/>
            <a:ext cx="7186297" cy="15144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21588" rIns="0" bIns="0" anchor="t" anchorCtr="0" compatLnSpc="1">
            <a:spAutoFit/>
          </a:bodyPr>
          <a:lstStyle/>
          <a:p>
            <a:pPr marL="469260" marR="5084" lvl="0" indent="-457200" algn="just" defTabSz="914400" rtl="0" fontAlgn="auto" hangingPunct="1">
              <a:lnSpc>
                <a:spcPct val="102699"/>
              </a:lnSpc>
              <a:spcBef>
                <a:spcPts val="17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Les alias de colonne de la clause CREATE OR REPLACE VIEW sont répertoriés dans le même ordre que les colonnes de la sous-requête.</a:t>
            </a: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12060" marR="5084" lvl="0" indent="0" algn="just" defTabSz="914400" rtl="0" fontAlgn="auto" hangingPunct="1">
              <a:lnSpc>
                <a:spcPct val="102699"/>
              </a:lnSpc>
              <a:spcBef>
                <a:spcPts val="170"/>
              </a:spcBef>
              <a:spcAft>
                <a:spcPts val="0"/>
              </a:spcAft>
              <a:buNone/>
              <a:tabLst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7192976-BFFB-44B6-969D-91BBADC2AD1C}"/>
              </a:ext>
            </a:extLst>
          </p:cNvPr>
          <p:cNvSpPr txBox="1"/>
          <p:nvPr/>
        </p:nvSpPr>
        <p:spPr>
          <a:xfrm>
            <a:off x="2382012" y="2871216"/>
            <a:ext cx="7286625" cy="1963417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 OR REPLACE VIEW</a:t>
            </a:r>
            <a:r>
              <a:rPr lang="en-US" sz="1800" b="1" i="0" u="none" strike="noStrike" kern="1200" cap="none" spc="-1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empvu80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1575438" lvl="0" indent="274320" algn="l" defTabSz="914400" rtl="0" fontAlgn="auto" hangingPunct="1">
              <a:lnSpc>
                <a:spcPts val="2170"/>
              </a:lnSpc>
              <a:spcBef>
                <a:spcPts val="65"/>
              </a:spcBef>
              <a:spcAft>
                <a:spcPts val="0"/>
              </a:spcAft>
              <a:buNone/>
              <a:tabLst>
                <a:tab pos="160591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(id_number,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name,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sal, department_id) 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AS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SELECT	employee_id, first_name ||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'</a:t>
            </a:r>
            <a:r>
              <a:rPr lang="en-US" sz="1800" b="1" i="0" u="none" strike="noStrike" kern="1200" cap="none" spc="-1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'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514980" marR="894082" lvl="0" indent="1090934" algn="l" defTabSz="914400" rtl="0" fontAlgn="auto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60591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||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last_name,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salary,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department_id 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FROM	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employees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3076571" lvl="0" indent="409578" algn="l" defTabSz="914400" rtl="0" fontAlgn="auto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60591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WHERE	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department_id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=</a:t>
            </a:r>
            <a:r>
              <a:rPr lang="en-US" sz="1800" b="1" i="0" u="none" strike="noStrike" kern="1200" cap="none" spc="-5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80;  </a:t>
            </a:r>
            <a:r>
              <a:rPr lang="en-US" sz="1800" b="1" i="0" u="none" strike="noStrike" kern="1200" cap="none" spc="-5" baseline="0">
                <a:solidFill>
                  <a:srgbClr val="FF0000"/>
                </a:solidFill>
                <a:uFillTx/>
                <a:latin typeface="Courier New"/>
                <a:cs typeface="Courier New"/>
              </a:rPr>
              <a:t>View</a:t>
            </a:r>
            <a:r>
              <a:rPr lang="en-US" sz="1800" b="1" i="0" u="none" strike="noStrike" kern="1200" cap="none" spc="-20" baseline="0">
                <a:solidFill>
                  <a:srgbClr val="FF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FF0000"/>
                </a:solidFill>
                <a:uFillTx/>
                <a:latin typeface="Courier New"/>
                <a:cs typeface="Courier New"/>
              </a:rPr>
              <a:t>created.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06DA875-DE14-42DB-B7AB-5CE8C013496A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510478B-5F10-4B0C-A0E6-E0A48C784008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078BC2-ECD8-4CD0-90EA-4D91AFABB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2012" y="406688"/>
            <a:ext cx="5827644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Créer une vue complexe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E802ABA-A695-4387-9D21-85D9E0CF6C70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C8806C0-3567-4E25-BC48-DE3F1D194E93}"/>
              </a:ext>
            </a:extLst>
          </p:cNvPr>
          <p:cNvSpPr txBox="1"/>
          <p:nvPr/>
        </p:nvSpPr>
        <p:spPr>
          <a:xfrm>
            <a:off x="2387598" y="1808482"/>
            <a:ext cx="7059296" cy="11022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12701" marR="5084" lvl="0" indent="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Créer une vue complexe contenant des fonctions de groupe pour afficher les valeurs de deux tables</a:t>
            </a: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12701" marR="5084" lvl="0" indent="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6C851D0-3957-4D81-AE34-F4BE79223024}"/>
              </a:ext>
            </a:extLst>
          </p:cNvPr>
          <p:cNvSpPr txBox="1"/>
          <p:nvPr/>
        </p:nvSpPr>
        <p:spPr>
          <a:xfrm>
            <a:off x="2382012" y="2756915"/>
            <a:ext cx="7295512" cy="2196461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ts val="195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 OR REPLACE VIEW dept_sum_vu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37909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(name, minsal, maxsal,</a:t>
            </a:r>
            <a:r>
              <a:rPr lang="en-US" sz="1800" b="1" i="0" u="none" strike="noStrike" kern="1200" cap="none" spc="-3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avgsal)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743075" marR="1040760" lvl="0" indent="-1638933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7430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AS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SELECT	d.department_name, MIN(e.salary),  MAX(e.salary),AVG(e.salary)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51498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74307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FROM	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employees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JOIN departments</a:t>
            </a:r>
            <a:r>
              <a:rPr lang="en-US" sz="1800" b="1" i="0" u="none" strike="noStrike" kern="1200" cap="none" spc="-3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514980" marR="766440" lvl="0" indent="0" algn="l" defTabSz="914400" rtl="0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  <a:tabLst>
                <a:tab pos="174307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ON	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(e.department_id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=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d.department_id) 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GROUP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BY</a:t>
            </a:r>
            <a:r>
              <a:rPr lang="en-US" sz="1800" b="1" i="0" u="none" strike="noStrike" kern="1200" cap="none" spc="-3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d.department_name;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View</a:t>
            </a:r>
            <a:r>
              <a:rPr lang="en-US" sz="1800" b="1" i="0" u="none" strike="noStrike" kern="1200" cap="none" spc="-2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created.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4F23881-AC16-4DAE-92AA-781502B155E7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B9084963-CEA0-4E7E-B2D7-1627614268B3}"/>
              </a:ext>
            </a:extLst>
          </p:cNvPr>
          <p:cNvSpPr txBox="1"/>
          <p:nvPr/>
        </p:nvSpPr>
        <p:spPr>
          <a:xfrm>
            <a:off x="2501898" y="1808482"/>
            <a:ext cx="7047225" cy="26436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469260" marR="1111252" lvl="0" indent="-45720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Vous pouvez généralement effectuer des opérations LMD sur des vues simples.</a:t>
            </a: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469260" marR="5084" lvl="0" indent="-45720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Vous ne pouvez pas supprimer une ligne si la vue contient les éléments suivants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927101" marR="0" lvl="1" indent="-342900" algn="l" defTabSz="914400" rtl="0" fontAlgn="auto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–"/>
              <a:tabLst>
                <a:tab pos="926471" algn="l"/>
                <a:tab pos="9271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Fonctions de groupe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927101" marR="0" lvl="1" indent="-342900" algn="l" defTabSz="914400" rtl="0" fontAlgn="auto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–"/>
              <a:tabLst>
                <a:tab pos="926471" algn="l"/>
                <a:tab pos="9271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Group by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927101" marR="0" lvl="1" indent="-343530" algn="l" defTabSz="914400" rtl="0" fontAlgn="auto" hangingPunct="1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–"/>
              <a:tabLst>
                <a:tab pos="926471" algn="l"/>
                <a:tab pos="9271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Distinct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C3D82424-B08F-4A4B-A2D7-D4BCD6980211}"/>
              </a:ext>
            </a:extLst>
          </p:cNvPr>
          <p:cNvGrpSpPr/>
          <p:nvPr/>
        </p:nvGrpSpPr>
        <p:grpSpPr>
          <a:xfrm>
            <a:off x="8703560" y="1676396"/>
            <a:ext cx="739136" cy="730003"/>
            <a:chOff x="8703560" y="1676396"/>
            <a:chExt cx="739136" cy="730003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DBBABECA-2E0F-4482-B2F0-52B2DC837673}"/>
                </a:ext>
              </a:extLst>
            </p:cNvPr>
            <p:cNvSpPr/>
            <p:nvPr/>
          </p:nvSpPr>
          <p:spPr>
            <a:xfrm>
              <a:off x="8703560" y="1676396"/>
              <a:ext cx="739136" cy="5654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A3EC7591-6943-45A4-883B-724CD71FC8BB}"/>
                </a:ext>
              </a:extLst>
            </p:cNvPr>
            <p:cNvSpPr/>
            <p:nvPr/>
          </p:nvSpPr>
          <p:spPr>
            <a:xfrm>
              <a:off x="8800341" y="2241807"/>
              <a:ext cx="0" cy="9528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9525"/>
                <a:gd name="f5" fmla="+- 0 0 3810"/>
                <a:gd name="f6" fmla="val 4572"/>
                <a:gd name="f7" fmla="val 3810"/>
                <a:gd name="f8" fmla="abs f0"/>
                <a:gd name="f9" fmla="abs f1"/>
                <a:gd name="f10" fmla="abs f2"/>
                <a:gd name="f11" fmla="*/ f1 1 9525"/>
                <a:gd name="f12" fmla="+- f4 0 f3"/>
                <a:gd name="f13" fmla="+- f3 0 f3"/>
                <a:gd name="f14" fmla="?: f8 f0 1"/>
                <a:gd name="f15" fmla="?: f9 f1 1"/>
                <a:gd name="f16" fmla="?: f10 f2 1"/>
                <a:gd name="f17" fmla="*/ f13 1 0"/>
                <a:gd name="f18" fmla="*/ f12 1 9525"/>
                <a:gd name="f19" fmla="*/ f14 1 21600"/>
                <a:gd name="f20" fmla="*/ f15 1 9525"/>
                <a:gd name="f21" fmla="*/ 21600 f14 1"/>
                <a:gd name="f22" fmla="*/ 0 1 f17"/>
                <a:gd name="f23" fmla="*/ 1 1 f17"/>
                <a:gd name="f24" fmla="*/ 0 1 f18"/>
                <a:gd name="f25" fmla="*/ 9525 1 f18"/>
                <a:gd name="f26" fmla="min f20 f19"/>
                <a:gd name="f27" fmla="*/ f21 1 f16"/>
                <a:gd name="f28" fmla="*/ f25 f11 1"/>
                <a:gd name="f29" fmla="*/ f24 f11 1"/>
                <a:gd name="f30" fmla="val f27"/>
                <a:gd name="f31" fmla="*/ f5 f26 1"/>
                <a:gd name="f32" fmla="*/ f7 f26 1"/>
                <a:gd name="f33" fmla="+- f30 0 f3"/>
                <a:gd name="f34" fmla="*/ f33 1 0"/>
                <a:gd name="f35" fmla="*/ f22 f34 1"/>
                <a:gd name="f36" fmla="*/ f23 f34 1"/>
                <a:gd name="f37" fmla="*/ f35 f26 1"/>
                <a:gd name="f38" fmla="*/ f36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29" r="f38" b="f28"/>
              <a:pathLst>
                <a:path h="9525">
                  <a:moveTo>
                    <a:pt x="f31" y="f6"/>
                  </a:moveTo>
                  <a:lnTo>
                    <a:pt x="f32" y="f6"/>
                  </a:lnTo>
                </a:path>
              </a:pathLst>
            </a:custGeom>
            <a:noFill/>
            <a:ln w="9144" cap="flat">
              <a:solidFill>
                <a:srgbClr val="FDFEF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4BF7FBAC-E3AE-4CC7-99B4-40250FAAC734}"/>
                </a:ext>
              </a:extLst>
            </p:cNvPr>
            <p:cNvSpPr/>
            <p:nvPr/>
          </p:nvSpPr>
          <p:spPr>
            <a:xfrm>
              <a:off x="8811771" y="2241807"/>
              <a:ext cx="195068" cy="164592"/>
            </a:xfrm>
            <a:prstGeom prst="rect">
              <a:avLst/>
            </a:prstGeom>
            <a:blipFill>
              <a:blip r:embed="rId3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9733B875-1BA9-426D-BE82-9451AD008D22}"/>
              </a:ext>
            </a:extLst>
          </p:cNvPr>
          <p:cNvSpPr/>
          <p:nvPr/>
        </p:nvSpPr>
        <p:spPr>
          <a:xfrm>
            <a:off x="8602976" y="3204972"/>
            <a:ext cx="737619" cy="739136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44BBD1E5-F9FF-4E00-B387-2888ABB03B09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ED733C2-0C0E-4C6F-9C44-54BC507313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83267"/>
            <a:ext cx="11143116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fr-FR" spc="-5"/>
              <a:t>Règles d'exécution d'opérations DML sur une vue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0038CCF-B958-4FE6-9A26-A65469D098D8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8BBBAA7-C3A5-472B-AFA4-9279280D4B92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93430A91-2D51-47B7-B8F9-E11810D399DA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B53603D-1828-4A29-885B-E619AA350063}"/>
              </a:ext>
            </a:extLst>
          </p:cNvPr>
          <p:cNvSpPr txBox="1"/>
          <p:nvPr/>
        </p:nvSpPr>
        <p:spPr>
          <a:xfrm>
            <a:off x="2387598" y="1808482"/>
            <a:ext cx="7200900" cy="37103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125730" marR="0" lvl="0" indent="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  <a:tabLst>
                <a:tab pos="583560" algn="l"/>
                <a:tab pos="58419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1" i="0" u="none" strike="noStrike" kern="1200" cap="none" spc="-5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125730" marR="0" lvl="0" indent="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  <a:tabLst>
                <a:tab pos="583560" algn="l"/>
                <a:tab pos="58419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Vous ne pouvez pas supprimer une ligne si la vue contient les éléments suivants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:</a:t>
            </a:r>
            <a:endParaRPr lang="en-US" sz="2200" b="1" i="0" u="none" strike="noStrike" kern="1200" cap="none" spc="-5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Fonctions de groupe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Clause GROUP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BY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DISTINCT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Colonnes  </a:t>
            </a:r>
            <a:r>
              <a:rPr lang="en-US" sz="22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dé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fines par des expressions</a:t>
            </a:r>
            <a:r>
              <a:rPr lang="en-US" sz="2200" b="1" i="0" u="none" strike="noStrike" kern="1200" cap="none" spc="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expressions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583560" marR="5084" lvl="0" indent="-457200" algn="l" defTabSz="914400" rtl="0" fontAlgn="auto" hangingPunct="1">
              <a:lnSpc>
                <a:spcPct val="105900"/>
              </a:lnSpc>
              <a:spcBef>
                <a:spcPts val="2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Colonne avec la propriété NOT NULL</a:t>
            </a:r>
            <a:r>
              <a:rPr lang="en-US" sz="2200" b="1" i="0" u="none" strike="noStrike" kern="1200" cap="none" spc="-60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dans les tables non sélectionnées dans la vue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DF405A-F156-4751-9DC9-F51C686AC4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83267"/>
            <a:ext cx="11143116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fr-FR" spc="-5"/>
              <a:t>Règles d'exécution d'opérations DML sur une vue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F5FE26F-26E6-41B9-9DF1-5444F717DA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6413" y="42226"/>
            <a:ext cx="8334371" cy="1366397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Utiliser  la clause </a:t>
            </a:r>
            <a:r>
              <a:rPr lang="en-US" b="1" spc="-10">
                <a:latin typeface="Courier New"/>
                <a:cs typeface="Courier New"/>
              </a:rPr>
              <a:t>WITH CHECK OPTION</a:t>
            </a:r>
            <a:r>
              <a:rPr lang="en-US" b="1" spc="-915">
                <a:latin typeface="Courier New"/>
                <a:cs typeface="Courier New"/>
              </a:rPr>
              <a:t> </a:t>
            </a:r>
            <a:endParaRPr lang="en-US" spc="-5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B08BADE2-8407-45BD-A098-E1B352F35642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DB6D550-7F37-4EC1-B624-2528EDFB075E}"/>
              </a:ext>
            </a:extLst>
          </p:cNvPr>
          <p:cNvSpPr txBox="1"/>
          <p:nvPr/>
        </p:nvSpPr>
        <p:spPr>
          <a:xfrm>
            <a:off x="2382012" y="1531327"/>
            <a:ext cx="8116936" cy="14851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22860" rIns="0" bIns="0" anchor="t" anchorCtr="0" compatLnSpc="1">
            <a:spAutoFit/>
          </a:bodyPr>
          <a:lstStyle/>
          <a:p>
            <a:pPr marL="469260" marR="5084" lvl="0" indent="-457200" algn="l" defTabSz="914400" rtl="0" fontAlgn="auto" hangingPunct="1">
              <a:lnSpc>
                <a:spcPct val="96800"/>
              </a:lnSpc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Vous pouvez vous assurer que les opérations LMD effectuées sur la vue restent dans le domaine de la vue à l'aide de la clause </a:t>
            </a:r>
            <a:r>
              <a:rPr lang="fr-FR" sz="2400" b="1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WITH CHECK OPTION</a:t>
            </a:r>
            <a:r>
              <a:rPr lang="fr-FR" sz="12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1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469260" marR="5084" lvl="0" indent="-457200" algn="l" defTabSz="914400" rtl="0" fontAlgn="auto" hangingPunct="1">
              <a:lnSpc>
                <a:spcPct val="96800"/>
              </a:lnSpc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5FD466E-46F0-441C-B92C-73B5AB2DB016}"/>
              </a:ext>
            </a:extLst>
          </p:cNvPr>
          <p:cNvSpPr txBox="1"/>
          <p:nvPr/>
        </p:nvSpPr>
        <p:spPr>
          <a:xfrm>
            <a:off x="2501898" y="4669045"/>
            <a:ext cx="7155179" cy="13624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22860" rIns="0" bIns="0" anchor="t" anchorCtr="0" compatLnSpc="1">
            <a:spAutoFit/>
          </a:bodyPr>
          <a:lstStyle/>
          <a:p>
            <a:pPr marL="469260" marR="5084" lvl="0" indent="-457200" algn="l" defTabSz="914400" rtl="0" fontAlgn="auto" hangingPunct="1">
              <a:lnSpc>
                <a:spcPct val="96800"/>
              </a:lnSpc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1" i="0" u="none" strike="noStrike" kern="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469260" marR="5084" lvl="0" indent="-457200" algn="l" defTabSz="914400" rtl="0" fontAlgn="auto" hangingPunct="1">
              <a:lnSpc>
                <a:spcPct val="96800"/>
              </a:lnSpc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Toute tentative de modification du numéro de service pour une ligne de la vue échoue car elle viole  la contrainte WITH CHECK OPTION.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9AFCD4A-03FC-4AAF-85CE-1EB6F122F99B}"/>
              </a:ext>
            </a:extLst>
          </p:cNvPr>
          <p:cNvSpPr txBox="1"/>
          <p:nvPr/>
        </p:nvSpPr>
        <p:spPr>
          <a:xfrm>
            <a:off x="2805680" y="3988311"/>
            <a:ext cx="5463540" cy="251990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FF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90809" marR="0" lvl="0" indent="0" algn="l" defTabSz="914400" rtl="0" fontAlgn="auto" hangingPunct="1">
              <a:lnSpc>
                <a:spcPts val="194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WITH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CHECK OPTION CONSTRAINT empvu20_ck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2582DD3-4832-48A9-8C77-BEAAC00EAC12}"/>
              </a:ext>
            </a:extLst>
          </p:cNvPr>
          <p:cNvSpPr txBox="1"/>
          <p:nvPr/>
        </p:nvSpPr>
        <p:spPr>
          <a:xfrm>
            <a:off x="2382012" y="2878832"/>
            <a:ext cx="8116936" cy="2010811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ts val="203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 OR REPLACE VIEW</a:t>
            </a:r>
            <a:r>
              <a:rPr lang="en-US" sz="1800" b="1" i="0" u="none" strike="noStrike" kern="1200" cap="none" spc="-1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empvu20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93357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AS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SELECT	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*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51498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74307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FROM	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employees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514980" marR="0" lvl="0" indent="0" algn="l" defTabSz="914400" rtl="0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  <a:tabLst>
                <a:tab pos="174307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WHERE	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department_id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=</a:t>
            </a:r>
            <a:r>
              <a:rPr lang="en-US" sz="1800" b="1" i="0" u="none" strike="noStrike" kern="1200" cap="none" spc="-2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20</a:t>
            </a:r>
            <a:endParaRPr lang="en-US" sz="2400" b="1" i="0" u="none" strike="noStrike" kern="1200" cap="none" spc="-5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514980" marR="0" lvl="0" indent="0" algn="l" defTabSz="914400" rtl="0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  <a:tabLst>
                <a:tab pos="174307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WITH CHECK OPTION CONSTRAINT EMPVU20_CK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5973446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View</a:t>
            </a:r>
            <a:r>
              <a:rPr lang="en-US" sz="1800" b="1" i="0" u="none" strike="noStrike" kern="1200" cap="none" spc="-2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created.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A8941F7-8299-4572-BF98-22D95059A281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5611A8-AA29-4D1C-AB5C-28583D270E13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1AA6848-E376-4AAC-85AC-DB097D7F2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2934" y="406688"/>
            <a:ext cx="6523338" cy="689283"/>
          </a:xfrm>
        </p:spPr>
        <p:txBody>
          <a:bodyPr lIns="0" tIns="12060" rIns="0" bIns="0"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fr-FR">
                <a:solidFill>
                  <a:srgbClr val="222222"/>
                </a:solidFill>
                <a:latin typeface="inherit"/>
              </a:rPr>
              <a:t>Refuser les opérations DML</a:t>
            </a:r>
            <a:r>
              <a:rPr lang="fr-FR" sz="2000"/>
              <a:t> </a:t>
            </a:r>
            <a:endParaRPr lang="fr-FR" sz="3600">
              <a:latin typeface="Arial" pitchFamily="34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95E34C6-40C4-480F-8995-C02CB8EEEA7A}"/>
              </a:ext>
            </a:extLst>
          </p:cNvPr>
          <p:cNvSpPr txBox="1"/>
          <p:nvPr/>
        </p:nvSpPr>
        <p:spPr>
          <a:xfrm>
            <a:off x="2501898" y="1808482"/>
            <a:ext cx="7019291" cy="26032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469260" marR="5084" lvl="0" indent="-457200" algn="just" defTabSz="914400" rtl="0" fontAlgn="auto" hangingPunct="1">
              <a:lnSpc>
                <a:spcPct val="99800"/>
              </a:lnSpc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A</a:t>
            </a:r>
            <a:r>
              <a:rPr lang="fr-FR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ucune opération DML n'a lieu en ajoutant l'option WITH READ ONLY à votre définition de vue. 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469901" marR="136529" lvl="0" indent="-457200" algn="just" defTabSz="914400" rtl="0" fontAlgn="auto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7053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Toute tentative d'effectuer une opération DML sur une ligne de la vue entraîne une erreur de serveur Oracle </a:t>
            </a:r>
          </a:p>
          <a:p>
            <a:pPr marL="12701" marR="136529" lvl="0" indent="0" algn="just" defTabSz="914400" rtl="0" fontAlgn="auto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  <a:tabLst>
                <a:tab pos="47053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A35CE18-F2B7-4604-957B-1710469C33AB}"/>
              </a:ext>
            </a:extLst>
          </p:cNvPr>
          <p:cNvSpPr/>
          <p:nvPr/>
        </p:nvSpPr>
        <p:spPr>
          <a:xfrm>
            <a:off x="5497071" y="3849624"/>
            <a:ext cx="1178048" cy="1508760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CC2363D-7E56-4778-9F12-7859F3875DC1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66AFD4B-F086-4226-BE8D-39CA2C4D6F0B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5747C5-BF97-4486-8024-02B7C73A535D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E515FF-79E7-41D8-B1E6-B760CD30BE19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1C7F353-E9F2-40DC-A5E0-754974993FF6}"/>
              </a:ext>
            </a:extLst>
          </p:cNvPr>
          <p:cNvSpPr txBox="1"/>
          <p:nvPr/>
        </p:nvSpPr>
        <p:spPr>
          <a:xfrm>
            <a:off x="2795019" y="3244592"/>
            <a:ext cx="2110736" cy="271229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FF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01598" marR="0" lvl="0" indent="0" algn="l" defTabSz="914400" rtl="0" fontAlgn="auto" hangingPunct="1">
              <a:lnSpc>
                <a:spcPts val="20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WITH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READ</a:t>
            </a:r>
            <a:r>
              <a:rPr lang="en-US" sz="1800" b="1" i="0" u="none" strike="noStrike" kern="1200" cap="none" spc="-7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ONLY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AC1F20B-10D3-42EE-A995-668C6812F773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6196742-E7CB-4472-BA7C-6BB209802D4D}"/>
              </a:ext>
            </a:extLst>
          </p:cNvPr>
          <p:cNvSpPr txBox="1"/>
          <p:nvPr/>
        </p:nvSpPr>
        <p:spPr>
          <a:xfrm>
            <a:off x="2382012" y="1812039"/>
            <a:ext cx="7295512" cy="2357058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48262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 OR REPLACE VIEW</a:t>
            </a:r>
            <a:r>
              <a:rPr lang="en-US" sz="1800" b="1" i="0" u="none" strike="noStrike" kern="1200" cap="none" spc="-1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empvu10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766440" lvl="0" indent="546738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93357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(employee_number, employee_name, job_title) 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AS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SELECT	employee_id, last_name,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job_id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514980" marR="0" lvl="0" indent="0" algn="l" defTabSz="914400" rtl="0" fontAlgn="auto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  <a:tabLst>
                <a:tab pos="174307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FROM	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employees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0" marR="2570478" lvl="0" indent="0" algn="ctr" defTabSz="914400" rtl="0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  <a:tabLst>
                <a:tab pos="122809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WHERE	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department_id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=</a:t>
            </a:r>
            <a:r>
              <a:rPr lang="en-US" sz="1800" b="1" i="0" u="none" strike="noStrike" kern="1200" cap="none" spc="-3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10</a:t>
            </a:r>
          </a:p>
          <a:p>
            <a:pPr marL="0" marR="2570478" lvl="0" indent="0" algn="ctr" defTabSz="914400" rtl="0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  <a:tabLst>
                <a:tab pos="122809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WITH READ ONLY </a:t>
            </a: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0" marR="202374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0" marR="5301618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View</a:t>
            </a:r>
            <a:r>
              <a:rPr lang="en-US" sz="1800" b="1" i="0" u="none" strike="noStrike" kern="1200" cap="none" spc="-5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created.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A987DC4-BD4F-4909-9B75-4B58E04AEBB9}"/>
              </a:ext>
            </a:extLst>
          </p:cNvPr>
          <p:cNvSpPr txBox="1"/>
          <p:nvPr/>
        </p:nvSpPr>
        <p:spPr>
          <a:xfrm>
            <a:off x="3932934" y="406688"/>
            <a:ext cx="6523338" cy="6892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222222"/>
                </a:solidFill>
                <a:uFillTx/>
                <a:latin typeface="inherit"/>
              </a:rPr>
              <a:t>Refuser les opérations DML</a:t>
            </a: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lang="fr-FR" sz="3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9D33DAC-4574-4A75-A626-B2095A0FA7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3134" y="406688"/>
            <a:ext cx="5515898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Supprimer une Vue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272B656-F9FB-4814-8D96-15BFD496C077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E5F4264-E40F-4C99-B27B-EFF3B0843402}"/>
              </a:ext>
            </a:extLst>
          </p:cNvPr>
          <p:cNvSpPr txBox="1"/>
          <p:nvPr/>
        </p:nvSpPr>
        <p:spPr>
          <a:xfrm>
            <a:off x="2387598" y="1144810"/>
            <a:ext cx="7168511" cy="1471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12701" marR="5084" lvl="0" indent="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Vous pouvez supprimer une vue sans perdre de données car une vue est basée sur les tables sous-jacentes de la base de données</a:t>
            </a: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12701" marR="5084" lvl="0" indent="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. 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A60508F-EF09-48F9-B19D-3E5208062EA3}"/>
              </a:ext>
            </a:extLst>
          </p:cNvPr>
          <p:cNvSpPr txBox="1"/>
          <p:nvPr/>
        </p:nvSpPr>
        <p:spPr>
          <a:xfrm>
            <a:off x="2382012" y="2695952"/>
            <a:ext cx="7286625" cy="281488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4443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DROP VIEW</a:t>
            </a:r>
            <a:r>
              <a:rPr lang="en-US" sz="1800" b="1" i="0" u="none" strike="noStrike" kern="1200" cap="none" spc="-3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1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view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7A46033-5FD5-468E-ABD6-53F4FCF9FD4F}"/>
              </a:ext>
            </a:extLst>
          </p:cNvPr>
          <p:cNvSpPr txBox="1"/>
          <p:nvPr/>
        </p:nvSpPr>
        <p:spPr>
          <a:xfrm>
            <a:off x="2382012" y="3325371"/>
            <a:ext cx="7295512" cy="581567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27303" rIns="0" bIns="0" anchor="t" anchorCtr="0" compatLnSpc="1">
            <a:spAutoFit/>
          </a:bodyPr>
          <a:lstStyle/>
          <a:p>
            <a:pPr marL="104771" marR="4724403" lvl="0" indent="0" algn="l" defTabSz="914400" rtl="0" fontAlgn="auto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DROP VIEW</a:t>
            </a:r>
            <a:r>
              <a:rPr lang="en-US" sz="1800" b="1" i="0" u="none" strike="noStrike" kern="1200" cap="none" spc="-8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empvu80;  </a:t>
            </a:r>
            <a:r>
              <a:rPr lang="en-US" sz="18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View</a:t>
            </a:r>
            <a:r>
              <a:rPr lang="en-US" sz="1800" b="1" i="0" u="none" strike="noStrike" kern="1200" cap="none" spc="-3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dropped.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4E85EF-ED56-4F10-9015-3234A0285711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260CB8-6423-4AEE-9191-E7995621A4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17082" y="406688"/>
            <a:ext cx="4985564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10"/>
              <a:t>Les Séquences</a:t>
            </a:r>
            <a:endParaRPr lang="en-US" spc="5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2795F91-91B0-4F76-A28C-58E911F9369A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C6A7538-0F01-426B-A857-6C2B6B094C26}"/>
              </a:ext>
            </a:extLst>
          </p:cNvPr>
          <p:cNvGraphicFramePr>
            <a:graphicFrameLocks noGrp="1"/>
          </p:cNvGraphicFramePr>
          <p:nvPr/>
        </p:nvGraphicFramePr>
        <p:xfrm>
          <a:off x="2366010" y="1776222"/>
          <a:ext cx="7296153" cy="2604384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2805434">
                  <a:extLst>
                    <a:ext uri="{9D8B030D-6E8A-4147-A177-3AD203B41FA5}">
                      <a16:colId xmlns:a16="http://schemas.microsoft.com/office/drawing/2014/main" val="3449110013"/>
                    </a:ext>
                  </a:extLst>
                </a:gridCol>
                <a:gridCol w="2009778">
                  <a:extLst>
                    <a:ext uri="{9D8B030D-6E8A-4147-A177-3AD203B41FA5}">
                      <a16:colId xmlns:a16="http://schemas.microsoft.com/office/drawing/2014/main" val="2480228496"/>
                    </a:ext>
                  </a:extLst>
                </a:gridCol>
                <a:gridCol w="2480940">
                  <a:extLst>
                    <a:ext uri="{9D8B030D-6E8A-4147-A177-3AD203B41FA5}">
                      <a16:colId xmlns:a16="http://schemas.microsoft.com/office/drawing/2014/main" val="811819126"/>
                    </a:ext>
                  </a:extLst>
                </a:gridCol>
              </a:tblGrid>
              <a:tr h="406908"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Fonctionnalitées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730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Vues simples 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Views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730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0809" lvl="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 Vues complexes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730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14804"/>
                  </a:ext>
                </a:extLst>
              </a:tr>
              <a:tr h="446528"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Number 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of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 tables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4771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1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4771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0809" lvl="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1 ou plusieurs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4771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5613"/>
                  </a:ext>
                </a:extLst>
              </a:tr>
              <a:tr h="448056"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fonctions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668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Non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668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0809" lvl="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Oui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668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62593"/>
                  </a:ext>
                </a:extLst>
              </a:tr>
              <a:tr h="448056"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lang="en-US" sz="1800" b="1" kern="1200" spc="-5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Données</a:t>
                      </a:r>
                    </a:p>
                  </a:txBody>
                  <a:tcPr marL="0" marR="0" marT="10668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Non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668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0809" lvl="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Oui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668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698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1" marR="977265" lvl="0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Opérations LMD via vue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3810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oui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39374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0809" lvl="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Non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39374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596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9E1B0-2466-4126-B43F-238182983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6713" y="406688"/>
            <a:ext cx="3902878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Objectifs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7634477-1F32-47BF-9889-7A4DB78D9120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CE2B42E-AE0E-418E-9CCD-A9A7E8133C3A}"/>
              </a:ext>
            </a:extLst>
          </p:cNvPr>
          <p:cNvSpPr txBox="1"/>
          <p:nvPr/>
        </p:nvSpPr>
        <p:spPr>
          <a:xfrm>
            <a:off x="2387598" y="1808482"/>
            <a:ext cx="7247250" cy="372088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12701" marR="5084" lvl="0" indent="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fr-FR" sz="24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fr-FR" sz="2400" b="0" i="0" u="none" strike="noStrike" kern="0" cap="none" spc="0" baseline="0" dirty="0">
                <a:solidFill>
                  <a:srgbClr val="222222"/>
                </a:solidFill>
                <a:uFillTx/>
                <a:latin typeface="arial" pitchFamily="34"/>
              </a:rPr>
              <a:t>Après avoir terminé cette leçon, vous devriez être capable de </a:t>
            </a:r>
            <a:r>
              <a:rPr lang="en-US" sz="22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:</a:t>
            </a:r>
            <a:endParaRPr lang="en-US" sz="22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 dirty="0">
                <a:solidFill>
                  <a:srgbClr val="222222"/>
                </a:solidFill>
                <a:uFillTx/>
                <a:latin typeface="arial" pitchFamily="34"/>
              </a:rPr>
              <a:t>Créez des vues simples et complexes</a:t>
            </a: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 dirty="0">
                <a:solidFill>
                  <a:srgbClr val="222222"/>
                </a:solidFill>
                <a:uFillTx/>
                <a:latin typeface="arial" pitchFamily="34"/>
              </a:rPr>
              <a:t>Récupérer les données des vues</a:t>
            </a: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 dirty="0">
                <a:solidFill>
                  <a:srgbClr val="222222"/>
                </a:solidFill>
                <a:uFillTx/>
                <a:latin typeface="arial" pitchFamily="34"/>
              </a:rPr>
              <a:t> Créer, maintenir et utiliser des séquences</a:t>
            </a: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 dirty="0">
                <a:solidFill>
                  <a:srgbClr val="222222"/>
                </a:solidFill>
                <a:uFillTx/>
                <a:latin typeface="arial" pitchFamily="34"/>
              </a:rPr>
              <a:t> Créer et gérer des indexes</a:t>
            </a: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 dirty="0">
                <a:solidFill>
                  <a:srgbClr val="222222"/>
                </a:solidFill>
                <a:uFillTx/>
                <a:latin typeface="inherit"/>
                <a:cs typeface="Arial" pitchFamily="34"/>
              </a:rPr>
              <a:t>Créer des synonymes privés et publics</a:t>
            </a:r>
            <a:endParaRPr lang="fr-FR" sz="2400" b="0" i="0" u="none" strike="noStrike" kern="0" cap="none" spc="0" baseline="0" dirty="0">
              <a:solidFill>
                <a:srgbClr val="222222"/>
              </a:solidFill>
              <a:uFillTx/>
              <a:latin typeface="Arial" pitchFamily="34"/>
              <a:cs typeface="Arial" pitchFamily="34"/>
            </a:endParaRPr>
          </a:p>
          <a:p>
            <a:pPr marL="125730" marR="0" lvl="0" indent="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  <a:tabLst>
                <a:tab pos="583560" algn="l"/>
                <a:tab pos="58419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 dirty="0">
                <a:solidFill>
                  <a:srgbClr val="222222"/>
                </a:solidFill>
                <a:uFillTx/>
                <a:latin typeface="arial" pitchFamily="34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FB9E0-29A6-4AD8-A32F-EB0C0D5AED82}"/>
              </a:ext>
            </a:extLst>
          </p:cNvPr>
          <p:cNvSpPr/>
          <p:nvPr/>
        </p:nvSpPr>
        <p:spPr>
          <a:xfrm>
            <a:off x="576776" y="872831"/>
            <a:ext cx="64" cy="446272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48FB4F5-D3FA-4096-BB41-27D1D821934F}"/>
              </a:ext>
            </a:extLst>
          </p:cNvPr>
          <p:cNvSpPr txBox="1"/>
          <p:nvPr/>
        </p:nvSpPr>
        <p:spPr>
          <a:xfrm>
            <a:off x="2387598" y="945910"/>
            <a:ext cx="7025006" cy="4587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78108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Une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 séquence: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Peut générer automatiquement des numéros uniques </a:t>
            </a: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Est un objet partageable </a:t>
            </a: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 Peut être utilisé pour créer  une valeur de clé primaire</a:t>
            </a:r>
            <a:endParaRPr lang="en-US" sz="2200" b="1" i="0" u="none" strike="noStrike" kern="0" cap="none" spc="-5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Remplace un script</a:t>
            </a: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fr-FR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Accélère l'efficacité de l'accès aux valeurs de séquence lorsqu'elles sont mises en cache en mémoire </a:t>
            </a: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86681344-18EE-42EF-BEEC-0A069DD6AC37}"/>
              </a:ext>
            </a:extLst>
          </p:cNvPr>
          <p:cNvGrpSpPr/>
          <p:nvPr/>
        </p:nvGrpSpPr>
        <p:grpSpPr>
          <a:xfrm>
            <a:off x="8912355" y="5287536"/>
            <a:ext cx="1828799" cy="1469139"/>
            <a:chOff x="8912355" y="5287536"/>
            <a:chExt cx="1828799" cy="1469139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58EC4F4A-2700-4065-ABF1-7258D5CDFEEF}"/>
                </a:ext>
              </a:extLst>
            </p:cNvPr>
            <p:cNvSpPr/>
            <p:nvPr/>
          </p:nvSpPr>
          <p:spPr>
            <a:xfrm>
              <a:off x="8912355" y="5287536"/>
              <a:ext cx="1676396" cy="1303019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27D4F6E0-0046-4E23-810C-527299D49B2C}"/>
                </a:ext>
              </a:extLst>
            </p:cNvPr>
            <p:cNvSpPr/>
            <p:nvPr/>
          </p:nvSpPr>
          <p:spPr>
            <a:xfrm>
              <a:off x="10303770" y="6118872"/>
              <a:ext cx="30476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30480"/>
                <a:gd name="f5" fmla="val 30481"/>
                <a:gd name="f6" fmla="abs f0"/>
                <a:gd name="f7" fmla="abs f1"/>
                <a:gd name="f8" fmla="abs f2"/>
                <a:gd name="f9" fmla="*/ f0 1 30480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30480"/>
                <a:gd name="f16" fmla="*/ f10 1 0"/>
                <a:gd name="f17" fmla="*/ f12 1 30480"/>
                <a:gd name="f18" fmla="*/ f13 1 21600"/>
                <a:gd name="f19" fmla="*/ 21600 f13 1"/>
                <a:gd name="f20" fmla="*/ 0 1 f15"/>
                <a:gd name="f21" fmla="*/ 30480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30480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13716" cap="flat">
              <a:solidFill>
                <a:srgbClr val="FBFBFB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9EE3F083-9D92-40B4-A978-12EF847DB6D4}"/>
                </a:ext>
              </a:extLst>
            </p:cNvPr>
            <p:cNvSpPr/>
            <p:nvPr/>
          </p:nvSpPr>
          <p:spPr>
            <a:xfrm>
              <a:off x="9509769" y="6598173"/>
              <a:ext cx="15243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5240"/>
                <a:gd name="f5" fmla="val 15241"/>
                <a:gd name="f6" fmla="abs f0"/>
                <a:gd name="f7" fmla="abs f1"/>
                <a:gd name="f8" fmla="abs f2"/>
                <a:gd name="f9" fmla="*/ f0 1 15240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15240"/>
                <a:gd name="f16" fmla="*/ f10 1 0"/>
                <a:gd name="f17" fmla="*/ f12 1 15240"/>
                <a:gd name="f18" fmla="*/ f13 1 21600"/>
                <a:gd name="f19" fmla="*/ 21600 f13 1"/>
                <a:gd name="f20" fmla="*/ 0 1 f15"/>
                <a:gd name="f21" fmla="*/ 15240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15240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15243" cap="flat">
              <a:solidFill>
                <a:srgbClr val="F7F7F6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F5D457CC-4483-41EB-8E0B-C01FCB717654}"/>
                </a:ext>
              </a:extLst>
            </p:cNvPr>
            <p:cNvSpPr/>
            <p:nvPr/>
          </p:nvSpPr>
          <p:spPr>
            <a:xfrm>
              <a:off x="10183371" y="6590556"/>
              <a:ext cx="359660" cy="166119"/>
            </a:xfrm>
            <a:prstGeom prst="rect">
              <a:avLst/>
            </a:prstGeom>
            <a:blipFill>
              <a:blip r:embed="rId3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D586C9DF-210F-42A9-AB1A-63C2485BCFC4}"/>
                </a:ext>
              </a:extLst>
            </p:cNvPr>
            <p:cNvSpPr/>
            <p:nvPr/>
          </p:nvSpPr>
          <p:spPr>
            <a:xfrm>
              <a:off x="10436358" y="6150117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solidFill>
              <a:srgbClr val="CCCC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5E4CE009-0A1C-4FFF-82EC-DB5E552AE778}"/>
                </a:ext>
              </a:extLst>
            </p:cNvPr>
            <p:cNvSpPr/>
            <p:nvPr/>
          </p:nvSpPr>
          <p:spPr>
            <a:xfrm>
              <a:off x="10436358" y="6150117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0" name="object 11">
            <a:extLst>
              <a:ext uri="{FF2B5EF4-FFF2-40B4-BE49-F238E27FC236}">
                <a16:creationId xmlns:a16="http://schemas.microsoft.com/office/drawing/2014/main" id="{6B4ECE47-F642-4461-BC17-3A81AF4ED9D7}"/>
              </a:ext>
            </a:extLst>
          </p:cNvPr>
          <p:cNvSpPr txBox="1"/>
          <p:nvPr/>
        </p:nvSpPr>
        <p:spPr>
          <a:xfrm>
            <a:off x="5232910" y="5594098"/>
            <a:ext cx="110486" cy="1974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1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6B528741-70CF-40CD-9CAB-9BB1C108E0E9}"/>
              </a:ext>
            </a:extLst>
          </p:cNvPr>
          <p:cNvGrpSpPr/>
          <p:nvPr/>
        </p:nvGrpSpPr>
        <p:grpSpPr>
          <a:xfrm>
            <a:off x="5477256" y="5303520"/>
            <a:ext cx="304796" cy="228600"/>
            <a:chOff x="5477256" y="5303520"/>
            <a:chExt cx="304796" cy="228600"/>
          </a:xfrm>
        </p:grpSpPr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8D0CF7B6-44D7-4D02-956A-191D5FF4E948}"/>
                </a:ext>
              </a:extLst>
            </p:cNvPr>
            <p:cNvSpPr/>
            <p:nvPr/>
          </p:nvSpPr>
          <p:spPr>
            <a:xfrm>
              <a:off x="5477256" y="5303520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solidFill>
              <a:srgbClr val="CCCC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ED3B8DEF-1075-4391-9D7F-00D6C2F0BC0E}"/>
                </a:ext>
              </a:extLst>
            </p:cNvPr>
            <p:cNvSpPr/>
            <p:nvPr/>
          </p:nvSpPr>
          <p:spPr>
            <a:xfrm>
              <a:off x="5477256" y="5303520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4" name="object 15">
            <a:extLst>
              <a:ext uri="{FF2B5EF4-FFF2-40B4-BE49-F238E27FC236}">
                <a16:creationId xmlns:a16="http://schemas.microsoft.com/office/drawing/2014/main" id="{CFC53FB7-CFD7-4BE9-A846-6B08584AD96B}"/>
              </a:ext>
            </a:extLst>
          </p:cNvPr>
          <p:cNvSpPr txBox="1"/>
          <p:nvPr/>
        </p:nvSpPr>
        <p:spPr>
          <a:xfrm>
            <a:off x="5575810" y="5312151"/>
            <a:ext cx="110486" cy="1974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pSp>
        <p:nvGrpSpPr>
          <p:cNvPr id="15" name="object 16">
            <a:extLst>
              <a:ext uri="{FF2B5EF4-FFF2-40B4-BE49-F238E27FC236}">
                <a16:creationId xmlns:a16="http://schemas.microsoft.com/office/drawing/2014/main" id="{B4F9372B-2F73-47AA-8F4E-85FFECE792E7}"/>
              </a:ext>
            </a:extLst>
          </p:cNvPr>
          <p:cNvGrpSpPr/>
          <p:nvPr/>
        </p:nvGrpSpPr>
        <p:grpSpPr>
          <a:xfrm>
            <a:off x="6164583" y="5303520"/>
            <a:ext cx="304796" cy="228600"/>
            <a:chOff x="6164583" y="5303520"/>
            <a:chExt cx="304796" cy="228600"/>
          </a:xfrm>
        </p:grpSpPr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DF4DDCC9-F412-4D09-88B3-C9FF1C44A759}"/>
                </a:ext>
              </a:extLst>
            </p:cNvPr>
            <p:cNvSpPr/>
            <p:nvPr/>
          </p:nvSpPr>
          <p:spPr>
            <a:xfrm>
              <a:off x="6164583" y="5303520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solidFill>
              <a:srgbClr val="CCCC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BE3696B3-3E85-491A-B156-A7A8D869A195}"/>
                </a:ext>
              </a:extLst>
            </p:cNvPr>
            <p:cNvSpPr/>
            <p:nvPr/>
          </p:nvSpPr>
          <p:spPr>
            <a:xfrm>
              <a:off x="6164583" y="5303520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8" name="object 19">
            <a:extLst>
              <a:ext uri="{FF2B5EF4-FFF2-40B4-BE49-F238E27FC236}">
                <a16:creationId xmlns:a16="http://schemas.microsoft.com/office/drawing/2014/main" id="{9888B660-ED2D-4FAC-BD01-7D839C50F6B1}"/>
              </a:ext>
            </a:extLst>
          </p:cNvPr>
          <p:cNvSpPr txBox="1"/>
          <p:nvPr/>
        </p:nvSpPr>
        <p:spPr>
          <a:xfrm>
            <a:off x="6263137" y="5312151"/>
            <a:ext cx="110486" cy="1974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4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pSp>
        <p:nvGrpSpPr>
          <p:cNvPr id="19" name="object 20">
            <a:extLst>
              <a:ext uri="{FF2B5EF4-FFF2-40B4-BE49-F238E27FC236}">
                <a16:creationId xmlns:a16="http://schemas.microsoft.com/office/drawing/2014/main" id="{FAA53203-40CB-4F20-8E84-1C907149A52D}"/>
              </a:ext>
            </a:extLst>
          </p:cNvPr>
          <p:cNvGrpSpPr/>
          <p:nvPr/>
        </p:nvGrpSpPr>
        <p:grpSpPr>
          <a:xfrm>
            <a:off x="5820155" y="5586983"/>
            <a:ext cx="304796" cy="228600"/>
            <a:chOff x="5820155" y="5586983"/>
            <a:chExt cx="304796" cy="228600"/>
          </a:xfrm>
        </p:grpSpPr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57F2F9A4-DBB7-4438-A307-AF656A3325BA}"/>
                </a:ext>
              </a:extLst>
            </p:cNvPr>
            <p:cNvSpPr/>
            <p:nvPr/>
          </p:nvSpPr>
          <p:spPr>
            <a:xfrm>
              <a:off x="5820155" y="5586983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solidFill>
              <a:srgbClr val="CCCC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5D06FA44-A139-4AFA-B3B6-B27723190A8C}"/>
                </a:ext>
              </a:extLst>
            </p:cNvPr>
            <p:cNvSpPr/>
            <p:nvPr/>
          </p:nvSpPr>
          <p:spPr>
            <a:xfrm>
              <a:off x="5820155" y="5586983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2" name="object 23">
            <a:extLst>
              <a:ext uri="{FF2B5EF4-FFF2-40B4-BE49-F238E27FC236}">
                <a16:creationId xmlns:a16="http://schemas.microsoft.com/office/drawing/2014/main" id="{21EB2A59-C1E2-4F42-88D4-73EB18B23402}"/>
              </a:ext>
            </a:extLst>
          </p:cNvPr>
          <p:cNvSpPr txBox="1"/>
          <p:nvPr/>
        </p:nvSpPr>
        <p:spPr>
          <a:xfrm>
            <a:off x="5918710" y="5594098"/>
            <a:ext cx="110486" cy="1974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3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pSp>
        <p:nvGrpSpPr>
          <p:cNvPr id="23" name="object 24">
            <a:extLst>
              <a:ext uri="{FF2B5EF4-FFF2-40B4-BE49-F238E27FC236}">
                <a16:creationId xmlns:a16="http://schemas.microsoft.com/office/drawing/2014/main" id="{B14160DE-0110-4386-B64D-AA94E204E5EF}"/>
              </a:ext>
            </a:extLst>
          </p:cNvPr>
          <p:cNvGrpSpPr/>
          <p:nvPr/>
        </p:nvGrpSpPr>
        <p:grpSpPr>
          <a:xfrm>
            <a:off x="6507483" y="5586983"/>
            <a:ext cx="304796" cy="228600"/>
            <a:chOff x="6507483" y="5586983"/>
            <a:chExt cx="304796" cy="228600"/>
          </a:xfrm>
        </p:grpSpPr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40D585CF-E7BF-448C-B3F3-A9A16BF5AC97}"/>
                </a:ext>
              </a:extLst>
            </p:cNvPr>
            <p:cNvSpPr/>
            <p:nvPr/>
          </p:nvSpPr>
          <p:spPr>
            <a:xfrm>
              <a:off x="6507483" y="5586983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solidFill>
              <a:srgbClr val="CCCC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F044B94E-40F4-4DE2-AF29-1753A9627E7B}"/>
                </a:ext>
              </a:extLst>
            </p:cNvPr>
            <p:cNvSpPr/>
            <p:nvPr/>
          </p:nvSpPr>
          <p:spPr>
            <a:xfrm>
              <a:off x="6507483" y="5586983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6" name="object 27">
            <a:extLst>
              <a:ext uri="{FF2B5EF4-FFF2-40B4-BE49-F238E27FC236}">
                <a16:creationId xmlns:a16="http://schemas.microsoft.com/office/drawing/2014/main" id="{26949087-5FF9-47FC-B36E-83D8A03EE903}"/>
              </a:ext>
            </a:extLst>
          </p:cNvPr>
          <p:cNvSpPr txBox="1"/>
          <p:nvPr/>
        </p:nvSpPr>
        <p:spPr>
          <a:xfrm>
            <a:off x="6606037" y="5594098"/>
            <a:ext cx="110486" cy="1974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5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pSp>
        <p:nvGrpSpPr>
          <p:cNvPr id="27" name="object 28">
            <a:extLst>
              <a:ext uri="{FF2B5EF4-FFF2-40B4-BE49-F238E27FC236}">
                <a16:creationId xmlns:a16="http://schemas.microsoft.com/office/drawing/2014/main" id="{AF75951E-5A95-4542-AAD0-74E7FEC3A8CC}"/>
              </a:ext>
            </a:extLst>
          </p:cNvPr>
          <p:cNvGrpSpPr/>
          <p:nvPr/>
        </p:nvGrpSpPr>
        <p:grpSpPr>
          <a:xfrm>
            <a:off x="6850383" y="5303520"/>
            <a:ext cx="304796" cy="228600"/>
            <a:chOff x="6850383" y="5303520"/>
            <a:chExt cx="304796" cy="228600"/>
          </a:xfrm>
        </p:grpSpPr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46312F47-5C49-4A3A-8D8F-496A9C42E867}"/>
                </a:ext>
              </a:extLst>
            </p:cNvPr>
            <p:cNvSpPr/>
            <p:nvPr/>
          </p:nvSpPr>
          <p:spPr>
            <a:xfrm>
              <a:off x="6850383" y="5303520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solidFill>
              <a:srgbClr val="CCCC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5DC0B0DF-8C09-46D3-81D6-62702AE9FEF6}"/>
                </a:ext>
              </a:extLst>
            </p:cNvPr>
            <p:cNvSpPr/>
            <p:nvPr/>
          </p:nvSpPr>
          <p:spPr>
            <a:xfrm>
              <a:off x="6850383" y="5303520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30" name="object 31">
            <a:extLst>
              <a:ext uri="{FF2B5EF4-FFF2-40B4-BE49-F238E27FC236}">
                <a16:creationId xmlns:a16="http://schemas.microsoft.com/office/drawing/2014/main" id="{7D27D80F-2470-4524-8537-A6CA523E98E4}"/>
              </a:ext>
            </a:extLst>
          </p:cNvPr>
          <p:cNvSpPr txBox="1"/>
          <p:nvPr/>
        </p:nvSpPr>
        <p:spPr>
          <a:xfrm>
            <a:off x="6948937" y="5312151"/>
            <a:ext cx="110486" cy="1974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6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pSp>
        <p:nvGrpSpPr>
          <p:cNvPr id="31" name="object 32">
            <a:extLst>
              <a:ext uri="{FF2B5EF4-FFF2-40B4-BE49-F238E27FC236}">
                <a16:creationId xmlns:a16="http://schemas.microsoft.com/office/drawing/2014/main" id="{6A0899FA-4B6F-42F5-914D-088F8BA6CACA}"/>
              </a:ext>
            </a:extLst>
          </p:cNvPr>
          <p:cNvGrpSpPr/>
          <p:nvPr/>
        </p:nvGrpSpPr>
        <p:grpSpPr>
          <a:xfrm>
            <a:off x="7537700" y="5303520"/>
            <a:ext cx="304796" cy="228600"/>
            <a:chOff x="7537700" y="5303520"/>
            <a:chExt cx="304796" cy="228600"/>
          </a:xfrm>
        </p:grpSpPr>
        <p:sp>
          <p:nvSpPr>
            <p:cNvPr id="32" name="object 33">
              <a:extLst>
                <a:ext uri="{FF2B5EF4-FFF2-40B4-BE49-F238E27FC236}">
                  <a16:creationId xmlns:a16="http://schemas.microsoft.com/office/drawing/2014/main" id="{4B2B5BAC-880E-4779-A462-E8FC686D73E6}"/>
                </a:ext>
              </a:extLst>
            </p:cNvPr>
            <p:cNvSpPr/>
            <p:nvPr/>
          </p:nvSpPr>
          <p:spPr>
            <a:xfrm>
              <a:off x="7537700" y="5303520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solidFill>
              <a:srgbClr val="CCCC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object 34">
              <a:extLst>
                <a:ext uri="{FF2B5EF4-FFF2-40B4-BE49-F238E27FC236}">
                  <a16:creationId xmlns:a16="http://schemas.microsoft.com/office/drawing/2014/main" id="{72F07A4C-8626-4727-B9D3-36DA51D49978}"/>
                </a:ext>
              </a:extLst>
            </p:cNvPr>
            <p:cNvSpPr/>
            <p:nvPr/>
          </p:nvSpPr>
          <p:spPr>
            <a:xfrm>
              <a:off x="7537700" y="5303520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34" name="object 35">
            <a:extLst>
              <a:ext uri="{FF2B5EF4-FFF2-40B4-BE49-F238E27FC236}">
                <a16:creationId xmlns:a16="http://schemas.microsoft.com/office/drawing/2014/main" id="{B7F7F424-E32C-40B3-87AA-8F208B1F6E37}"/>
              </a:ext>
            </a:extLst>
          </p:cNvPr>
          <p:cNvSpPr txBox="1"/>
          <p:nvPr/>
        </p:nvSpPr>
        <p:spPr>
          <a:xfrm>
            <a:off x="7636254" y="5312151"/>
            <a:ext cx="110486" cy="1974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8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pSp>
        <p:nvGrpSpPr>
          <p:cNvPr id="35" name="object 36">
            <a:extLst>
              <a:ext uri="{FF2B5EF4-FFF2-40B4-BE49-F238E27FC236}">
                <a16:creationId xmlns:a16="http://schemas.microsoft.com/office/drawing/2014/main" id="{AF8E114C-4A9F-4D63-B629-C9FCB453552E}"/>
              </a:ext>
            </a:extLst>
          </p:cNvPr>
          <p:cNvGrpSpPr/>
          <p:nvPr/>
        </p:nvGrpSpPr>
        <p:grpSpPr>
          <a:xfrm>
            <a:off x="7194800" y="5586983"/>
            <a:ext cx="304796" cy="228600"/>
            <a:chOff x="7194800" y="5586983"/>
            <a:chExt cx="304796" cy="228600"/>
          </a:xfrm>
        </p:grpSpPr>
        <p:sp>
          <p:nvSpPr>
            <p:cNvPr id="36" name="object 37">
              <a:extLst>
                <a:ext uri="{FF2B5EF4-FFF2-40B4-BE49-F238E27FC236}">
                  <a16:creationId xmlns:a16="http://schemas.microsoft.com/office/drawing/2014/main" id="{CDBF0B41-9216-4E26-A9A4-E40406EADCA1}"/>
                </a:ext>
              </a:extLst>
            </p:cNvPr>
            <p:cNvSpPr/>
            <p:nvPr/>
          </p:nvSpPr>
          <p:spPr>
            <a:xfrm>
              <a:off x="7194800" y="5586983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solidFill>
              <a:srgbClr val="CCCC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object 38">
              <a:extLst>
                <a:ext uri="{FF2B5EF4-FFF2-40B4-BE49-F238E27FC236}">
                  <a16:creationId xmlns:a16="http://schemas.microsoft.com/office/drawing/2014/main" id="{46A8C7E2-35BD-42CF-8849-A24947F105D0}"/>
                </a:ext>
              </a:extLst>
            </p:cNvPr>
            <p:cNvSpPr/>
            <p:nvPr/>
          </p:nvSpPr>
          <p:spPr>
            <a:xfrm>
              <a:off x="7194800" y="5586983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38" name="object 39">
            <a:extLst>
              <a:ext uri="{FF2B5EF4-FFF2-40B4-BE49-F238E27FC236}">
                <a16:creationId xmlns:a16="http://schemas.microsoft.com/office/drawing/2014/main" id="{2ED43D47-748C-4BD8-A231-BD70A1C97160}"/>
              </a:ext>
            </a:extLst>
          </p:cNvPr>
          <p:cNvSpPr txBox="1"/>
          <p:nvPr/>
        </p:nvSpPr>
        <p:spPr>
          <a:xfrm>
            <a:off x="7293354" y="5594098"/>
            <a:ext cx="110486" cy="1974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7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pSp>
        <p:nvGrpSpPr>
          <p:cNvPr id="39" name="object 40">
            <a:extLst>
              <a:ext uri="{FF2B5EF4-FFF2-40B4-BE49-F238E27FC236}">
                <a16:creationId xmlns:a16="http://schemas.microsoft.com/office/drawing/2014/main" id="{2918EE52-C3FC-4797-8B31-587848CA799B}"/>
              </a:ext>
            </a:extLst>
          </p:cNvPr>
          <p:cNvGrpSpPr/>
          <p:nvPr/>
        </p:nvGrpSpPr>
        <p:grpSpPr>
          <a:xfrm>
            <a:off x="8225028" y="5303520"/>
            <a:ext cx="304796" cy="228600"/>
            <a:chOff x="8225028" y="5303520"/>
            <a:chExt cx="304796" cy="228600"/>
          </a:xfrm>
        </p:grpSpPr>
        <p:sp>
          <p:nvSpPr>
            <p:cNvPr id="40" name="object 41">
              <a:extLst>
                <a:ext uri="{FF2B5EF4-FFF2-40B4-BE49-F238E27FC236}">
                  <a16:creationId xmlns:a16="http://schemas.microsoft.com/office/drawing/2014/main" id="{BC52F69A-B0AD-4E72-B359-87C6648B5D02}"/>
                </a:ext>
              </a:extLst>
            </p:cNvPr>
            <p:cNvSpPr/>
            <p:nvPr/>
          </p:nvSpPr>
          <p:spPr>
            <a:xfrm>
              <a:off x="8225028" y="5303520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solidFill>
              <a:srgbClr val="CCCC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object 42">
              <a:extLst>
                <a:ext uri="{FF2B5EF4-FFF2-40B4-BE49-F238E27FC236}">
                  <a16:creationId xmlns:a16="http://schemas.microsoft.com/office/drawing/2014/main" id="{58B268F3-1192-4339-BD8A-01139D66D198}"/>
                </a:ext>
              </a:extLst>
            </p:cNvPr>
            <p:cNvSpPr/>
            <p:nvPr/>
          </p:nvSpPr>
          <p:spPr>
            <a:xfrm>
              <a:off x="8225028" y="5303520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42" name="object 43">
            <a:extLst>
              <a:ext uri="{FF2B5EF4-FFF2-40B4-BE49-F238E27FC236}">
                <a16:creationId xmlns:a16="http://schemas.microsoft.com/office/drawing/2014/main" id="{55DFAA6C-4E6A-4760-A7A7-0BF0EE5F4AEB}"/>
              </a:ext>
            </a:extLst>
          </p:cNvPr>
          <p:cNvSpPr txBox="1"/>
          <p:nvPr/>
        </p:nvSpPr>
        <p:spPr>
          <a:xfrm>
            <a:off x="8280906" y="5312151"/>
            <a:ext cx="193038" cy="1974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-15" baseline="0">
                <a:solidFill>
                  <a:srgbClr val="000000"/>
                </a:solidFill>
                <a:uFillTx/>
                <a:latin typeface="Arial"/>
                <a:cs typeface="Arial"/>
              </a:rPr>
              <a:t>10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pSp>
        <p:nvGrpSpPr>
          <p:cNvPr id="43" name="object 44">
            <a:extLst>
              <a:ext uri="{FF2B5EF4-FFF2-40B4-BE49-F238E27FC236}">
                <a16:creationId xmlns:a16="http://schemas.microsoft.com/office/drawing/2014/main" id="{8783DA79-01EF-40A6-9A8A-88BF6F91FFE3}"/>
              </a:ext>
            </a:extLst>
          </p:cNvPr>
          <p:cNvGrpSpPr/>
          <p:nvPr/>
        </p:nvGrpSpPr>
        <p:grpSpPr>
          <a:xfrm>
            <a:off x="7880600" y="5586983"/>
            <a:ext cx="304796" cy="228600"/>
            <a:chOff x="7880600" y="5586983"/>
            <a:chExt cx="304796" cy="228600"/>
          </a:xfrm>
        </p:grpSpPr>
        <p:sp>
          <p:nvSpPr>
            <p:cNvPr id="44" name="object 45">
              <a:extLst>
                <a:ext uri="{FF2B5EF4-FFF2-40B4-BE49-F238E27FC236}">
                  <a16:creationId xmlns:a16="http://schemas.microsoft.com/office/drawing/2014/main" id="{77D01EB2-E629-40FB-89F7-4A6B1FB2256F}"/>
                </a:ext>
              </a:extLst>
            </p:cNvPr>
            <p:cNvSpPr/>
            <p:nvPr/>
          </p:nvSpPr>
          <p:spPr>
            <a:xfrm>
              <a:off x="7880600" y="5586983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solidFill>
              <a:srgbClr val="CCCC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object 46">
              <a:extLst>
                <a:ext uri="{FF2B5EF4-FFF2-40B4-BE49-F238E27FC236}">
                  <a16:creationId xmlns:a16="http://schemas.microsoft.com/office/drawing/2014/main" id="{755AF9A2-E131-44EA-9031-0B5EB87B9273}"/>
                </a:ext>
              </a:extLst>
            </p:cNvPr>
            <p:cNvSpPr/>
            <p:nvPr/>
          </p:nvSpPr>
          <p:spPr>
            <a:xfrm>
              <a:off x="7880600" y="5586983"/>
              <a:ext cx="304796" cy="2286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4800"/>
                <a:gd name="f4" fmla="val 228600"/>
                <a:gd name="f5" fmla="val 114300"/>
                <a:gd name="f6" fmla="val 275295"/>
                <a:gd name="f7" fmla="val 46414"/>
                <a:gd name="f8" fmla="val 242255"/>
                <a:gd name="f9" fmla="val 21799"/>
                <a:gd name="f10" fmla="val 200436"/>
                <a:gd name="f11" fmla="val 5742"/>
                <a:gd name="f12" fmla="val 152400"/>
                <a:gd name="f13" fmla="val 103778"/>
                <a:gd name="f14" fmla="val 61886"/>
                <a:gd name="f15" fmla="val 29065"/>
                <a:gd name="f16" fmla="val 7656"/>
                <a:gd name="f17" fmla="val 77833"/>
                <a:gd name="f18" fmla="val 150181"/>
                <a:gd name="f19" fmla="val 181526"/>
                <a:gd name="f20" fmla="val 206361"/>
                <a:gd name="f21" fmla="val 222711"/>
                <a:gd name="f22" fmla="val 296997"/>
                <a:gd name="f23" fmla="*/ f0 1 304800"/>
                <a:gd name="f24" fmla="*/ f1 1 228600"/>
                <a:gd name="f25" fmla="+- f4 0 f2"/>
                <a:gd name="f26" fmla="+- f3 0 f2"/>
                <a:gd name="f27" fmla="*/ f26 1 304800"/>
                <a:gd name="f28" fmla="*/ f25 1 228600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304800" h="228600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2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2" y="f5"/>
                  </a:lnTo>
                  <a:lnTo>
                    <a:pt x="f16" y="f18"/>
                  </a:lnTo>
                  <a:lnTo>
                    <a:pt x="f15" y="f19"/>
                  </a:lnTo>
                  <a:lnTo>
                    <a:pt x="f14" y="f20"/>
                  </a:lnTo>
                  <a:lnTo>
                    <a:pt x="f13" y="f21"/>
                  </a:lnTo>
                  <a:lnTo>
                    <a:pt x="f12" y="f4"/>
                  </a:lnTo>
                  <a:lnTo>
                    <a:pt x="f10" y="f21"/>
                  </a:lnTo>
                  <a:lnTo>
                    <a:pt x="f8" y="f20"/>
                  </a:lnTo>
                  <a:lnTo>
                    <a:pt x="f6" y="f19"/>
                  </a:lnTo>
                  <a:lnTo>
                    <a:pt x="f22" y="f18"/>
                  </a:lnTo>
                  <a:lnTo>
                    <a:pt x="f3" y="f5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46" name="object 47">
            <a:extLst>
              <a:ext uri="{FF2B5EF4-FFF2-40B4-BE49-F238E27FC236}">
                <a16:creationId xmlns:a16="http://schemas.microsoft.com/office/drawing/2014/main" id="{2AB0ED5E-FACE-45A0-9310-2D50F6EAD7E2}"/>
              </a:ext>
            </a:extLst>
          </p:cNvPr>
          <p:cNvSpPr txBox="1"/>
          <p:nvPr/>
        </p:nvSpPr>
        <p:spPr>
          <a:xfrm>
            <a:off x="7979154" y="5594098"/>
            <a:ext cx="110486" cy="1974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9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7" name="object 48">
            <a:extLst>
              <a:ext uri="{FF2B5EF4-FFF2-40B4-BE49-F238E27FC236}">
                <a16:creationId xmlns:a16="http://schemas.microsoft.com/office/drawing/2014/main" id="{476FFD2D-EAD6-4578-B307-BD9B45AF0C6E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6B9414A0-8A0F-4992-9A2A-EF8D6A8DEF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17082" y="406688"/>
            <a:ext cx="4985564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10"/>
              <a:t>Les Séquences</a:t>
            </a:r>
            <a:endParaRPr lang="en-US" spc="5"/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B71B9F75-6A3A-4F9D-8B07-D4AE14D2B8E4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0FF8BDE9-BBE2-4F21-AB6B-979E98183B0C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EFD648FF-F3C9-4DC0-A2B1-0970E3588F9E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481166-0C25-4A46-A1D4-09D6D1FB1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5280" y="667676"/>
            <a:ext cx="10515600" cy="720455"/>
          </a:xfrm>
        </p:spPr>
        <p:txBody>
          <a:bodyPr lIns="0" tIns="12701" rIns="0" bIns="0">
            <a:spAutoFit/>
          </a:bodyPr>
          <a:lstStyle/>
          <a:p>
            <a:pPr marL="2181858" marR="5084" lvl="0" indent="-1923412">
              <a:lnSpc>
                <a:spcPct val="106100"/>
              </a:lnSpc>
              <a:spcBef>
                <a:spcPts val="100"/>
              </a:spcBef>
            </a:pPr>
            <a:r>
              <a:rPr lang="en-US" spc="-10">
                <a:latin typeface="Courier New"/>
                <a:cs typeface="Courier New"/>
              </a:rPr>
              <a:t>CREATE</a:t>
            </a:r>
            <a:r>
              <a:rPr lang="en-US" spc="-925">
                <a:latin typeface="Courier New"/>
                <a:cs typeface="Courier New"/>
              </a:rPr>
              <a:t> </a:t>
            </a:r>
            <a:r>
              <a:rPr lang="en-US" spc="-10">
                <a:latin typeface="Courier New"/>
                <a:cs typeface="Courier New"/>
              </a:rPr>
              <a:t>SEQUENCE</a:t>
            </a:r>
            <a:r>
              <a:rPr lang="en-US" spc="-915">
                <a:latin typeface="Courier New"/>
                <a:cs typeface="Courier New"/>
              </a:rPr>
              <a:t> </a:t>
            </a:r>
            <a:r>
              <a:rPr lang="en-US" spc="-5"/>
              <a:t>Statement:  </a:t>
            </a:r>
            <a:r>
              <a:rPr lang="en-US"/>
              <a:t>Syntax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C5DB279-C920-4729-93A6-6DE09BEA8CD9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E212E15-8706-404B-B17F-6DCC7C7E95B2}"/>
              </a:ext>
            </a:extLst>
          </p:cNvPr>
          <p:cNvSpPr txBox="1"/>
          <p:nvPr/>
        </p:nvSpPr>
        <p:spPr>
          <a:xfrm>
            <a:off x="2387598" y="1808482"/>
            <a:ext cx="6795765" cy="6892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12701" marR="5084" lvl="0" indent="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Définir une sequence pour générer une sequence des valuers: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785BF4A-5720-47C5-838E-69599A702A63}"/>
              </a:ext>
            </a:extLst>
          </p:cNvPr>
          <p:cNvSpPr txBox="1"/>
          <p:nvPr/>
        </p:nvSpPr>
        <p:spPr>
          <a:xfrm>
            <a:off x="2382012" y="2743200"/>
            <a:ext cx="7295512" cy="2014852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17145" rIns="0" bIns="0" anchor="t" anchorCtr="0" compatLnSpc="1">
            <a:spAutoFit/>
          </a:bodyPr>
          <a:lstStyle/>
          <a:p>
            <a:pPr marL="1061718" marR="3905887" lvl="0" indent="-957577" algn="l" defTabSz="914400" rtl="0" fontAlgn="auto" hangingPunct="1">
              <a:lnSpc>
                <a:spcPct val="100299"/>
              </a:lnSpc>
              <a:spcBef>
                <a:spcPts val="1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 SEQUENCE </a:t>
            </a:r>
            <a:r>
              <a:rPr lang="en-US" sz="1800" b="1" i="1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sequence 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[INCREMENT BY </a:t>
            </a:r>
            <a:r>
              <a:rPr lang="en-US" sz="1800" b="1" i="1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n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]  [START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WITH</a:t>
            </a:r>
            <a:r>
              <a:rPr lang="en-US" sz="1800" b="1" i="0" u="none" strike="noStrike" kern="1200" cap="none" spc="-5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1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n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]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61718" marR="2543175" lvl="0" indent="-63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[{MAXVALUE </a:t>
            </a:r>
            <a:r>
              <a:rPr lang="en-US" sz="1800" b="1" i="1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n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|</a:t>
            </a:r>
            <a:r>
              <a:rPr lang="en-US" sz="1800" b="1" i="0" u="none" strike="noStrike" kern="1200" cap="none" spc="-6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heavy" strike="noStrike" kern="1200" cap="none" spc="-1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NOMAXVALUE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}]  [{MINVALUE </a:t>
            </a:r>
            <a:r>
              <a:rPr lang="en-US" sz="1800" b="1" i="1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n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|</a:t>
            </a:r>
            <a:r>
              <a:rPr lang="en-US" sz="1800" b="1" i="0" u="none" strike="noStrike" kern="1200" cap="none" spc="-6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heavy" strike="noStrike" kern="1200" cap="none" spc="-1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NOMINVALUE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}]  [{CYCLE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|</a:t>
            </a:r>
            <a:r>
              <a:rPr lang="en-US" sz="1800" b="1" i="0" u="none" strike="noStrike" kern="1200" cap="none" spc="-3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heavy" strike="noStrike" kern="1200" cap="none" spc="-1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NOCYCLE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}]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61718" marR="0" lvl="0" indent="0" algn="just" defTabSz="914400" rtl="0" fontAlgn="auto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[{CACHE </a:t>
            </a:r>
            <a:r>
              <a:rPr lang="en-US" sz="1800" b="1" i="1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n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|</a:t>
            </a:r>
            <a:r>
              <a:rPr lang="en-US" sz="1800" b="1" i="0" u="none" strike="noStrike" kern="1200" cap="none" spc="-3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NOCACHE}];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54CC4C-2748-46B1-ADF3-719D0F774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1898" y="406688"/>
            <a:ext cx="5341110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Creating a</a:t>
            </a:r>
            <a:r>
              <a:rPr lang="en-US" spc="-40"/>
              <a:t> </a:t>
            </a:r>
            <a:r>
              <a:rPr lang="en-US" spc="-5"/>
              <a:t>Sequence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50B2092-DF04-4274-8E10-2882A5EDBEDC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107B782-D327-48E7-BFC5-554C01009FA9}"/>
              </a:ext>
            </a:extLst>
          </p:cNvPr>
          <p:cNvSpPr txBox="1"/>
          <p:nvPr/>
        </p:nvSpPr>
        <p:spPr>
          <a:xfrm>
            <a:off x="2577272" y="1610935"/>
            <a:ext cx="6904991" cy="14087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172" rIns="0" bIns="0" anchor="t" anchorCtr="0" compatLnSpc="1">
            <a:spAutoFit/>
          </a:bodyPr>
          <a:lstStyle/>
          <a:p>
            <a:pPr marL="469260" marR="0" lvl="0" indent="-457200" algn="just" defTabSz="914400" rtl="0" fontAlgn="auto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Créez une séquence nommée DEPT_DEPTID_SEQ à utiliser pour la clé primaire de la table DEPARTMENTS. </a:t>
            </a:r>
          </a:p>
          <a:p>
            <a:pPr marL="469260" marR="0" lvl="0" indent="-457200" algn="just" defTabSz="914400" rtl="0" fontAlgn="auto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Ne pas utilizer l’option cycle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.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EE31B1A-961D-4D5B-83F7-6BBE74388A14}"/>
              </a:ext>
            </a:extLst>
          </p:cNvPr>
          <p:cNvSpPr txBox="1"/>
          <p:nvPr/>
        </p:nvSpPr>
        <p:spPr>
          <a:xfrm>
            <a:off x="2382012" y="3364992"/>
            <a:ext cx="7295512" cy="2028120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88267" rIns="0" bIns="0" anchor="t" anchorCtr="0" compatLnSpc="1">
            <a:spAutoFit/>
          </a:bodyPr>
          <a:lstStyle/>
          <a:p>
            <a:pPr marL="0" marR="2950211" lvl="0" indent="0" algn="r" defTabSz="914400" rtl="0" fontAlgn="auto" hangingPunct="1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 SEQUENCE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dept_deptid_seq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0" marR="2950211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INCREMENT BY</a:t>
            </a:r>
            <a:r>
              <a:rPr lang="en-US" sz="1800" b="1" i="0" u="none" strike="noStrike" kern="1200" cap="none" spc="-6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10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2288542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START WITH</a:t>
            </a:r>
            <a:r>
              <a:rPr lang="en-US" sz="1800" b="1" i="0" u="none" strike="noStrike" kern="1200" cap="none" spc="-4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120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2288542" marR="322326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MAXVALUE</a:t>
            </a:r>
            <a:r>
              <a:rPr lang="en-US" sz="1800" b="1" i="0" u="none" strike="noStrike" kern="1200" cap="none" spc="-8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9999 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NOCACHE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2288542" marR="0" lvl="0" indent="0" algn="l" defTabSz="914400" rtl="0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NOCYCLE;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Sequence</a:t>
            </a:r>
            <a:r>
              <a:rPr lang="en-US" sz="1800" b="1" i="0" u="none" strike="noStrike" kern="1200" cap="none" spc="-2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created.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EEBBD26-3702-40F6-BA2C-378345FE0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0498" y="42226"/>
            <a:ext cx="6680204" cy="1366397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10">
                <a:latin typeface="Courier New"/>
                <a:cs typeface="Courier New"/>
              </a:rPr>
              <a:t>Les Pseudo NEXTVAL</a:t>
            </a:r>
            <a:r>
              <a:rPr lang="en-US" b="1" spc="-925">
                <a:latin typeface="Courier New"/>
                <a:cs typeface="Courier New"/>
              </a:rPr>
              <a:t> </a:t>
            </a:r>
            <a:r>
              <a:rPr lang="en-US" b="1" spc="-10"/>
              <a:t>and</a:t>
            </a:r>
            <a:r>
              <a:rPr lang="en-US" b="1" spc="-5"/>
              <a:t> </a:t>
            </a:r>
            <a:r>
              <a:rPr lang="en-US" b="1" spc="-5">
                <a:latin typeface="Courier New"/>
                <a:cs typeface="Courier New"/>
              </a:rPr>
              <a:t>CURRVAL</a:t>
            </a:r>
            <a:endParaRPr lang="en-US" b="1" spc="-5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C75A0F7-84A9-4A97-BF63-1323C9197CD2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A61DFF3-F8FC-4551-8EB4-3D75C8ADEEEF}"/>
              </a:ext>
            </a:extLst>
          </p:cNvPr>
          <p:cNvSpPr txBox="1"/>
          <p:nvPr/>
        </p:nvSpPr>
        <p:spPr>
          <a:xfrm>
            <a:off x="2501898" y="1768248"/>
            <a:ext cx="7792480" cy="18390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23490" rIns="0" bIns="0" anchor="t" anchorCtr="0" compatLnSpc="1">
            <a:spAutoFit/>
          </a:bodyPr>
          <a:lstStyle/>
          <a:p>
            <a:pPr marL="469260" marR="512448" lvl="0" indent="-457200" algn="l" defTabSz="914400" rtl="0" fontAlgn="auto" hangingPunct="1">
              <a:lnSpc>
                <a:spcPct val="102699"/>
              </a:lnSpc>
              <a:spcBef>
                <a:spcPts val="18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NEXTVAL: renvoie la prochaine valeur de séquence disponible. Il renvoie une valeur unique à chaque fois qu'il est référencé, même pour différents utilisateurs. 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469260" marR="0" lvl="0" indent="-457200" algn="l" defTabSz="914400" rtl="0" fontAlgn="auto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CURRVAL obtient la valeur de séquence actuelle</a:t>
            </a: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.</a:t>
            </a: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n-US" sz="2200" b="0" i="0" u="none" strike="noStrike" kern="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784961-5D58-4BA1-B221-7D0EA687791A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755142-1976-4692-8934-BFD7FA445637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E905522-3189-410C-BAD9-7CA98B1C88AA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D29138C-514B-41CB-90C2-323110A93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4250" y="68131"/>
            <a:ext cx="3093086" cy="1366397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/>
              <a:t>Using </a:t>
            </a:r>
            <a:r>
              <a:rPr lang="en-US" spc="-5"/>
              <a:t>a</a:t>
            </a:r>
            <a:r>
              <a:rPr lang="en-US" spc="-70"/>
              <a:t> </a:t>
            </a:r>
            <a:r>
              <a:rPr lang="en-US"/>
              <a:t>Sequence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E5D8E6F-99ED-4B30-8AFB-7B947C69E5D0}"/>
              </a:ext>
            </a:extLst>
          </p:cNvPr>
          <p:cNvSpPr txBox="1"/>
          <p:nvPr/>
        </p:nvSpPr>
        <p:spPr>
          <a:xfrm>
            <a:off x="2501898" y="1808482"/>
            <a:ext cx="6437632" cy="6892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469260" marR="5084" lvl="0" indent="-45720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Insérer un nouveau département  “Support”  un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ID</a:t>
            </a:r>
            <a:r>
              <a:rPr lang="en-US" sz="2200" b="1" i="0" u="none" strike="noStrike" kern="1200" cap="none" spc="10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2500: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450B5A2-0C09-41DC-8C71-CD43D38A038A}"/>
              </a:ext>
            </a:extLst>
          </p:cNvPr>
          <p:cNvSpPr txBox="1"/>
          <p:nvPr/>
        </p:nvSpPr>
        <p:spPr>
          <a:xfrm>
            <a:off x="2501898" y="4366671"/>
            <a:ext cx="7002776" cy="14510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2388" rIns="0" bIns="0" anchor="t" anchorCtr="0" compatLnSpc="1">
            <a:spAutoFit/>
          </a:bodyPr>
          <a:lstStyle/>
          <a:p>
            <a:pPr marL="469260" marR="0" lvl="0" indent="0" algn="l" defTabSz="914400" rtl="0" fontAlgn="auto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 Consulter la valeur courante de la sequence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DEPT_DEPTID_SEQ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469260" marR="0" lvl="0" indent="0" algn="l" defTabSz="914400" rtl="0" fontAlgn="auto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DEPT_DEPTID_SEQ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469260" marR="0" lvl="0" indent="0" algn="l" defTabSz="914400" rtl="0" fontAlgn="auto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6B0056-62CB-4B10-93F7-6ED40FFB1A58}"/>
              </a:ext>
            </a:extLst>
          </p:cNvPr>
          <p:cNvSpPr txBox="1"/>
          <p:nvPr/>
        </p:nvSpPr>
        <p:spPr>
          <a:xfrm>
            <a:off x="2382012" y="2702051"/>
            <a:ext cx="7295512" cy="1451033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50163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INSERT INTO departments(department_id,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1584956" lvl="0" indent="1638303" algn="l" defTabSz="914400" rtl="0" fontAlgn="auto" hangingPunct="1">
              <a:lnSpc>
                <a:spcPts val="2170"/>
              </a:lnSpc>
              <a:spcBef>
                <a:spcPts val="65"/>
              </a:spcBef>
              <a:spcAft>
                <a:spcPts val="0"/>
              </a:spcAft>
              <a:buNone/>
              <a:tabLst>
                <a:tab pos="174307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department_name, location_id)  VALUES	(dept_deptid_seq.NEXTVAL,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743075" marR="0" lvl="0" indent="0" algn="l" defTabSz="914400" rtl="0" fontAlgn="auto" hangingPunct="1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'Support',</a:t>
            </a:r>
            <a:r>
              <a:rPr lang="en-US" sz="1800" b="1" i="0" u="none" strike="noStrike" kern="1200" cap="none" spc="-2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2500);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1 </a:t>
            </a:r>
            <a:r>
              <a:rPr lang="en-US" sz="1800" b="1" i="0" u="none" strike="noStrike" kern="1200" cap="none" spc="-1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row</a:t>
            </a:r>
            <a:r>
              <a:rPr lang="en-US" sz="1800" b="1" i="0" u="none" strike="noStrike" kern="1200" cap="none" spc="-2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created.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grpSp>
        <p:nvGrpSpPr>
          <p:cNvPr id="6" name="object 6">
            <a:extLst>
              <a:ext uri="{FF2B5EF4-FFF2-40B4-BE49-F238E27FC236}">
                <a16:creationId xmlns:a16="http://schemas.microsoft.com/office/drawing/2014/main" id="{281CAF25-FE20-456C-B1F8-43E6C4FE8AF9}"/>
              </a:ext>
            </a:extLst>
          </p:cNvPr>
          <p:cNvGrpSpPr/>
          <p:nvPr/>
        </p:nvGrpSpPr>
        <p:grpSpPr>
          <a:xfrm>
            <a:off x="2382012" y="5225796"/>
            <a:ext cx="7295512" cy="641981"/>
            <a:chOff x="2382012" y="5225796"/>
            <a:chExt cx="7295512" cy="641981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480C4A87-637E-49F0-8B43-D5A64ACEF555}"/>
                </a:ext>
              </a:extLst>
            </p:cNvPr>
            <p:cNvSpPr/>
            <p:nvPr/>
          </p:nvSpPr>
          <p:spPr>
            <a:xfrm>
              <a:off x="2382012" y="5225796"/>
              <a:ext cx="7295512" cy="64198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95515"/>
                <a:gd name="f4" fmla="val 641985"/>
                <a:gd name="f5" fmla="val 7295388"/>
                <a:gd name="f6" fmla="val 641603"/>
                <a:gd name="f7" fmla="val 641604"/>
                <a:gd name="f8" fmla="*/ f0 1 7295515"/>
                <a:gd name="f9" fmla="*/ f1 1 641985"/>
                <a:gd name="f10" fmla="+- f4 0 f2"/>
                <a:gd name="f11" fmla="+- f3 0 f2"/>
                <a:gd name="f12" fmla="*/ f11 1 7295515"/>
                <a:gd name="f13" fmla="*/ f10 1 641985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295515" h="641985">
                  <a:moveTo>
                    <a:pt x="f5" y="f6"/>
                  </a:moveTo>
                  <a:lnTo>
                    <a:pt x="f5" y="f2"/>
                  </a:lnTo>
                  <a:lnTo>
                    <a:pt x="f2" y="f2"/>
                  </a:lnTo>
                  <a:lnTo>
                    <a:pt x="f2" y="f7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CCCCCC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D14D7155-6ACE-4868-872C-8DB40D023728}"/>
                </a:ext>
              </a:extLst>
            </p:cNvPr>
            <p:cNvSpPr/>
            <p:nvPr/>
          </p:nvSpPr>
          <p:spPr>
            <a:xfrm>
              <a:off x="2382012" y="5225796"/>
              <a:ext cx="7295512" cy="64198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95515"/>
                <a:gd name="f4" fmla="val 641985"/>
                <a:gd name="f5" fmla="val 7295388"/>
                <a:gd name="f6" fmla="val 641603"/>
                <a:gd name="f7" fmla="val 641604"/>
                <a:gd name="f8" fmla="*/ f0 1 7295515"/>
                <a:gd name="f9" fmla="*/ f1 1 641985"/>
                <a:gd name="f10" fmla="+- f4 0 f2"/>
                <a:gd name="f11" fmla="+- f3 0 f2"/>
                <a:gd name="f12" fmla="*/ f11 1 7295515"/>
                <a:gd name="f13" fmla="*/ f10 1 641985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295515" h="641985">
                  <a:moveTo>
                    <a:pt x="f5" y="f6"/>
                  </a:moveTo>
                  <a:lnTo>
                    <a:pt x="f5" y="f2"/>
                  </a:lnTo>
                  <a:lnTo>
                    <a:pt x="f2" y="f2"/>
                  </a:lnTo>
                  <a:lnTo>
                    <a:pt x="f2" y="f7"/>
                  </a:lnTo>
                  <a:lnTo>
                    <a:pt x="f5" y="f6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D893DE99-02FD-4D15-B917-9D2FB1910D3F}"/>
              </a:ext>
            </a:extLst>
          </p:cNvPr>
          <p:cNvSpPr txBox="1"/>
          <p:nvPr/>
        </p:nvSpPr>
        <p:spPr>
          <a:xfrm>
            <a:off x="2487168" y="5232910"/>
            <a:ext cx="833118" cy="5740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0" marR="5084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SE</a:t>
            </a:r>
            <a:r>
              <a:rPr lang="en-US" sz="1800" b="1" i="0" u="none" strike="noStrike" kern="1200" cap="none" spc="-2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L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</a:t>
            </a:r>
            <a:r>
              <a:rPr lang="en-US" sz="1800" b="1" i="0" u="none" strike="noStrike" kern="1200" cap="none" spc="-2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T  FROM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BA803047-94F7-4283-B54A-243658343773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5486B261-43CC-4C09-9123-509970B1815A}"/>
              </a:ext>
            </a:extLst>
          </p:cNvPr>
          <p:cNvSpPr txBox="1"/>
          <p:nvPr/>
        </p:nvSpPr>
        <p:spPr>
          <a:xfrm>
            <a:off x="3688067" y="5232910"/>
            <a:ext cx="3152137" cy="5740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0" marR="5084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dept_deptid_seq.CURRVAL  </a:t>
            </a:r>
            <a:r>
              <a:rPr lang="pt-BR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dual;</a:t>
            </a: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CFF7BD-31E8-4ED8-A015-282B39A201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1494" y="68131"/>
            <a:ext cx="6681136" cy="1366397"/>
          </a:xfrm>
        </p:spPr>
        <p:txBody>
          <a:bodyPr lIns="0" tIns="12060" rIns="0" bIns="0"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fr-FR">
                <a:solidFill>
                  <a:srgbClr val="222222"/>
                </a:solidFill>
                <a:latin typeface="inherit"/>
              </a:rPr>
              <a:t>valeurs de séquence en Cache</a:t>
            </a:r>
            <a:endParaRPr lang="fr-FR" sz="3600">
              <a:latin typeface="Arial" pitchFamily="34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34CEA64-3311-4FFF-BA64-CC9FF245ACEC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C67F8E1-FB73-4C30-AB7D-F2F54813AD48}"/>
              </a:ext>
            </a:extLst>
          </p:cNvPr>
          <p:cNvSpPr txBox="1"/>
          <p:nvPr/>
        </p:nvSpPr>
        <p:spPr>
          <a:xfrm>
            <a:off x="2501898" y="1808482"/>
            <a:ext cx="7030721" cy="29155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469260" marR="5084" lvl="0" indent="-45720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Les valeurs de la sequences sont mis en mémoire cache ce qui accélére le traitement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.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469260" marR="0" lvl="0" indent="-45720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Des écarts dans les valeurs de séquence peuvent se produire lorsque</a:t>
            </a: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 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927101" marR="0" lvl="1" indent="-342900" algn="l" defTabSz="914400" rtl="0" fontAlgn="auto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–"/>
              <a:tabLst>
                <a:tab pos="926471" algn="l"/>
                <a:tab pos="9271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Exécution de 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rollback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927101" marR="0" lvl="1" indent="-342900" algn="l" defTabSz="914400" rtl="0" fontAlgn="auto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–"/>
              <a:tabLst>
                <a:tab pos="926471" algn="l"/>
                <a:tab pos="9271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Problème système 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927101" marR="0" lvl="1" indent="-34290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–"/>
              <a:tabLst>
                <a:tab pos="926471" algn="l"/>
                <a:tab pos="9271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A sequence is used in 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another</a:t>
            </a:r>
            <a:r>
              <a:rPr lang="en-US" sz="2000" b="1" i="0" u="none" strike="noStrike" kern="1200" cap="none" spc="-7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tablUtilisation de la sequence avec une autre tablee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FB494C-87FA-4BC4-A3F2-35B75D613035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8893B5-BD19-4945-96CA-30D7477D7A43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41693F-BE20-4636-9466-D1AC2B1170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2530" y="406688"/>
            <a:ext cx="6592952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Modifier la Séquence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57B3D6A7-0C75-4E41-BCB3-A30F39FC01EB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26D4D18-8A87-4F8F-AE89-CB9A2858045D}"/>
              </a:ext>
            </a:extLst>
          </p:cNvPr>
          <p:cNvSpPr txBox="1"/>
          <p:nvPr/>
        </p:nvSpPr>
        <p:spPr>
          <a:xfrm>
            <a:off x="2387598" y="1808482"/>
            <a:ext cx="7585076" cy="6892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12701" marR="5084" lvl="0" indent="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Changer  La valeur de l’incrément, le maximum, le minimum, l’option cycle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option, </a:t>
            </a:r>
            <a:r>
              <a:rPr lang="en-US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l’option de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 cache</a:t>
            </a:r>
            <a:r>
              <a:rPr lang="en-US" sz="2200" b="1" i="0" u="none" strike="noStrike" kern="0" cap="none" spc="30" baseline="0">
                <a:solidFill>
                  <a:srgbClr val="000000"/>
                </a:solidFill>
                <a:uFillTx/>
                <a:latin typeface="Arial"/>
                <a:cs typeface="Arial"/>
              </a:rPr>
              <a:t>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C44B354-E9D2-40F2-BC8A-D76E1A21087E}"/>
              </a:ext>
            </a:extLst>
          </p:cNvPr>
          <p:cNvSpPr txBox="1"/>
          <p:nvPr/>
        </p:nvSpPr>
        <p:spPr>
          <a:xfrm>
            <a:off x="2382012" y="2743200"/>
            <a:ext cx="7295512" cy="1763301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100327" rIns="0" bIns="0" anchor="t" anchorCtr="0" compatLnSpc="1">
            <a:spAutoFit/>
          </a:bodyPr>
          <a:lstStyle/>
          <a:p>
            <a:pPr marL="0" marR="3086099" lvl="0" indent="0" algn="r" defTabSz="914400" rtl="0" fontAlgn="auto" hangingPunct="1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ALTER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SEQUENCE</a:t>
            </a:r>
            <a:r>
              <a:rPr lang="en-US" sz="1800" b="1" i="0" u="none" strike="noStrike" kern="1200" cap="none" spc="-2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dept_deptid_seq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0" marR="3086099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INCREMENT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BY</a:t>
            </a:r>
            <a:r>
              <a:rPr lang="en-US" sz="1800" b="1" i="0" u="none" strike="noStrike" kern="1200" cap="none" spc="-7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20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2153283" marR="3086099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MAXVALUE</a:t>
            </a:r>
            <a:r>
              <a:rPr lang="en-US" sz="1800" b="1" i="0" u="none" strike="noStrike" kern="1200" cap="none" spc="-6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999999  NOCACHE  NOCYCLE;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Sequence</a:t>
            </a:r>
            <a:r>
              <a:rPr lang="en-US" sz="1800" b="1" i="0" u="none" strike="noStrike" kern="1200" cap="none" spc="-2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altered.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03C9BD8-44D0-4AC3-8F6D-B43CFB544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5917" y="281498"/>
            <a:ext cx="9601200" cy="1366397"/>
          </a:xfrm>
        </p:spPr>
        <p:txBody>
          <a:bodyPr lIns="0" tIns="12060" rIns="0" bIns="0">
            <a:spAutoFit/>
          </a:bodyPr>
          <a:lstStyle/>
          <a:p>
            <a:pPr marL="1108079" marR="5084" lvl="0" indent="-1096008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Remarques  pour la modification d’une séquence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5B4000EF-856D-425F-8E77-280FB450FF8B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469CF4B-5A0E-4ABD-81DC-560DB0221295}"/>
              </a:ext>
            </a:extLst>
          </p:cNvPr>
          <p:cNvSpPr txBox="1"/>
          <p:nvPr/>
        </p:nvSpPr>
        <p:spPr>
          <a:xfrm>
            <a:off x="2501898" y="1768248"/>
            <a:ext cx="6880229" cy="31104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2388" rIns="0" bIns="0" anchor="t" anchorCtr="0" compatLnSpc="1">
            <a:spAutoFit/>
          </a:bodyPr>
          <a:lstStyle/>
          <a:p>
            <a:pPr marL="469260" marR="0" lvl="0" indent="-457200" algn="l" defTabSz="914400" rtl="0" fontAlgn="auto" hangingPunct="1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Vous devez être le propriétaire ou avoir le privilège ALTER pour la séquence.</a:t>
            </a: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469260" marR="0" lvl="0" indent="-457200" algn="l" defTabSz="914400" rtl="0" fontAlgn="auto" hangingPunct="1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Seuls les futurs numéros de séquence sont affectés.</a:t>
            </a: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469260" marR="0" lvl="0" indent="-457200" algn="l" defTabSz="914400" rtl="0" fontAlgn="auto" hangingPunct="1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La séquence doit être supprimée et recréé pour redémarrer la séquence à un numéro différent.</a:t>
            </a: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469260" marR="0" lvl="0" indent="-457200" algn="l" defTabSz="914400" rtl="0" fontAlgn="auto" hangingPunct="1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Pour supprimer une séquence, utilisez l'instruction DROP:</a:t>
            </a: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12060" marR="0" lvl="0" indent="0" algn="l" defTabSz="914400" rtl="0" fontAlgn="auto" hangingPunct="1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None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7834ABB-9525-41E2-9497-D637A6345EED}"/>
              </a:ext>
            </a:extLst>
          </p:cNvPr>
          <p:cNvSpPr txBox="1"/>
          <p:nvPr/>
        </p:nvSpPr>
        <p:spPr>
          <a:xfrm>
            <a:off x="2382012" y="5004812"/>
            <a:ext cx="7295512" cy="573877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19687" rIns="0" bIns="0" anchor="t" anchorCtr="0" compatLnSpc="1">
            <a:spAutoFit/>
          </a:bodyPr>
          <a:lstStyle/>
          <a:p>
            <a:pPr marL="104771" marR="3086099" lvl="0" indent="0" algn="l" defTabSz="914400" rtl="0" fontAlgn="auto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DROP </a:t>
            </a:r>
            <a:r>
              <a:rPr lang="fr-FR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SEQUENCE dept_deptid_seq;  </a:t>
            </a:r>
            <a:r>
              <a:rPr lang="fr-FR" sz="18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Sequence</a:t>
            </a:r>
            <a:r>
              <a:rPr lang="fr-FR" sz="1800" b="1" i="0" u="none" strike="noStrike" kern="1200" cap="none" spc="-2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fr-FR" sz="1800" b="1" i="0" u="none" strike="noStrike" kern="1200" cap="none" spc="-1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dropped.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3321041-D6C8-49E9-AF92-D2074FC011C9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C70CA3-C6EE-49E2-8ED1-70D4960A2F99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24C8E16-41E6-4EAA-A052-E19BEDBE4192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E5DA7D7-66EE-4901-8FAC-B021A6999471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C752915-B7BA-4FC1-931A-224E4F34BF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44647" y="406688"/>
            <a:ext cx="3500451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Inde</a:t>
            </a:r>
            <a:r>
              <a:rPr lang="en-US" spc="10"/>
              <a:t>x</a:t>
            </a:r>
            <a:r>
              <a:rPr lang="en-US"/>
              <a:t>e</a:t>
            </a:r>
            <a:r>
              <a:rPr lang="en-US" spc="-5"/>
              <a:t>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D814636-03C4-46FE-B527-201252885B32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93A4A49-6C42-4909-A9BE-B8B44F5B8153}"/>
              </a:ext>
            </a:extLst>
          </p:cNvPr>
          <p:cNvGraphicFramePr>
            <a:graphicFrameLocks noGrp="1"/>
          </p:cNvGraphicFramePr>
          <p:nvPr/>
        </p:nvGraphicFramePr>
        <p:xfrm>
          <a:off x="2843025" y="1776222"/>
          <a:ext cx="6414772" cy="3058668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690368">
                  <a:extLst>
                    <a:ext uri="{9D8B030D-6E8A-4147-A177-3AD203B41FA5}">
                      <a16:colId xmlns:a16="http://schemas.microsoft.com/office/drawing/2014/main" val="2375271208"/>
                    </a:ext>
                  </a:extLst>
                </a:gridCol>
                <a:gridCol w="4724403">
                  <a:extLst>
                    <a:ext uri="{9D8B030D-6E8A-4147-A177-3AD203B41FA5}">
                      <a16:colId xmlns:a16="http://schemas.microsoft.com/office/drawing/2014/main" val="3545721920"/>
                    </a:ext>
                  </a:extLst>
                </a:gridCol>
              </a:tblGrid>
              <a:tr h="518163">
                <a:tc>
                  <a:txBody>
                    <a:bodyPr/>
                    <a:lstStyle/>
                    <a:p>
                      <a:pPr marL="90809" lvl="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Object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730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Description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730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2254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91440" lv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Table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81911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Basic 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unit of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storage; composed 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of</a:t>
                      </a:r>
                      <a:r>
                        <a:rPr lang="en-US" sz="1800" b="1" spc="-15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rows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81911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034912"/>
                  </a:ext>
                </a:extLst>
              </a:tr>
              <a:tr h="638552">
                <a:tc>
                  <a:txBody>
                    <a:bodyPr/>
                    <a:lstStyle/>
                    <a:p>
                      <a:pPr marL="91440" lvl="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View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39374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marR="88897" lvl="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Logically represents subsets of data </a:t>
                      </a:r>
                      <a:r>
                        <a:rPr lang="en-US" sz="1800" b="1" spc="-10">
                          <a:latin typeface="Arial"/>
                          <a:cs typeface="Arial"/>
                        </a:rPr>
                        <a:t>from 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one or more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tables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39374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73809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91440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Sequence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Generates numeric</a:t>
                      </a:r>
                      <a:r>
                        <a:rPr lang="en-US" sz="1800" b="1" spc="25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10">
                          <a:latin typeface="Arial"/>
                          <a:cs typeface="Arial"/>
                        </a:rPr>
                        <a:t>values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893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lvl="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Index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40635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marR="812801" lvl="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Improves the performance 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of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some  queries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40635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873319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91440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Synonym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Gives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alternative names to</a:t>
                      </a:r>
                      <a:r>
                        <a:rPr lang="en-US" sz="1800" b="1" spc="2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objects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5693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1670367-A9C7-4F50-9B96-91AE0AEA25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9265" y="406688"/>
            <a:ext cx="2305833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Inde</a:t>
            </a:r>
            <a:r>
              <a:rPr lang="en-US" spc="10"/>
              <a:t>x</a:t>
            </a:r>
            <a:r>
              <a:rPr lang="en-US"/>
              <a:t>e</a:t>
            </a:r>
            <a:r>
              <a:rPr lang="en-US" spc="-5"/>
              <a:t>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ACD59C6-CF96-4B9C-A129-E6ADC7890A5E}"/>
              </a:ext>
            </a:extLst>
          </p:cNvPr>
          <p:cNvSpPr txBox="1"/>
          <p:nvPr/>
        </p:nvSpPr>
        <p:spPr>
          <a:xfrm>
            <a:off x="2387598" y="1742325"/>
            <a:ext cx="7178040" cy="41235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78108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L’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index: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Est un objet de schema</a:t>
            </a:r>
            <a:endParaRPr lang="en-US" sz="2200" b="0" i="0" u="none" strike="noStrike" kern="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Peut être utilisé par le serveur Oracle pour accélérer la récupération des lignes à l'aide d'un pointeur </a:t>
            </a: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Peut réduire les E / S de disque en utilisant une méthode d'accès rapide pour localiser rapidement les données </a:t>
            </a: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Est indépendant de la table qu'il indexe </a:t>
            </a: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 Est utilisé et maintenu automatiquement par le serveur Oracle 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EA2917E2-8489-4630-8A0B-16BB680E0200}"/>
              </a:ext>
            </a:extLst>
          </p:cNvPr>
          <p:cNvGrpSpPr/>
          <p:nvPr/>
        </p:nvGrpSpPr>
        <p:grpSpPr>
          <a:xfrm>
            <a:off x="8359143" y="4867652"/>
            <a:ext cx="1170432" cy="1395988"/>
            <a:chOff x="8359143" y="4867652"/>
            <a:chExt cx="1170432" cy="1395988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0A1D13F-15E9-44EE-8938-B15880F2A614}"/>
                </a:ext>
              </a:extLst>
            </p:cNvPr>
            <p:cNvSpPr/>
            <p:nvPr/>
          </p:nvSpPr>
          <p:spPr>
            <a:xfrm>
              <a:off x="9346695" y="5125212"/>
              <a:ext cx="9528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9525"/>
                <a:gd name="f5" fmla="val 9144"/>
                <a:gd name="f6" fmla="abs f0"/>
                <a:gd name="f7" fmla="abs f1"/>
                <a:gd name="f8" fmla="abs f2"/>
                <a:gd name="f9" fmla="*/ f0 1 952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9525"/>
                <a:gd name="f16" fmla="*/ f10 1 0"/>
                <a:gd name="f17" fmla="*/ f12 1 9525"/>
                <a:gd name="f18" fmla="*/ f13 1 21600"/>
                <a:gd name="f19" fmla="*/ 21600 f13 1"/>
                <a:gd name="f20" fmla="*/ 0 1 f15"/>
                <a:gd name="f21" fmla="*/ 952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952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9144" cap="flat">
              <a:solidFill>
                <a:srgbClr val="E1E1E4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0CE7BB2-EB1F-497D-AFFD-E92B77D19CEA}"/>
                </a:ext>
              </a:extLst>
            </p:cNvPr>
            <p:cNvSpPr/>
            <p:nvPr/>
          </p:nvSpPr>
          <p:spPr>
            <a:xfrm>
              <a:off x="8503920" y="4867652"/>
              <a:ext cx="1025655" cy="742191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17E00610-0F14-46B1-A0C1-68A30DA03100}"/>
                </a:ext>
              </a:extLst>
            </p:cNvPr>
            <p:cNvSpPr/>
            <p:nvPr/>
          </p:nvSpPr>
          <p:spPr>
            <a:xfrm>
              <a:off x="9102852" y="5605272"/>
              <a:ext cx="18416" cy="279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415"/>
                <a:gd name="f4" fmla="val 27939"/>
                <a:gd name="f5" fmla="val 18288"/>
                <a:gd name="f6" fmla="val 9143"/>
                <a:gd name="f7" fmla="val 18287"/>
                <a:gd name="f8" fmla="val 27431"/>
                <a:gd name="f9" fmla="*/ f0 1 18415"/>
                <a:gd name="f10" fmla="*/ f1 1 27939"/>
                <a:gd name="f11" fmla="+- f4 0 f2"/>
                <a:gd name="f12" fmla="+- f3 0 f2"/>
                <a:gd name="f13" fmla="*/ f12 1 18415"/>
                <a:gd name="f14" fmla="*/ f11 1 27939"/>
                <a:gd name="f15" fmla="*/ f2 1 f13"/>
                <a:gd name="f16" fmla="*/ f3 1 f13"/>
                <a:gd name="f17" fmla="*/ f2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8415" h="27939">
                  <a:moveTo>
                    <a:pt x="f2" y="f2"/>
                  </a:moveTo>
                  <a:lnTo>
                    <a:pt x="f5" y="f2"/>
                  </a:lnTo>
                </a:path>
                <a:path w="18415" h="27939">
                  <a:moveTo>
                    <a:pt x="f2" y="f6"/>
                  </a:moveTo>
                  <a:lnTo>
                    <a:pt x="f5" y="f6"/>
                  </a:lnTo>
                </a:path>
                <a:path w="18415" h="27939">
                  <a:moveTo>
                    <a:pt x="f2" y="f7"/>
                  </a:moveTo>
                  <a:lnTo>
                    <a:pt x="f5" y="f7"/>
                  </a:lnTo>
                </a:path>
                <a:path w="18415" h="27939">
                  <a:moveTo>
                    <a:pt x="f2" y="f8"/>
                  </a:moveTo>
                  <a:lnTo>
                    <a:pt x="f5" y="f8"/>
                  </a:lnTo>
                </a:path>
              </a:pathLst>
            </a:custGeom>
            <a:noFill/>
            <a:ln w="9144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B8F243A6-6A7B-45EC-A083-7AD785E8CAC7}"/>
                </a:ext>
              </a:extLst>
            </p:cNvPr>
            <p:cNvSpPr/>
            <p:nvPr/>
          </p:nvSpPr>
          <p:spPr>
            <a:xfrm>
              <a:off x="8503920" y="5600699"/>
              <a:ext cx="1025655" cy="181352"/>
            </a:xfrm>
            <a:prstGeom prst="rect">
              <a:avLst/>
            </a:prstGeom>
            <a:blipFill>
              <a:blip r:embed="rId3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14B8ECC-275A-49E0-AEBA-352CB390D2A7}"/>
                </a:ext>
              </a:extLst>
            </p:cNvPr>
            <p:cNvSpPr/>
            <p:nvPr/>
          </p:nvSpPr>
          <p:spPr>
            <a:xfrm>
              <a:off x="8903211" y="5750048"/>
              <a:ext cx="9528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9525"/>
                <a:gd name="f5" fmla="val 9144"/>
                <a:gd name="f6" fmla="abs f0"/>
                <a:gd name="f7" fmla="abs f1"/>
                <a:gd name="f8" fmla="abs f2"/>
                <a:gd name="f9" fmla="*/ f0 1 952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9525"/>
                <a:gd name="f16" fmla="*/ f10 1 0"/>
                <a:gd name="f17" fmla="*/ f12 1 9525"/>
                <a:gd name="f18" fmla="*/ f13 1 21600"/>
                <a:gd name="f19" fmla="*/ 21600 f13 1"/>
                <a:gd name="f20" fmla="*/ 0 1 f15"/>
                <a:gd name="f21" fmla="*/ 952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952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9144" cap="flat">
              <a:solidFill>
                <a:srgbClr val="F2F2F9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70CFCF3-080A-4DE0-B294-14C94C602507}"/>
                </a:ext>
              </a:extLst>
            </p:cNvPr>
            <p:cNvSpPr/>
            <p:nvPr/>
          </p:nvSpPr>
          <p:spPr>
            <a:xfrm>
              <a:off x="8522208" y="5786624"/>
              <a:ext cx="18416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8415"/>
                <a:gd name="f5" fmla="val 18288"/>
                <a:gd name="f6" fmla="abs f0"/>
                <a:gd name="f7" fmla="abs f1"/>
                <a:gd name="f8" fmla="abs f2"/>
                <a:gd name="f9" fmla="*/ f0 1 1841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18415"/>
                <a:gd name="f16" fmla="*/ f10 1 0"/>
                <a:gd name="f17" fmla="*/ f12 1 18415"/>
                <a:gd name="f18" fmla="*/ f13 1 21600"/>
                <a:gd name="f19" fmla="*/ 21600 f13 1"/>
                <a:gd name="f20" fmla="*/ 0 1 f15"/>
                <a:gd name="f21" fmla="*/ 1841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1841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9144" cap="flat">
              <a:solidFill>
                <a:srgbClr val="D0D0EA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C6C9AA43-057D-429F-A4E1-654520CB2A3D}"/>
                </a:ext>
              </a:extLst>
            </p:cNvPr>
            <p:cNvSpPr/>
            <p:nvPr/>
          </p:nvSpPr>
          <p:spPr>
            <a:xfrm>
              <a:off x="8503920" y="5782052"/>
              <a:ext cx="851919" cy="118872"/>
            </a:xfrm>
            <a:prstGeom prst="rect">
              <a:avLst/>
            </a:prstGeom>
            <a:blipFill>
              <a:blip r:embed="rId4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4E7B7910-7A3E-4E88-A2B5-BF963F1D3EDA}"/>
                </a:ext>
              </a:extLst>
            </p:cNvPr>
            <p:cNvSpPr/>
            <p:nvPr/>
          </p:nvSpPr>
          <p:spPr>
            <a:xfrm>
              <a:off x="8612120" y="5896352"/>
              <a:ext cx="18416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8415"/>
                <a:gd name="f5" fmla="val 18288"/>
                <a:gd name="f6" fmla="abs f0"/>
                <a:gd name="f7" fmla="abs f1"/>
                <a:gd name="f8" fmla="abs f2"/>
                <a:gd name="f9" fmla="*/ f0 1 1841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18415"/>
                <a:gd name="f16" fmla="*/ f10 1 0"/>
                <a:gd name="f17" fmla="*/ f12 1 18415"/>
                <a:gd name="f18" fmla="*/ f13 1 21600"/>
                <a:gd name="f19" fmla="*/ 21600 f13 1"/>
                <a:gd name="f20" fmla="*/ 0 1 f15"/>
                <a:gd name="f21" fmla="*/ 1841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1841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9144" cap="flat">
              <a:solidFill>
                <a:srgbClr val="F2F2F9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4D3C7AF5-ABFE-4F7A-8FC1-A2AD4358E009}"/>
                </a:ext>
              </a:extLst>
            </p:cNvPr>
            <p:cNvSpPr/>
            <p:nvPr/>
          </p:nvSpPr>
          <p:spPr>
            <a:xfrm>
              <a:off x="8359143" y="5891780"/>
              <a:ext cx="780284" cy="234699"/>
            </a:xfrm>
            <a:prstGeom prst="rect">
              <a:avLst/>
            </a:prstGeom>
            <a:blipFill>
              <a:blip r:embed="rId5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4F7516FD-8501-4519-A385-354DDEECC750}"/>
                </a:ext>
              </a:extLst>
            </p:cNvPr>
            <p:cNvSpPr/>
            <p:nvPr/>
          </p:nvSpPr>
          <p:spPr>
            <a:xfrm>
              <a:off x="8676128" y="6121907"/>
              <a:ext cx="9528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9525"/>
                <a:gd name="f5" fmla="val 9144"/>
                <a:gd name="f6" fmla="abs f0"/>
                <a:gd name="f7" fmla="abs f1"/>
                <a:gd name="f8" fmla="abs f2"/>
                <a:gd name="f9" fmla="*/ f0 1 952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9525"/>
                <a:gd name="f16" fmla="*/ f10 1 0"/>
                <a:gd name="f17" fmla="*/ f12 1 9525"/>
                <a:gd name="f18" fmla="*/ f13 1 21600"/>
                <a:gd name="f19" fmla="*/ 21600 f13 1"/>
                <a:gd name="f20" fmla="*/ 0 1 f15"/>
                <a:gd name="f21" fmla="*/ 952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952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9144" cap="flat">
              <a:solidFill>
                <a:srgbClr val="E1E1E4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E433A63-B4AF-4FDF-B55D-D4A708DA278D}"/>
                </a:ext>
              </a:extLst>
            </p:cNvPr>
            <p:cNvSpPr/>
            <p:nvPr/>
          </p:nvSpPr>
          <p:spPr>
            <a:xfrm>
              <a:off x="8359143" y="6126480"/>
              <a:ext cx="289563" cy="137160"/>
            </a:xfrm>
            <a:prstGeom prst="rect">
              <a:avLst/>
            </a:prstGeom>
            <a:blipFill>
              <a:blip r:embed="rId6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E929A8B7-78BF-4DAC-A6BD-C20099F4AAB3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664C107-45E3-4428-8330-C7928D5AD0A9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921808B6-1188-4D72-B4A7-313C0AA7207E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C151417-7CBB-4B38-BC47-3DE443EFD8FC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493E163-C3B6-4DF0-B217-22CC17A58CD6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E48083-8896-4465-824C-58EFC5E83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2435" y="68131"/>
            <a:ext cx="7693075" cy="1366397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br>
              <a:rPr lang="fr-FR"/>
            </a:br>
            <a:r>
              <a:rPr lang="fr-FR">
                <a:solidFill>
                  <a:srgbClr val="222222"/>
                </a:solidFill>
                <a:latin typeface="arial" pitchFamily="34"/>
              </a:rPr>
              <a:t>Objets de base de données</a:t>
            </a:r>
            <a:endParaRPr lang="en-US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0136E30-0218-49C9-9018-FC14ED766064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1440063-9A86-4B00-9C23-F701F0AFB61B}"/>
              </a:ext>
            </a:extLst>
          </p:cNvPr>
          <p:cNvGraphicFramePr>
            <a:graphicFrameLocks noGrp="1"/>
          </p:cNvGraphicFramePr>
          <p:nvPr/>
        </p:nvGraphicFramePr>
        <p:xfrm>
          <a:off x="2843025" y="1908810"/>
          <a:ext cx="6414771" cy="3284351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690368">
                  <a:extLst>
                    <a:ext uri="{9D8B030D-6E8A-4147-A177-3AD203B41FA5}">
                      <a16:colId xmlns:a16="http://schemas.microsoft.com/office/drawing/2014/main" val="778406660"/>
                    </a:ext>
                  </a:extLst>
                </a:gridCol>
                <a:gridCol w="4724403">
                  <a:extLst>
                    <a:ext uri="{9D8B030D-6E8A-4147-A177-3AD203B41FA5}">
                      <a16:colId xmlns:a16="http://schemas.microsoft.com/office/drawing/2014/main" val="2538378422"/>
                    </a:ext>
                  </a:extLst>
                </a:gridCol>
              </a:tblGrid>
              <a:tr h="518163">
                <a:tc>
                  <a:txBody>
                    <a:bodyPr/>
                    <a:lstStyle/>
                    <a:p>
                      <a:pPr marL="90809" lvl="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Object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730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Description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730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7295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91440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Table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fr-FR" sz="1800" b="1" kern="1200" spc="-5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Unité de stockage de base</a:t>
                      </a:r>
                      <a:endParaRPr lang="en-US" sz="1800" b="1" kern="1200" spc="-5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548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lvl="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View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41276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marR="88897" lvl="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fr-FR" sz="1800" b="1" kern="1200" spc="-5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Représente logiquement des sous-ensembles de données d'une ou plusieurs tables</a:t>
                      </a:r>
                      <a:endParaRPr lang="en-US" sz="1800" b="1" kern="1200" spc="-5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6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5088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91440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Sequence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800" b="1" kern="1200" spc="-5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Générer des valeurs numériques</a:t>
                      </a: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4826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lvl="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Index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39374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marR="812801" lvl="0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lang="en-US" sz="1800" b="1" kern="1200" spc="-5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Améliorer la performance de certaines requêtes</a:t>
                      </a:r>
                    </a:p>
                  </a:txBody>
                  <a:tcPr marL="0" marR="0" marT="3810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52647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91440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Synonym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fr-FR" sz="1800" b="1" kern="1200" spc="-5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Donne des noms alternatifs aux objets</a:t>
                      </a:r>
                      <a:endParaRPr lang="en-US" sz="1800" b="1" kern="1200" spc="-5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7821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0949C9B-4874-45EB-A3B6-8E9357FAE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01874" y="406688"/>
            <a:ext cx="4536438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Créer un</a:t>
            </a:r>
            <a:r>
              <a:rPr lang="ar-TN" spc="-5"/>
              <a:t> </a:t>
            </a:r>
            <a:r>
              <a:rPr lang="en-US" spc="-5"/>
              <a:t>indexe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27CC80A-FB65-4F14-B8C5-B89DAD3DB7B0}"/>
              </a:ext>
            </a:extLst>
          </p:cNvPr>
          <p:cNvSpPr txBox="1"/>
          <p:nvPr/>
        </p:nvSpPr>
        <p:spPr>
          <a:xfrm>
            <a:off x="2501898" y="4085328"/>
            <a:ext cx="7141207" cy="1024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24131" rIns="0" bIns="0" anchor="t" anchorCtr="0" compatLnSpc="1">
            <a:spAutoFit/>
          </a:bodyPr>
          <a:lstStyle/>
          <a:p>
            <a:pPr marL="469260" marR="5084" lvl="0" indent="-457200" algn="l" defTabSz="914400" rtl="0" fontAlgn="auto" hangingPunct="1">
              <a:lnSpc>
                <a:spcPts val="2630"/>
              </a:lnSpc>
              <a:spcBef>
                <a:spcPts val="19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Manuellement: les utilisateurs peuvent créer des index non uniques sur les colonnes pour accélérer l'accès aux lignes</a:t>
            </a:r>
            <a:r>
              <a:rPr lang="fr-FR" sz="12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1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6FB8254-88EB-49E8-B306-B935F314AD6B}"/>
              </a:ext>
            </a:extLst>
          </p:cNvPr>
          <p:cNvSpPr/>
          <p:nvPr/>
        </p:nvSpPr>
        <p:spPr>
          <a:xfrm>
            <a:off x="8214832" y="5109968"/>
            <a:ext cx="1498088" cy="1440180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5" name="object 6">
            <a:extLst>
              <a:ext uri="{FF2B5EF4-FFF2-40B4-BE49-F238E27FC236}">
                <a16:creationId xmlns:a16="http://schemas.microsoft.com/office/drawing/2014/main" id="{242882AF-A979-4CA4-ACE4-FC3FC989F105}"/>
              </a:ext>
            </a:extLst>
          </p:cNvPr>
          <p:cNvGrpSpPr/>
          <p:nvPr/>
        </p:nvGrpSpPr>
        <p:grpSpPr>
          <a:xfrm>
            <a:off x="8146252" y="2772671"/>
            <a:ext cx="1635248" cy="1199382"/>
            <a:chOff x="8146252" y="2772671"/>
            <a:chExt cx="1635248" cy="1199382"/>
          </a:xfrm>
        </p:grpSpPr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E2D382D9-5853-43E7-8828-8DF4836CDBCE}"/>
                </a:ext>
              </a:extLst>
            </p:cNvPr>
            <p:cNvSpPr/>
            <p:nvPr/>
          </p:nvSpPr>
          <p:spPr>
            <a:xfrm>
              <a:off x="9208483" y="2822963"/>
              <a:ext cx="12701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2700"/>
                <a:gd name="f5" fmla="val 12191"/>
                <a:gd name="f6" fmla="abs f0"/>
                <a:gd name="f7" fmla="abs f1"/>
                <a:gd name="f8" fmla="abs f2"/>
                <a:gd name="f9" fmla="*/ f0 1 12700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12700"/>
                <a:gd name="f16" fmla="*/ f10 1 0"/>
                <a:gd name="f17" fmla="*/ f12 1 12700"/>
                <a:gd name="f18" fmla="*/ f13 1 21600"/>
                <a:gd name="f19" fmla="*/ 21600 f13 1"/>
                <a:gd name="f20" fmla="*/ 0 1 f15"/>
                <a:gd name="f21" fmla="*/ 12700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12700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12188" cap="flat">
              <a:solidFill>
                <a:srgbClr val="F8F9F9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010E3A14-EEFD-46C1-A2AE-E7E66B2B0FB0}"/>
                </a:ext>
              </a:extLst>
            </p:cNvPr>
            <p:cNvSpPr/>
            <p:nvPr/>
          </p:nvSpPr>
          <p:spPr>
            <a:xfrm>
              <a:off x="8146252" y="2772671"/>
              <a:ext cx="1635248" cy="879351"/>
            </a:xfrm>
            <a:prstGeom prst="rect">
              <a:avLst/>
            </a:prstGeom>
            <a:blipFill>
              <a:blip r:embed="rId3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022F6EDC-D2A5-4459-B09E-38B498D89862}"/>
                </a:ext>
              </a:extLst>
            </p:cNvPr>
            <p:cNvSpPr/>
            <p:nvPr/>
          </p:nvSpPr>
          <p:spPr>
            <a:xfrm>
              <a:off x="8682703" y="3600203"/>
              <a:ext cx="12701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2700"/>
                <a:gd name="f5" fmla="val 12191"/>
                <a:gd name="f6" fmla="abs f0"/>
                <a:gd name="f7" fmla="abs f1"/>
                <a:gd name="f8" fmla="abs f2"/>
                <a:gd name="f9" fmla="*/ f0 1 12700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12700"/>
                <a:gd name="f16" fmla="*/ f10 1 0"/>
                <a:gd name="f17" fmla="*/ f12 1 12700"/>
                <a:gd name="f18" fmla="*/ f13 1 21600"/>
                <a:gd name="f19" fmla="*/ 21600 f13 1"/>
                <a:gd name="f20" fmla="*/ 0 1 f15"/>
                <a:gd name="f21" fmla="*/ 12700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12700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12188" cap="flat">
              <a:solidFill>
                <a:srgbClr val="F4F3EE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0D80B194-BC5C-4A81-9DC5-8D1E203D04D9}"/>
                </a:ext>
              </a:extLst>
            </p:cNvPr>
            <p:cNvSpPr/>
            <p:nvPr/>
          </p:nvSpPr>
          <p:spPr>
            <a:xfrm>
              <a:off x="9020263" y="3639824"/>
              <a:ext cx="0" cy="12701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2700"/>
                <a:gd name="f5" fmla="+- 0 0 5333"/>
                <a:gd name="f6" fmla="val 6095"/>
                <a:gd name="f7" fmla="val 5333"/>
                <a:gd name="f8" fmla="abs f0"/>
                <a:gd name="f9" fmla="abs f1"/>
                <a:gd name="f10" fmla="abs f2"/>
                <a:gd name="f11" fmla="*/ f1 1 12700"/>
                <a:gd name="f12" fmla="+- f4 0 f3"/>
                <a:gd name="f13" fmla="+- f3 0 f3"/>
                <a:gd name="f14" fmla="?: f8 f0 1"/>
                <a:gd name="f15" fmla="?: f9 f1 1"/>
                <a:gd name="f16" fmla="?: f10 f2 1"/>
                <a:gd name="f17" fmla="*/ f13 1 0"/>
                <a:gd name="f18" fmla="*/ f12 1 12700"/>
                <a:gd name="f19" fmla="*/ f14 1 21600"/>
                <a:gd name="f20" fmla="*/ f15 1 12700"/>
                <a:gd name="f21" fmla="*/ 21600 f14 1"/>
                <a:gd name="f22" fmla="*/ 0 1 f17"/>
                <a:gd name="f23" fmla="*/ 1 1 f17"/>
                <a:gd name="f24" fmla="*/ 0 1 f18"/>
                <a:gd name="f25" fmla="*/ 12700 1 f18"/>
                <a:gd name="f26" fmla="min f20 f19"/>
                <a:gd name="f27" fmla="*/ f21 1 f16"/>
                <a:gd name="f28" fmla="*/ f25 f11 1"/>
                <a:gd name="f29" fmla="*/ f24 f11 1"/>
                <a:gd name="f30" fmla="val f27"/>
                <a:gd name="f31" fmla="*/ f5 f26 1"/>
                <a:gd name="f32" fmla="*/ f7 f26 1"/>
                <a:gd name="f33" fmla="+- f30 0 f3"/>
                <a:gd name="f34" fmla="*/ f33 1 0"/>
                <a:gd name="f35" fmla="*/ f22 f34 1"/>
                <a:gd name="f36" fmla="*/ f23 f34 1"/>
                <a:gd name="f37" fmla="*/ f35 f26 1"/>
                <a:gd name="f38" fmla="*/ f36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29" r="f38" b="f28"/>
              <a:pathLst>
                <a:path h="12700">
                  <a:moveTo>
                    <a:pt x="f31" y="f6"/>
                  </a:moveTo>
                  <a:lnTo>
                    <a:pt x="f32" y="f6"/>
                  </a:lnTo>
                </a:path>
              </a:pathLst>
            </a:custGeom>
            <a:noFill/>
            <a:ln w="12188" cap="flat">
              <a:solidFill>
                <a:srgbClr val="E1E2E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0968BFCC-4DDE-40AD-A22E-C0FB094174FA}"/>
                </a:ext>
              </a:extLst>
            </p:cNvPr>
            <p:cNvSpPr/>
            <p:nvPr/>
          </p:nvSpPr>
          <p:spPr>
            <a:xfrm>
              <a:off x="8499823" y="3652013"/>
              <a:ext cx="640080" cy="320040"/>
            </a:xfrm>
            <a:prstGeom prst="rect">
              <a:avLst/>
            </a:prstGeom>
            <a:blipFill>
              <a:blip r:embed="rId4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1" name="object 12">
            <a:extLst>
              <a:ext uri="{FF2B5EF4-FFF2-40B4-BE49-F238E27FC236}">
                <a16:creationId xmlns:a16="http://schemas.microsoft.com/office/drawing/2014/main" id="{8DEFD735-34F7-4ACE-AB8F-76A6D64ED3D2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FC8C598-B228-402B-9862-4D20878AC1F1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8AC73FD9-B424-49FF-B693-989947F4FCEC}"/>
              </a:ext>
            </a:extLst>
          </p:cNvPr>
          <p:cNvSpPr txBox="1"/>
          <p:nvPr/>
        </p:nvSpPr>
        <p:spPr>
          <a:xfrm>
            <a:off x="2566766" y="1830235"/>
            <a:ext cx="6098343" cy="13580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24131" rIns="0" bIns="0" anchor="t" anchorCtr="0" compatLnSpc="1">
            <a:spAutoFit/>
          </a:bodyPr>
          <a:lstStyle/>
          <a:p>
            <a:pPr marL="469260" marR="5084" lvl="0" indent="-457200" algn="l" defTabSz="914400" rtl="0" fontAlgn="auto" hangingPunct="1">
              <a:lnSpc>
                <a:spcPts val="2630"/>
              </a:lnSpc>
              <a:spcBef>
                <a:spcPts val="19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Automatiquement: un index unique est créé automatiquement lorsque vous définissez une contrainte PRIMARY KEY ou UNIQUE dans une définition de table. 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D3BBB6C-49A3-4AF6-AE43-BA48E7C55AFE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0E11DB8-E7DD-4215-BDFF-DF825BB03B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63870" y="68131"/>
            <a:ext cx="3011174" cy="1366397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Créer un Indexe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B07F8943-8C15-409F-9DAD-7B16A59CAF5A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09C3DBA-CEF2-4EB2-90AE-E16946E547F6}"/>
              </a:ext>
            </a:extLst>
          </p:cNvPr>
          <p:cNvSpPr txBox="1"/>
          <p:nvPr/>
        </p:nvSpPr>
        <p:spPr>
          <a:xfrm>
            <a:off x="2501898" y="1808482"/>
            <a:ext cx="6005193" cy="7508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469260" marR="0" lvl="0" indent="-45720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arial" pitchFamily="34"/>
              </a:rPr>
              <a:t>Créer un indexe sur une ou plusieurs colonnes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B1BBC77-29F6-4C0A-9DA6-DB488D43FE63}"/>
              </a:ext>
            </a:extLst>
          </p:cNvPr>
          <p:cNvSpPr txBox="1"/>
          <p:nvPr/>
        </p:nvSpPr>
        <p:spPr>
          <a:xfrm>
            <a:off x="2501898" y="3414790"/>
            <a:ext cx="6313803" cy="13458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469260" marR="0" lvl="0" indent="-457200" algn="l" defTabSz="914400" rtl="0" fontAlgn="auto" hangingPunct="1">
              <a:lnSpc>
                <a:spcPts val="2560"/>
              </a:lnSpc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Améliorez la vitesse d'accès aux requêtes Colonne LAST_NAME dans le tableau EMPLOYEES: </a:t>
            </a:r>
          </a:p>
          <a:p>
            <a:pPr marL="469260" marR="0" lvl="0" indent="0" algn="l" defTabSz="914400" rtl="0" fontAlgn="auto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820CE6C-0A1F-41E4-AC09-B08BD99D328B}"/>
              </a:ext>
            </a:extLst>
          </p:cNvPr>
          <p:cNvSpPr txBox="1"/>
          <p:nvPr/>
        </p:nvSpPr>
        <p:spPr>
          <a:xfrm>
            <a:off x="2501898" y="4735558"/>
            <a:ext cx="7295512" cy="872675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18416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 INDEX</a:t>
            </a:r>
            <a:r>
              <a:rPr lang="en-US" sz="1800" b="1" i="0" u="none" strike="noStrike" kern="1200" cap="none" spc="41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emp_last_name_idx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2485394" lvl="0" indent="0" algn="l" defTabSz="914400" rtl="0" fontAlgn="auto" hangingPunct="1">
              <a:lnSpc>
                <a:spcPts val="2170"/>
              </a:lnSpc>
              <a:spcBef>
                <a:spcPts val="60"/>
              </a:spcBef>
              <a:spcAft>
                <a:spcPts val="0"/>
              </a:spcAft>
              <a:buNone/>
              <a:tabLst>
                <a:tab pos="193357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ON	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employees(last_name);  </a:t>
            </a:r>
            <a:r>
              <a:rPr lang="en-US" sz="1800" b="1" i="0" u="none" strike="noStrike" kern="1200" cap="none" spc="-5" baseline="0">
                <a:solidFill>
                  <a:srgbClr val="FF0000"/>
                </a:solidFill>
                <a:uFillTx/>
                <a:latin typeface="Courier New"/>
                <a:cs typeface="Courier New"/>
              </a:rPr>
              <a:t>Index</a:t>
            </a:r>
            <a:r>
              <a:rPr lang="en-US" sz="1800" b="1" i="0" u="none" strike="noStrike" kern="1200" cap="none" spc="-20" baseline="0">
                <a:solidFill>
                  <a:srgbClr val="FF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FF0000"/>
                </a:solidFill>
                <a:uFillTx/>
                <a:latin typeface="Courier New"/>
                <a:cs typeface="Courier New"/>
              </a:rPr>
              <a:t>created.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9CF6CA7-7AA0-45E0-A235-ED06B91D7162}"/>
              </a:ext>
            </a:extLst>
          </p:cNvPr>
          <p:cNvSpPr txBox="1"/>
          <p:nvPr/>
        </p:nvSpPr>
        <p:spPr>
          <a:xfrm>
            <a:off x="2382012" y="2700113"/>
            <a:ext cx="7295512" cy="573877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19687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 INDEX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1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index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ON </a:t>
            </a:r>
            <a:r>
              <a:rPr lang="en-US" sz="1800" b="1" i="1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table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(</a:t>
            </a:r>
            <a:r>
              <a:rPr lang="en-US" sz="1800" b="1" i="1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column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[,</a:t>
            </a:r>
            <a:r>
              <a:rPr lang="en-US" sz="1800" b="1" i="0" u="none" strike="noStrike" kern="1200" cap="none" spc="-4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1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column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]...);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A1C1A10-AB1C-47A9-968A-5629E24AADE0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18E7CA-A5F8-482D-BA14-75F165D4AA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407" y="483626"/>
            <a:ext cx="9003319" cy="535399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z="3400" spc="-5"/>
              <a:t>Recommandations pour la creation d’un indexe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A496AF-53B0-4413-A47F-05E0C964B128}"/>
              </a:ext>
            </a:extLst>
          </p:cNvPr>
          <p:cNvSpPr/>
          <p:nvPr/>
        </p:nvSpPr>
        <p:spPr>
          <a:xfrm>
            <a:off x="2382012" y="4218428"/>
            <a:ext cx="378461" cy="1870076"/>
          </a:xfrm>
          <a:custGeom>
            <a:avLst/>
            <a:gdLst>
              <a:gd name="f0" fmla="val w"/>
              <a:gd name="f1" fmla="val h"/>
              <a:gd name="f2" fmla="val 0"/>
              <a:gd name="f3" fmla="val 378459"/>
              <a:gd name="f4" fmla="val 1870075"/>
              <a:gd name="f5" fmla="val 377952"/>
              <a:gd name="f6" fmla="val 420624"/>
              <a:gd name="f7" fmla="val 1028700"/>
              <a:gd name="f8" fmla="val 1449324"/>
              <a:gd name="f9" fmla="val 1869948"/>
              <a:gd name="f10" fmla="*/ f0 1 378459"/>
              <a:gd name="f11" fmla="*/ f1 1 1870075"/>
              <a:gd name="f12" fmla="+- f4 0 f2"/>
              <a:gd name="f13" fmla="+- f3 0 f2"/>
              <a:gd name="f14" fmla="*/ f13 1 378459"/>
              <a:gd name="f15" fmla="*/ f12 1 1870075"/>
              <a:gd name="f16" fmla="*/ f2 1 f14"/>
              <a:gd name="f17" fmla="*/ f3 1 f14"/>
              <a:gd name="f18" fmla="*/ f2 1 f15"/>
              <a:gd name="f19" fmla="*/ f4 1 f15"/>
              <a:gd name="f20" fmla="*/ f16 f10 1"/>
              <a:gd name="f21" fmla="*/ f17 f10 1"/>
              <a:gd name="f22" fmla="*/ f19 f11 1"/>
              <a:gd name="f23" fmla="*/ f18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378459" h="1870075">
                <a:moveTo>
                  <a:pt x="f5" y="f2"/>
                </a:moveTo>
                <a:lnTo>
                  <a:pt x="f2" y="f2"/>
                </a:lnTo>
                <a:lnTo>
                  <a:pt x="f2" y="f6"/>
                </a:lnTo>
                <a:lnTo>
                  <a:pt x="f2" y="f7"/>
                </a:lnTo>
                <a:lnTo>
                  <a:pt x="f2" y="f8"/>
                </a:lnTo>
                <a:lnTo>
                  <a:pt x="f2" y="f9"/>
                </a:lnTo>
                <a:lnTo>
                  <a:pt x="f5" y="f9"/>
                </a:lnTo>
                <a:lnTo>
                  <a:pt x="f5" y="f6"/>
                </a:lnTo>
                <a:lnTo>
                  <a:pt x="f5" y="f2"/>
                </a:lnTo>
                <a:close/>
              </a:path>
            </a:pathLst>
          </a:custGeom>
          <a:solidFill>
            <a:srgbClr val="9ACCF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C89CB53-4313-455B-A213-045D08FFAD5C}"/>
              </a:ext>
            </a:extLst>
          </p:cNvPr>
          <p:cNvSpPr/>
          <p:nvPr/>
        </p:nvSpPr>
        <p:spPr>
          <a:xfrm>
            <a:off x="2382012" y="1833372"/>
            <a:ext cx="378461" cy="2019296"/>
          </a:xfrm>
          <a:custGeom>
            <a:avLst/>
            <a:gdLst>
              <a:gd name="f0" fmla="val w"/>
              <a:gd name="f1" fmla="val h"/>
              <a:gd name="f2" fmla="val 0"/>
              <a:gd name="f3" fmla="val 378459"/>
              <a:gd name="f4" fmla="val 2019300"/>
              <a:gd name="f5" fmla="val 377952"/>
              <a:gd name="f6" fmla="val 420624"/>
              <a:gd name="f7" fmla="val 803148"/>
              <a:gd name="f8" fmla="val 1411224"/>
              <a:gd name="f9" fmla="*/ f0 1 378459"/>
              <a:gd name="f10" fmla="*/ f1 1 2019300"/>
              <a:gd name="f11" fmla="+- f4 0 f2"/>
              <a:gd name="f12" fmla="+- f3 0 f2"/>
              <a:gd name="f13" fmla="*/ f12 1 378459"/>
              <a:gd name="f14" fmla="*/ f11 1 2019300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378459" h="2019300">
                <a:moveTo>
                  <a:pt x="f5" y="f2"/>
                </a:moveTo>
                <a:lnTo>
                  <a:pt x="f2" y="f2"/>
                </a:lnTo>
                <a:lnTo>
                  <a:pt x="f2" y="f6"/>
                </a:lnTo>
                <a:lnTo>
                  <a:pt x="f2" y="f7"/>
                </a:lnTo>
                <a:lnTo>
                  <a:pt x="f2" y="f8"/>
                </a:lnTo>
                <a:lnTo>
                  <a:pt x="f2" y="f4"/>
                </a:lnTo>
                <a:lnTo>
                  <a:pt x="f5" y="f4"/>
                </a:lnTo>
                <a:lnTo>
                  <a:pt x="f5" y="f8"/>
                </a:lnTo>
                <a:lnTo>
                  <a:pt x="f5" y="f7"/>
                </a:lnTo>
                <a:lnTo>
                  <a:pt x="f5" y="f6"/>
                </a:lnTo>
                <a:lnTo>
                  <a:pt x="f5" y="f2"/>
                </a:lnTo>
                <a:close/>
              </a:path>
            </a:pathLst>
          </a:custGeom>
          <a:solidFill>
            <a:srgbClr val="9ACCF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1FB74FB-EC3A-4EA9-BB3E-F19B22EF53D3}"/>
              </a:ext>
            </a:extLst>
          </p:cNvPr>
          <p:cNvGraphicFramePr>
            <a:graphicFrameLocks noGrp="1"/>
          </p:cNvGraphicFramePr>
          <p:nvPr/>
        </p:nvGraphicFramePr>
        <p:xfrm>
          <a:off x="2366010" y="1387601"/>
          <a:ext cx="7297424" cy="4686299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379732">
                  <a:extLst>
                    <a:ext uri="{9D8B030D-6E8A-4147-A177-3AD203B41FA5}">
                      <a16:colId xmlns:a16="http://schemas.microsoft.com/office/drawing/2014/main" val="1741824275"/>
                    </a:ext>
                  </a:extLst>
                </a:gridCol>
                <a:gridCol w="6917692">
                  <a:extLst>
                    <a:ext uri="{9D8B030D-6E8A-4147-A177-3AD203B41FA5}">
                      <a16:colId xmlns:a16="http://schemas.microsoft.com/office/drawing/2014/main" val="1055644478"/>
                    </a:ext>
                  </a:extLst>
                </a:gridCol>
              </a:tblGrid>
              <a:tr h="431295">
                <a:tc gridSpan="2"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Créer un indexe </a:t>
                      </a:r>
                      <a:r>
                        <a:rPr lang="en-US" sz="1800" b="1" spc="5">
                          <a:latin typeface="Arial"/>
                          <a:cs typeface="Arial"/>
                        </a:rPr>
                        <a:t>: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71752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2365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7011" lvl="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fr-FR" sz="1600"/>
                        <a:t>Une colonne contient une large plage de valeurs</a:t>
                      </a:r>
                      <a:endParaRPr lang="en-US"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551152"/>
                  </a:ext>
                </a:extLst>
              </a:tr>
              <a:tr h="38252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7011" lvl="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fr-FR" sz="1600"/>
                        <a:t>Une colonne contient un grand nombre de valeurs nulles</a:t>
                      </a:r>
                      <a:endParaRPr lang="en-US"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193539"/>
                  </a:ext>
                </a:extLst>
              </a:tr>
              <a:tr h="608076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7011" lv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fr-FR" sz="1600"/>
                        <a:t>Une ou plusieurs colonnes sont fréquemment utilisées ensemble dans un WHERE clause ou une condition de jointure</a:t>
                      </a:r>
                      <a:endParaRPr lang="en-US" sz="1700">
                        <a:latin typeface="Arial"/>
                        <a:cs typeface="Arial"/>
                      </a:endParaRPr>
                    </a:p>
                  </a:txBody>
                  <a:tcPr marL="0" marR="0" marT="2349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94073"/>
                  </a:ext>
                </a:extLst>
              </a:tr>
              <a:tr h="608076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7011" marR="114300" lvl="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fr-FR" sz="1600"/>
                        <a:t>Le tableau est volumineux et la plupart des requêtes devraient récupérer moins de 2% à 4% des lignes du tableau</a:t>
                      </a:r>
                      <a:endParaRPr lang="en-US"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49654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207011" lvl="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Ne pas créer un indexe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: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41276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19429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7011" lvl="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fr-FR" sz="1600"/>
                        <a:t>Les colonnes ne sont pas souvent utilisées comme condition dans la requête</a:t>
                      </a:r>
                      <a:endParaRPr lang="en-US"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18596"/>
                  </a:ext>
                </a:extLst>
              </a:tr>
              <a:tr h="608076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7011" marR="138431" lvl="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fr-FR" sz="1600"/>
                        <a:t>La table est petite ou la plupart des requêtes devraient récupérer plus de 2% à 4% des lignes de la table</a:t>
                      </a:r>
                      <a:endParaRPr lang="en-US"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94460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7011" lvl="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fr-FR" sz="1600"/>
                        <a:t>Le tableau est mis à jour fréquemment</a:t>
                      </a:r>
                      <a:endParaRPr lang="en-US"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13139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7011" lvl="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fr-FR" sz="1600"/>
                        <a:t>Les colonnes indexées sont référencées dans le cadre d'une expression</a:t>
                      </a:r>
                      <a:endParaRPr lang="en-US"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4840"/>
                  </a:ext>
                </a:extLst>
              </a:tr>
            </a:tbl>
          </a:graphicData>
        </a:graphic>
      </p:graphicFrame>
      <p:grpSp>
        <p:nvGrpSpPr>
          <p:cNvPr id="6" name="object 6">
            <a:extLst>
              <a:ext uri="{FF2B5EF4-FFF2-40B4-BE49-F238E27FC236}">
                <a16:creationId xmlns:a16="http://schemas.microsoft.com/office/drawing/2014/main" id="{C166A779-297F-4D9A-9C8C-EF0BB01D65FF}"/>
              </a:ext>
            </a:extLst>
          </p:cNvPr>
          <p:cNvGrpSpPr/>
          <p:nvPr/>
        </p:nvGrpSpPr>
        <p:grpSpPr>
          <a:xfrm>
            <a:off x="2424687" y="1912623"/>
            <a:ext cx="292608" cy="1735833"/>
            <a:chOff x="2424687" y="1912623"/>
            <a:chExt cx="292608" cy="1735833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613F4CE-4892-4E8A-A9C8-3616CB026BDB}"/>
                </a:ext>
              </a:extLst>
            </p:cNvPr>
            <p:cNvSpPr/>
            <p:nvPr/>
          </p:nvSpPr>
          <p:spPr>
            <a:xfrm>
              <a:off x="2424687" y="1912623"/>
              <a:ext cx="292608" cy="288036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6751F3C-71D6-4C82-85ED-6E53058D5832}"/>
                </a:ext>
              </a:extLst>
            </p:cNvPr>
            <p:cNvSpPr/>
            <p:nvPr/>
          </p:nvSpPr>
          <p:spPr>
            <a:xfrm>
              <a:off x="2461263" y="2136651"/>
              <a:ext cx="3172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3175"/>
                <a:gd name="f5" fmla="val 3047"/>
                <a:gd name="f6" fmla="abs f0"/>
                <a:gd name="f7" fmla="abs f1"/>
                <a:gd name="f8" fmla="abs f2"/>
                <a:gd name="f9" fmla="*/ f0 1 317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3175"/>
                <a:gd name="f16" fmla="*/ f10 1 0"/>
                <a:gd name="f17" fmla="*/ f12 1 3175"/>
                <a:gd name="f18" fmla="*/ f13 1 21600"/>
                <a:gd name="f19" fmla="*/ 21600 f13 1"/>
                <a:gd name="f20" fmla="*/ 0 1 f15"/>
                <a:gd name="f21" fmla="*/ 317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317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3172" cap="flat">
              <a:solidFill>
                <a:srgbClr val="FDFEF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7404A54-67E5-452B-8C3A-D446FACCC5FE}"/>
                </a:ext>
              </a:extLst>
            </p:cNvPr>
            <p:cNvSpPr/>
            <p:nvPr/>
          </p:nvSpPr>
          <p:spPr>
            <a:xfrm>
              <a:off x="2424687" y="2319531"/>
              <a:ext cx="292608" cy="286508"/>
            </a:xfrm>
            <a:prstGeom prst="rect">
              <a:avLst/>
            </a:prstGeom>
            <a:blipFill>
              <a:blip r:embed="rId3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04AA3DA7-2070-49DB-A233-4048D2D51729}"/>
                </a:ext>
              </a:extLst>
            </p:cNvPr>
            <p:cNvSpPr/>
            <p:nvPr/>
          </p:nvSpPr>
          <p:spPr>
            <a:xfrm>
              <a:off x="2461263" y="2543559"/>
              <a:ext cx="3172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3175"/>
                <a:gd name="f5" fmla="val 3047"/>
                <a:gd name="f6" fmla="abs f0"/>
                <a:gd name="f7" fmla="abs f1"/>
                <a:gd name="f8" fmla="abs f2"/>
                <a:gd name="f9" fmla="*/ f0 1 317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3175"/>
                <a:gd name="f16" fmla="*/ f10 1 0"/>
                <a:gd name="f17" fmla="*/ f12 1 3175"/>
                <a:gd name="f18" fmla="*/ f13 1 21600"/>
                <a:gd name="f19" fmla="*/ 21600 f13 1"/>
                <a:gd name="f20" fmla="*/ 0 1 f15"/>
                <a:gd name="f21" fmla="*/ 317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317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3172" cap="flat">
              <a:solidFill>
                <a:srgbClr val="FDFEF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2768C5A-1EDD-449E-8824-02288C0A7A4F}"/>
                </a:ext>
              </a:extLst>
            </p:cNvPr>
            <p:cNvSpPr/>
            <p:nvPr/>
          </p:nvSpPr>
          <p:spPr>
            <a:xfrm>
              <a:off x="2424687" y="2738627"/>
              <a:ext cx="292608" cy="286508"/>
            </a:xfrm>
            <a:prstGeom prst="rect">
              <a:avLst/>
            </a:prstGeom>
            <a:blipFill>
              <a:blip r:embed="rId4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EAC73DB-663B-426C-9681-6B9DBBD52EF3}"/>
                </a:ext>
              </a:extLst>
            </p:cNvPr>
            <p:cNvSpPr/>
            <p:nvPr/>
          </p:nvSpPr>
          <p:spPr>
            <a:xfrm>
              <a:off x="2461263" y="2962656"/>
              <a:ext cx="3172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3175"/>
                <a:gd name="f5" fmla="val 3047"/>
                <a:gd name="f6" fmla="abs f0"/>
                <a:gd name="f7" fmla="abs f1"/>
                <a:gd name="f8" fmla="abs f2"/>
                <a:gd name="f9" fmla="*/ f0 1 317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3175"/>
                <a:gd name="f16" fmla="*/ f10 1 0"/>
                <a:gd name="f17" fmla="*/ f12 1 3175"/>
                <a:gd name="f18" fmla="*/ f13 1 21600"/>
                <a:gd name="f19" fmla="*/ 21600 f13 1"/>
                <a:gd name="f20" fmla="*/ 0 1 f15"/>
                <a:gd name="f21" fmla="*/ 317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317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3172" cap="flat">
              <a:solidFill>
                <a:srgbClr val="FDFEF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B08FD8B-717D-42EC-8666-1884E7100C7E}"/>
                </a:ext>
              </a:extLst>
            </p:cNvPr>
            <p:cNvSpPr/>
            <p:nvPr/>
          </p:nvSpPr>
          <p:spPr>
            <a:xfrm>
              <a:off x="2424687" y="3360420"/>
              <a:ext cx="292608" cy="288036"/>
            </a:xfrm>
            <a:prstGeom prst="rect">
              <a:avLst/>
            </a:prstGeom>
            <a:blipFill>
              <a:blip r:embed="rId5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3A0E9979-BC2D-40B9-BCC1-81C638C724B1}"/>
                </a:ext>
              </a:extLst>
            </p:cNvPr>
            <p:cNvSpPr/>
            <p:nvPr/>
          </p:nvSpPr>
          <p:spPr>
            <a:xfrm>
              <a:off x="2461263" y="3584448"/>
              <a:ext cx="3172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3175"/>
                <a:gd name="f5" fmla="val 3047"/>
                <a:gd name="f6" fmla="abs f0"/>
                <a:gd name="f7" fmla="abs f1"/>
                <a:gd name="f8" fmla="abs f2"/>
                <a:gd name="f9" fmla="*/ f0 1 317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3175"/>
                <a:gd name="f16" fmla="*/ f10 1 0"/>
                <a:gd name="f17" fmla="*/ f12 1 3175"/>
                <a:gd name="f18" fmla="*/ f13 1 21600"/>
                <a:gd name="f19" fmla="*/ 21600 f13 1"/>
                <a:gd name="f20" fmla="*/ 0 1 f15"/>
                <a:gd name="f21" fmla="*/ 317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317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3172" cap="flat">
              <a:solidFill>
                <a:srgbClr val="FDFEF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5" name="object 15">
            <a:extLst>
              <a:ext uri="{FF2B5EF4-FFF2-40B4-BE49-F238E27FC236}">
                <a16:creationId xmlns:a16="http://schemas.microsoft.com/office/drawing/2014/main" id="{56030BE0-13E1-44FC-AE4B-035F3BCA63E8}"/>
              </a:ext>
            </a:extLst>
          </p:cNvPr>
          <p:cNvGrpSpPr/>
          <p:nvPr/>
        </p:nvGrpSpPr>
        <p:grpSpPr>
          <a:xfrm>
            <a:off x="2470407" y="4284722"/>
            <a:ext cx="208565" cy="1703070"/>
            <a:chOff x="2470407" y="4284722"/>
            <a:chExt cx="208565" cy="1703070"/>
          </a:xfrm>
        </p:grpSpPr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1F2146C4-BF1F-4E92-9910-2BC9E3D9B5C1}"/>
                </a:ext>
              </a:extLst>
            </p:cNvPr>
            <p:cNvSpPr/>
            <p:nvPr/>
          </p:nvSpPr>
          <p:spPr>
            <a:xfrm>
              <a:off x="2493267" y="4284722"/>
              <a:ext cx="10799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0795"/>
                <a:gd name="f5" fmla="val 10668"/>
                <a:gd name="f6" fmla="abs f0"/>
                <a:gd name="f7" fmla="abs f1"/>
                <a:gd name="f8" fmla="abs f2"/>
                <a:gd name="f9" fmla="*/ f0 1 1079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10795"/>
                <a:gd name="f16" fmla="*/ f10 1 0"/>
                <a:gd name="f17" fmla="*/ f12 1 10795"/>
                <a:gd name="f18" fmla="*/ f13 1 21600"/>
                <a:gd name="f19" fmla="*/ 21600 f13 1"/>
                <a:gd name="f20" fmla="*/ 0 1 f15"/>
                <a:gd name="f21" fmla="*/ 1079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1079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3172" cap="flat">
              <a:solidFill>
                <a:srgbClr val="FEB6C5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08E51EC2-6D8B-4098-BB0D-628524919EDB}"/>
                </a:ext>
              </a:extLst>
            </p:cNvPr>
            <p:cNvSpPr/>
            <p:nvPr/>
          </p:nvSpPr>
          <p:spPr>
            <a:xfrm>
              <a:off x="2639571" y="4284722"/>
              <a:ext cx="9528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9525"/>
                <a:gd name="f5" fmla="val 9144"/>
                <a:gd name="f6" fmla="abs f0"/>
                <a:gd name="f7" fmla="abs f1"/>
                <a:gd name="f8" fmla="abs f2"/>
                <a:gd name="f9" fmla="*/ f0 1 952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9525"/>
                <a:gd name="f16" fmla="*/ f10 1 0"/>
                <a:gd name="f17" fmla="*/ f12 1 9525"/>
                <a:gd name="f18" fmla="*/ f13 1 21600"/>
                <a:gd name="f19" fmla="*/ 21600 f13 1"/>
                <a:gd name="f20" fmla="*/ 0 1 f15"/>
                <a:gd name="f21" fmla="*/ 952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952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3172" cap="flat">
              <a:solidFill>
                <a:srgbClr val="FEBAC7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8DF56A6F-C015-4210-A288-27C53EF89E8B}"/>
                </a:ext>
              </a:extLst>
            </p:cNvPr>
            <p:cNvSpPr/>
            <p:nvPr/>
          </p:nvSpPr>
          <p:spPr>
            <a:xfrm>
              <a:off x="2470407" y="4285491"/>
              <a:ext cx="208565" cy="230127"/>
            </a:xfrm>
            <a:prstGeom prst="rect">
              <a:avLst/>
            </a:prstGeom>
            <a:blipFill>
              <a:blip r:embed="rId6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094D2146-BE22-4A53-A7C4-81BC7BDD99D2}"/>
                </a:ext>
              </a:extLst>
            </p:cNvPr>
            <p:cNvSpPr/>
            <p:nvPr/>
          </p:nvSpPr>
          <p:spPr>
            <a:xfrm>
              <a:off x="2493267" y="4805930"/>
              <a:ext cx="10799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0795"/>
                <a:gd name="f5" fmla="val 10668"/>
                <a:gd name="f6" fmla="abs f0"/>
                <a:gd name="f7" fmla="abs f1"/>
                <a:gd name="f8" fmla="abs f2"/>
                <a:gd name="f9" fmla="*/ f0 1 1079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10795"/>
                <a:gd name="f16" fmla="*/ f10 1 0"/>
                <a:gd name="f17" fmla="*/ f12 1 10795"/>
                <a:gd name="f18" fmla="*/ f13 1 21600"/>
                <a:gd name="f19" fmla="*/ 21600 f13 1"/>
                <a:gd name="f20" fmla="*/ 0 1 f15"/>
                <a:gd name="f21" fmla="*/ 1079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1079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3172" cap="flat">
              <a:solidFill>
                <a:srgbClr val="FEB6C5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15FAC2D8-42F7-409D-9AEF-2D062C33640A}"/>
                </a:ext>
              </a:extLst>
            </p:cNvPr>
            <p:cNvSpPr/>
            <p:nvPr/>
          </p:nvSpPr>
          <p:spPr>
            <a:xfrm>
              <a:off x="2639571" y="4805930"/>
              <a:ext cx="9528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9525"/>
                <a:gd name="f5" fmla="val 9144"/>
                <a:gd name="f6" fmla="abs f0"/>
                <a:gd name="f7" fmla="abs f1"/>
                <a:gd name="f8" fmla="abs f2"/>
                <a:gd name="f9" fmla="*/ f0 1 952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9525"/>
                <a:gd name="f16" fmla="*/ f10 1 0"/>
                <a:gd name="f17" fmla="*/ f12 1 9525"/>
                <a:gd name="f18" fmla="*/ f13 1 21600"/>
                <a:gd name="f19" fmla="*/ 21600 f13 1"/>
                <a:gd name="f20" fmla="*/ 0 1 f15"/>
                <a:gd name="f21" fmla="*/ 952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952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3172" cap="flat">
              <a:solidFill>
                <a:srgbClr val="FEBAC7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5E09BF53-29E4-42C0-BDEB-0C61BA934ECB}"/>
                </a:ext>
              </a:extLst>
            </p:cNvPr>
            <p:cNvSpPr/>
            <p:nvPr/>
          </p:nvSpPr>
          <p:spPr>
            <a:xfrm>
              <a:off x="2470407" y="4806699"/>
              <a:ext cx="208565" cy="228600"/>
            </a:xfrm>
            <a:prstGeom prst="rect">
              <a:avLst/>
            </a:prstGeom>
            <a:blipFill>
              <a:blip r:embed="rId7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93E34679-EAC4-456E-AA41-1CBD62950C6C}"/>
                </a:ext>
              </a:extLst>
            </p:cNvPr>
            <p:cNvSpPr/>
            <p:nvPr/>
          </p:nvSpPr>
          <p:spPr>
            <a:xfrm>
              <a:off x="2493267" y="5313422"/>
              <a:ext cx="10799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0795"/>
                <a:gd name="f5" fmla="val 10668"/>
                <a:gd name="f6" fmla="abs f0"/>
                <a:gd name="f7" fmla="abs f1"/>
                <a:gd name="f8" fmla="abs f2"/>
                <a:gd name="f9" fmla="*/ f0 1 1079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10795"/>
                <a:gd name="f16" fmla="*/ f10 1 0"/>
                <a:gd name="f17" fmla="*/ f12 1 10795"/>
                <a:gd name="f18" fmla="*/ f13 1 21600"/>
                <a:gd name="f19" fmla="*/ 21600 f13 1"/>
                <a:gd name="f20" fmla="*/ 0 1 f15"/>
                <a:gd name="f21" fmla="*/ 1079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1079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3172" cap="flat">
              <a:solidFill>
                <a:srgbClr val="FEB6C5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13B31AC9-7DD5-46BE-AE7F-AC2EEFF2B43D}"/>
                </a:ext>
              </a:extLst>
            </p:cNvPr>
            <p:cNvSpPr/>
            <p:nvPr/>
          </p:nvSpPr>
          <p:spPr>
            <a:xfrm>
              <a:off x="2639571" y="5313422"/>
              <a:ext cx="9528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9525"/>
                <a:gd name="f5" fmla="val 9144"/>
                <a:gd name="f6" fmla="abs f0"/>
                <a:gd name="f7" fmla="abs f1"/>
                <a:gd name="f8" fmla="abs f2"/>
                <a:gd name="f9" fmla="*/ f0 1 952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9525"/>
                <a:gd name="f16" fmla="*/ f10 1 0"/>
                <a:gd name="f17" fmla="*/ f12 1 9525"/>
                <a:gd name="f18" fmla="*/ f13 1 21600"/>
                <a:gd name="f19" fmla="*/ 21600 f13 1"/>
                <a:gd name="f20" fmla="*/ 0 1 f15"/>
                <a:gd name="f21" fmla="*/ 952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952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3172" cap="flat">
              <a:solidFill>
                <a:srgbClr val="FEBAC7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5FC97CAD-B58A-4B3B-9682-92497E88F488}"/>
                </a:ext>
              </a:extLst>
            </p:cNvPr>
            <p:cNvSpPr/>
            <p:nvPr/>
          </p:nvSpPr>
          <p:spPr>
            <a:xfrm>
              <a:off x="2470407" y="5314191"/>
              <a:ext cx="208565" cy="230127"/>
            </a:xfrm>
            <a:prstGeom prst="rect">
              <a:avLst/>
            </a:prstGeom>
            <a:blipFill>
              <a:blip r:embed="rId8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28D8C15B-ABE1-4F4F-A11F-4393297F8E46}"/>
                </a:ext>
              </a:extLst>
            </p:cNvPr>
            <p:cNvSpPr/>
            <p:nvPr/>
          </p:nvSpPr>
          <p:spPr>
            <a:xfrm>
              <a:off x="2493267" y="5758433"/>
              <a:ext cx="10799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0795"/>
                <a:gd name="f5" fmla="val 10668"/>
                <a:gd name="f6" fmla="abs f0"/>
                <a:gd name="f7" fmla="abs f1"/>
                <a:gd name="f8" fmla="abs f2"/>
                <a:gd name="f9" fmla="*/ f0 1 1079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10795"/>
                <a:gd name="f16" fmla="*/ f10 1 0"/>
                <a:gd name="f17" fmla="*/ f12 1 10795"/>
                <a:gd name="f18" fmla="*/ f13 1 21600"/>
                <a:gd name="f19" fmla="*/ 21600 f13 1"/>
                <a:gd name="f20" fmla="*/ 0 1 f15"/>
                <a:gd name="f21" fmla="*/ 1079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1079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3172" cap="flat">
              <a:solidFill>
                <a:srgbClr val="FEB6C5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D94F9B61-C3DD-4529-B3F2-5799FC7085FC}"/>
                </a:ext>
              </a:extLst>
            </p:cNvPr>
            <p:cNvSpPr/>
            <p:nvPr/>
          </p:nvSpPr>
          <p:spPr>
            <a:xfrm>
              <a:off x="2639571" y="5758433"/>
              <a:ext cx="9528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9525"/>
                <a:gd name="f5" fmla="val 9144"/>
                <a:gd name="f6" fmla="abs f0"/>
                <a:gd name="f7" fmla="abs f1"/>
                <a:gd name="f8" fmla="abs f2"/>
                <a:gd name="f9" fmla="*/ f0 1 9525"/>
                <a:gd name="f10" fmla="+- f3 0 f3"/>
                <a:gd name="f11" fmla="+- f4 0 f3"/>
                <a:gd name="f12" fmla="?: f6 f0 1"/>
                <a:gd name="f13" fmla="?: f7 f1 1"/>
                <a:gd name="f14" fmla="?: f8 f2 1"/>
                <a:gd name="f15" fmla="*/ f11 1 9525"/>
                <a:gd name="f16" fmla="*/ f10 1 0"/>
                <a:gd name="f17" fmla="*/ f12 1 9525"/>
                <a:gd name="f18" fmla="*/ f13 1 21600"/>
                <a:gd name="f19" fmla="*/ 21600 f13 1"/>
                <a:gd name="f20" fmla="*/ 0 1 f15"/>
                <a:gd name="f21" fmla="*/ 9525 1 f15"/>
                <a:gd name="f22" fmla="*/ 0 1 f16"/>
                <a:gd name="f23" fmla="*/ 1 1 f16"/>
                <a:gd name="f24" fmla="min f18 f17"/>
                <a:gd name="f25" fmla="*/ f19 1 f14"/>
                <a:gd name="f26" fmla="*/ f20 f9 1"/>
                <a:gd name="f27" fmla="*/ f21 f9 1"/>
                <a:gd name="f28" fmla="val f25"/>
                <a:gd name="f29" fmla="*/ f3 f24 1"/>
                <a:gd name="f30" fmla="+- f28 0 f3"/>
                <a:gd name="f31" fmla="*/ f30 1 0"/>
                <a:gd name="f32" fmla="*/ f23 f31 1"/>
                <a:gd name="f33" fmla="*/ f22 f31 1"/>
                <a:gd name="f34" fmla="*/ f33 f24 1"/>
                <a:gd name="f35" fmla="*/ f3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34" r="f27" b="f35"/>
              <a:pathLst>
                <a:path w="9525">
                  <a:moveTo>
                    <a:pt x="f3" y="f29"/>
                  </a:moveTo>
                  <a:lnTo>
                    <a:pt x="f5" y="f29"/>
                  </a:lnTo>
                </a:path>
              </a:pathLst>
            </a:custGeom>
            <a:noFill/>
            <a:ln w="3172" cap="flat">
              <a:solidFill>
                <a:srgbClr val="FEBAC7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0CBA338B-CF68-4F9F-9CB9-FE3571836632}"/>
                </a:ext>
              </a:extLst>
            </p:cNvPr>
            <p:cNvSpPr/>
            <p:nvPr/>
          </p:nvSpPr>
          <p:spPr>
            <a:xfrm>
              <a:off x="2470407" y="5759192"/>
              <a:ext cx="208565" cy="228600"/>
            </a:xfrm>
            <a:prstGeom prst="rect">
              <a:avLst/>
            </a:prstGeom>
            <a:blipFill>
              <a:blip r:embed="rId9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8" name="object 28">
            <a:extLst>
              <a:ext uri="{FF2B5EF4-FFF2-40B4-BE49-F238E27FC236}">
                <a16:creationId xmlns:a16="http://schemas.microsoft.com/office/drawing/2014/main" id="{8BFBAFE8-9946-470A-9CD0-DF9B9EB75B18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F492741-91E6-43B5-A3A5-66392C38A3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272" y="406688"/>
            <a:ext cx="4803105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Supprimer un Indexe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E2AC3807-098E-42DB-B726-B29267A806B8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8A81518-ACF6-4748-8AE9-5689E420E147}"/>
              </a:ext>
            </a:extLst>
          </p:cNvPr>
          <p:cNvSpPr txBox="1"/>
          <p:nvPr/>
        </p:nvSpPr>
        <p:spPr>
          <a:xfrm>
            <a:off x="2501898" y="1808482"/>
            <a:ext cx="6456678" cy="7784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9374" rIns="0" bIns="0" anchor="t" anchorCtr="0" compatLnSpc="1">
            <a:sp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222222"/>
                </a:solidFill>
                <a:uFillTx/>
                <a:latin typeface="inherit"/>
              </a:rPr>
              <a:t>Supprimer un index du dictionnaire de données à l'aide de la commande DROP INDEX</a:t>
            </a: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848C595-49CA-4DB9-B44E-21B141746294}"/>
              </a:ext>
            </a:extLst>
          </p:cNvPr>
          <p:cNvSpPr txBox="1"/>
          <p:nvPr/>
        </p:nvSpPr>
        <p:spPr>
          <a:xfrm>
            <a:off x="2501871" y="3307467"/>
            <a:ext cx="6852915" cy="7514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222222"/>
                </a:solidFill>
                <a:uFillTx/>
                <a:latin typeface="inherit"/>
              </a:rPr>
              <a:t>Supprimez l'index UPPER_LAST_NAME_IDX du dictionnaire de données</a:t>
            </a: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C662D3E-F152-44BB-BDA9-82279422FD45}"/>
              </a:ext>
            </a:extLst>
          </p:cNvPr>
          <p:cNvSpPr txBox="1"/>
          <p:nvPr/>
        </p:nvSpPr>
        <p:spPr>
          <a:xfrm>
            <a:off x="2501871" y="4888455"/>
            <a:ext cx="6785606" cy="10028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0635" rIns="0" bIns="0" anchor="t" anchorCtr="0" compatLnSpc="1">
            <a:spAutoFit/>
          </a:bodyPr>
          <a:lstStyle/>
          <a:p>
            <a:pPr marL="469260" marR="5084" lvl="0" indent="-457200" algn="l" defTabSz="914400" rtl="0" fontAlgn="auto" hangingPunct="1">
              <a:lnSpc>
                <a:spcPts val="247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arial" pitchFamily="34"/>
              </a:rPr>
              <a:t>Pour supprimer un index, vous devez être le propriétaire de l'index ou disposer du privilège DROP ANY INDEX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.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D4293E2B-5C21-4A3C-81FE-1F8F486041F6}"/>
              </a:ext>
            </a:extLst>
          </p:cNvPr>
          <p:cNvSpPr txBox="1"/>
          <p:nvPr/>
        </p:nvSpPr>
        <p:spPr>
          <a:xfrm>
            <a:off x="2382012" y="4215383"/>
            <a:ext cx="7295512" cy="572597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18416" rIns="0" bIns="0" anchor="t" anchorCtr="0" compatLnSpc="1">
            <a:spAutoFit/>
          </a:bodyPr>
          <a:lstStyle/>
          <a:p>
            <a:pPr marL="104771" marR="3223260" lvl="0" indent="0" algn="l" defTabSz="914400" rtl="0" fontAlgn="auto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DROP INDEX</a:t>
            </a:r>
            <a:r>
              <a:rPr lang="en-US" sz="1800" b="1" i="0" u="none" strike="noStrike" kern="1200" cap="none" spc="-5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emp_last_name_idx;  </a:t>
            </a:r>
            <a:r>
              <a:rPr lang="en-US" sz="18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Index</a:t>
            </a:r>
            <a:r>
              <a:rPr lang="en-US" sz="1800" b="1" i="0" u="none" strike="noStrike" kern="1200" cap="none" spc="-2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dropped.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2D628C2-A2A7-41C1-ABB5-43DAF90B9718}"/>
              </a:ext>
            </a:extLst>
          </p:cNvPr>
          <p:cNvSpPr txBox="1"/>
          <p:nvPr/>
        </p:nvSpPr>
        <p:spPr>
          <a:xfrm>
            <a:off x="2382012" y="2657859"/>
            <a:ext cx="7295512" cy="380234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102239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DROP INDEX</a:t>
            </a:r>
            <a:r>
              <a:rPr lang="en-US" sz="1800" b="1" i="0" u="none" strike="noStrike" kern="1200" cap="none" spc="-4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1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index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8D9A3B0-4011-4E6B-8F52-AE782E50F617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ACCCF78-0084-4AA6-BF93-3210602CB505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8F597BB-2192-452B-963C-FA01126AF8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27935" y="406688"/>
            <a:ext cx="3255922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Synonymes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8D2BD09A-2025-4B32-A236-238136E35561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C87F496-2C70-4A5C-A57B-BB51FACC5552}"/>
              </a:ext>
            </a:extLst>
          </p:cNvPr>
          <p:cNvGraphicFramePr>
            <a:graphicFrameLocks noGrp="1"/>
          </p:cNvGraphicFramePr>
          <p:nvPr/>
        </p:nvGraphicFramePr>
        <p:xfrm>
          <a:off x="2843025" y="1776222"/>
          <a:ext cx="6414772" cy="3058668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690368">
                  <a:extLst>
                    <a:ext uri="{9D8B030D-6E8A-4147-A177-3AD203B41FA5}">
                      <a16:colId xmlns:a16="http://schemas.microsoft.com/office/drawing/2014/main" val="2545068654"/>
                    </a:ext>
                  </a:extLst>
                </a:gridCol>
                <a:gridCol w="4724403">
                  <a:extLst>
                    <a:ext uri="{9D8B030D-6E8A-4147-A177-3AD203B41FA5}">
                      <a16:colId xmlns:a16="http://schemas.microsoft.com/office/drawing/2014/main" val="1628379269"/>
                    </a:ext>
                  </a:extLst>
                </a:gridCol>
              </a:tblGrid>
              <a:tr h="518163">
                <a:tc>
                  <a:txBody>
                    <a:bodyPr/>
                    <a:lstStyle/>
                    <a:p>
                      <a:pPr marL="90809" lvl="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Object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730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Description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730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135818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91440" lv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Table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81911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81911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58607"/>
                  </a:ext>
                </a:extLst>
              </a:tr>
              <a:tr h="638552">
                <a:tc>
                  <a:txBody>
                    <a:bodyPr/>
                    <a:lstStyle/>
                    <a:p>
                      <a:pPr marL="91440" lvl="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View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39374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marR="88897" lvl="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39374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0121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91440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Sequence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66996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lvl="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Index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40635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marR="812801" lvl="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40635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86313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91440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Synonym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363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3DD513-422F-4338-B8A7-906079D99B4F}"/>
              </a:ext>
            </a:extLst>
          </p:cNvPr>
          <p:cNvGraphicFramePr>
            <a:graphicFrameLocks noGrp="1"/>
          </p:cNvGraphicFramePr>
          <p:nvPr/>
        </p:nvGraphicFramePr>
        <p:xfrm>
          <a:off x="4533394" y="2261722"/>
          <a:ext cx="4724403" cy="2585264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724403">
                  <a:extLst>
                    <a:ext uri="{9D8B030D-6E8A-4147-A177-3AD203B41FA5}">
                      <a16:colId xmlns:a16="http://schemas.microsoft.com/office/drawing/2014/main" val="3498897283"/>
                    </a:ext>
                  </a:extLst>
                </a:gridCol>
              </a:tblGrid>
              <a:tr h="386992"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fr-FR" sz="1800" b="1" kern="1200" spc="-5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Unité de stockage de base</a:t>
                      </a:r>
                      <a:endParaRPr lang="en-US" sz="1800" b="1" kern="1200" spc="-5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44225"/>
                  </a:ext>
                </a:extLst>
              </a:tr>
              <a:tr h="795143">
                <a:tc>
                  <a:txBody>
                    <a:bodyPr/>
                    <a:lstStyle/>
                    <a:p>
                      <a:pPr marL="92711" marR="88897" lvl="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fr-FR" sz="1800" b="1" kern="1200" spc="-5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Représente logiquement des sous-ensembles de données d'une ou plusieurs tables</a:t>
                      </a:r>
                      <a:endParaRPr lang="en-US" sz="1800" b="1" kern="1200" spc="-5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6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65979"/>
                  </a:ext>
                </a:extLst>
              </a:tr>
              <a:tr h="386992"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800" b="1" kern="1200" spc="-5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Générer des valeurs numériques</a:t>
                      </a: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73437"/>
                  </a:ext>
                </a:extLst>
              </a:tr>
              <a:tr h="588901">
                <a:tc>
                  <a:txBody>
                    <a:bodyPr/>
                    <a:lstStyle/>
                    <a:p>
                      <a:pPr marL="92711" marR="812801" lvl="0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lang="en-US" sz="1800" b="1" kern="1200" spc="-5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Améliorer la performance de certaines requêtes</a:t>
                      </a:r>
                    </a:p>
                  </a:txBody>
                  <a:tcPr marL="0" marR="0" marT="3810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8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fr-FR" sz="1800" b="1" kern="1200" spc="-5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Donne des noms alternatifs aux objets</a:t>
                      </a:r>
                      <a:endParaRPr lang="en-US" sz="1800" b="1" kern="1200" spc="-5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38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439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0A5436B-AB9D-4E4B-B031-51F13D2A42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8230" y="406688"/>
            <a:ext cx="4843768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Synonymes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1D1A72F9-4E06-4D89-B3C2-CF07EE491570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DC86AFD-D8DF-4F3D-AD8E-7C7158B35374}"/>
              </a:ext>
            </a:extLst>
          </p:cNvPr>
          <p:cNvSpPr txBox="1"/>
          <p:nvPr/>
        </p:nvSpPr>
        <p:spPr>
          <a:xfrm>
            <a:off x="2387598" y="1808482"/>
            <a:ext cx="7338060" cy="25359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12701" marR="5084" lvl="0" indent="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Simplifiez l'accès aux objets en créant un synonyme (un autre nom pour un objet). Avec les synonymes, vous pouvez:</a:t>
            </a: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222222"/>
                </a:solidFill>
                <a:uFillTx/>
                <a:latin typeface="inherit"/>
              </a:rPr>
              <a:t>Créer une référence plus simple à une table appartenant à un autre utilisateur</a:t>
            </a: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222222"/>
                </a:solidFill>
                <a:uFillTx/>
                <a:latin typeface="inherit"/>
              </a:rPr>
              <a:t>Raccourcir les noms d'objets longs</a:t>
            </a: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inherit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87927B9-D886-4C40-8DF4-6BAC7166FCD3}"/>
              </a:ext>
            </a:extLst>
          </p:cNvPr>
          <p:cNvSpPr txBox="1"/>
          <p:nvPr/>
        </p:nvSpPr>
        <p:spPr>
          <a:xfrm>
            <a:off x="2607091" y="4792964"/>
            <a:ext cx="7295512" cy="572597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18416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 [PUBLIC] SYNONYM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1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synonym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171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FOR	</a:t>
            </a:r>
            <a:r>
              <a:rPr lang="en-US" sz="1800" b="1" i="1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object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DE9C46-CF0F-4C21-8EEE-5E9D64417090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BE796E0-179A-47AC-985D-226FE458A5E0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00AFF36-E22C-4FFC-9619-AEB8DFDDE629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E2E1B8-70EA-4A06-8068-53D1549DBB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2" y="68131"/>
            <a:ext cx="5916926" cy="1366397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Creating and Removing</a:t>
            </a:r>
            <a:r>
              <a:rPr lang="en-US" spc="-10"/>
              <a:t> </a:t>
            </a:r>
            <a:r>
              <a:rPr lang="en-US" spc="-5"/>
              <a:t>Synonyms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3B4B354-5270-4D83-A59A-CA671FCE9366}"/>
              </a:ext>
            </a:extLst>
          </p:cNvPr>
          <p:cNvGrpSpPr/>
          <p:nvPr/>
        </p:nvGrpSpPr>
        <p:grpSpPr>
          <a:xfrm>
            <a:off x="2382012" y="2695952"/>
            <a:ext cx="7287896" cy="972821"/>
            <a:chOff x="2382012" y="2695952"/>
            <a:chExt cx="7287896" cy="972821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50B2DD8-9CE8-4437-B763-79838B4634A9}"/>
                </a:ext>
              </a:extLst>
            </p:cNvPr>
            <p:cNvSpPr/>
            <p:nvPr/>
          </p:nvSpPr>
          <p:spPr>
            <a:xfrm>
              <a:off x="2382012" y="2695952"/>
              <a:ext cx="7287896" cy="97282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87895"/>
                <a:gd name="f4" fmla="val 972820"/>
                <a:gd name="f5" fmla="val 7287768"/>
                <a:gd name="f6" fmla="val 972311"/>
                <a:gd name="f7" fmla="val 972312"/>
                <a:gd name="f8" fmla="*/ f0 1 7287895"/>
                <a:gd name="f9" fmla="*/ f1 1 972820"/>
                <a:gd name="f10" fmla="+- f4 0 f2"/>
                <a:gd name="f11" fmla="+- f3 0 f2"/>
                <a:gd name="f12" fmla="*/ f11 1 7287895"/>
                <a:gd name="f13" fmla="*/ f10 1 97282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287895" h="972820">
                  <a:moveTo>
                    <a:pt x="f5" y="f6"/>
                  </a:moveTo>
                  <a:lnTo>
                    <a:pt x="f5" y="f2"/>
                  </a:lnTo>
                  <a:lnTo>
                    <a:pt x="f2" y="f2"/>
                  </a:lnTo>
                  <a:lnTo>
                    <a:pt x="f2" y="f7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CCCCCC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FE99C51-72E1-42EF-AE2A-91D99757EBAA}"/>
                </a:ext>
              </a:extLst>
            </p:cNvPr>
            <p:cNvSpPr/>
            <p:nvPr/>
          </p:nvSpPr>
          <p:spPr>
            <a:xfrm>
              <a:off x="2382012" y="2695952"/>
              <a:ext cx="7287896" cy="97282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87895"/>
                <a:gd name="f4" fmla="val 972820"/>
                <a:gd name="f5" fmla="val 7287768"/>
                <a:gd name="f6" fmla="val 972311"/>
                <a:gd name="f7" fmla="val 972312"/>
                <a:gd name="f8" fmla="*/ f0 1 7287895"/>
                <a:gd name="f9" fmla="*/ f1 1 972820"/>
                <a:gd name="f10" fmla="+- f4 0 f2"/>
                <a:gd name="f11" fmla="+- f3 0 f2"/>
                <a:gd name="f12" fmla="*/ f11 1 7287895"/>
                <a:gd name="f13" fmla="*/ f10 1 97282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287895" h="972820">
                  <a:moveTo>
                    <a:pt x="f5" y="f6"/>
                  </a:moveTo>
                  <a:lnTo>
                    <a:pt x="f5" y="f2"/>
                  </a:lnTo>
                  <a:lnTo>
                    <a:pt x="f2" y="f2"/>
                  </a:lnTo>
                  <a:lnTo>
                    <a:pt x="f2" y="f7"/>
                  </a:lnTo>
                  <a:lnTo>
                    <a:pt x="f5" y="f6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2A37FE19-E6AA-4765-9261-87D013423E4F}"/>
              </a:ext>
            </a:extLst>
          </p:cNvPr>
          <p:cNvSpPr txBox="1"/>
          <p:nvPr/>
        </p:nvSpPr>
        <p:spPr>
          <a:xfrm>
            <a:off x="2487168" y="1768248"/>
            <a:ext cx="7322816" cy="23589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2388" rIns="0" bIns="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Créez un nom abrégé pour DEPT_SUM_VU vue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985"/>
              </a:spcBef>
              <a:spcAft>
                <a:spcPts val="0"/>
              </a:spcAft>
              <a:buNone/>
              <a:tabLst>
                <a:tab pos="218376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</a:t>
            </a:r>
            <a:r>
              <a:rPr lang="en-US" sz="1800" b="1" i="0" u="none" strike="noStrike" kern="1200" cap="none" spc="2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SYNONYM	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d_sum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0" marR="4391021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262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FOR	de</a:t>
            </a:r>
            <a:r>
              <a:rPr lang="en-US" sz="1800" b="1" i="0" u="none" strike="noStrike" kern="1200" cap="none" spc="-2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p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t</a:t>
            </a:r>
            <a:r>
              <a:rPr lang="en-US" sz="1800" b="1" i="0" u="none" strike="noStrike" kern="1200" cap="none" spc="-2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_s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um</a:t>
            </a:r>
            <a:r>
              <a:rPr lang="en-US" sz="1800" b="1" i="0" u="none" strike="noStrike" kern="1200" cap="none" spc="-2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_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v</a:t>
            </a:r>
            <a:r>
              <a:rPr lang="en-US" sz="1800" b="1" i="0" u="none" strike="noStrike" kern="1200" cap="none" spc="-2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u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;  </a:t>
            </a:r>
            <a:r>
              <a:rPr lang="en-US" sz="18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Synonym</a:t>
            </a:r>
            <a:r>
              <a:rPr lang="en-US" sz="1800" b="1" i="0" u="none" strike="noStrike" kern="1200" cap="none" spc="-5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Created.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484503" marR="0" lvl="0" indent="-457830" algn="l" defTabSz="914400" rtl="0" fontAlgn="auto" hangingPunct="1">
              <a:lnSpc>
                <a:spcPct val="100000"/>
              </a:lnSpc>
              <a:spcBef>
                <a:spcPts val="154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84503" algn="l"/>
                <a:tab pos="48513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Supprimer un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synonyme: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0AEE8749-59C5-4692-B602-882709036997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DAFF45F-0A95-438B-AFBC-82000D248D04}"/>
              </a:ext>
            </a:extLst>
          </p:cNvPr>
          <p:cNvSpPr txBox="1"/>
          <p:nvPr/>
        </p:nvSpPr>
        <p:spPr>
          <a:xfrm>
            <a:off x="2382012" y="4314440"/>
            <a:ext cx="7295512" cy="573877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19687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DROP </a:t>
            </a:r>
            <a:r>
              <a:rPr lang="pl-PL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SYNONYM</a:t>
            </a:r>
            <a:r>
              <a:rPr lang="pl-PL" sz="1800" b="1" i="0" u="none" strike="noStrike" kern="1200" cap="none" spc="-2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pl-PL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d_sum;</a:t>
            </a: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Synonym</a:t>
            </a:r>
            <a:r>
              <a:rPr lang="pl-PL" sz="1800" b="1" i="0" u="none" strike="noStrike" kern="1200" cap="none" spc="-2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pl-PL" sz="1800" b="1" i="0" u="none" strike="noStrike" kern="1200" cap="none" spc="-1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dropped.</a:t>
            </a: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01095B5-39A2-4970-B0F0-58F97C39BD02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B5532FC-ED6F-4AB6-BBAD-0B9A4030AA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2679" y="406688"/>
            <a:ext cx="3011631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10"/>
              <a:t>Conclusion 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88B3120-5760-4D5E-AF64-AC4015BDD40C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5BCE8B1-2DEC-403A-9845-273476BD0987}"/>
              </a:ext>
            </a:extLst>
          </p:cNvPr>
          <p:cNvSpPr txBox="1"/>
          <p:nvPr/>
        </p:nvSpPr>
        <p:spPr>
          <a:xfrm>
            <a:off x="2317263" y="1691813"/>
            <a:ext cx="6987543" cy="37055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78108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Dans cette leçon, vous devriez avoir appris à:</a:t>
            </a:r>
            <a:r>
              <a:rPr lang="fr-FR" sz="12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1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1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Créer, utiliser et supprimer des vues</a:t>
            </a:r>
            <a:r>
              <a:rPr lang="fr-FR" sz="12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1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583560" marR="281306" lvl="0" indent="-457200" algn="l" defTabSz="914400" rtl="0" fontAlgn="auto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Générer automatiquement des numéros de séquence à l'aide d'un générateur de séquence</a:t>
            </a:r>
            <a:r>
              <a:rPr lang="fr-FR" sz="12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1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Créez des index pour améliorer la vitesse de récupération des requêtes</a:t>
            </a:r>
            <a:r>
              <a:rPr lang="fr-FR" sz="12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1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583560" marR="97785" lvl="0" indent="-457200" algn="l" defTabSz="914400" rtl="0" fontAlgn="auto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Utilisez des synonymes pour fournir des noms alternatifs aux objets</a:t>
            </a:r>
            <a:r>
              <a:rPr lang="fr-FR" sz="12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1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BB7BDB-7E37-4EEB-B91A-9D4BB37C74E5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137686-CAD4-4AD5-9D03-C7752D727667}"/>
              </a:ext>
            </a:extLst>
          </p:cNvPr>
          <p:cNvSpPr/>
          <p:nvPr/>
        </p:nvSpPr>
        <p:spPr>
          <a:xfrm>
            <a:off x="-70335" y="57214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F2BCEB-0AC0-4C41-B2F2-730C8E8B83F4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6C24A28-32E4-454B-9A5A-55BA0722A6FE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944237D-CF64-4B07-82EC-9E59DF10F292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66BA4E-8324-415E-BFE3-F02F75560C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5919" y="68131"/>
            <a:ext cx="5228594" cy="1366397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Practice 10: Overview of Part</a:t>
            </a:r>
            <a:r>
              <a:rPr lang="en-US" spc="15"/>
              <a:t> </a:t>
            </a:r>
            <a:r>
              <a:rPr lang="en-US" spc="-5"/>
              <a:t>2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FB8014F8-C810-472C-A616-70A6F918C726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639EF80-BF21-4193-A0A9-9A99BF4C8754}"/>
              </a:ext>
            </a:extLst>
          </p:cNvPr>
          <p:cNvSpPr txBox="1"/>
          <p:nvPr/>
        </p:nvSpPr>
        <p:spPr>
          <a:xfrm>
            <a:off x="2387598" y="1742325"/>
            <a:ext cx="5533391" cy="20326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78108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This practice covers the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following</a:t>
            </a:r>
            <a:r>
              <a:rPr lang="en-US" sz="2200" b="1" i="0" u="none" strike="noStrike" kern="1200" cap="none" spc="10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topics: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Creating sequences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Using</a:t>
            </a:r>
            <a:r>
              <a:rPr lang="en-US" sz="2200" b="1" i="0" u="none" strike="noStrike" kern="1200" cap="none" spc="10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sequences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Creating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nonunique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indexes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583560" marR="0" lvl="0" indent="-457830" algn="l" defTabSz="914400" rtl="0" fontAlgn="auto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583560" algn="l"/>
                <a:tab pos="5841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Creating synonyms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477A17-4F18-4CF9-896B-C5CE37C75395}"/>
              </a:ext>
            </a:extLst>
          </p:cNvPr>
          <p:cNvSpPr txBox="1"/>
          <p:nvPr/>
        </p:nvSpPr>
        <p:spPr>
          <a:xfrm>
            <a:off x="3207431" y="525267"/>
            <a:ext cx="8271799" cy="6892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222222"/>
                </a:solidFill>
                <a:uFillTx/>
                <a:latin typeface="arial" pitchFamily="34"/>
              </a:rPr>
              <a:t>Qu'est-ce qu'une vue ?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7563568-23EB-4927-8412-50332878BA12}"/>
              </a:ext>
            </a:extLst>
          </p:cNvPr>
          <p:cNvGrpSpPr/>
          <p:nvPr/>
        </p:nvGrpSpPr>
        <p:grpSpPr>
          <a:xfrm>
            <a:off x="2700524" y="1682496"/>
            <a:ext cx="6736083" cy="4616192"/>
            <a:chOff x="2700524" y="1682496"/>
            <a:chExt cx="6736083" cy="4616192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ACCC05E-D5B3-43F4-BEBE-6D8229C811D5}"/>
                </a:ext>
              </a:extLst>
            </p:cNvPr>
            <p:cNvSpPr/>
            <p:nvPr/>
          </p:nvSpPr>
          <p:spPr>
            <a:xfrm>
              <a:off x="2951984" y="1682496"/>
              <a:ext cx="6484623" cy="2089404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2361E90-9C63-422A-A9A8-0900C9DC42BA}"/>
                </a:ext>
              </a:extLst>
            </p:cNvPr>
            <p:cNvSpPr/>
            <p:nvPr/>
          </p:nvSpPr>
          <p:spPr>
            <a:xfrm>
              <a:off x="2923035" y="3771899"/>
              <a:ext cx="6513572" cy="38103"/>
            </a:xfrm>
            <a:prstGeom prst="rect">
              <a:avLst/>
            </a:prstGeom>
            <a:blipFill>
              <a:blip r:embed="rId3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B01319F-3314-4C15-8D4B-A2303297379B}"/>
                </a:ext>
              </a:extLst>
            </p:cNvPr>
            <p:cNvSpPr/>
            <p:nvPr/>
          </p:nvSpPr>
          <p:spPr>
            <a:xfrm>
              <a:off x="2913891" y="3790187"/>
              <a:ext cx="6522716" cy="39620"/>
            </a:xfrm>
            <a:prstGeom prst="rect">
              <a:avLst/>
            </a:prstGeom>
            <a:blipFill>
              <a:blip r:embed="rId4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67832260-6098-4797-8E07-E9A785BA343F}"/>
                </a:ext>
              </a:extLst>
            </p:cNvPr>
            <p:cNvSpPr/>
            <p:nvPr/>
          </p:nvSpPr>
          <p:spPr>
            <a:xfrm>
              <a:off x="2894076" y="3819147"/>
              <a:ext cx="6542531" cy="30476"/>
            </a:xfrm>
            <a:prstGeom prst="rect">
              <a:avLst/>
            </a:prstGeom>
            <a:blipFill>
              <a:blip r:embed="rId5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772A1C21-7759-4D58-A65B-3D9A23724430}"/>
                </a:ext>
              </a:extLst>
            </p:cNvPr>
            <p:cNvSpPr/>
            <p:nvPr/>
          </p:nvSpPr>
          <p:spPr>
            <a:xfrm>
              <a:off x="2938268" y="3838952"/>
              <a:ext cx="0" cy="1079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0795"/>
                <a:gd name="f5" fmla="+- 0 0 4572"/>
                <a:gd name="f6" fmla="val 5333"/>
                <a:gd name="f7" fmla="val 4572"/>
                <a:gd name="f8" fmla="abs f0"/>
                <a:gd name="f9" fmla="abs f1"/>
                <a:gd name="f10" fmla="abs f2"/>
                <a:gd name="f11" fmla="*/ f1 1 10795"/>
                <a:gd name="f12" fmla="+- f4 0 f3"/>
                <a:gd name="f13" fmla="+- f3 0 f3"/>
                <a:gd name="f14" fmla="?: f8 f0 1"/>
                <a:gd name="f15" fmla="?: f9 f1 1"/>
                <a:gd name="f16" fmla="?: f10 f2 1"/>
                <a:gd name="f17" fmla="*/ f13 1 0"/>
                <a:gd name="f18" fmla="*/ f12 1 10795"/>
                <a:gd name="f19" fmla="*/ f14 1 21600"/>
                <a:gd name="f20" fmla="*/ f15 1 10795"/>
                <a:gd name="f21" fmla="*/ 21600 f14 1"/>
                <a:gd name="f22" fmla="*/ 0 1 f17"/>
                <a:gd name="f23" fmla="*/ 1 1 f17"/>
                <a:gd name="f24" fmla="*/ 0 1 f18"/>
                <a:gd name="f25" fmla="*/ 10795 1 f18"/>
                <a:gd name="f26" fmla="min f20 f19"/>
                <a:gd name="f27" fmla="*/ f21 1 f16"/>
                <a:gd name="f28" fmla="*/ f25 f11 1"/>
                <a:gd name="f29" fmla="*/ f24 f11 1"/>
                <a:gd name="f30" fmla="val f27"/>
                <a:gd name="f31" fmla="*/ f5 f26 1"/>
                <a:gd name="f32" fmla="*/ f7 f26 1"/>
                <a:gd name="f33" fmla="+- f30 0 f3"/>
                <a:gd name="f34" fmla="*/ f33 1 0"/>
                <a:gd name="f35" fmla="*/ f22 f34 1"/>
                <a:gd name="f36" fmla="*/ f23 f34 1"/>
                <a:gd name="f37" fmla="*/ f35 f26 1"/>
                <a:gd name="f38" fmla="*/ f36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29" r="f38" b="f28"/>
              <a:pathLst>
                <a:path h="10795">
                  <a:moveTo>
                    <a:pt x="f31" y="f6"/>
                  </a:moveTo>
                  <a:lnTo>
                    <a:pt x="f32" y="f6"/>
                  </a:lnTo>
                </a:path>
              </a:pathLst>
            </a:custGeom>
            <a:noFill/>
            <a:ln w="10671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6077901-CD33-40A0-91F0-5414A1B16731}"/>
                </a:ext>
              </a:extLst>
            </p:cNvPr>
            <p:cNvSpPr/>
            <p:nvPr/>
          </p:nvSpPr>
          <p:spPr>
            <a:xfrm>
              <a:off x="2874260" y="3854196"/>
              <a:ext cx="78108" cy="95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8105"/>
                <a:gd name="f4" fmla="val 9525"/>
                <a:gd name="f5" fmla="val 10668"/>
                <a:gd name="f6" fmla="val 19812"/>
                <a:gd name="f7" fmla="val 28956"/>
                <a:gd name="f8" fmla="val 39623"/>
                <a:gd name="f9" fmla="val 48768"/>
                <a:gd name="f10" fmla="val 59435"/>
                <a:gd name="f11" fmla="val 68580"/>
                <a:gd name="f12" fmla="val 77724"/>
                <a:gd name="f13" fmla="val 9144"/>
                <a:gd name="f14" fmla="val 10667"/>
                <a:gd name="f15" fmla="val 39624"/>
                <a:gd name="f16" fmla="val 59436"/>
                <a:gd name="f17" fmla="*/ f0 1 78105"/>
                <a:gd name="f18" fmla="*/ f1 1 9525"/>
                <a:gd name="f19" fmla="+- f4 0 f2"/>
                <a:gd name="f20" fmla="+- f3 0 f2"/>
                <a:gd name="f21" fmla="*/ f20 1 78105"/>
                <a:gd name="f22" fmla="*/ f19 1 9525"/>
                <a:gd name="f23" fmla="*/ f2 1 f21"/>
                <a:gd name="f24" fmla="*/ f3 1 f21"/>
                <a:gd name="f25" fmla="*/ f2 1 f22"/>
                <a:gd name="f26" fmla="*/ f4 1 f22"/>
                <a:gd name="f27" fmla="*/ f23 f17 1"/>
                <a:gd name="f28" fmla="*/ f24 f17 1"/>
                <a:gd name="f29" fmla="*/ f26 f18 1"/>
                <a:gd name="f30" fmla="*/ f2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30" r="f28" b="f29"/>
              <a:pathLst>
                <a:path w="78105" h="9525">
                  <a:moveTo>
                    <a:pt x="f5" y="f2"/>
                  </a:moveTo>
                  <a:lnTo>
                    <a:pt x="f6" y="f2"/>
                  </a:lnTo>
                </a:path>
                <a:path w="78105" h="9525">
                  <a:moveTo>
                    <a:pt x="f7" y="f2"/>
                  </a:moveTo>
                  <a:lnTo>
                    <a:pt x="f8" y="f2"/>
                  </a:lnTo>
                </a:path>
                <a:path w="78105" h="9525">
                  <a:moveTo>
                    <a:pt x="f9" y="f2"/>
                  </a:moveTo>
                  <a:lnTo>
                    <a:pt x="f10" y="f2"/>
                  </a:lnTo>
                </a:path>
                <a:path w="78105" h="9525">
                  <a:moveTo>
                    <a:pt x="f11" y="f2"/>
                  </a:moveTo>
                  <a:lnTo>
                    <a:pt x="f12" y="f2"/>
                  </a:lnTo>
                </a:path>
                <a:path w="78105" h="9525">
                  <a:moveTo>
                    <a:pt x="f2" y="f13"/>
                  </a:moveTo>
                  <a:lnTo>
                    <a:pt x="f14" y="f13"/>
                  </a:lnTo>
                </a:path>
                <a:path w="78105" h="9525">
                  <a:moveTo>
                    <a:pt x="f6" y="f13"/>
                  </a:moveTo>
                  <a:lnTo>
                    <a:pt x="f7" y="f13"/>
                  </a:lnTo>
                </a:path>
                <a:path w="78105" h="9525">
                  <a:moveTo>
                    <a:pt x="f15" y="f13"/>
                  </a:moveTo>
                  <a:lnTo>
                    <a:pt x="f9" y="f13"/>
                  </a:lnTo>
                </a:path>
                <a:path w="78105" h="9525">
                  <a:moveTo>
                    <a:pt x="f16" y="f13"/>
                  </a:moveTo>
                  <a:lnTo>
                    <a:pt x="f11" y="f13"/>
                  </a:lnTo>
                </a:path>
              </a:pathLst>
            </a:custGeom>
            <a:noFill/>
            <a:ln w="9144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B57483E-8A14-43B6-94ED-9487C3749D35}"/>
                </a:ext>
              </a:extLst>
            </p:cNvPr>
            <p:cNvSpPr/>
            <p:nvPr/>
          </p:nvSpPr>
          <p:spPr>
            <a:xfrm>
              <a:off x="2865116" y="3873242"/>
              <a:ext cx="48892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48895"/>
                <a:gd name="f5" fmla="val 9144"/>
                <a:gd name="f6" fmla="val 19812"/>
                <a:gd name="f7" fmla="val 28957"/>
                <a:gd name="f8" fmla="val 38101"/>
                <a:gd name="f9" fmla="val 48768"/>
                <a:gd name="f10" fmla="abs f0"/>
                <a:gd name="f11" fmla="abs f1"/>
                <a:gd name="f12" fmla="abs f2"/>
                <a:gd name="f13" fmla="*/ f0 1 48895"/>
                <a:gd name="f14" fmla="+- f3 0 f3"/>
                <a:gd name="f15" fmla="+- f4 0 f3"/>
                <a:gd name="f16" fmla="?: f10 f0 1"/>
                <a:gd name="f17" fmla="?: f11 f1 1"/>
                <a:gd name="f18" fmla="?: f12 f2 1"/>
                <a:gd name="f19" fmla="*/ f15 1 48895"/>
                <a:gd name="f20" fmla="*/ f14 1 0"/>
                <a:gd name="f21" fmla="*/ f16 1 48895"/>
                <a:gd name="f22" fmla="*/ f17 1 21600"/>
                <a:gd name="f23" fmla="*/ 21600 f17 1"/>
                <a:gd name="f24" fmla="*/ 0 1 f19"/>
                <a:gd name="f25" fmla="*/ 48895 1 f19"/>
                <a:gd name="f26" fmla="*/ 0 1 f20"/>
                <a:gd name="f27" fmla="*/ 1 1 f20"/>
                <a:gd name="f28" fmla="min f22 f21"/>
                <a:gd name="f29" fmla="*/ f23 1 f18"/>
                <a:gd name="f30" fmla="*/ f24 f13 1"/>
                <a:gd name="f31" fmla="*/ f25 f13 1"/>
                <a:gd name="f32" fmla="val f29"/>
                <a:gd name="f33" fmla="*/ f3 f28 1"/>
                <a:gd name="f34" fmla="+- f32 0 f3"/>
                <a:gd name="f35" fmla="*/ f34 1 0"/>
                <a:gd name="f36" fmla="*/ f27 f35 1"/>
                <a:gd name="f37" fmla="*/ f26 f35 1"/>
                <a:gd name="f38" fmla="*/ f37 f28 1"/>
                <a:gd name="f39" fmla="*/ f36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0" t="f38" r="f31" b="f39"/>
              <a:pathLst>
                <a:path w="48895">
                  <a:moveTo>
                    <a:pt x="f3" y="f33"/>
                  </a:moveTo>
                  <a:lnTo>
                    <a:pt x="f5" y="f33"/>
                  </a:lnTo>
                </a:path>
                <a:path w="48895">
                  <a:moveTo>
                    <a:pt x="f6" y="f33"/>
                  </a:moveTo>
                  <a:lnTo>
                    <a:pt x="f7" y="f33"/>
                  </a:lnTo>
                </a:path>
                <a:path w="48895">
                  <a:moveTo>
                    <a:pt x="f8" y="f33"/>
                  </a:moveTo>
                  <a:lnTo>
                    <a:pt x="f9" y="f33"/>
                  </a:lnTo>
                </a:path>
              </a:pathLst>
            </a:custGeom>
            <a:noFill/>
            <a:ln w="10671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9658C9B2-BE71-497C-9335-2BB9E2A6D745}"/>
                </a:ext>
              </a:extLst>
            </p:cNvPr>
            <p:cNvSpPr/>
            <p:nvPr/>
          </p:nvSpPr>
          <p:spPr>
            <a:xfrm>
              <a:off x="2951984" y="3849624"/>
              <a:ext cx="6484623" cy="38103"/>
            </a:xfrm>
            <a:prstGeom prst="rect">
              <a:avLst/>
            </a:prstGeom>
            <a:blipFill>
              <a:blip r:embed="rId6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2F0061D-076C-47EE-84D4-8E5A1A33D0AF}"/>
                </a:ext>
              </a:extLst>
            </p:cNvPr>
            <p:cNvSpPr/>
            <p:nvPr/>
          </p:nvSpPr>
          <p:spPr>
            <a:xfrm>
              <a:off x="2923035" y="3873242"/>
              <a:ext cx="29205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29209"/>
                <a:gd name="f5" fmla="val 10667"/>
                <a:gd name="f6" fmla="val 19812"/>
                <a:gd name="f7" fmla="val 28956"/>
                <a:gd name="f8" fmla="abs f0"/>
                <a:gd name="f9" fmla="abs f1"/>
                <a:gd name="f10" fmla="abs f2"/>
                <a:gd name="f11" fmla="*/ f0 1 29209"/>
                <a:gd name="f12" fmla="+- f3 0 f3"/>
                <a:gd name="f13" fmla="+- f4 0 f3"/>
                <a:gd name="f14" fmla="?: f8 f0 1"/>
                <a:gd name="f15" fmla="?: f9 f1 1"/>
                <a:gd name="f16" fmla="?: f10 f2 1"/>
                <a:gd name="f17" fmla="*/ f13 1 29209"/>
                <a:gd name="f18" fmla="*/ f12 1 0"/>
                <a:gd name="f19" fmla="*/ f14 1 29209"/>
                <a:gd name="f20" fmla="*/ f15 1 21600"/>
                <a:gd name="f21" fmla="*/ 21600 f15 1"/>
                <a:gd name="f22" fmla="*/ 0 1 f17"/>
                <a:gd name="f23" fmla="*/ 29209 1 f17"/>
                <a:gd name="f24" fmla="*/ 0 1 f18"/>
                <a:gd name="f25" fmla="*/ 1 1 f18"/>
                <a:gd name="f26" fmla="min f20 f19"/>
                <a:gd name="f27" fmla="*/ f21 1 f16"/>
                <a:gd name="f28" fmla="*/ f22 f11 1"/>
                <a:gd name="f29" fmla="*/ f23 f11 1"/>
                <a:gd name="f30" fmla="val f27"/>
                <a:gd name="f31" fmla="*/ f3 f26 1"/>
                <a:gd name="f32" fmla="+- f30 0 f3"/>
                <a:gd name="f33" fmla="*/ f32 1 0"/>
                <a:gd name="f34" fmla="*/ f25 f33 1"/>
                <a:gd name="f35" fmla="*/ f24 f33 1"/>
                <a:gd name="f36" fmla="*/ f35 f26 1"/>
                <a:gd name="f37" fmla="*/ f34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36" r="f29" b="f37"/>
              <a:pathLst>
                <a:path w="29209">
                  <a:moveTo>
                    <a:pt x="f3" y="f31"/>
                  </a:moveTo>
                  <a:lnTo>
                    <a:pt x="f5" y="f31"/>
                  </a:lnTo>
                </a:path>
                <a:path w="29209">
                  <a:moveTo>
                    <a:pt x="f6" y="f31"/>
                  </a:moveTo>
                  <a:lnTo>
                    <a:pt x="f7" y="f31"/>
                  </a:lnTo>
                </a:path>
              </a:pathLst>
            </a:custGeom>
            <a:noFill/>
            <a:ln w="10671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10C7D9A0-ADEB-479B-A4D3-D9E7140ABAA9}"/>
                </a:ext>
              </a:extLst>
            </p:cNvPr>
            <p:cNvSpPr/>
            <p:nvPr/>
          </p:nvSpPr>
          <p:spPr>
            <a:xfrm>
              <a:off x="2845311" y="3883155"/>
              <a:ext cx="106683" cy="95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6680"/>
                <a:gd name="f4" fmla="val 9525"/>
                <a:gd name="f5" fmla="val 10668"/>
                <a:gd name="f6" fmla="val 19812"/>
                <a:gd name="f7" fmla="val 28956"/>
                <a:gd name="f8" fmla="val 39623"/>
                <a:gd name="f9" fmla="val 48768"/>
                <a:gd name="f10" fmla="val 57912"/>
                <a:gd name="f11" fmla="val 68580"/>
                <a:gd name="f12" fmla="val 77724"/>
                <a:gd name="f13" fmla="val 88392"/>
                <a:gd name="f14" fmla="val 97536"/>
                <a:gd name="f15" fmla="val 9143"/>
                <a:gd name="f16" fmla="val 10667"/>
                <a:gd name="f17" fmla="val 39624"/>
                <a:gd name="f18" fmla="val 68579"/>
                <a:gd name="f19" fmla="val 88391"/>
                <a:gd name="f20" fmla="*/ f0 1 106680"/>
                <a:gd name="f21" fmla="*/ f1 1 9525"/>
                <a:gd name="f22" fmla="+- f4 0 f2"/>
                <a:gd name="f23" fmla="+- f3 0 f2"/>
                <a:gd name="f24" fmla="*/ f23 1 106680"/>
                <a:gd name="f25" fmla="*/ f22 1 9525"/>
                <a:gd name="f26" fmla="*/ f2 1 f24"/>
                <a:gd name="f27" fmla="*/ f3 1 f24"/>
                <a:gd name="f28" fmla="*/ f2 1 f25"/>
                <a:gd name="f29" fmla="*/ f4 1 f25"/>
                <a:gd name="f30" fmla="*/ f26 f20 1"/>
                <a:gd name="f31" fmla="*/ f27 f20 1"/>
                <a:gd name="f32" fmla="*/ f29 f21 1"/>
                <a:gd name="f33" fmla="*/ f28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0" t="f33" r="f31" b="f32"/>
              <a:pathLst>
                <a:path w="106680" h="9525">
                  <a:moveTo>
                    <a:pt x="f5" y="f2"/>
                  </a:moveTo>
                  <a:lnTo>
                    <a:pt x="f6" y="f2"/>
                  </a:lnTo>
                </a:path>
                <a:path w="106680" h="9525">
                  <a:moveTo>
                    <a:pt x="f7" y="f2"/>
                  </a:moveTo>
                  <a:lnTo>
                    <a:pt x="f8" y="f2"/>
                  </a:lnTo>
                </a:path>
                <a:path w="106680" h="9525">
                  <a:moveTo>
                    <a:pt x="f9" y="f2"/>
                  </a:moveTo>
                  <a:lnTo>
                    <a:pt x="f10" y="f2"/>
                  </a:lnTo>
                </a:path>
                <a:path w="106680" h="9525">
                  <a:moveTo>
                    <a:pt x="f11" y="f2"/>
                  </a:moveTo>
                  <a:lnTo>
                    <a:pt x="f12" y="f2"/>
                  </a:lnTo>
                </a:path>
                <a:path w="106680" h="9525">
                  <a:moveTo>
                    <a:pt x="f13" y="f2"/>
                  </a:moveTo>
                  <a:lnTo>
                    <a:pt x="f14" y="f2"/>
                  </a:lnTo>
                </a:path>
                <a:path w="106680" h="9525">
                  <a:moveTo>
                    <a:pt x="f2" y="f15"/>
                  </a:moveTo>
                  <a:lnTo>
                    <a:pt x="f16" y="f15"/>
                  </a:lnTo>
                </a:path>
                <a:path w="106680" h="9525">
                  <a:moveTo>
                    <a:pt x="f6" y="f15"/>
                  </a:moveTo>
                  <a:lnTo>
                    <a:pt x="f7" y="f15"/>
                  </a:lnTo>
                </a:path>
                <a:path w="106680" h="9525">
                  <a:moveTo>
                    <a:pt x="f17" y="f15"/>
                  </a:moveTo>
                  <a:lnTo>
                    <a:pt x="f9" y="f15"/>
                  </a:lnTo>
                </a:path>
                <a:path w="106680" h="9525">
                  <a:moveTo>
                    <a:pt x="f10" y="f15"/>
                  </a:moveTo>
                  <a:lnTo>
                    <a:pt x="f18" y="f15"/>
                  </a:lnTo>
                </a:path>
                <a:path w="106680" h="9525">
                  <a:moveTo>
                    <a:pt x="f12" y="f15"/>
                  </a:moveTo>
                  <a:lnTo>
                    <a:pt x="f19" y="f15"/>
                  </a:lnTo>
                </a:path>
                <a:path w="106680" h="9525">
                  <a:moveTo>
                    <a:pt x="f14" y="f15"/>
                  </a:moveTo>
                  <a:lnTo>
                    <a:pt x="f3" y="f15"/>
                  </a:lnTo>
                </a:path>
              </a:pathLst>
            </a:custGeom>
            <a:noFill/>
            <a:ln w="9144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5DF1F715-CE83-4561-94BA-E6DE61FC2629}"/>
                </a:ext>
              </a:extLst>
            </p:cNvPr>
            <p:cNvSpPr/>
            <p:nvPr/>
          </p:nvSpPr>
          <p:spPr>
            <a:xfrm>
              <a:off x="2836167" y="3902201"/>
              <a:ext cx="48892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48895"/>
                <a:gd name="f5" fmla="val 9144"/>
                <a:gd name="f6" fmla="val 19812"/>
                <a:gd name="f7" fmla="val 28957"/>
                <a:gd name="f8" fmla="val 38101"/>
                <a:gd name="f9" fmla="val 48768"/>
                <a:gd name="f10" fmla="abs f0"/>
                <a:gd name="f11" fmla="abs f1"/>
                <a:gd name="f12" fmla="abs f2"/>
                <a:gd name="f13" fmla="*/ f0 1 48895"/>
                <a:gd name="f14" fmla="+- f3 0 f3"/>
                <a:gd name="f15" fmla="+- f4 0 f3"/>
                <a:gd name="f16" fmla="?: f10 f0 1"/>
                <a:gd name="f17" fmla="?: f11 f1 1"/>
                <a:gd name="f18" fmla="?: f12 f2 1"/>
                <a:gd name="f19" fmla="*/ f15 1 48895"/>
                <a:gd name="f20" fmla="*/ f14 1 0"/>
                <a:gd name="f21" fmla="*/ f16 1 48895"/>
                <a:gd name="f22" fmla="*/ f17 1 21600"/>
                <a:gd name="f23" fmla="*/ 21600 f17 1"/>
                <a:gd name="f24" fmla="*/ 0 1 f19"/>
                <a:gd name="f25" fmla="*/ 48895 1 f19"/>
                <a:gd name="f26" fmla="*/ 0 1 f20"/>
                <a:gd name="f27" fmla="*/ 1 1 f20"/>
                <a:gd name="f28" fmla="min f22 f21"/>
                <a:gd name="f29" fmla="*/ f23 1 f18"/>
                <a:gd name="f30" fmla="*/ f24 f13 1"/>
                <a:gd name="f31" fmla="*/ f25 f13 1"/>
                <a:gd name="f32" fmla="val f29"/>
                <a:gd name="f33" fmla="*/ f3 f28 1"/>
                <a:gd name="f34" fmla="+- f32 0 f3"/>
                <a:gd name="f35" fmla="*/ f34 1 0"/>
                <a:gd name="f36" fmla="*/ f27 f35 1"/>
                <a:gd name="f37" fmla="*/ f26 f35 1"/>
                <a:gd name="f38" fmla="*/ f37 f28 1"/>
                <a:gd name="f39" fmla="*/ f36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0" t="f38" r="f31" b="f39"/>
              <a:pathLst>
                <a:path w="48895">
                  <a:moveTo>
                    <a:pt x="f3" y="f33"/>
                  </a:moveTo>
                  <a:lnTo>
                    <a:pt x="f5" y="f33"/>
                  </a:lnTo>
                </a:path>
                <a:path w="48895">
                  <a:moveTo>
                    <a:pt x="f6" y="f33"/>
                  </a:moveTo>
                  <a:lnTo>
                    <a:pt x="f7" y="f33"/>
                  </a:lnTo>
                </a:path>
                <a:path w="48895">
                  <a:moveTo>
                    <a:pt x="f8" y="f33"/>
                  </a:moveTo>
                  <a:lnTo>
                    <a:pt x="f9" y="f33"/>
                  </a:lnTo>
                </a:path>
              </a:pathLst>
            </a:custGeom>
            <a:noFill/>
            <a:ln w="10671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5D608CDE-2B9E-4F72-A37F-0891F4ECF466}"/>
                </a:ext>
              </a:extLst>
            </p:cNvPr>
            <p:cNvSpPr/>
            <p:nvPr/>
          </p:nvSpPr>
          <p:spPr>
            <a:xfrm>
              <a:off x="2951984" y="3887727"/>
              <a:ext cx="6484623" cy="19815"/>
            </a:xfrm>
            <a:prstGeom prst="rect">
              <a:avLst/>
            </a:prstGeom>
            <a:blipFill>
              <a:blip r:embed="rId7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350677A1-CDFE-465C-B4D3-F5D65D7E500E}"/>
                </a:ext>
              </a:extLst>
            </p:cNvPr>
            <p:cNvSpPr/>
            <p:nvPr/>
          </p:nvSpPr>
          <p:spPr>
            <a:xfrm>
              <a:off x="2894076" y="3902201"/>
              <a:ext cx="48892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48895"/>
                <a:gd name="f5" fmla="val 9144"/>
                <a:gd name="f6" fmla="val 19812"/>
                <a:gd name="f7" fmla="val 28957"/>
                <a:gd name="f8" fmla="val 39625"/>
                <a:gd name="f9" fmla="val 48769"/>
                <a:gd name="f10" fmla="abs f0"/>
                <a:gd name="f11" fmla="abs f1"/>
                <a:gd name="f12" fmla="abs f2"/>
                <a:gd name="f13" fmla="*/ f0 1 48895"/>
                <a:gd name="f14" fmla="+- f3 0 f3"/>
                <a:gd name="f15" fmla="+- f4 0 f3"/>
                <a:gd name="f16" fmla="?: f10 f0 1"/>
                <a:gd name="f17" fmla="?: f11 f1 1"/>
                <a:gd name="f18" fmla="?: f12 f2 1"/>
                <a:gd name="f19" fmla="*/ f15 1 48895"/>
                <a:gd name="f20" fmla="*/ f14 1 0"/>
                <a:gd name="f21" fmla="*/ f16 1 48895"/>
                <a:gd name="f22" fmla="*/ f17 1 21600"/>
                <a:gd name="f23" fmla="*/ 21600 f17 1"/>
                <a:gd name="f24" fmla="*/ 0 1 f19"/>
                <a:gd name="f25" fmla="*/ 48895 1 f19"/>
                <a:gd name="f26" fmla="*/ 0 1 f20"/>
                <a:gd name="f27" fmla="*/ 1 1 f20"/>
                <a:gd name="f28" fmla="min f22 f21"/>
                <a:gd name="f29" fmla="*/ f23 1 f18"/>
                <a:gd name="f30" fmla="*/ f24 f13 1"/>
                <a:gd name="f31" fmla="*/ f25 f13 1"/>
                <a:gd name="f32" fmla="val f29"/>
                <a:gd name="f33" fmla="*/ f3 f28 1"/>
                <a:gd name="f34" fmla="+- f32 0 f3"/>
                <a:gd name="f35" fmla="*/ f34 1 0"/>
                <a:gd name="f36" fmla="*/ f27 f35 1"/>
                <a:gd name="f37" fmla="*/ f26 f35 1"/>
                <a:gd name="f38" fmla="*/ f37 f28 1"/>
                <a:gd name="f39" fmla="*/ f36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0" t="f38" r="f31" b="f39"/>
              <a:pathLst>
                <a:path w="48895">
                  <a:moveTo>
                    <a:pt x="f3" y="f33"/>
                  </a:moveTo>
                  <a:lnTo>
                    <a:pt x="f5" y="f33"/>
                  </a:lnTo>
                </a:path>
                <a:path w="48895">
                  <a:moveTo>
                    <a:pt x="f6" y="f33"/>
                  </a:moveTo>
                  <a:lnTo>
                    <a:pt x="f7" y="f33"/>
                  </a:lnTo>
                </a:path>
                <a:path w="48895">
                  <a:moveTo>
                    <a:pt x="f8" y="f33"/>
                  </a:moveTo>
                  <a:lnTo>
                    <a:pt x="f9" y="f33"/>
                  </a:lnTo>
                </a:path>
              </a:pathLst>
            </a:custGeom>
            <a:noFill/>
            <a:ln w="10671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11CB6ECE-7BC5-4558-9C6E-0536B6EEE650}"/>
                </a:ext>
              </a:extLst>
            </p:cNvPr>
            <p:cNvSpPr/>
            <p:nvPr/>
          </p:nvSpPr>
          <p:spPr>
            <a:xfrm>
              <a:off x="2825496" y="3912104"/>
              <a:ext cx="127001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27000"/>
                <a:gd name="f5" fmla="val 10667"/>
                <a:gd name="f6" fmla="val 19812"/>
                <a:gd name="f7" fmla="val 30479"/>
                <a:gd name="f8" fmla="val 59436"/>
                <a:gd name="f9" fmla="val 68580"/>
                <a:gd name="f10" fmla="val 77724"/>
                <a:gd name="f11" fmla="val 88391"/>
                <a:gd name="f12" fmla="val 97536"/>
                <a:gd name="f13" fmla="val 108203"/>
                <a:gd name="f14" fmla="val 117348"/>
                <a:gd name="f15" fmla="val 126492"/>
                <a:gd name="f16" fmla="abs f0"/>
                <a:gd name="f17" fmla="abs f1"/>
                <a:gd name="f18" fmla="abs f2"/>
                <a:gd name="f19" fmla="*/ f0 1 127000"/>
                <a:gd name="f20" fmla="+- f3 0 f3"/>
                <a:gd name="f21" fmla="+- f4 0 f3"/>
                <a:gd name="f22" fmla="?: f16 f0 1"/>
                <a:gd name="f23" fmla="?: f17 f1 1"/>
                <a:gd name="f24" fmla="?: f18 f2 1"/>
                <a:gd name="f25" fmla="*/ f21 1 127000"/>
                <a:gd name="f26" fmla="*/ f20 1 0"/>
                <a:gd name="f27" fmla="*/ f22 1 127000"/>
                <a:gd name="f28" fmla="*/ f23 1 21600"/>
                <a:gd name="f29" fmla="*/ 21600 f23 1"/>
                <a:gd name="f30" fmla="*/ 0 1 f25"/>
                <a:gd name="f31" fmla="*/ 127000 1 f25"/>
                <a:gd name="f32" fmla="*/ 0 1 f26"/>
                <a:gd name="f33" fmla="*/ 1 1 f26"/>
                <a:gd name="f34" fmla="min f28 f27"/>
                <a:gd name="f35" fmla="*/ f29 1 f24"/>
                <a:gd name="f36" fmla="*/ f30 f19 1"/>
                <a:gd name="f37" fmla="*/ f31 f19 1"/>
                <a:gd name="f38" fmla="val f35"/>
                <a:gd name="f39" fmla="*/ f3 f34 1"/>
                <a:gd name="f40" fmla="+- f38 0 f3"/>
                <a:gd name="f41" fmla="*/ f40 1 0"/>
                <a:gd name="f42" fmla="*/ f33 f41 1"/>
                <a:gd name="f43" fmla="*/ f32 f41 1"/>
                <a:gd name="f44" fmla="*/ f43 f34 1"/>
                <a:gd name="f45" fmla="*/ f42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44" r="f37" b="f45"/>
              <a:pathLst>
                <a:path w="127000">
                  <a:moveTo>
                    <a:pt x="f3" y="f39"/>
                  </a:moveTo>
                  <a:lnTo>
                    <a:pt x="f5" y="f39"/>
                  </a:lnTo>
                </a:path>
                <a:path w="127000">
                  <a:moveTo>
                    <a:pt x="f6" y="f39"/>
                  </a:moveTo>
                  <a:lnTo>
                    <a:pt x="f7" y="f39"/>
                  </a:lnTo>
                </a:path>
                <a:path w="127000">
                  <a:moveTo>
                    <a:pt x="f8" y="f39"/>
                  </a:moveTo>
                  <a:lnTo>
                    <a:pt x="f9" y="f39"/>
                  </a:lnTo>
                </a:path>
                <a:path w="127000">
                  <a:moveTo>
                    <a:pt x="f10" y="f39"/>
                  </a:moveTo>
                  <a:lnTo>
                    <a:pt x="f11" y="f39"/>
                  </a:lnTo>
                </a:path>
                <a:path w="127000">
                  <a:moveTo>
                    <a:pt x="f12" y="f39"/>
                  </a:moveTo>
                  <a:lnTo>
                    <a:pt x="f13" y="f39"/>
                  </a:lnTo>
                </a:path>
                <a:path w="127000">
                  <a:moveTo>
                    <a:pt x="f14" y="f39"/>
                  </a:moveTo>
                  <a:lnTo>
                    <a:pt x="f15" y="f39"/>
                  </a:lnTo>
                </a:path>
              </a:pathLst>
            </a:custGeom>
            <a:noFill/>
            <a:ln w="9144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4EA5C9F3-3CCF-48A8-BF40-7DB73FFDF375}"/>
                </a:ext>
              </a:extLst>
            </p:cNvPr>
            <p:cNvSpPr/>
            <p:nvPr/>
          </p:nvSpPr>
          <p:spPr>
            <a:xfrm>
              <a:off x="2816352" y="3922017"/>
              <a:ext cx="68580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68580"/>
                <a:gd name="f5" fmla="val 9144"/>
                <a:gd name="f6" fmla="val 19812"/>
                <a:gd name="f7" fmla="val 28956"/>
                <a:gd name="f8" fmla="val 39624"/>
                <a:gd name="f9" fmla="val 48768"/>
                <a:gd name="f10" fmla="val 57912"/>
                <a:gd name="f11" fmla="val 68579"/>
                <a:gd name="f12" fmla="abs f0"/>
                <a:gd name="f13" fmla="abs f1"/>
                <a:gd name="f14" fmla="abs f2"/>
                <a:gd name="f15" fmla="*/ f0 1 68580"/>
                <a:gd name="f16" fmla="+- f3 0 f3"/>
                <a:gd name="f17" fmla="+- f4 0 f3"/>
                <a:gd name="f18" fmla="?: f12 f0 1"/>
                <a:gd name="f19" fmla="?: f13 f1 1"/>
                <a:gd name="f20" fmla="?: f14 f2 1"/>
                <a:gd name="f21" fmla="*/ f17 1 68580"/>
                <a:gd name="f22" fmla="*/ f16 1 0"/>
                <a:gd name="f23" fmla="*/ f18 1 68580"/>
                <a:gd name="f24" fmla="*/ f19 1 21600"/>
                <a:gd name="f25" fmla="*/ 21600 f19 1"/>
                <a:gd name="f26" fmla="*/ 0 1 f21"/>
                <a:gd name="f27" fmla="*/ 68580 1 f21"/>
                <a:gd name="f28" fmla="*/ 0 1 f22"/>
                <a:gd name="f29" fmla="*/ 1 1 f22"/>
                <a:gd name="f30" fmla="min f24 f23"/>
                <a:gd name="f31" fmla="*/ f25 1 f20"/>
                <a:gd name="f32" fmla="*/ f26 f15 1"/>
                <a:gd name="f33" fmla="*/ f27 f15 1"/>
                <a:gd name="f34" fmla="val f31"/>
                <a:gd name="f35" fmla="*/ f3 f30 1"/>
                <a:gd name="f36" fmla="+- f34 0 f3"/>
                <a:gd name="f37" fmla="*/ f36 1 0"/>
                <a:gd name="f38" fmla="*/ f29 f37 1"/>
                <a:gd name="f39" fmla="*/ f28 f37 1"/>
                <a:gd name="f40" fmla="*/ f39 f30 1"/>
                <a:gd name="f41" fmla="*/ f38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2" t="f40" r="f33" b="f41"/>
              <a:pathLst>
                <a:path w="68580">
                  <a:moveTo>
                    <a:pt x="f3" y="f35"/>
                  </a:moveTo>
                  <a:lnTo>
                    <a:pt x="f5" y="f35"/>
                  </a:lnTo>
                </a:path>
                <a:path w="68580">
                  <a:moveTo>
                    <a:pt x="f6" y="f35"/>
                  </a:moveTo>
                  <a:lnTo>
                    <a:pt x="f7" y="f35"/>
                  </a:lnTo>
                </a:path>
                <a:path w="68580">
                  <a:moveTo>
                    <a:pt x="f8" y="f35"/>
                  </a:moveTo>
                  <a:lnTo>
                    <a:pt x="f9" y="f35"/>
                  </a:lnTo>
                </a:path>
                <a:path w="68580">
                  <a:moveTo>
                    <a:pt x="f10" y="f35"/>
                  </a:moveTo>
                  <a:lnTo>
                    <a:pt x="f11" y="f35"/>
                  </a:lnTo>
                </a:path>
              </a:pathLst>
            </a:custGeom>
            <a:noFill/>
            <a:ln w="10671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12D894E5-9664-429A-85E1-385DD063EF6E}"/>
                </a:ext>
              </a:extLst>
            </p:cNvPr>
            <p:cNvSpPr/>
            <p:nvPr/>
          </p:nvSpPr>
          <p:spPr>
            <a:xfrm>
              <a:off x="2951984" y="3907532"/>
              <a:ext cx="6484623" cy="19815"/>
            </a:xfrm>
            <a:prstGeom prst="rect">
              <a:avLst/>
            </a:prstGeom>
            <a:blipFill>
              <a:blip r:embed="rId8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D6F1CE30-A95A-44FE-AAAF-15D34AEEE09B}"/>
                </a:ext>
              </a:extLst>
            </p:cNvPr>
            <p:cNvSpPr/>
            <p:nvPr/>
          </p:nvSpPr>
          <p:spPr>
            <a:xfrm>
              <a:off x="2894076" y="3922017"/>
              <a:ext cx="48892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48895"/>
                <a:gd name="f5" fmla="val 9144"/>
                <a:gd name="f6" fmla="val 19812"/>
                <a:gd name="f7" fmla="val 28957"/>
                <a:gd name="f8" fmla="val 39625"/>
                <a:gd name="f9" fmla="val 48769"/>
                <a:gd name="f10" fmla="abs f0"/>
                <a:gd name="f11" fmla="abs f1"/>
                <a:gd name="f12" fmla="abs f2"/>
                <a:gd name="f13" fmla="*/ f0 1 48895"/>
                <a:gd name="f14" fmla="+- f3 0 f3"/>
                <a:gd name="f15" fmla="+- f4 0 f3"/>
                <a:gd name="f16" fmla="?: f10 f0 1"/>
                <a:gd name="f17" fmla="?: f11 f1 1"/>
                <a:gd name="f18" fmla="?: f12 f2 1"/>
                <a:gd name="f19" fmla="*/ f15 1 48895"/>
                <a:gd name="f20" fmla="*/ f14 1 0"/>
                <a:gd name="f21" fmla="*/ f16 1 48895"/>
                <a:gd name="f22" fmla="*/ f17 1 21600"/>
                <a:gd name="f23" fmla="*/ 21600 f17 1"/>
                <a:gd name="f24" fmla="*/ 0 1 f19"/>
                <a:gd name="f25" fmla="*/ 48895 1 f19"/>
                <a:gd name="f26" fmla="*/ 0 1 f20"/>
                <a:gd name="f27" fmla="*/ 1 1 f20"/>
                <a:gd name="f28" fmla="min f22 f21"/>
                <a:gd name="f29" fmla="*/ f23 1 f18"/>
                <a:gd name="f30" fmla="*/ f24 f13 1"/>
                <a:gd name="f31" fmla="*/ f25 f13 1"/>
                <a:gd name="f32" fmla="val f29"/>
                <a:gd name="f33" fmla="*/ f3 f28 1"/>
                <a:gd name="f34" fmla="+- f32 0 f3"/>
                <a:gd name="f35" fmla="*/ f34 1 0"/>
                <a:gd name="f36" fmla="*/ f27 f35 1"/>
                <a:gd name="f37" fmla="*/ f26 f35 1"/>
                <a:gd name="f38" fmla="*/ f37 f28 1"/>
                <a:gd name="f39" fmla="*/ f36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0" t="f38" r="f31" b="f39"/>
              <a:pathLst>
                <a:path w="48895">
                  <a:moveTo>
                    <a:pt x="f3" y="f33"/>
                  </a:moveTo>
                  <a:lnTo>
                    <a:pt x="f5" y="f33"/>
                  </a:lnTo>
                </a:path>
                <a:path w="48895">
                  <a:moveTo>
                    <a:pt x="f6" y="f33"/>
                  </a:moveTo>
                  <a:lnTo>
                    <a:pt x="f7" y="f33"/>
                  </a:lnTo>
                </a:path>
                <a:path w="48895">
                  <a:moveTo>
                    <a:pt x="f8" y="f33"/>
                  </a:moveTo>
                  <a:lnTo>
                    <a:pt x="f9" y="f33"/>
                  </a:lnTo>
                </a:path>
              </a:pathLst>
            </a:custGeom>
            <a:noFill/>
            <a:ln w="10671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90FD2368-7B50-48C0-8868-7348B069CD94}"/>
                </a:ext>
              </a:extLst>
            </p:cNvPr>
            <p:cNvSpPr/>
            <p:nvPr/>
          </p:nvSpPr>
          <p:spPr>
            <a:xfrm>
              <a:off x="2796536" y="3931920"/>
              <a:ext cx="155576" cy="95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5575"/>
                <a:gd name="f4" fmla="val 9525"/>
                <a:gd name="f5" fmla="val 10668"/>
                <a:gd name="f6" fmla="val 19812"/>
                <a:gd name="f7" fmla="val 28956"/>
                <a:gd name="f8" fmla="val 39623"/>
                <a:gd name="f9" fmla="val 48768"/>
                <a:gd name="f10" fmla="val 59435"/>
                <a:gd name="f11" fmla="val 68580"/>
                <a:gd name="f12" fmla="val 77724"/>
                <a:gd name="f13" fmla="val 88392"/>
                <a:gd name="f14" fmla="val 97536"/>
                <a:gd name="f15" fmla="val 106680"/>
                <a:gd name="f16" fmla="val 117347"/>
                <a:gd name="f17" fmla="val 126492"/>
                <a:gd name="f18" fmla="val 137159"/>
                <a:gd name="f19" fmla="val 146304"/>
                <a:gd name="f20" fmla="val 155448"/>
                <a:gd name="f21" fmla="val 9144"/>
                <a:gd name="f22" fmla="val 10667"/>
                <a:gd name="f23" fmla="val 39624"/>
                <a:gd name="f24" fmla="val 59436"/>
                <a:gd name="f25" fmla="val 88391"/>
                <a:gd name="f26" fmla="val 117348"/>
                <a:gd name="f27" fmla="val 137160"/>
                <a:gd name="f28" fmla="*/ f0 1 155575"/>
                <a:gd name="f29" fmla="*/ f1 1 9525"/>
                <a:gd name="f30" fmla="+- f4 0 f2"/>
                <a:gd name="f31" fmla="+- f3 0 f2"/>
                <a:gd name="f32" fmla="*/ f31 1 155575"/>
                <a:gd name="f33" fmla="*/ f30 1 9525"/>
                <a:gd name="f34" fmla="*/ f2 1 f32"/>
                <a:gd name="f35" fmla="*/ f3 1 f32"/>
                <a:gd name="f36" fmla="*/ f2 1 f33"/>
                <a:gd name="f37" fmla="*/ f4 1 f33"/>
                <a:gd name="f38" fmla="*/ f34 f28 1"/>
                <a:gd name="f39" fmla="*/ f35 f28 1"/>
                <a:gd name="f40" fmla="*/ f37 f29 1"/>
                <a:gd name="f41" fmla="*/ f36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1" r="f39" b="f40"/>
              <a:pathLst>
                <a:path w="155575" h="9525">
                  <a:moveTo>
                    <a:pt x="f5" y="f2"/>
                  </a:moveTo>
                  <a:lnTo>
                    <a:pt x="f6" y="f2"/>
                  </a:lnTo>
                </a:path>
                <a:path w="155575" h="9525">
                  <a:moveTo>
                    <a:pt x="f7" y="f2"/>
                  </a:moveTo>
                  <a:lnTo>
                    <a:pt x="f8" y="f2"/>
                  </a:lnTo>
                </a:path>
                <a:path w="155575" h="9525">
                  <a:moveTo>
                    <a:pt x="f9" y="f2"/>
                  </a:moveTo>
                  <a:lnTo>
                    <a:pt x="f10" y="f2"/>
                  </a:lnTo>
                </a:path>
                <a:path w="155575" h="9525">
                  <a:moveTo>
                    <a:pt x="f11" y="f2"/>
                  </a:moveTo>
                  <a:lnTo>
                    <a:pt x="f12" y="f2"/>
                  </a:lnTo>
                </a:path>
                <a:path w="155575" h="9525">
                  <a:moveTo>
                    <a:pt x="f13" y="f2"/>
                  </a:moveTo>
                  <a:lnTo>
                    <a:pt x="f14" y="f2"/>
                  </a:lnTo>
                </a:path>
                <a:path w="155575" h="9525">
                  <a:moveTo>
                    <a:pt x="f15" y="f2"/>
                  </a:moveTo>
                  <a:lnTo>
                    <a:pt x="f16" y="f2"/>
                  </a:lnTo>
                </a:path>
                <a:path w="155575" h="9525">
                  <a:moveTo>
                    <a:pt x="f17" y="f2"/>
                  </a:moveTo>
                  <a:lnTo>
                    <a:pt x="f18" y="f2"/>
                  </a:lnTo>
                </a:path>
                <a:path w="155575" h="9525">
                  <a:moveTo>
                    <a:pt x="f19" y="f2"/>
                  </a:moveTo>
                  <a:lnTo>
                    <a:pt x="f20" y="f2"/>
                  </a:lnTo>
                </a:path>
                <a:path w="155575" h="9525">
                  <a:moveTo>
                    <a:pt x="f2" y="f21"/>
                  </a:moveTo>
                  <a:lnTo>
                    <a:pt x="f22" y="f21"/>
                  </a:lnTo>
                </a:path>
                <a:path w="155575" h="9525">
                  <a:moveTo>
                    <a:pt x="f6" y="f21"/>
                  </a:moveTo>
                  <a:lnTo>
                    <a:pt x="f7" y="f21"/>
                  </a:lnTo>
                </a:path>
                <a:path w="155575" h="9525">
                  <a:moveTo>
                    <a:pt x="f23" y="f21"/>
                  </a:moveTo>
                  <a:lnTo>
                    <a:pt x="f9" y="f21"/>
                  </a:lnTo>
                </a:path>
                <a:path w="155575" h="9525">
                  <a:moveTo>
                    <a:pt x="f24" y="f21"/>
                  </a:moveTo>
                  <a:lnTo>
                    <a:pt x="f11" y="f21"/>
                  </a:lnTo>
                </a:path>
                <a:path w="155575" h="9525">
                  <a:moveTo>
                    <a:pt x="f12" y="f21"/>
                  </a:moveTo>
                  <a:lnTo>
                    <a:pt x="f25" y="f21"/>
                  </a:lnTo>
                </a:path>
                <a:path w="155575" h="9525">
                  <a:moveTo>
                    <a:pt x="f14" y="f21"/>
                  </a:moveTo>
                  <a:lnTo>
                    <a:pt x="f15" y="f21"/>
                  </a:lnTo>
                </a:path>
                <a:path w="155575" h="9525">
                  <a:moveTo>
                    <a:pt x="f26" y="f21"/>
                  </a:moveTo>
                  <a:lnTo>
                    <a:pt x="f17" y="f21"/>
                  </a:lnTo>
                </a:path>
                <a:path w="155575" h="9525">
                  <a:moveTo>
                    <a:pt x="f27" y="f21"/>
                  </a:moveTo>
                  <a:lnTo>
                    <a:pt x="f19" y="f21"/>
                  </a:lnTo>
                </a:path>
              </a:pathLst>
            </a:custGeom>
            <a:noFill/>
            <a:ln w="9144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0C4EDD6C-326A-4FDE-87FF-5D9AC4F018BF}"/>
                </a:ext>
              </a:extLst>
            </p:cNvPr>
            <p:cNvSpPr/>
            <p:nvPr/>
          </p:nvSpPr>
          <p:spPr>
            <a:xfrm>
              <a:off x="2807208" y="3950966"/>
              <a:ext cx="67308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67310"/>
                <a:gd name="f5" fmla="val 9144"/>
                <a:gd name="f6" fmla="val 18287"/>
                <a:gd name="f7" fmla="val 28955"/>
                <a:gd name="f8" fmla="val 38101"/>
                <a:gd name="f9" fmla="val 48768"/>
                <a:gd name="f10" fmla="val 57913"/>
                <a:gd name="f11" fmla="val 67057"/>
                <a:gd name="f12" fmla="abs f0"/>
                <a:gd name="f13" fmla="abs f1"/>
                <a:gd name="f14" fmla="abs f2"/>
                <a:gd name="f15" fmla="*/ f0 1 67310"/>
                <a:gd name="f16" fmla="+- f3 0 f3"/>
                <a:gd name="f17" fmla="+- f4 0 f3"/>
                <a:gd name="f18" fmla="?: f12 f0 1"/>
                <a:gd name="f19" fmla="?: f13 f1 1"/>
                <a:gd name="f20" fmla="?: f14 f2 1"/>
                <a:gd name="f21" fmla="*/ f17 1 67310"/>
                <a:gd name="f22" fmla="*/ f16 1 0"/>
                <a:gd name="f23" fmla="*/ f18 1 67310"/>
                <a:gd name="f24" fmla="*/ f19 1 21600"/>
                <a:gd name="f25" fmla="*/ 21600 f19 1"/>
                <a:gd name="f26" fmla="*/ 0 1 f21"/>
                <a:gd name="f27" fmla="*/ 67310 1 f21"/>
                <a:gd name="f28" fmla="*/ 0 1 f22"/>
                <a:gd name="f29" fmla="*/ 1 1 f22"/>
                <a:gd name="f30" fmla="min f24 f23"/>
                <a:gd name="f31" fmla="*/ f25 1 f20"/>
                <a:gd name="f32" fmla="*/ f26 f15 1"/>
                <a:gd name="f33" fmla="*/ f27 f15 1"/>
                <a:gd name="f34" fmla="val f31"/>
                <a:gd name="f35" fmla="*/ f3 f30 1"/>
                <a:gd name="f36" fmla="+- f34 0 f3"/>
                <a:gd name="f37" fmla="*/ f36 1 0"/>
                <a:gd name="f38" fmla="*/ f29 f37 1"/>
                <a:gd name="f39" fmla="*/ f28 f37 1"/>
                <a:gd name="f40" fmla="*/ f39 f30 1"/>
                <a:gd name="f41" fmla="*/ f38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2" t="f40" r="f33" b="f41"/>
              <a:pathLst>
                <a:path w="67310">
                  <a:moveTo>
                    <a:pt x="f3" y="f35"/>
                  </a:moveTo>
                  <a:lnTo>
                    <a:pt x="f5" y="f35"/>
                  </a:lnTo>
                </a:path>
                <a:path w="67310">
                  <a:moveTo>
                    <a:pt x="f6" y="f35"/>
                  </a:moveTo>
                  <a:lnTo>
                    <a:pt x="f7" y="f35"/>
                  </a:lnTo>
                </a:path>
                <a:path w="67310">
                  <a:moveTo>
                    <a:pt x="f8" y="f35"/>
                  </a:moveTo>
                  <a:lnTo>
                    <a:pt x="f9" y="f35"/>
                  </a:lnTo>
                </a:path>
                <a:path w="67310">
                  <a:moveTo>
                    <a:pt x="f10" y="f35"/>
                  </a:moveTo>
                  <a:lnTo>
                    <a:pt x="f11" y="f35"/>
                  </a:lnTo>
                </a:path>
              </a:pathLst>
            </a:custGeom>
            <a:noFill/>
            <a:ln w="10671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509FF139-3EFC-4C08-8596-7171FA172C60}"/>
                </a:ext>
              </a:extLst>
            </p:cNvPr>
            <p:cNvSpPr/>
            <p:nvPr/>
          </p:nvSpPr>
          <p:spPr>
            <a:xfrm>
              <a:off x="2951984" y="3927348"/>
              <a:ext cx="6484623" cy="38103"/>
            </a:xfrm>
            <a:prstGeom prst="rect">
              <a:avLst/>
            </a:prstGeom>
            <a:blipFill>
              <a:blip r:embed="rId9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BC4D75C5-23F7-4F77-91F7-CB171FFFA480}"/>
                </a:ext>
              </a:extLst>
            </p:cNvPr>
            <p:cNvSpPr/>
            <p:nvPr/>
          </p:nvSpPr>
          <p:spPr>
            <a:xfrm>
              <a:off x="2884932" y="3950966"/>
              <a:ext cx="67308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67310"/>
                <a:gd name="f5" fmla="val 9144"/>
                <a:gd name="f6" fmla="val 18287"/>
                <a:gd name="f7" fmla="val 28955"/>
                <a:gd name="f8" fmla="val 38101"/>
                <a:gd name="f9" fmla="val 48768"/>
                <a:gd name="f10" fmla="val 57913"/>
                <a:gd name="f11" fmla="val 67057"/>
                <a:gd name="f12" fmla="abs f0"/>
                <a:gd name="f13" fmla="abs f1"/>
                <a:gd name="f14" fmla="abs f2"/>
                <a:gd name="f15" fmla="*/ f0 1 67310"/>
                <a:gd name="f16" fmla="+- f3 0 f3"/>
                <a:gd name="f17" fmla="+- f4 0 f3"/>
                <a:gd name="f18" fmla="?: f12 f0 1"/>
                <a:gd name="f19" fmla="?: f13 f1 1"/>
                <a:gd name="f20" fmla="?: f14 f2 1"/>
                <a:gd name="f21" fmla="*/ f17 1 67310"/>
                <a:gd name="f22" fmla="*/ f16 1 0"/>
                <a:gd name="f23" fmla="*/ f18 1 67310"/>
                <a:gd name="f24" fmla="*/ f19 1 21600"/>
                <a:gd name="f25" fmla="*/ 21600 f19 1"/>
                <a:gd name="f26" fmla="*/ 0 1 f21"/>
                <a:gd name="f27" fmla="*/ 67310 1 f21"/>
                <a:gd name="f28" fmla="*/ 0 1 f22"/>
                <a:gd name="f29" fmla="*/ 1 1 f22"/>
                <a:gd name="f30" fmla="min f24 f23"/>
                <a:gd name="f31" fmla="*/ f25 1 f20"/>
                <a:gd name="f32" fmla="*/ f26 f15 1"/>
                <a:gd name="f33" fmla="*/ f27 f15 1"/>
                <a:gd name="f34" fmla="val f31"/>
                <a:gd name="f35" fmla="*/ f3 f30 1"/>
                <a:gd name="f36" fmla="+- f34 0 f3"/>
                <a:gd name="f37" fmla="*/ f36 1 0"/>
                <a:gd name="f38" fmla="*/ f29 f37 1"/>
                <a:gd name="f39" fmla="*/ f28 f37 1"/>
                <a:gd name="f40" fmla="*/ f39 f30 1"/>
                <a:gd name="f41" fmla="*/ f38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2" t="f40" r="f33" b="f41"/>
              <a:pathLst>
                <a:path w="67310">
                  <a:moveTo>
                    <a:pt x="f3" y="f35"/>
                  </a:moveTo>
                  <a:lnTo>
                    <a:pt x="f5" y="f35"/>
                  </a:lnTo>
                </a:path>
                <a:path w="67310">
                  <a:moveTo>
                    <a:pt x="f6" y="f35"/>
                  </a:moveTo>
                  <a:lnTo>
                    <a:pt x="f7" y="f35"/>
                  </a:lnTo>
                </a:path>
                <a:path w="67310">
                  <a:moveTo>
                    <a:pt x="f8" y="f35"/>
                  </a:moveTo>
                  <a:lnTo>
                    <a:pt x="f9" y="f35"/>
                  </a:lnTo>
                </a:path>
                <a:path w="67310">
                  <a:moveTo>
                    <a:pt x="f10" y="f35"/>
                  </a:moveTo>
                  <a:lnTo>
                    <a:pt x="f11" y="f35"/>
                  </a:lnTo>
                </a:path>
              </a:pathLst>
            </a:custGeom>
            <a:noFill/>
            <a:ln w="10671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D7F93A8E-0069-462F-9172-7350765E59B3}"/>
                </a:ext>
              </a:extLst>
            </p:cNvPr>
            <p:cNvSpPr/>
            <p:nvPr/>
          </p:nvSpPr>
          <p:spPr>
            <a:xfrm>
              <a:off x="2787392" y="3960879"/>
              <a:ext cx="165104" cy="95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5100"/>
                <a:gd name="f4" fmla="val 9525"/>
                <a:gd name="f5" fmla="val 9143"/>
                <a:gd name="f6" fmla="val 19811"/>
                <a:gd name="f7" fmla="val 28956"/>
                <a:gd name="f8" fmla="val 38100"/>
                <a:gd name="f9" fmla="val 48768"/>
                <a:gd name="f10" fmla="val 57912"/>
                <a:gd name="f11" fmla="val 68580"/>
                <a:gd name="f12" fmla="val 77724"/>
                <a:gd name="f13" fmla="val 86868"/>
                <a:gd name="f14" fmla="val 97535"/>
                <a:gd name="f15" fmla="val 106680"/>
                <a:gd name="f16" fmla="val 115824"/>
                <a:gd name="f17" fmla="val 126492"/>
                <a:gd name="f18" fmla="val 135636"/>
                <a:gd name="f19" fmla="val 146304"/>
                <a:gd name="f20" fmla="val 155448"/>
                <a:gd name="f21" fmla="val 9144"/>
                <a:gd name="f22" fmla="val 19812"/>
                <a:gd name="f23" fmla="val 48767"/>
                <a:gd name="f24" fmla="val 68579"/>
                <a:gd name="f25" fmla="val 97536"/>
                <a:gd name="f26" fmla="val 126491"/>
                <a:gd name="f27" fmla="val 146303"/>
                <a:gd name="f28" fmla="val 164592"/>
                <a:gd name="f29" fmla="*/ f0 1 165100"/>
                <a:gd name="f30" fmla="*/ f1 1 9525"/>
                <a:gd name="f31" fmla="+- f4 0 f2"/>
                <a:gd name="f32" fmla="+- f3 0 f2"/>
                <a:gd name="f33" fmla="*/ f32 1 165100"/>
                <a:gd name="f34" fmla="*/ f31 1 9525"/>
                <a:gd name="f35" fmla="*/ f2 1 f33"/>
                <a:gd name="f36" fmla="*/ f3 1 f33"/>
                <a:gd name="f37" fmla="*/ f2 1 f34"/>
                <a:gd name="f38" fmla="*/ f4 1 f34"/>
                <a:gd name="f39" fmla="*/ f35 f29 1"/>
                <a:gd name="f40" fmla="*/ f36 f29 1"/>
                <a:gd name="f41" fmla="*/ f38 f30 1"/>
                <a:gd name="f42" fmla="*/ f37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9" t="f42" r="f40" b="f41"/>
              <a:pathLst>
                <a:path w="165100" h="9525">
                  <a:moveTo>
                    <a:pt x="f5" y="f2"/>
                  </a:moveTo>
                  <a:lnTo>
                    <a:pt x="f6" y="f2"/>
                  </a:lnTo>
                </a:path>
                <a:path w="165100" h="9525">
                  <a:moveTo>
                    <a:pt x="f7" y="f2"/>
                  </a:moveTo>
                  <a:lnTo>
                    <a:pt x="f8" y="f2"/>
                  </a:lnTo>
                </a:path>
                <a:path w="165100" h="9525">
                  <a:moveTo>
                    <a:pt x="f9" y="f2"/>
                  </a:moveTo>
                  <a:lnTo>
                    <a:pt x="f10" y="f2"/>
                  </a:lnTo>
                </a:path>
                <a:path w="165100" h="9525">
                  <a:moveTo>
                    <a:pt x="f11" y="f2"/>
                  </a:moveTo>
                  <a:lnTo>
                    <a:pt x="f12" y="f2"/>
                  </a:lnTo>
                </a:path>
                <a:path w="165100" h="9525">
                  <a:moveTo>
                    <a:pt x="f13" y="f2"/>
                  </a:moveTo>
                  <a:lnTo>
                    <a:pt x="f14" y="f2"/>
                  </a:lnTo>
                </a:path>
                <a:path w="165100" h="9525">
                  <a:moveTo>
                    <a:pt x="f15" y="f2"/>
                  </a:moveTo>
                  <a:lnTo>
                    <a:pt x="f16" y="f2"/>
                  </a:lnTo>
                </a:path>
                <a:path w="165100" h="9525">
                  <a:moveTo>
                    <a:pt x="f17" y="f2"/>
                  </a:moveTo>
                  <a:lnTo>
                    <a:pt x="f18" y="f2"/>
                  </a:lnTo>
                </a:path>
                <a:path w="165100" h="9525">
                  <a:moveTo>
                    <a:pt x="f19" y="f2"/>
                  </a:moveTo>
                  <a:lnTo>
                    <a:pt x="f20" y="f2"/>
                  </a:lnTo>
                </a:path>
                <a:path w="165100" h="9525">
                  <a:moveTo>
                    <a:pt x="f2" y="f5"/>
                  </a:moveTo>
                  <a:lnTo>
                    <a:pt x="f21" y="f5"/>
                  </a:lnTo>
                </a:path>
                <a:path w="165100" h="9525">
                  <a:moveTo>
                    <a:pt x="f22" y="f5"/>
                  </a:moveTo>
                  <a:lnTo>
                    <a:pt x="f7" y="f5"/>
                  </a:lnTo>
                </a:path>
                <a:path w="165100" h="9525">
                  <a:moveTo>
                    <a:pt x="f8" y="f5"/>
                  </a:moveTo>
                  <a:lnTo>
                    <a:pt x="f23" y="f5"/>
                  </a:lnTo>
                </a:path>
                <a:path w="165100" h="9525">
                  <a:moveTo>
                    <a:pt x="f10" y="f5"/>
                  </a:moveTo>
                  <a:lnTo>
                    <a:pt x="f24" y="f5"/>
                  </a:lnTo>
                </a:path>
                <a:path w="165100" h="9525">
                  <a:moveTo>
                    <a:pt x="f12" y="f5"/>
                  </a:moveTo>
                  <a:lnTo>
                    <a:pt x="f13" y="f5"/>
                  </a:lnTo>
                </a:path>
                <a:path w="165100" h="9525">
                  <a:moveTo>
                    <a:pt x="f25" y="f5"/>
                  </a:moveTo>
                  <a:lnTo>
                    <a:pt x="f15" y="f5"/>
                  </a:lnTo>
                </a:path>
                <a:path w="165100" h="9525">
                  <a:moveTo>
                    <a:pt x="f16" y="f5"/>
                  </a:moveTo>
                  <a:lnTo>
                    <a:pt x="f26" y="f5"/>
                  </a:lnTo>
                </a:path>
                <a:path w="165100" h="9525">
                  <a:moveTo>
                    <a:pt x="f18" y="f5"/>
                  </a:moveTo>
                  <a:lnTo>
                    <a:pt x="f27" y="f5"/>
                  </a:lnTo>
                </a:path>
                <a:path w="165100" h="9525">
                  <a:moveTo>
                    <a:pt x="f20" y="f5"/>
                  </a:moveTo>
                  <a:lnTo>
                    <a:pt x="f28" y="f5"/>
                  </a:lnTo>
                </a:path>
              </a:pathLst>
            </a:custGeom>
            <a:noFill/>
            <a:ln w="9144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5B0CA5B5-6604-4CDB-B250-7305DD94C00A}"/>
                </a:ext>
              </a:extLst>
            </p:cNvPr>
            <p:cNvSpPr/>
            <p:nvPr/>
          </p:nvSpPr>
          <p:spPr>
            <a:xfrm>
              <a:off x="2778248" y="3979925"/>
              <a:ext cx="86996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86995"/>
                <a:gd name="f5" fmla="val 9144"/>
                <a:gd name="f6" fmla="val 18287"/>
                <a:gd name="f7" fmla="val 28955"/>
                <a:gd name="f8" fmla="val 38100"/>
                <a:gd name="f9" fmla="val 47245"/>
                <a:gd name="f10" fmla="val 57913"/>
                <a:gd name="f11" fmla="val 67057"/>
                <a:gd name="f12" fmla="val 77725"/>
                <a:gd name="f13" fmla="val 86869"/>
                <a:gd name="f14" fmla="abs f0"/>
                <a:gd name="f15" fmla="abs f1"/>
                <a:gd name="f16" fmla="abs f2"/>
                <a:gd name="f17" fmla="*/ f0 1 86995"/>
                <a:gd name="f18" fmla="+- f3 0 f3"/>
                <a:gd name="f19" fmla="+- f4 0 f3"/>
                <a:gd name="f20" fmla="?: f14 f0 1"/>
                <a:gd name="f21" fmla="?: f15 f1 1"/>
                <a:gd name="f22" fmla="?: f16 f2 1"/>
                <a:gd name="f23" fmla="*/ f19 1 86995"/>
                <a:gd name="f24" fmla="*/ f18 1 0"/>
                <a:gd name="f25" fmla="*/ f20 1 86995"/>
                <a:gd name="f26" fmla="*/ f21 1 21600"/>
                <a:gd name="f27" fmla="*/ 21600 f21 1"/>
                <a:gd name="f28" fmla="*/ 0 1 f23"/>
                <a:gd name="f29" fmla="*/ 86995 1 f23"/>
                <a:gd name="f30" fmla="*/ 0 1 f24"/>
                <a:gd name="f31" fmla="*/ 1 1 f24"/>
                <a:gd name="f32" fmla="min f26 f25"/>
                <a:gd name="f33" fmla="*/ f27 1 f22"/>
                <a:gd name="f34" fmla="*/ f28 f17 1"/>
                <a:gd name="f35" fmla="*/ f29 f17 1"/>
                <a:gd name="f36" fmla="val f33"/>
                <a:gd name="f37" fmla="*/ f3 f32 1"/>
                <a:gd name="f38" fmla="+- f36 0 f3"/>
                <a:gd name="f39" fmla="*/ f38 1 0"/>
                <a:gd name="f40" fmla="*/ f31 f39 1"/>
                <a:gd name="f41" fmla="*/ f30 f39 1"/>
                <a:gd name="f42" fmla="*/ f41 f32 1"/>
                <a:gd name="f43" fmla="*/ f40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4" t="f42" r="f35" b="f43"/>
              <a:pathLst>
                <a:path w="86995">
                  <a:moveTo>
                    <a:pt x="f3" y="f37"/>
                  </a:moveTo>
                  <a:lnTo>
                    <a:pt x="f5" y="f37"/>
                  </a:lnTo>
                </a:path>
                <a:path w="86995">
                  <a:moveTo>
                    <a:pt x="f6" y="f37"/>
                  </a:moveTo>
                  <a:lnTo>
                    <a:pt x="f7" y="f37"/>
                  </a:lnTo>
                </a:path>
                <a:path w="86995">
                  <a:moveTo>
                    <a:pt x="f8" y="f37"/>
                  </a:moveTo>
                  <a:lnTo>
                    <a:pt x="f9" y="f37"/>
                  </a:lnTo>
                </a:path>
                <a:path w="86995">
                  <a:moveTo>
                    <a:pt x="f10" y="f37"/>
                  </a:moveTo>
                  <a:lnTo>
                    <a:pt x="f11" y="f37"/>
                  </a:lnTo>
                </a:path>
                <a:path w="86995">
                  <a:moveTo>
                    <a:pt x="f12" y="f37"/>
                  </a:moveTo>
                  <a:lnTo>
                    <a:pt x="f13" y="f37"/>
                  </a:lnTo>
                </a:path>
              </a:pathLst>
            </a:custGeom>
            <a:noFill/>
            <a:ln w="10671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E29049EC-044B-4418-B8EF-0C4F415466CF}"/>
                </a:ext>
              </a:extLst>
            </p:cNvPr>
            <p:cNvSpPr/>
            <p:nvPr/>
          </p:nvSpPr>
          <p:spPr>
            <a:xfrm>
              <a:off x="2951984" y="3965451"/>
              <a:ext cx="6484623" cy="19815"/>
            </a:xfrm>
            <a:prstGeom prst="rect">
              <a:avLst/>
            </a:prstGeom>
            <a:blipFill>
              <a:blip r:embed="rId10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882E0D6F-8C6A-4599-9C23-B603FDE28346}"/>
                </a:ext>
              </a:extLst>
            </p:cNvPr>
            <p:cNvSpPr/>
            <p:nvPr/>
          </p:nvSpPr>
          <p:spPr>
            <a:xfrm>
              <a:off x="2874260" y="3979925"/>
              <a:ext cx="68580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68580"/>
                <a:gd name="f5" fmla="val 10667"/>
                <a:gd name="f6" fmla="val 19812"/>
                <a:gd name="f7" fmla="val 28956"/>
                <a:gd name="f8" fmla="val 39624"/>
                <a:gd name="f9" fmla="val 48768"/>
                <a:gd name="f10" fmla="val 59436"/>
                <a:gd name="f11" fmla="abs f0"/>
                <a:gd name="f12" fmla="abs f1"/>
                <a:gd name="f13" fmla="abs f2"/>
                <a:gd name="f14" fmla="*/ f0 1 68580"/>
                <a:gd name="f15" fmla="+- f3 0 f3"/>
                <a:gd name="f16" fmla="+- f4 0 f3"/>
                <a:gd name="f17" fmla="?: f11 f0 1"/>
                <a:gd name="f18" fmla="?: f12 f1 1"/>
                <a:gd name="f19" fmla="?: f13 f2 1"/>
                <a:gd name="f20" fmla="*/ f16 1 68580"/>
                <a:gd name="f21" fmla="*/ f15 1 0"/>
                <a:gd name="f22" fmla="*/ f17 1 68580"/>
                <a:gd name="f23" fmla="*/ f18 1 21600"/>
                <a:gd name="f24" fmla="*/ 21600 f18 1"/>
                <a:gd name="f25" fmla="*/ 0 1 f20"/>
                <a:gd name="f26" fmla="*/ 68580 1 f20"/>
                <a:gd name="f27" fmla="*/ 0 1 f21"/>
                <a:gd name="f28" fmla="*/ 1 1 f21"/>
                <a:gd name="f29" fmla="min f23 f22"/>
                <a:gd name="f30" fmla="*/ f24 1 f19"/>
                <a:gd name="f31" fmla="*/ f25 f14 1"/>
                <a:gd name="f32" fmla="*/ f26 f14 1"/>
                <a:gd name="f33" fmla="val f30"/>
                <a:gd name="f34" fmla="*/ f3 f29 1"/>
                <a:gd name="f35" fmla="+- f33 0 f3"/>
                <a:gd name="f36" fmla="*/ f35 1 0"/>
                <a:gd name="f37" fmla="*/ f28 f36 1"/>
                <a:gd name="f38" fmla="*/ f27 f36 1"/>
                <a:gd name="f39" fmla="*/ f38 f29 1"/>
                <a:gd name="f40" fmla="*/ f37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1" t="f39" r="f32" b="f40"/>
              <a:pathLst>
                <a:path w="68580">
                  <a:moveTo>
                    <a:pt x="f3" y="f34"/>
                  </a:moveTo>
                  <a:lnTo>
                    <a:pt x="f5" y="f34"/>
                  </a:lnTo>
                </a:path>
                <a:path w="68580">
                  <a:moveTo>
                    <a:pt x="f6" y="f34"/>
                  </a:moveTo>
                  <a:lnTo>
                    <a:pt x="f7" y="f34"/>
                  </a:lnTo>
                </a:path>
                <a:path w="68580">
                  <a:moveTo>
                    <a:pt x="f8" y="f34"/>
                  </a:moveTo>
                  <a:lnTo>
                    <a:pt x="f9" y="f34"/>
                  </a:lnTo>
                </a:path>
                <a:path w="68580">
                  <a:moveTo>
                    <a:pt x="f10" y="f34"/>
                  </a:moveTo>
                  <a:lnTo>
                    <a:pt x="f4" y="f34"/>
                  </a:lnTo>
                </a:path>
              </a:pathLst>
            </a:custGeom>
            <a:noFill/>
            <a:ln w="10671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15F67E1C-94CD-4CDB-9C68-40F9B36B7D5C}"/>
                </a:ext>
              </a:extLst>
            </p:cNvPr>
            <p:cNvSpPr/>
            <p:nvPr/>
          </p:nvSpPr>
          <p:spPr>
            <a:xfrm>
              <a:off x="2767587" y="3989828"/>
              <a:ext cx="184781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84785"/>
                <a:gd name="f5" fmla="val 10667"/>
                <a:gd name="f6" fmla="val 19812"/>
                <a:gd name="f7" fmla="val 28956"/>
                <a:gd name="f8" fmla="val 39624"/>
                <a:gd name="f9" fmla="val 48768"/>
                <a:gd name="f10" fmla="val 57912"/>
                <a:gd name="f11" fmla="val 68579"/>
                <a:gd name="f12" fmla="val 77724"/>
                <a:gd name="f13" fmla="val 88391"/>
                <a:gd name="f14" fmla="val 97537"/>
                <a:gd name="f15" fmla="val 106681"/>
                <a:gd name="f16" fmla="val 117349"/>
                <a:gd name="f17" fmla="val 126493"/>
                <a:gd name="f18" fmla="val 135637"/>
                <a:gd name="f19" fmla="val 146304"/>
                <a:gd name="f20" fmla="val 155449"/>
                <a:gd name="f21" fmla="val 166116"/>
                <a:gd name="f22" fmla="val 175261"/>
                <a:gd name="f23" fmla="val 184405"/>
                <a:gd name="f24" fmla="abs f0"/>
                <a:gd name="f25" fmla="abs f1"/>
                <a:gd name="f26" fmla="abs f2"/>
                <a:gd name="f27" fmla="*/ f0 1 184785"/>
                <a:gd name="f28" fmla="+- f3 0 f3"/>
                <a:gd name="f29" fmla="+- f4 0 f3"/>
                <a:gd name="f30" fmla="?: f24 f0 1"/>
                <a:gd name="f31" fmla="?: f25 f1 1"/>
                <a:gd name="f32" fmla="?: f26 f2 1"/>
                <a:gd name="f33" fmla="*/ f29 1 184785"/>
                <a:gd name="f34" fmla="*/ f28 1 0"/>
                <a:gd name="f35" fmla="*/ f30 1 184785"/>
                <a:gd name="f36" fmla="*/ f31 1 21600"/>
                <a:gd name="f37" fmla="*/ 21600 f31 1"/>
                <a:gd name="f38" fmla="*/ 0 1 f33"/>
                <a:gd name="f39" fmla="*/ 184785 1 f33"/>
                <a:gd name="f40" fmla="*/ 0 1 f34"/>
                <a:gd name="f41" fmla="*/ 1 1 f34"/>
                <a:gd name="f42" fmla="min f36 f35"/>
                <a:gd name="f43" fmla="*/ f37 1 f32"/>
                <a:gd name="f44" fmla="*/ f38 f27 1"/>
                <a:gd name="f45" fmla="*/ f39 f27 1"/>
                <a:gd name="f46" fmla="val f43"/>
                <a:gd name="f47" fmla="*/ f3 f42 1"/>
                <a:gd name="f48" fmla="+- f46 0 f3"/>
                <a:gd name="f49" fmla="*/ f48 1 0"/>
                <a:gd name="f50" fmla="*/ f41 f49 1"/>
                <a:gd name="f51" fmla="*/ f40 f49 1"/>
                <a:gd name="f52" fmla="*/ f51 f42 1"/>
                <a:gd name="f53" fmla="*/ f50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4" t="f52" r="f45" b="f53"/>
              <a:pathLst>
                <a:path w="184785">
                  <a:moveTo>
                    <a:pt x="f3" y="f47"/>
                  </a:moveTo>
                  <a:lnTo>
                    <a:pt x="f5" y="f47"/>
                  </a:lnTo>
                </a:path>
                <a:path w="184785">
                  <a:moveTo>
                    <a:pt x="f6" y="f47"/>
                  </a:moveTo>
                  <a:lnTo>
                    <a:pt x="f7" y="f47"/>
                  </a:lnTo>
                </a:path>
                <a:path w="184785">
                  <a:moveTo>
                    <a:pt x="f8" y="f47"/>
                  </a:moveTo>
                  <a:lnTo>
                    <a:pt x="f9" y="f47"/>
                  </a:lnTo>
                </a:path>
                <a:path w="184785">
                  <a:moveTo>
                    <a:pt x="f10" y="f47"/>
                  </a:moveTo>
                  <a:lnTo>
                    <a:pt x="f11" y="f47"/>
                  </a:lnTo>
                </a:path>
                <a:path w="184785">
                  <a:moveTo>
                    <a:pt x="f12" y="f47"/>
                  </a:moveTo>
                  <a:lnTo>
                    <a:pt x="f13" y="f47"/>
                  </a:lnTo>
                </a:path>
                <a:path w="184785">
                  <a:moveTo>
                    <a:pt x="f14" y="f47"/>
                  </a:moveTo>
                  <a:lnTo>
                    <a:pt x="f15" y="f47"/>
                  </a:lnTo>
                </a:path>
                <a:path w="184785">
                  <a:moveTo>
                    <a:pt x="f16" y="f47"/>
                  </a:moveTo>
                  <a:lnTo>
                    <a:pt x="f17" y="f47"/>
                  </a:lnTo>
                </a:path>
                <a:path w="184785">
                  <a:moveTo>
                    <a:pt x="f18" y="f47"/>
                  </a:moveTo>
                  <a:lnTo>
                    <a:pt x="f19" y="f47"/>
                  </a:lnTo>
                </a:path>
                <a:path w="184785">
                  <a:moveTo>
                    <a:pt x="f20" y="f47"/>
                  </a:moveTo>
                  <a:lnTo>
                    <a:pt x="f21" y="f47"/>
                  </a:lnTo>
                </a:path>
                <a:path w="184785">
                  <a:moveTo>
                    <a:pt x="f22" y="f47"/>
                  </a:moveTo>
                  <a:lnTo>
                    <a:pt x="f23" y="f47"/>
                  </a:lnTo>
                </a:path>
              </a:pathLst>
            </a:custGeom>
            <a:noFill/>
            <a:ln w="9144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FF6B8C5B-7DCB-4E01-A1AB-8115DB67FC9F}"/>
                </a:ext>
              </a:extLst>
            </p:cNvPr>
            <p:cNvSpPr/>
            <p:nvPr/>
          </p:nvSpPr>
          <p:spPr>
            <a:xfrm>
              <a:off x="2758443" y="3999741"/>
              <a:ext cx="86996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86995"/>
                <a:gd name="f5" fmla="val 9144"/>
                <a:gd name="f6" fmla="val 19812"/>
                <a:gd name="f7" fmla="val 28956"/>
                <a:gd name="f8" fmla="val 38100"/>
                <a:gd name="f9" fmla="val 48768"/>
                <a:gd name="f10" fmla="val 57913"/>
                <a:gd name="f11" fmla="val 67057"/>
                <a:gd name="f12" fmla="val 77725"/>
                <a:gd name="f13" fmla="val 86869"/>
                <a:gd name="f14" fmla="abs f0"/>
                <a:gd name="f15" fmla="abs f1"/>
                <a:gd name="f16" fmla="abs f2"/>
                <a:gd name="f17" fmla="*/ f0 1 86995"/>
                <a:gd name="f18" fmla="+- f3 0 f3"/>
                <a:gd name="f19" fmla="+- f4 0 f3"/>
                <a:gd name="f20" fmla="?: f14 f0 1"/>
                <a:gd name="f21" fmla="?: f15 f1 1"/>
                <a:gd name="f22" fmla="?: f16 f2 1"/>
                <a:gd name="f23" fmla="*/ f19 1 86995"/>
                <a:gd name="f24" fmla="*/ f18 1 0"/>
                <a:gd name="f25" fmla="*/ f20 1 86995"/>
                <a:gd name="f26" fmla="*/ f21 1 21600"/>
                <a:gd name="f27" fmla="*/ 21600 f21 1"/>
                <a:gd name="f28" fmla="*/ 0 1 f23"/>
                <a:gd name="f29" fmla="*/ 86995 1 f23"/>
                <a:gd name="f30" fmla="*/ 0 1 f24"/>
                <a:gd name="f31" fmla="*/ 1 1 f24"/>
                <a:gd name="f32" fmla="min f26 f25"/>
                <a:gd name="f33" fmla="*/ f27 1 f22"/>
                <a:gd name="f34" fmla="*/ f28 f17 1"/>
                <a:gd name="f35" fmla="*/ f29 f17 1"/>
                <a:gd name="f36" fmla="val f33"/>
                <a:gd name="f37" fmla="*/ f3 f32 1"/>
                <a:gd name="f38" fmla="+- f36 0 f3"/>
                <a:gd name="f39" fmla="*/ f38 1 0"/>
                <a:gd name="f40" fmla="*/ f31 f39 1"/>
                <a:gd name="f41" fmla="*/ f30 f39 1"/>
                <a:gd name="f42" fmla="*/ f41 f32 1"/>
                <a:gd name="f43" fmla="*/ f40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4" t="f42" r="f35" b="f43"/>
              <a:pathLst>
                <a:path w="86995">
                  <a:moveTo>
                    <a:pt x="f3" y="f37"/>
                  </a:moveTo>
                  <a:lnTo>
                    <a:pt x="f5" y="f37"/>
                  </a:lnTo>
                </a:path>
                <a:path w="86995">
                  <a:moveTo>
                    <a:pt x="f6" y="f37"/>
                  </a:moveTo>
                  <a:lnTo>
                    <a:pt x="f7" y="f37"/>
                  </a:lnTo>
                </a:path>
                <a:path w="86995">
                  <a:moveTo>
                    <a:pt x="f8" y="f37"/>
                  </a:moveTo>
                  <a:lnTo>
                    <a:pt x="f9" y="f37"/>
                  </a:lnTo>
                </a:path>
                <a:path w="86995">
                  <a:moveTo>
                    <a:pt x="f10" y="f37"/>
                  </a:moveTo>
                  <a:lnTo>
                    <a:pt x="f11" y="f37"/>
                  </a:lnTo>
                </a:path>
                <a:path w="86995">
                  <a:moveTo>
                    <a:pt x="f12" y="f37"/>
                  </a:moveTo>
                  <a:lnTo>
                    <a:pt x="f13" y="f37"/>
                  </a:lnTo>
                </a:path>
              </a:pathLst>
            </a:custGeom>
            <a:noFill/>
            <a:ln w="10671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3F7DA9D8-39B6-4DBC-8AE0-8459AF982C28}"/>
                </a:ext>
              </a:extLst>
            </p:cNvPr>
            <p:cNvSpPr/>
            <p:nvPr/>
          </p:nvSpPr>
          <p:spPr>
            <a:xfrm>
              <a:off x="2951984" y="3985256"/>
              <a:ext cx="6484623" cy="19815"/>
            </a:xfrm>
            <a:prstGeom prst="rect">
              <a:avLst/>
            </a:prstGeom>
            <a:blipFill>
              <a:blip r:embed="rId11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542E5F55-36BE-46BC-9960-F60500B37449}"/>
                </a:ext>
              </a:extLst>
            </p:cNvPr>
            <p:cNvSpPr/>
            <p:nvPr/>
          </p:nvSpPr>
          <p:spPr>
            <a:xfrm>
              <a:off x="2855972" y="3999741"/>
              <a:ext cx="86996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86995"/>
                <a:gd name="f5" fmla="val 9144"/>
                <a:gd name="f6" fmla="val 18287"/>
                <a:gd name="f7" fmla="val 28955"/>
                <a:gd name="f8" fmla="val 38100"/>
                <a:gd name="f9" fmla="val 47245"/>
                <a:gd name="f10" fmla="val 57913"/>
                <a:gd name="f11" fmla="val 67057"/>
                <a:gd name="f12" fmla="val 77725"/>
                <a:gd name="f13" fmla="val 86869"/>
                <a:gd name="f14" fmla="abs f0"/>
                <a:gd name="f15" fmla="abs f1"/>
                <a:gd name="f16" fmla="abs f2"/>
                <a:gd name="f17" fmla="*/ f0 1 86995"/>
                <a:gd name="f18" fmla="+- f3 0 f3"/>
                <a:gd name="f19" fmla="+- f4 0 f3"/>
                <a:gd name="f20" fmla="?: f14 f0 1"/>
                <a:gd name="f21" fmla="?: f15 f1 1"/>
                <a:gd name="f22" fmla="?: f16 f2 1"/>
                <a:gd name="f23" fmla="*/ f19 1 86995"/>
                <a:gd name="f24" fmla="*/ f18 1 0"/>
                <a:gd name="f25" fmla="*/ f20 1 86995"/>
                <a:gd name="f26" fmla="*/ f21 1 21600"/>
                <a:gd name="f27" fmla="*/ 21600 f21 1"/>
                <a:gd name="f28" fmla="*/ 0 1 f23"/>
                <a:gd name="f29" fmla="*/ 86995 1 f23"/>
                <a:gd name="f30" fmla="*/ 0 1 f24"/>
                <a:gd name="f31" fmla="*/ 1 1 f24"/>
                <a:gd name="f32" fmla="min f26 f25"/>
                <a:gd name="f33" fmla="*/ f27 1 f22"/>
                <a:gd name="f34" fmla="*/ f28 f17 1"/>
                <a:gd name="f35" fmla="*/ f29 f17 1"/>
                <a:gd name="f36" fmla="val f33"/>
                <a:gd name="f37" fmla="*/ f3 f32 1"/>
                <a:gd name="f38" fmla="+- f36 0 f3"/>
                <a:gd name="f39" fmla="*/ f38 1 0"/>
                <a:gd name="f40" fmla="*/ f31 f39 1"/>
                <a:gd name="f41" fmla="*/ f30 f39 1"/>
                <a:gd name="f42" fmla="*/ f41 f32 1"/>
                <a:gd name="f43" fmla="*/ f40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4" t="f42" r="f35" b="f43"/>
              <a:pathLst>
                <a:path w="86995">
                  <a:moveTo>
                    <a:pt x="f3" y="f37"/>
                  </a:moveTo>
                  <a:lnTo>
                    <a:pt x="f5" y="f37"/>
                  </a:lnTo>
                </a:path>
                <a:path w="86995">
                  <a:moveTo>
                    <a:pt x="f6" y="f37"/>
                  </a:moveTo>
                  <a:lnTo>
                    <a:pt x="f7" y="f37"/>
                  </a:lnTo>
                </a:path>
                <a:path w="86995">
                  <a:moveTo>
                    <a:pt x="f8" y="f37"/>
                  </a:moveTo>
                  <a:lnTo>
                    <a:pt x="f9" y="f37"/>
                  </a:lnTo>
                </a:path>
                <a:path w="86995">
                  <a:moveTo>
                    <a:pt x="f10" y="f37"/>
                  </a:moveTo>
                  <a:lnTo>
                    <a:pt x="f11" y="f37"/>
                  </a:lnTo>
                </a:path>
                <a:path w="86995">
                  <a:moveTo>
                    <a:pt x="f12" y="f37"/>
                  </a:moveTo>
                  <a:lnTo>
                    <a:pt x="f13" y="f37"/>
                  </a:lnTo>
                </a:path>
              </a:pathLst>
            </a:custGeom>
            <a:noFill/>
            <a:ln w="10671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4155EECB-A496-4CA8-9C23-378BA0DCC6AD}"/>
                </a:ext>
              </a:extLst>
            </p:cNvPr>
            <p:cNvSpPr/>
            <p:nvPr/>
          </p:nvSpPr>
          <p:spPr>
            <a:xfrm>
              <a:off x="2747772" y="4009644"/>
              <a:ext cx="204468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204470"/>
                <a:gd name="f5" fmla="val 10667"/>
                <a:gd name="f6" fmla="val 19811"/>
                <a:gd name="f7" fmla="val 30479"/>
                <a:gd name="f8" fmla="val 39623"/>
                <a:gd name="f9" fmla="val 48768"/>
                <a:gd name="f10" fmla="val 59435"/>
                <a:gd name="f11" fmla="val 68580"/>
                <a:gd name="f12" fmla="val 77723"/>
                <a:gd name="f13" fmla="val 88391"/>
                <a:gd name="f14" fmla="val 97535"/>
                <a:gd name="f15" fmla="val 108204"/>
                <a:gd name="f16" fmla="val 117348"/>
                <a:gd name="f17" fmla="val 126493"/>
                <a:gd name="f18" fmla="val 137160"/>
                <a:gd name="f19" fmla="val 146305"/>
                <a:gd name="f20" fmla="val 155448"/>
                <a:gd name="f21" fmla="val 166116"/>
                <a:gd name="f22" fmla="val 175260"/>
                <a:gd name="f23" fmla="val 185928"/>
                <a:gd name="f24" fmla="val 195072"/>
                <a:gd name="f25" fmla="val 204217"/>
                <a:gd name="f26" fmla="abs f0"/>
                <a:gd name="f27" fmla="abs f1"/>
                <a:gd name="f28" fmla="abs f2"/>
                <a:gd name="f29" fmla="*/ f0 1 204470"/>
                <a:gd name="f30" fmla="+- f3 0 f3"/>
                <a:gd name="f31" fmla="+- f4 0 f3"/>
                <a:gd name="f32" fmla="?: f26 f0 1"/>
                <a:gd name="f33" fmla="?: f27 f1 1"/>
                <a:gd name="f34" fmla="?: f28 f2 1"/>
                <a:gd name="f35" fmla="*/ f31 1 204470"/>
                <a:gd name="f36" fmla="*/ f30 1 0"/>
                <a:gd name="f37" fmla="*/ f32 1 204470"/>
                <a:gd name="f38" fmla="*/ f33 1 21600"/>
                <a:gd name="f39" fmla="*/ 21600 f33 1"/>
                <a:gd name="f40" fmla="*/ 0 1 f35"/>
                <a:gd name="f41" fmla="*/ 204470 1 f35"/>
                <a:gd name="f42" fmla="*/ 0 1 f36"/>
                <a:gd name="f43" fmla="*/ 1 1 f36"/>
                <a:gd name="f44" fmla="min f38 f37"/>
                <a:gd name="f45" fmla="*/ f39 1 f34"/>
                <a:gd name="f46" fmla="*/ f40 f29 1"/>
                <a:gd name="f47" fmla="*/ f41 f29 1"/>
                <a:gd name="f48" fmla="val f45"/>
                <a:gd name="f49" fmla="*/ f3 f44 1"/>
                <a:gd name="f50" fmla="+- f48 0 f3"/>
                <a:gd name="f51" fmla="*/ f50 1 0"/>
                <a:gd name="f52" fmla="*/ f43 f51 1"/>
                <a:gd name="f53" fmla="*/ f42 f51 1"/>
                <a:gd name="f54" fmla="*/ f53 f44 1"/>
                <a:gd name="f55" fmla="*/ f52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54" r="f47" b="f55"/>
              <a:pathLst>
                <a:path w="204470">
                  <a:moveTo>
                    <a:pt x="f3" y="f49"/>
                  </a:moveTo>
                  <a:lnTo>
                    <a:pt x="f5" y="f49"/>
                  </a:lnTo>
                </a:path>
                <a:path w="204470">
                  <a:moveTo>
                    <a:pt x="f6" y="f49"/>
                  </a:moveTo>
                  <a:lnTo>
                    <a:pt x="f7" y="f49"/>
                  </a:lnTo>
                </a:path>
                <a:path w="204470">
                  <a:moveTo>
                    <a:pt x="f8" y="f49"/>
                  </a:moveTo>
                  <a:lnTo>
                    <a:pt x="f9" y="f49"/>
                  </a:lnTo>
                </a:path>
                <a:path w="204470">
                  <a:moveTo>
                    <a:pt x="f10" y="f49"/>
                  </a:moveTo>
                  <a:lnTo>
                    <a:pt x="f11" y="f49"/>
                  </a:lnTo>
                </a:path>
                <a:path w="204470">
                  <a:moveTo>
                    <a:pt x="f12" y="f49"/>
                  </a:moveTo>
                  <a:lnTo>
                    <a:pt x="f13" y="f49"/>
                  </a:lnTo>
                </a:path>
                <a:path w="204470">
                  <a:moveTo>
                    <a:pt x="f14" y="f49"/>
                  </a:moveTo>
                  <a:lnTo>
                    <a:pt x="f15" y="f49"/>
                  </a:lnTo>
                </a:path>
                <a:path w="204470">
                  <a:moveTo>
                    <a:pt x="f16" y="f49"/>
                  </a:moveTo>
                  <a:lnTo>
                    <a:pt x="f17" y="f49"/>
                  </a:lnTo>
                </a:path>
                <a:path w="204470">
                  <a:moveTo>
                    <a:pt x="f18" y="f49"/>
                  </a:moveTo>
                  <a:lnTo>
                    <a:pt x="f19" y="f49"/>
                  </a:lnTo>
                </a:path>
                <a:path w="204470">
                  <a:moveTo>
                    <a:pt x="f20" y="f49"/>
                  </a:moveTo>
                  <a:lnTo>
                    <a:pt x="f21" y="f49"/>
                  </a:lnTo>
                </a:path>
                <a:path w="204470">
                  <a:moveTo>
                    <a:pt x="f22" y="f49"/>
                  </a:moveTo>
                  <a:lnTo>
                    <a:pt x="f23" y="f49"/>
                  </a:lnTo>
                </a:path>
                <a:path w="204470">
                  <a:moveTo>
                    <a:pt x="f24" y="f49"/>
                  </a:moveTo>
                  <a:lnTo>
                    <a:pt x="f25" y="f49"/>
                  </a:lnTo>
                </a:path>
              </a:pathLst>
            </a:custGeom>
            <a:noFill/>
            <a:ln w="9144" cap="flat">
              <a:solidFill>
                <a:srgbClr val="FE9962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F21AA4D3-6454-487B-BF89-9AA0FDD347AB}"/>
                </a:ext>
              </a:extLst>
            </p:cNvPr>
            <p:cNvSpPr/>
            <p:nvPr/>
          </p:nvSpPr>
          <p:spPr>
            <a:xfrm>
              <a:off x="2700524" y="4005072"/>
              <a:ext cx="6736083" cy="2293616"/>
            </a:xfrm>
            <a:prstGeom prst="rect">
              <a:avLst/>
            </a:prstGeom>
            <a:blipFill>
              <a:blip r:embed="rId1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D00CB684-902B-4253-8289-27BCD8919FE4}"/>
              </a:ext>
            </a:extLst>
          </p:cNvPr>
          <p:cNvSpPr txBox="1"/>
          <p:nvPr/>
        </p:nvSpPr>
        <p:spPr>
          <a:xfrm>
            <a:off x="2963670" y="1313178"/>
            <a:ext cx="2270126" cy="3606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EMPLOYEES</a:t>
            </a:r>
            <a:r>
              <a:rPr lang="en-US" sz="2200" b="1" i="0" u="none" strike="noStrike" kern="1200" cap="none" spc="-76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2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table</a:t>
            </a:r>
            <a:endParaRPr lang="en-US" sz="22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B6AECDBA-710A-4BA1-8AC0-475A9FFE13C3}"/>
              </a:ext>
            </a:extLst>
          </p:cNvPr>
          <p:cNvSpPr txBox="1"/>
          <p:nvPr/>
        </p:nvSpPr>
        <p:spPr>
          <a:xfrm>
            <a:off x="5562596" y="6449144"/>
            <a:ext cx="4114800" cy="1795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12701" marR="0" lvl="0" indent="0" algn="ctr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C84E0033-4375-483B-BE6F-55B580197B94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2586590-2AFF-4937-B971-4F82AC7423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77362" y="406688"/>
            <a:ext cx="6343741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Les avantages des vues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37AE9F1-83E7-484B-8BA4-615AE40D6276}"/>
              </a:ext>
            </a:extLst>
          </p:cNvPr>
          <p:cNvSpPr/>
          <p:nvPr/>
        </p:nvSpPr>
        <p:spPr>
          <a:xfrm>
            <a:off x="3995928" y="2706624"/>
            <a:ext cx="4076696" cy="1987292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3DDBA58-5292-475E-B6EB-3A1117DD84E7}"/>
              </a:ext>
            </a:extLst>
          </p:cNvPr>
          <p:cNvSpPr txBox="1"/>
          <p:nvPr/>
        </p:nvSpPr>
        <p:spPr>
          <a:xfrm>
            <a:off x="439034" y="1819656"/>
            <a:ext cx="4076696" cy="332139"/>
          </a:xfrm>
          <a:prstGeom prst="rect">
            <a:avLst/>
          </a:prstGeom>
          <a:solidFill>
            <a:srgbClr val="9ACCFF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54607" rIns="0" bIns="0" anchor="t" anchorCtr="0" compatLnSpc="1">
            <a:spAutoFit/>
          </a:bodyPr>
          <a:lstStyle/>
          <a:p>
            <a:pPr marL="162562" marR="154305" lvl="0" indent="88267" algn="l" defTabSz="914400" rtl="0" fontAlgn="auto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Restreindre l’accès aux données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EF263F7D-468E-4994-ABF5-0589B75803DA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2DC18D6-D537-4C08-8AC9-533964E6A03B}"/>
              </a:ext>
            </a:extLst>
          </p:cNvPr>
          <p:cNvSpPr txBox="1"/>
          <p:nvPr/>
        </p:nvSpPr>
        <p:spPr>
          <a:xfrm>
            <a:off x="7254236" y="1819656"/>
            <a:ext cx="3418447" cy="609136"/>
          </a:xfrm>
          <a:prstGeom prst="rect">
            <a:avLst/>
          </a:prstGeom>
          <a:solidFill>
            <a:srgbClr val="9ACCFF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54607" rIns="0" bIns="0" anchor="t" anchorCtr="0" compatLnSpc="1">
            <a:spAutoFit/>
          </a:bodyPr>
          <a:lstStyle/>
          <a:p>
            <a:pPr marL="510536" marR="236216" lvl="0" indent="-267333" algn="l" defTabSz="914400" rtl="0" fontAlgn="auto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Simplifier les requêtes complexes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CE7BD705-1C9B-463F-91FC-EEF5C1107430}"/>
              </a:ext>
            </a:extLst>
          </p:cNvPr>
          <p:cNvSpPr txBox="1"/>
          <p:nvPr/>
        </p:nvSpPr>
        <p:spPr>
          <a:xfrm>
            <a:off x="439035" y="4634480"/>
            <a:ext cx="3761106" cy="606571"/>
          </a:xfrm>
          <a:prstGeom prst="rect">
            <a:avLst/>
          </a:prstGeom>
          <a:solidFill>
            <a:srgbClr val="9ACCFF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52065" rIns="0" bIns="0" anchor="t" anchorCtr="1" compatLnSpc="1">
            <a:spAutoFit/>
          </a:bodyPr>
          <a:lstStyle/>
          <a:p>
            <a:pPr marL="126360" marR="117472" lvl="0" indent="-1271" algn="ctr" defTabSz="914400" rtl="0" fontAlgn="auto" hangingPunct="1">
              <a:lnSpc>
                <a:spcPct val="100299"/>
              </a:lnSpc>
              <a:spcBef>
                <a:spcPts val="41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 Assurer l’indépendance des données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9D19D3B-CC5E-46D3-B395-E56F6823024A}"/>
              </a:ext>
            </a:extLst>
          </p:cNvPr>
          <p:cNvSpPr txBox="1"/>
          <p:nvPr/>
        </p:nvSpPr>
        <p:spPr>
          <a:xfrm>
            <a:off x="7368536" y="4556756"/>
            <a:ext cx="3843415" cy="883566"/>
          </a:xfrm>
          <a:prstGeom prst="rect">
            <a:avLst/>
          </a:prstGeom>
          <a:solidFill>
            <a:srgbClr val="9ACCFF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52065" rIns="0" bIns="0" anchor="t" anchorCtr="1" compatLnSpc="1">
            <a:spAutoFit/>
          </a:bodyPr>
          <a:lstStyle/>
          <a:p>
            <a:pPr marL="203838" marR="198123" lvl="0" indent="2542" algn="ctr" defTabSz="914400" rtl="0" fontAlgn="auto" hangingPunct="1">
              <a:lnSpc>
                <a:spcPct val="100299"/>
              </a:lnSpc>
              <a:spcBef>
                <a:spcPts val="41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b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Pour présenter différentes vues des mêmes données</a:t>
            </a:r>
            <a:endParaRPr lang="en-US" sz="1800" b="1" i="0" u="none" strike="noStrike" kern="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8BEA71-5EE5-4E12-9ACF-14D3BB19D0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2942" y="406688"/>
            <a:ext cx="6939866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Vues simples et complexes 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EE3DBDDE-77BA-42B1-B874-0432FA246FDF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515B317-972C-4097-B238-68A3A6A27194}"/>
              </a:ext>
            </a:extLst>
          </p:cNvPr>
          <p:cNvGraphicFramePr>
            <a:graphicFrameLocks noGrp="1"/>
          </p:cNvGraphicFramePr>
          <p:nvPr/>
        </p:nvGraphicFramePr>
        <p:xfrm>
          <a:off x="2366010" y="1776222"/>
          <a:ext cx="7296152" cy="2604383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2805434">
                  <a:extLst>
                    <a:ext uri="{9D8B030D-6E8A-4147-A177-3AD203B41FA5}">
                      <a16:colId xmlns:a16="http://schemas.microsoft.com/office/drawing/2014/main" val="3743028396"/>
                    </a:ext>
                  </a:extLst>
                </a:gridCol>
                <a:gridCol w="2009778">
                  <a:extLst>
                    <a:ext uri="{9D8B030D-6E8A-4147-A177-3AD203B41FA5}">
                      <a16:colId xmlns:a16="http://schemas.microsoft.com/office/drawing/2014/main" val="1547031064"/>
                    </a:ext>
                  </a:extLst>
                </a:gridCol>
                <a:gridCol w="2480940">
                  <a:extLst>
                    <a:ext uri="{9D8B030D-6E8A-4147-A177-3AD203B41FA5}">
                      <a16:colId xmlns:a16="http://schemas.microsoft.com/office/drawing/2014/main" val="1533958933"/>
                    </a:ext>
                  </a:extLst>
                </a:gridCol>
              </a:tblGrid>
              <a:tr h="406908"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Fonctionnalitées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730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Vues simples 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Views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730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0809" lvl="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 Vues complexes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7302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22342"/>
                  </a:ext>
                </a:extLst>
              </a:tr>
              <a:tr h="446528"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Number 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of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 tables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4771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1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4771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0809" lvl="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1 ou plusieurs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4771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11417"/>
                  </a:ext>
                </a:extLst>
              </a:tr>
              <a:tr h="448056"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fonctions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668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Non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668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0809" lvl="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Oui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668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332070"/>
                  </a:ext>
                </a:extLst>
              </a:tr>
              <a:tr h="448056"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lang="en-US" sz="1800" b="1" kern="1200" spc="-5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Données</a:t>
                      </a:r>
                    </a:p>
                  </a:txBody>
                  <a:tcPr marL="0" marR="0" marT="10668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Non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668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0809" lvl="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Oui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0668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1531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1" marR="977265" lvl="0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Opérations LMD via vue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3810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2711" lvl="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oui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39374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90809" lvl="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Non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39374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168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0BE42CC-D8D9-4867-9424-5E6E1D6C7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7382" y="406688"/>
            <a:ext cx="4031543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Créer une Vue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3B4EEDCE-754B-4B49-A680-07BD9920DF05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116EA99-1B9F-4A19-8412-8B2270981723}"/>
              </a:ext>
            </a:extLst>
          </p:cNvPr>
          <p:cNvSpPr txBox="1"/>
          <p:nvPr/>
        </p:nvSpPr>
        <p:spPr>
          <a:xfrm>
            <a:off x="2501898" y="1777392"/>
            <a:ext cx="8441402" cy="7713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2388" rIns="0" bIns="0" anchor="t" anchorCtr="0" compatLnSpc="1">
            <a:spAutoFit/>
          </a:bodyPr>
          <a:lstStyle/>
          <a:p>
            <a:pPr marL="469260" marR="0" lvl="0" indent="-457200" algn="l" defTabSz="914400" rtl="0" fontAlgn="auto" hangingPunct="1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arial" pitchFamily="34"/>
              </a:rPr>
              <a:t>Vous intégrez une sous-requête dans CREATE VIEW déclaration: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3AE5BB0-B76F-4B89-959A-68B6D357F66C}"/>
              </a:ext>
            </a:extLst>
          </p:cNvPr>
          <p:cNvSpPr txBox="1"/>
          <p:nvPr/>
        </p:nvSpPr>
        <p:spPr>
          <a:xfrm>
            <a:off x="3377382" y="3028675"/>
            <a:ext cx="7289797" cy="1402945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17775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 [OR </a:t>
            </a:r>
            <a:r>
              <a:rPr lang="en-US" sz="18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REPLACE] 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[FORCE|</a:t>
            </a:r>
            <a:r>
              <a:rPr lang="en-US" sz="1800" b="1" i="0" u="heavy" strike="noStrike" kern="1200" cap="none" spc="-10" baseline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NOFORCE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] </a:t>
            </a:r>
            <a:r>
              <a:rPr lang="en-US" sz="18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VIEW</a:t>
            </a:r>
            <a:r>
              <a:rPr lang="en-US" sz="1800" b="1" i="0" u="none" strike="noStrike" kern="1200" cap="none" spc="-3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1" u="none" strike="noStrike" kern="1200" cap="none" spc="-15" baseline="0" dirty="0" err="1">
                <a:solidFill>
                  <a:srgbClr val="000000"/>
                </a:solidFill>
                <a:uFillTx/>
                <a:latin typeface="Courier New"/>
                <a:cs typeface="Courier New"/>
              </a:rPr>
              <a:t>view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379091" marR="0" lvl="0" indent="0" algn="l" defTabSz="914400" rtl="0" fontAlgn="auto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[(</a:t>
            </a:r>
            <a:r>
              <a:rPr lang="en-US" sz="1800" b="1" i="1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alias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[,</a:t>
            </a:r>
            <a:r>
              <a:rPr lang="en-US" sz="1800" b="1" i="0" u="none" strike="noStrike" kern="1200" cap="none" spc="-2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1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alias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]...)]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24193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AS</a:t>
            </a:r>
            <a:r>
              <a:rPr lang="en-US" sz="1800" b="1" i="0" u="none" strike="noStrike" kern="1200" cap="none" spc="-2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1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subquery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1305562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[WITH 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CHECK OPTION [CONSTRAINT </a:t>
            </a:r>
            <a:r>
              <a:rPr lang="en-US" sz="1800" b="1" i="1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constraint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]]  </a:t>
            </a:r>
            <a:r>
              <a:rPr lang="en-US" sz="18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[WITH READ ONLY 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[CONSTRAINT</a:t>
            </a:r>
            <a:r>
              <a:rPr lang="en-US" sz="1800" b="1" i="0" u="none" strike="noStrike" kern="1200" cap="none" spc="-4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1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constraint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]];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6BB59893-FD24-496D-9E72-5D6A8F02E474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21D4CA6-8EE6-4692-A0BC-7236930E5F21}"/>
              </a:ext>
            </a:extLst>
          </p:cNvPr>
          <p:cNvSpPr txBox="1"/>
          <p:nvPr/>
        </p:nvSpPr>
        <p:spPr>
          <a:xfrm>
            <a:off x="2382012" y="1524606"/>
            <a:ext cx="8264429" cy="11420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469260" marR="5084" lvl="0" indent="-457200" algn="l" defTabSz="914400" rtl="0" fontAlgn="auto" hangingPunct="1">
              <a:lnSpc>
                <a:spcPct val="105900"/>
              </a:lnSpc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inherit"/>
              </a:rPr>
              <a:t>Créez la vue EMPVU80, qui contient les détails des employés du département80</a:t>
            </a: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12060" marR="5084" lvl="0" indent="0" algn="l" defTabSz="914400" rtl="0" fontAlgn="auto" hangingPunct="1">
              <a:lnSpc>
                <a:spcPct val="1059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46E5E87-D308-4AD1-8365-D1BAFDAA0039}"/>
              </a:ext>
            </a:extLst>
          </p:cNvPr>
          <p:cNvSpPr txBox="1"/>
          <p:nvPr/>
        </p:nvSpPr>
        <p:spPr>
          <a:xfrm>
            <a:off x="2501898" y="4161534"/>
            <a:ext cx="6707508" cy="6790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469260" marR="0" lvl="0" indent="-457200" algn="l" defTabSz="914400" rtl="0" fontAlgn="auto" hangingPunct="1">
              <a:lnSpc>
                <a:spcPts val="2555"/>
              </a:lnSpc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arial" pitchFamily="34"/>
              </a:rPr>
              <a:t>Décrivez la structure de la vue en utilisant le Commande SQL * Plus DESCRIBE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BEDB78F-AE1B-4553-A128-A97EC2032A2A}"/>
              </a:ext>
            </a:extLst>
          </p:cNvPr>
          <p:cNvSpPr txBox="1"/>
          <p:nvPr/>
        </p:nvSpPr>
        <p:spPr>
          <a:xfrm>
            <a:off x="2382012" y="5088636"/>
            <a:ext cx="7295512" cy="336627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59051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DESCRIBE</a:t>
            </a:r>
            <a:r>
              <a:rPr lang="en-US" sz="1800" b="1" i="0" u="none" strike="noStrike" kern="1200" cap="none" spc="-2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empvu80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443D35B-0469-4FD5-BDB2-58F0F09FC276}"/>
              </a:ext>
            </a:extLst>
          </p:cNvPr>
          <p:cNvSpPr txBox="1"/>
          <p:nvPr/>
        </p:nvSpPr>
        <p:spPr>
          <a:xfrm>
            <a:off x="2382012" y="2712723"/>
            <a:ext cx="7286625" cy="1381128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ts val="199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93357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</a:t>
            </a:r>
            <a:r>
              <a:rPr lang="en-US" sz="1800" b="1" i="0" u="none" strike="noStrike" kern="1200" cap="none" spc="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VIEW	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empvu80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652140" marR="1440180" lvl="0" indent="-410208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74307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AS</a:t>
            </a:r>
            <a:r>
              <a:rPr lang="en-US" sz="1800" b="1" i="0" u="none" strike="noStrike" kern="1200" cap="none" spc="2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SELECT	employee_id, last_name, salary 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FROM	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employees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2941323" lvl="0" indent="546738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74307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WHERE	department_id 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=</a:t>
            </a:r>
            <a:r>
              <a:rPr lang="en-US" sz="1800" b="1" i="0" u="none" strike="noStrike" kern="1200" cap="none" spc="-5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80;  </a:t>
            </a:r>
            <a:r>
              <a:rPr lang="en-US" sz="18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View</a:t>
            </a:r>
            <a:r>
              <a:rPr lang="en-US" sz="1800" b="1" i="0" u="none" strike="noStrike" kern="1200" cap="none" spc="-2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created.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18ECB23-43D0-4D6A-940D-662E868162BF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DA06372-3270-4715-846C-F8CF138DCE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1904" y="152969"/>
            <a:ext cx="10515600" cy="1325559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Créer une vue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DFED75A-E7D8-42BF-81B2-E7F88329BB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88546" y="439195"/>
            <a:ext cx="6066824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Créer une vue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6AC62141-2A2C-4867-B49B-418C5BF6ABDE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47CC153-0D74-4C68-8D45-F0E0E0621469}"/>
              </a:ext>
            </a:extLst>
          </p:cNvPr>
          <p:cNvSpPr txBox="1"/>
          <p:nvPr/>
        </p:nvSpPr>
        <p:spPr>
          <a:xfrm>
            <a:off x="2501898" y="1808482"/>
            <a:ext cx="6410328" cy="7508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469260" marR="5084" lvl="0" indent="-45720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arial" pitchFamily="34"/>
              </a:rPr>
              <a:t>Créer une vue à l'aide d'alias de colonne dans la sous-requête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399D080-D61D-4E1D-8B74-D7A042EE22EF}"/>
              </a:ext>
            </a:extLst>
          </p:cNvPr>
          <p:cNvSpPr txBox="1"/>
          <p:nvPr/>
        </p:nvSpPr>
        <p:spPr>
          <a:xfrm>
            <a:off x="2501898" y="4553190"/>
            <a:ext cx="6704966" cy="7508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469260" marR="5084" lvl="0" indent="-45720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22222"/>
                </a:solidFill>
                <a:uFillTx/>
                <a:latin typeface="arial" pitchFamily="34"/>
              </a:rPr>
              <a:t>Sélectionnez les colonnes de cette vue par les noms d'alias donnés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: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C853DCA-ABCE-4FCC-B55A-566EC80F5F1E}"/>
              </a:ext>
            </a:extLst>
          </p:cNvPr>
          <p:cNvSpPr txBox="1"/>
          <p:nvPr/>
        </p:nvSpPr>
        <p:spPr>
          <a:xfrm>
            <a:off x="2382012" y="2712723"/>
            <a:ext cx="7286625" cy="1643377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ts val="193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93357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</a:t>
            </a:r>
            <a:r>
              <a:rPr lang="en-US" sz="1800" b="1" i="0" u="none" strike="noStrike" kern="1200" cap="none" spc="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VIEW	</a:t>
            </a:r>
            <a:r>
              <a:rPr lang="en-US" sz="18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salvu50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743075" marR="348615" lvl="0" indent="-1501773" algn="l" defTabSz="914400" rtl="0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  <a:tabLst>
                <a:tab pos="17430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AS</a:t>
            </a: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SELECT	</a:t>
            </a:r>
            <a:r>
              <a:rPr lang="en-US" sz="1800" b="1" i="0" u="none" strike="noStrike" kern="1200" cap="none" spc="-10" baseline="0" dirty="0" err="1">
                <a:solidFill>
                  <a:srgbClr val="000000"/>
                </a:solidFill>
                <a:uFillTx/>
                <a:latin typeface="Courier New"/>
                <a:cs typeface="Courier New"/>
              </a:rPr>
              <a:t>employee_id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ID_NUMBER, </a:t>
            </a:r>
            <a:r>
              <a:rPr lang="en-US" sz="1800" b="1" i="0" u="none" strike="noStrike" kern="1200" cap="none" spc="-10" baseline="0" dirty="0" err="1">
                <a:solidFill>
                  <a:srgbClr val="000000"/>
                </a:solidFill>
                <a:uFillTx/>
                <a:latin typeface="Courier New"/>
                <a:cs typeface="Courier New"/>
              </a:rPr>
              <a:t>last_name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NAME,  salary*12</a:t>
            </a:r>
            <a:r>
              <a:rPr lang="en-US" sz="1800" b="1" i="0" u="none" strike="noStrike" kern="1200" cap="none" spc="-3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ANN_SALARY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65214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74307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FROM	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employees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2941323" lvl="0" indent="546738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74307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WHERE	</a:t>
            </a:r>
            <a:r>
              <a:rPr lang="en-US" sz="1800" b="1" i="0" u="none" strike="noStrike" kern="1200" cap="none" spc="-10" baseline="0" dirty="0" err="1">
                <a:solidFill>
                  <a:srgbClr val="000000"/>
                </a:solidFill>
                <a:uFillTx/>
                <a:latin typeface="Courier New"/>
                <a:cs typeface="Courier New"/>
              </a:rPr>
              <a:t>department_id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=</a:t>
            </a:r>
            <a:r>
              <a:rPr lang="en-US" sz="1800" b="1" i="0" u="none" strike="noStrike" kern="1200" cap="none" spc="-5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50;  </a:t>
            </a:r>
            <a:r>
              <a:rPr lang="en-US" sz="1800" b="1" i="0" u="none" strike="noStrike" kern="1200" cap="none" spc="-5" baseline="0" dirty="0">
                <a:solidFill>
                  <a:srgbClr val="FF3300"/>
                </a:solidFill>
                <a:uFillTx/>
                <a:latin typeface="Courier New"/>
                <a:cs typeface="Courier New"/>
              </a:rPr>
              <a:t>View</a:t>
            </a:r>
            <a:r>
              <a:rPr lang="en-US" sz="1800" b="1" i="0" u="none" strike="noStrike" kern="1200" cap="none" spc="-20" baseline="0" dirty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1800" b="1" i="0" u="none" strike="noStrike" kern="1200" cap="none" spc="-10" baseline="0" dirty="0">
                <a:solidFill>
                  <a:srgbClr val="FF3300"/>
                </a:solidFill>
                <a:uFillTx/>
                <a:latin typeface="Courier New"/>
                <a:cs typeface="Courier New"/>
              </a:rPr>
              <a:t>created.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2312</Words>
  <Application>Microsoft Office PowerPoint</Application>
  <PresentationFormat>Widescreen</PresentationFormat>
  <Paragraphs>334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</vt:lpstr>
      <vt:lpstr>Calibri</vt:lpstr>
      <vt:lpstr>Calibri Light</vt:lpstr>
      <vt:lpstr>Courier New</vt:lpstr>
      <vt:lpstr>inherit</vt:lpstr>
      <vt:lpstr>Times New Roman</vt:lpstr>
      <vt:lpstr>Office Theme</vt:lpstr>
      <vt:lpstr> Création d'autres objets de schéma</vt:lpstr>
      <vt:lpstr>Objectifs</vt:lpstr>
      <vt:lpstr> Objets de base de données</vt:lpstr>
      <vt:lpstr>PowerPoint Presentation</vt:lpstr>
      <vt:lpstr>Les avantages des vues</vt:lpstr>
      <vt:lpstr>Vues simples et complexes </vt:lpstr>
      <vt:lpstr>Créer une Vue</vt:lpstr>
      <vt:lpstr>Créer une vue</vt:lpstr>
      <vt:lpstr>Créer une vue</vt:lpstr>
      <vt:lpstr>Récupérer des données</vt:lpstr>
      <vt:lpstr>Modifier une vue</vt:lpstr>
      <vt:lpstr>Créer une vue complexe</vt:lpstr>
      <vt:lpstr>Règles d'exécution d'opérations DML sur une vue </vt:lpstr>
      <vt:lpstr>Règles d'exécution d'opérations DML sur une vue </vt:lpstr>
      <vt:lpstr>Utiliser  la clause WITH CHECK OPTION </vt:lpstr>
      <vt:lpstr>Refuser les opérations DML </vt:lpstr>
      <vt:lpstr>PowerPoint Presentation</vt:lpstr>
      <vt:lpstr>Supprimer une Vue</vt:lpstr>
      <vt:lpstr>Les Séquences</vt:lpstr>
      <vt:lpstr>Les Séquences</vt:lpstr>
      <vt:lpstr>CREATE SEQUENCE Statement:  Syntax</vt:lpstr>
      <vt:lpstr>Creating a Sequence</vt:lpstr>
      <vt:lpstr>Les Pseudo NEXTVAL and CURRVAL</vt:lpstr>
      <vt:lpstr>Using a Sequence</vt:lpstr>
      <vt:lpstr>valeurs de séquence en Cache</vt:lpstr>
      <vt:lpstr>Modifier la Séquence</vt:lpstr>
      <vt:lpstr>Remarques  pour la modification d’une séquence</vt:lpstr>
      <vt:lpstr>Indexes</vt:lpstr>
      <vt:lpstr>Indexes</vt:lpstr>
      <vt:lpstr>Créer un indexe</vt:lpstr>
      <vt:lpstr>Créer un Indexe</vt:lpstr>
      <vt:lpstr>Recommandations pour la creation d’un indexe</vt:lpstr>
      <vt:lpstr>Supprimer un Indexe</vt:lpstr>
      <vt:lpstr>Synonymes</vt:lpstr>
      <vt:lpstr>Synonymes</vt:lpstr>
      <vt:lpstr>Creating and Removing Synonyms</vt:lpstr>
      <vt:lpstr>Conclusion </vt:lpstr>
      <vt:lpstr>Practice 10: Overview of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Bilel ZEMZEM</dc:creator>
  <cp:lastModifiedBy>Bilel ZEMZEM</cp:lastModifiedBy>
  <cp:revision>13</cp:revision>
  <dcterms:created xsi:type="dcterms:W3CDTF">2020-10-12T21:07:33Z</dcterms:created>
  <dcterms:modified xsi:type="dcterms:W3CDTF">2020-11-17T19:23:08Z</dcterms:modified>
</cp:coreProperties>
</file>