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5143500" cx="9144000"/>
  <p:notesSz cx="6858000" cy="9144000"/>
  <p:embeddedFontLst>
    <p:embeddedFont>
      <p:font typeface="Anaheim"/>
      <p:regular r:id="rId54"/>
    </p:embeddedFont>
    <p:embeddedFont>
      <p:font typeface="Barlow Condensed ExtraBold"/>
      <p:bold r:id="rId55"/>
      <p:boldItalic r:id="rId56"/>
    </p:embeddedFont>
    <p:embeddedFont>
      <p:font typeface="Work Sans"/>
      <p:regular r:id="rId57"/>
      <p:bold r:id="rId58"/>
      <p:italic r:id="rId59"/>
      <p:boldItalic r:id="rId60"/>
    </p:embeddedFont>
    <p:embeddedFont>
      <p:font typeface="Overpass Mono"/>
      <p:regular r:id="rId61"/>
      <p:bold r:id="rId62"/>
    </p:embeddedFont>
    <p:embeddedFont>
      <p:font typeface="Barlow"/>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verpassMono-bold.fntdata"/><Relationship Id="rId61" Type="http://schemas.openxmlformats.org/officeDocument/2006/relationships/font" Target="fonts/OverpassMono-regular.fntdata"/><Relationship Id="rId20" Type="http://schemas.openxmlformats.org/officeDocument/2006/relationships/slide" Target="slides/slide16.xml"/><Relationship Id="rId64" Type="http://schemas.openxmlformats.org/officeDocument/2006/relationships/font" Target="fonts/Barlow-bold.fntdata"/><Relationship Id="rId63" Type="http://schemas.openxmlformats.org/officeDocument/2006/relationships/font" Target="fonts/Barlow-regular.fntdata"/><Relationship Id="rId22" Type="http://schemas.openxmlformats.org/officeDocument/2006/relationships/slide" Target="slides/slide18.xml"/><Relationship Id="rId66" Type="http://schemas.openxmlformats.org/officeDocument/2006/relationships/font" Target="fonts/Barlow-boldItalic.fntdata"/><Relationship Id="rId21" Type="http://schemas.openxmlformats.org/officeDocument/2006/relationships/slide" Target="slides/slide17.xml"/><Relationship Id="rId65"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WorkSans-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BarlowCondensedExtraBold-bold.fntdata"/><Relationship Id="rId10" Type="http://schemas.openxmlformats.org/officeDocument/2006/relationships/slide" Target="slides/slide6.xml"/><Relationship Id="rId54" Type="http://schemas.openxmlformats.org/officeDocument/2006/relationships/font" Target="fonts/Anaheim-regular.fntdata"/><Relationship Id="rId13" Type="http://schemas.openxmlformats.org/officeDocument/2006/relationships/slide" Target="slides/slide9.xml"/><Relationship Id="rId57" Type="http://schemas.openxmlformats.org/officeDocument/2006/relationships/font" Target="fonts/WorkSans-regular.fntdata"/><Relationship Id="rId12" Type="http://schemas.openxmlformats.org/officeDocument/2006/relationships/slide" Target="slides/slide8.xml"/><Relationship Id="rId56" Type="http://schemas.openxmlformats.org/officeDocument/2006/relationships/font" Target="fonts/BarlowCondensedExtraBold-boldItalic.fntdata"/><Relationship Id="rId15" Type="http://schemas.openxmlformats.org/officeDocument/2006/relationships/slide" Target="slides/slide11.xml"/><Relationship Id="rId59" Type="http://schemas.openxmlformats.org/officeDocument/2006/relationships/font" Target="fonts/WorkSans-italic.fntdata"/><Relationship Id="rId14" Type="http://schemas.openxmlformats.org/officeDocument/2006/relationships/slide" Target="slides/slide10.xml"/><Relationship Id="rId58" Type="http://schemas.openxmlformats.org/officeDocument/2006/relationships/font" Target="fonts/WorkSan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12c7cc761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12c7cc7617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dec9ae1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dec9ae1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12c7cc76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12c7cc76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2c7cc761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2c7cc761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2c7cc761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2c7cc761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12c7cc76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12c7cc76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2c7cc7617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2c7cc7617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2c7cc76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2c7cc76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12c7cc7617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12c7cc7617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12c7cc7617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12c7cc7617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12c7cc761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12c7cc761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12c7cc761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12c7cc761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d4cbd36da_4_3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d4cbd36da_4_3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8b34d0e6d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8b34d0e6d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12c7cc7617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12c7cc7617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8d4cbd36da_4_3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8d4cbd36da_4_3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d4cbd36da_4_3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d4cbd36da_4_3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2c747aa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2c747aa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12c7cc7617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12c7cc7617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12c747aac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12c747aac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12c747aac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12c747aac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12c747aac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12c747aac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2c747aac8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2c747aac8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3994a781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3994a781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d4cbd36da_4_3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d4cbd36da_4_3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8d4cbd36da_4_3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8d4cbd36da_4_3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2c747a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2c747a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12c747aac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12c747aac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2c7cc761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2c7cc761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12c747aac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12c747aac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12c747aac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12c747aac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12c7cc761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12c7cc761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12c7cc7617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12c7cc7617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12c7cc76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12c7cc76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12c7cc7617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12c7cc7617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12c7cc7617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12c7cc7617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12c7cc7617_1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212c7cc7617_1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12c7cc7617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12c7cc7617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8b3994a781_0_25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8b3994a781_0_25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de203a3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de203a3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2c7cc76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2c7cc76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2c7cc761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2c7cc76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12c7cc761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12c7cc761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12c7cc7617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12c7cc7617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62284" y="1723643"/>
            <a:ext cx="1781706" cy="3419867"/>
            <a:chOff x="7397009" y="1731193"/>
            <a:chExt cx="1781706" cy="3419867"/>
          </a:xfrm>
        </p:grpSpPr>
        <p:sp>
          <p:nvSpPr>
            <p:cNvPr id="11" name="Google Shape;11;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1" name="Google Shape;51;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
        <p:nvSpPr>
          <p:cNvPr id="52" name="Google Shape;5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49" name="Shape 149"/>
        <p:cNvGrpSpPr/>
        <p:nvPr/>
      </p:nvGrpSpPr>
      <p:grpSpPr>
        <a:xfrm>
          <a:off x="0" y="0"/>
          <a:ext cx="0" cy="0"/>
          <a:chOff x="0" y="0"/>
          <a:chExt cx="0" cy="0"/>
        </a:xfrm>
      </p:grpSpPr>
      <p:sp>
        <p:nvSpPr>
          <p:cNvPr id="150" name="Google Shape;15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53" name="Google Shape;15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60" name="Google Shape;160;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72" name="Google Shape;1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75" name="Shape 175"/>
        <p:cNvGrpSpPr/>
        <p:nvPr/>
      </p:nvGrpSpPr>
      <p:grpSpPr>
        <a:xfrm>
          <a:off x="0" y="0"/>
          <a:ext cx="0" cy="0"/>
          <a:chOff x="0" y="0"/>
          <a:chExt cx="0" cy="0"/>
        </a:xfrm>
      </p:grpSpPr>
      <p:grpSp>
        <p:nvGrpSpPr>
          <p:cNvPr id="176" name="Google Shape;176;p14"/>
          <p:cNvGrpSpPr/>
          <p:nvPr/>
        </p:nvGrpSpPr>
        <p:grpSpPr>
          <a:xfrm>
            <a:off x="-25" y="2816286"/>
            <a:ext cx="9144046" cy="948350"/>
            <a:chOff x="-25" y="2816286"/>
            <a:chExt cx="9144046" cy="948350"/>
          </a:xfrm>
        </p:grpSpPr>
        <p:sp>
          <p:nvSpPr>
            <p:cNvPr id="177" name="Google Shape;177;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96" name="Google Shape;196;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7" name="Google Shape;197;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8" name="Google Shape;198;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99" name="Google Shape;199;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0" name="Google Shape;200;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1" name="Google Shape;201;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02" name="Google Shape;202;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3" name="Google Shape;203;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04" name="Google Shape;20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5" name="Shape 205"/>
        <p:cNvGrpSpPr/>
        <p:nvPr/>
      </p:nvGrpSpPr>
      <p:grpSpPr>
        <a:xfrm>
          <a:off x="0" y="0"/>
          <a:ext cx="0" cy="0"/>
          <a:chOff x="0" y="0"/>
          <a:chExt cx="0" cy="0"/>
        </a:xfrm>
      </p:grpSpPr>
      <p:sp>
        <p:nvSpPr>
          <p:cNvPr id="206" name="Google Shape;206;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2" name="Google Shape;212;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3" name="Google Shape;213;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14" name="Google Shape;214;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5" name="Google Shape;215;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6" name="Google Shape;216;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7" name="Google Shape;217;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18" name="Google Shape;218;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19" name="Google Shape;219;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20" name="Google Shape;220;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21" name="Google Shape;22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22" name="Shape 222"/>
        <p:cNvGrpSpPr/>
        <p:nvPr/>
      </p:nvGrpSpPr>
      <p:grpSpPr>
        <a:xfrm>
          <a:off x="0" y="0"/>
          <a:ext cx="0" cy="0"/>
          <a:chOff x="0" y="0"/>
          <a:chExt cx="0" cy="0"/>
        </a:xfrm>
      </p:grpSpPr>
      <p:sp>
        <p:nvSpPr>
          <p:cNvPr id="223" name="Google Shape;223;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4" name="Google Shape;224;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5" name="Google Shape;225;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6" name="Google Shape;226;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7" name="Google Shape;227;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28" name="Google Shape;228;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29" name="Google Shape;229;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0" name="Google Shape;230;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31" name="Google Shape;231;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32" name="Google Shape;23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33" name="Shape 233"/>
        <p:cNvGrpSpPr/>
        <p:nvPr/>
      </p:nvGrpSpPr>
      <p:grpSpPr>
        <a:xfrm>
          <a:off x="0" y="0"/>
          <a:ext cx="0" cy="0"/>
          <a:chOff x="0" y="0"/>
          <a:chExt cx="0" cy="0"/>
        </a:xfrm>
      </p:grpSpPr>
      <p:sp>
        <p:nvSpPr>
          <p:cNvPr id="234" name="Google Shape;234;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36" name="Google Shape;236;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37" name="Google Shape;237;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42" name="Shape 242"/>
        <p:cNvGrpSpPr/>
        <p:nvPr/>
      </p:nvGrpSpPr>
      <p:grpSpPr>
        <a:xfrm>
          <a:off x="0" y="0"/>
          <a:ext cx="0" cy="0"/>
          <a:chOff x="0" y="0"/>
          <a:chExt cx="0" cy="0"/>
        </a:xfrm>
      </p:grpSpPr>
      <p:sp>
        <p:nvSpPr>
          <p:cNvPr id="243" name="Google Shape;243;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55" name="Google Shape;25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56" name="Shape 256"/>
        <p:cNvGrpSpPr/>
        <p:nvPr/>
      </p:nvGrpSpPr>
      <p:grpSpPr>
        <a:xfrm>
          <a:off x="0" y="0"/>
          <a:ext cx="0" cy="0"/>
          <a:chOff x="0" y="0"/>
          <a:chExt cx="0" cy="0"/>
        </a:xfrm>
      </p:grpSpPr>
      <p:sp>
        <p:nvSpPr>
          <p:cNvPr id="257" name="Google Shape;257;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59" name="Google Shape;259;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60" name="Google Shape;260;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93" name="Shape 293"/>
        <p:cNvGrpSpPr/>
        <p:nvPr/>
      </p:nvGrpSpPr>
      <p:grpSpPr>
        <a:xfrm>
          <a:off x="0" y="0"/>
          <a:ext cx="0" cy="0"/>
          <a:chOff x="0" y="0"/>
          <a:chExt cx="0" cy="0"/>
        </a:xfrm>
      </p:grpSpPr>
      <p:sp>
        <p:nvSpPr>
          <p:cNvPr id="294" name="Google Shape;294;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00" name="Google Shape;300;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01" name="Google Shape;301;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02" name="Google Shape;302;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303" name="Google Shape;30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3" name="Shape 53"/>
        <p:cNvGrpSpPr/>
        <p:nvPr/>
      </p:nvGrpSpPr>
      <p:grpSpPr>
        <a:xfrm>
          <a:off x="0" y="0"/>
          <a:ext cx="0" cy="0"/>
          <a:chOff x="0" y="0"/>
          <a:chExt cx="0" cy="0"/>
        </a:xfrm>
      </p:grpSpPr>
      <p:sp>
        <p:nvSpPr>
          <p:cNvPr id="54" name="Google Shape;54;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8" name="Google Shape;58;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60" name="Google Shape;60;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04" name="Shape 304"/>
        <p:cNvGrpSpPr/>
        <p:nvPr/>
      </p:nvGrpSpPr>
      <p:grpSpPr>
        <a:xfrm>
          <a:off x="0" y="0"/>
          <a:ext cx="0" cy="0"/>
          <a:chOff x="0" y="0"/>
          <a:chExt cx="0" cy="0"/>
        </a:xfrm>
      </p:grpSpPr>
      <p:sp>
        <p:nvSpPr>
          <p:cNvPr id="305" name="Google Shape;30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06" name="Google Shape;30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7" name="Google Shape;3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08" name="Shape 308"/>
        <p:cNvGrpSpPr/>
        <p:nvPr/>
      </p:nvGrpSpPr>
      <p:grpSpPr>
        <a:xfrm>
          <a:off x="0" y="0"/>
          <a:ext cx="0" cy="0"/>
          <a:chOff x="0" y="0"/>
          <a:chExt cx="0" cy="0"/>
        </a:xfrm>
      </p:grpSpPr>
      <p:sp>
        <p:nvSpPr>
          <p:cNvPr id="309" name="Google Shape;309;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1" name="Google Shape;311;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3" name="Google Shape;313;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5" name="Google Shape;315;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7" name="Google Shape;317;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19" name="Google Shape;319;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21" name="Google Shape;321;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2" name="Google Shape;322;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25" name="Shape 325"/>
        <p:cNvGrpSpPr/>
        <p:nvPr/>
      </p:nvGrpSpPr>
      <p:grpSpPr>
        <a:xfrm>
          <a:off x="0" y="0"/>
          <a:ext cx="0" cy="0"/>
          <a:chOff x="0" y="0"/>
          <a:chExt cx="0" cy="0"/>
        </a:xfrm>
      </p:grpSpPr>
      <p:sp>
        <p:nvSpPr>
          <p:cNvPr id="326" name="Google Shape;326;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27" name="Google Shape;327;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8" name="Google Shape;328;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29" name="Google Shape;329;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33" name="Shape 333"/>
        <p:cNvGrpSpPr/>
        <p:nvPr/>
      </p:nvGrpSpPr>
      <p:grpSpPr>
        <a:xfrm>
          <a:off x="0" y="0"/>
          <a:ext cx="0" cy="0"/>
          <a:chOff x="0" y="0"/>
          <a:chExt cx="0" cy="0"/>
        </a:xfrm>
      </p:grpSpPr>
      <p:sp>
        <p:nvSpPr>
          <p:cNvPr id="334" name="Google Shape;334;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6" name="Google Shape;336;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38" name="Google Shape;338;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40" name="Google Shape;340;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91" name="Google Shape;9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5" name="Google Shape;95;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6" name="Google Shape;9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9" name="Google Shape;99;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0" name="Google Shape;100;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1" name="Google Shape;101;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02" name="Google Shape;102;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03" name="Google Shape;103;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7" name="Google Shape;10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10" name="Google Shape;110;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14" name="Shape 114"/>
        <p:cNvGrpSpPr/>
        <p:nvPr/>
      </p:nvGrpSpPr>
      <p:grpSpPr>
        <a:xfrm>
          <a:off x="0" y="0"/>
          <a:ext cx="0" cy="0"/>
          <a:chOff x="0" y="0"/>
          <a:chExt cx="0" cy="0"/>
        </a:xfrm>
      </p:grpSpPr>
      <p:sp>
        <p:nvSpPr>
          <p:cNvPr id="115" name="Google Shape;115;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2" name="Google Shape;14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5" name="Google Shape;145;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46" name="Google Shape;146;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Anaheim"/>
                <a:ea typeface="Anaheim"/>
                <a:cs typeface="Anaheim"/>
                <a:sym typeface="Anaheim"/>
              </a:defRPr>
            </a:lvl1pPr>
            <a:lvl2pPr lvl="1" algn="r">
              <a:buNone/>
              <a:defRPr sz="1300">
                <a:solidFill>
                  <a:schemeClr val="lt1"/>
                </a:solidFill>
                <a:latin typeface="Anaheim"/>
                <a:ea typeface="Anaheim"/>
                <a:cs typeface="Anaheim"/>
                <a:sym typeface="Anaheim"/>
              </a:defRPr>
            </a:lvl2pPr>
            <a:lvl3pPr lvl="2" algn="r">
              <a:buNone/>
              <a:defRPr sz="1300">
                <a:solidFill>
                  <a:schemeClr val="lt1"/>
                </a:solidFill>
                <a:latin typeface="Anaheim"/>
                <a:ea typeface="Anaheim"/>
                <a:cs typeface="Anaheim"/>
                <a:sym typeface="Anaheim"/>
              </a:defRPr>
            </a:lvl3pPr>
            <a:lvl4pPr lvl="3" algn="r">
              <a:buNone/>
              <a:defRPr sz="1300">
                <a:solidFill>
                  <a:schemeClr val="lt1"/>
                </a:solidFill>
                <a:latin typeface="Anaheim"/>
                <a:ea typeface="Anaheim"/>
                <a:cs typeface="Anaheim"/>
                <a:sym typeface="Anaheim"/>
              </a:defRPr>
            </a:lvl4pPr>
            <a:lvl5pPr lvl="4" algn="r">
              <a:buNone/>
              <a:defRPr sz="1300">
                <a:solidFill>
                  <a:schemeClr val="lt1"/>
                </a:solidFill>
                <a:latin typeface="Anaheim"/>
                <a:ea typeface="Anaheim"/>
                <a:cs typeface="Anaheim"/>
                <a:sym typeface="Anaheim"/>
              </a:defRPr>
            </a:lvl5pPr>
            <a:lvl6pPr lvl="5" algn="r">
              <a:buNone/>
              <a:defRPr sz="1300">
                <a:solidFill>
                  <a:schemeClr val="lt1"/>
                </a:solidFill>
                <a:latin typeface="Anaheim"/>
                <a:ea typeface="Anaheim"/>
                <a:cs typeface="Anaheim"/>
                <a:sym typeface="Anaheim"/>
              </a:defRPr>
            </a:lvl6pPr>
            <a:lvl7pPr lvl="6" algn="r">
              <a:buNone/>
              <a:defRPr sz="1300">
                <a:solidFill>
                  <a:schemeClr val="lt1"/>
                </a:solidFill>
                <a:latin typeface="Anaheim"/>
                <a:ea typeface="Anaheim"/>
                <a:cs typeface="Anaheim"/>
                <a:sym typeface="Anaheim"/>
              </a:defRPr>
            </a:lvl7pPr>
            <a:lvl8pPr lvl="7" algn="r">
              <a:buNone/>
              <a:defRPr sz="1300">
                <a:solidFill>
                  <a:schemeClr val="lt1"/>
                </a:solidFill>
                <a:latin typeface="Anaheim"/>
                <a:ea typeface="Anaheim"/>
                <a:cs typeface="Anaheim"/>
                <a:sym typeface="Anaheim"/>
              </a:defRPr>
            </a:lvl8pPr>
            <a:lvl9pPr lvl="8" algn="r">
              <a:buNone/>
              <a:defRPr sz="1300">
                <a:solidFill>
                  <a:schemeClr val="lt1"/>
                </a:solidFill>
                <a:latin typeface="Anaheim"/>
                <a:ea typeface="Anaheim"/>
                <a:cs typeface="Anaheim"/>
                <a:sym typeface="Anahei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 Id="rId3"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 Id="rId3" Type="http://schemas.openxmlformats.org/officeDocument/2006/relationships/hyperlink" Target="https://github.com/hhoangcpascal/CS112.N21.KHTN/blob/main/Seminar/Giai%20tri.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6.xml"/><Relationship Id="rId3" Type="http://schemas.openxmlformats.org/officeDocument/2006/relationships/hyperlink" Target="https://github.com/hhoangcpascal/CS112.N21.KHTN/blob/main/Seminar/Modulo.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ctrTitle"/>
          </p:nvPr>
        </p:nvSpPr>
        <p:spPr>
          <a:xfrm>
            <a:off x="720000" y="1291625"/>
            <a:ext cx="7091400" cy="16773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600"/>
              <a:t>KIỂM TRA TÍNH ĐÚNG ĐẮN VÀ HIỆU NĂNG CỦA CHƯƠNG TRÌNH BẰNG BỘ TEST</a:t>
            </a:r>
            <a:endParaRPr sz="3600"/>
          </a:p>
        </p:txBody>
      </p:sp>
      <p:sp>
        <p:nvSpPr>
          <p:cNvPr id="355" name="Google Shape;355;p25"/>
          <p:cNvSpPr txBox="1"/>
          <p:nvPr>
            <p:ph idx="1" type="subTitle"/>
          </p:nvPr>
        </p:nvSpPr>
        <p:spPr>
          <a:xfrm>
            <a:off x="769050" y="3396100"/>
            <a:ext cx="8520600" cy="1065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Lớp: CS112.N21.KHTN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Giảng viên: Nguyễn Thanh Sơn</a:t>
            </a:r>
            <a:endParaRPr sz="2000">
              <a:solidFill>
                <a:schemeClr val="dk2"/>
              </a:solidFill>
              <a:latin typeface="Overpass Mono"/>
              <a:ea typeface="Overpass Mono"/>
              <a:cs typeface="Overpass Mono"/>
              <a:sym typeface="Overpass Mono"/>
            </a:endParaRPr>
          </a:p>
          <a:p>
            <a:pPr indent="0" lvl="0" marL="0" rtl="0" algn="l">
              <a:spcBef>
                <a:spcPts val="0"/>
              </a:spcBef>
              <a:spcAft>
                <a:spcPts val="0"/>
              </a:spcAft>
              <a:buNone/>
            </a:pPr>
            <a:r>
              <a:rPr lang="en" sz="2000">
                <a:solidFill>
                  <a:schemeClr val="dk2"/>
                </a:solidFill>
                <a:latin typeface="Overpass Mono"/>
                <a:ea typeface="Overpass Mono"/>
                <a:cs typeface="Overpass Mono"/>
                <a:sym typeface="Overpass Mono"/>
              </a:rPr>
              <a:t>Nhóm thực hiện: Nhóm 8</a:t>
            </a:r>
            <a:endParaRPr sz="2000">
              <a:solidFill>
                <a:schemeClr val="dk2"/>
              </a:solidFill>
              <a:latin typeface="Overpass Mono"/>
              <a:ea typeface="Overpass Mono"/>
              <a:cs typeface="Overpass Mono"/>
              <a:sym typeface="Overpas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34"/>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CÁCH TẠO BỘ TEST</a:t>
            </a:r>
            <a:endParaRPr/>
          </a:p>
        </p:txBody>
      </p:sp>
      <p:sp>
        <p:nvSpPr>
          <p:cNvPr id="466" name="Google Shape;46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txBox="1"/>
          <p:nvPr>
            <p:ph idx="1" type="body"/>
          </p:nvPr>
        </p:nvSpPr>
        <p:spPr>
          <a:xfrm>
            <a:off x="4260800" y="2388200"/>
            <a:ext cx="42516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Calibri"/>
                <a:ea typeface="Calibri"/>
                <a:cs typeface="Calibri"/>
                <a:sym typeface="Calibri"/>
              </a:rPr>
              <a:t>Là t</a:t>
            </a:r>
            <a:r>
              <a:rPr lang="en" sz="1800">
                <a:latin typeface="Calibri"/>
                <a:ea typeface="Calibri"/>
                <a:cs typeface="Calibri"/>
                <a:sym typeface="Calibri"/>
              </a:rPr>
              <a:t>ập hợp nhiều cặp input-output của một bài toán nào đó, trong đó input và output phải thỏa mãn yêu cầu bài toán đó.</a:t>
            </a:r>
            <a:r>
              <a:rPr lang="en" sz="1800">
                <a:latin typeface="Calibri"/>
                <a:ea typeface="Calibri"/>
                <a:cs typeface="Calibri"/>
                <a:sym typeface="Calibri"/>
              </a:rPr>
              <a:t> </a:t>
            </a:r>
            <a:endParaRPr sz="1800">
              <a:latin typeface="Calibri"/>
              <a:ea typeface="Calibri"/>
              <a:cs typeface="Calibri"/>
              <a:sym typeface="Calibri"/>
            </a:endParaRPr>
          </a:p>
        </p:txBody>
      </p:sp>
      <p:sp>
        <p:nvSpPr>
          <p:cNvPr id="472" name="Google Shape;472;p35"/>
          <p:cNvSpPr txBox="1"/>
          <p:nvPr>
            <p:ph type="title"/>
          </p:nvPr>
        </p:nvSpPr>
        <p:spPr>
          <a:xfrm>
            <a:off x="4564231" y="1405075"/>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Bộ test là gì?</a:t>
            </a:r>
            <a:endParaRPr/>
          </a:p>
        </p:txBody>
      </p:sp>
      <p:pic>
        <p:nvPicPr>
          <p:cNvPr id="473" name="Google Shape;473;p35"/>
          <p:cNvPicPr preferRelativeResize="0"/>
          <p:nvPr/>
        </p:nvPicPr>
        <p:blipFill>
          <a:blip r:embed="rId3">
            <a:alphaModFix/>
          </a:blip>
          <a:stretch>
            <a:fillRect/>
          </a:stretch>
        </p:blipFill>
        <p:spPr>
          <a:xfrm>
            <a:off x="4415675" y="2074075"/>
            <a:ext cx="4051276" cy="2130900"/>
          </a:xfrm>
          <a:prstGeom prst="rect">
            <a:avLst/>
          </a:prstGeom>
          <a:noFill/>
          <a:ln>
            <a:noFill/>
          </a:ln>
        </p:spPr>
      </p:pic>
      <p:sp>
        <p:nvSpPr>
          <p:cNvPr id="474" name="Google Shape;47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idx="1" type="body"/>
          </p:nvPr>
        </p:nvSpPr>
        <p:spPr>
          <a:xfrm>
            <a:off x="4548950" y="2388200"/>
            <a:ext cx="3963300" cy="1045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Dùng để kiểm tra tính đúng đắn và hiệu năng của chương trình, đảm bảo chương trình chạy theo ý muốn của người lập trình. </a:t>
            </a:r>
            <a:endParaRPr>
              <a:latin typeface="Calibri"/>
              <a:ea typeface="Calibri"/>
              <a:cs typeface="Calibri"/>
              <a:sym typeface="Calibri"/>
            </a:endParaRPr>
          </a:p>
        </p:txBody>
      </p:sp>
      <p:sp>
        <p:nvSpPr>
          <p:cNvPr id="480" name="Google Shape;480;p36"/>
          <p:cNvSpPr txBox="1"/>
          <p:nvPr>
            <p:ph type="title"/>
          </p:nvPr>
        </p:nvSpPr>
        <p:spPr>
          <a:xfrm>
            <a:off x="3221050" y="951550"/>
            <a:ext cx="52029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Công dụng của bộ test</a:t>
            </a:r>
            <a:endParaRPr/>
          </a:p>
        </p:txBody>
      </p:sp>
      <p:pic>
        <p:nvPicPr>
          <p:cNvPr id="481" name="Google Shape;481;p36"/>
          <p:cNvPicPr preferRelativeResize="0"/>
          <p:nvPr/>
        </p:nvPicPr>
        <p:blipFill>
          <a:blip r:embed="rId3">
            <a:alphaModFix/>
          </a:blip>
          <a:stretch>
            <a:fillRect/>
          </a:stretch>
        </p:blipFill>
        <p:spPr>
          <a:xfrm>
            <a:off x="4670337" y="1731125"/>
            <a:ext cx="3886426" cy="2661498"/>
          </a:xfrm>
          <a:prstGeom prst="rect">
            <a:avLst/>
          </a:prstGeom>
          <a:noFill/>
          <a:ln>
            <a:noFill/>
          </a:ln>
        </p:spPr>
      </p:pic>
      <p:sp>
        <p:nvSpPr>
          <p:cNvPr id="482" name="Google Shape;48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7"/>
          <p:cNvSpPr txBox="1"/>
          <p:nvPr>
            <p:ph type="title"/>
          </p:nvPr>
        </p:nvSpPr>
        <p:spPr>
          <a:xfrm>
            <a:off x="1278000" y="343200"/>
            <a:ext cx="6588000" cy="10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Một bộ test chuẩn cần có những yếu tố nào?</a:t>
            </a:r>
            <a:endParaRPr/>
          </a:p>
        </p:txBody>
      </p:sp>
      <p:grpSp>
        <p:nvGrpSpPr>
          <p:cNvPr id="488" name="Google Shape;488;p37"/>
          <p:cNvGrpSpPr/>
          <p:nvPr/>
        </p:nvGrpSpPr>
        <p:grpSpPr>
          <a:xfrm>
            <a:off x="6739789" y="2872050"/>
            <a:ext cx="2404115" cy="2123775"/>
            <a:chOff x="6739789" y="1500450"/>
            <a:chExt cx="2404115" cy="2123775"/>
          </a:xfrm>
        </p:grpSpPr>
        <p:sp>
          <p:nvSpPr>
            <p:cNvPr id="489" name="Google Shape;489;p37"/>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7"/>
          <p:cNvGrpSpPr/>
          <p:nvPr/>
        </p:nvGrpSpPr>
        <p:grpSpPr>
          <a:xfrm>
            <a:off x="10" y="128850"/>
            <a:ext cx="2428766" cy="2123775"/>
            <a:chOff x="10" y="1500450"/>
            <a:chExt cx="2428766" cy="2123775"/>
          </a:xfrm>
        </p:grpSpPr>
        <p:sp>
          <p:nvSpPr>
            <p:cNvPr id="495" name="Google Shape;495;p37"/>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37"/>
          <p:cNvSpPr txBox="1"/>
          <p:nvPr/>
        </p:nvSpPr>
        <p:spPr>
          <a:xfrm>
            <a:off x="1314900" y="1463550"/>
            <a:ext cx="65142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Phải tuân theo phạm vi dữ liệu của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Mỗi test cần có id/name/…</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Ứng với mỗi input cần phải có output đúng với yêu cầu bài toán.</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Không được trùng lặp.</a:t>
            </a:r>
            <a:endParaRPr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AutoNum type="arabicPeriod"/>
            </a:pPr>
            <a:r>
              <a:rPr lang="en" sz="2200">
                <a:solidFill>
                  <a:schemeClr val="lt1"/>
                </a:solidFill>
                <a:latin typeface="Calibri"/>
                <a:ea typeface="Calibri"/>
                <a:cs typeface="Calibri"/>
                <a:sym typeface="Calibri"/>
              </a:rPr>
              <a:t>Đảm bảo đầy đủ tất cả trường hợp có thể xảy ra.</a:t>
            </a:r>
            <a:endParaRPr sz="2200">
              <a:solidFill>
                <a:schemeClr val="lt1"/>
              </a:solidFill>
              <a:latin typeface="Calibri"/>
              <a:ea typeface="Calibri"/>
              <a:cs typeface="Calibri"/>
              <a:sym typeface="Calibri"/>
            </a:endParaRPr>
          </a:p>
        </p:txBody>
      </p:sp>
      <p:pic>
        <p:nvPicPr>
          <p:cNvPr id="500" name="Google Shape;500;p37"/>
          <p:cNvPicPr preferRelativeResize="0"/>
          <p:nvPr/>
        </p:nvPicPr>
        <p:blipFill>
          <a:blip r:embed="rId3">
            <a:alphaModFix/>
          </a:blip>
          <a:stretch>
            <a:fillRect/>
          </a:stretch>
        </p:blipFill>
        <p:spPr>
          <a:xfrm>
            <a:off x="1314900" y="1463550"/>
            <a:ext cx="6514200" cy="3429300"/>
          </a:xfrm>
          <a:prstGeom prst="rect">
            <a:avLst/>
          </a:prstGeom>
          <a:noFill/>
          <a:ln>
            <a:noFill/>
          </a:ln>
        </p:spPr>
      </p:pic>
      <p:sp>
        <p:nvSpPr>
          <p:cNvPr id="501" name="Google Shape;50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Vậy cách tạo một bộ test</a:t>
            </a:r>
            <a:r>
              <a:rPr b="1" lang="en" sz="3000">
                <a:solidFill>
                  <a:schemeClr val="dk2"/>
                </a:solidFill>
                <a:latin typeface="Overpass Mono"/>
                <a:ea typeface="Overpass Mono"/>
                <a:cs typeface="Overpass Mono"/>
                <a:sym typeface="Overpass Mono"/>
              </a:rPr>
              <a:t>?</a:t>
            </a:r>
            <a:endParaRPr/>
          </a:p>
        </p:txBody>
      </p:sp>
      <p:sp>
        <p:nvSpPr>
          <p:cNvPr id="507" name="Google Shape;507;p38"/>
          <p:cNvSpPr txBox="1"/>
          <p:nvPr/>
        </p:nvSpPr>
        <p:spPr>
          <a:xfrm>
            <a:off x="1314900" y="108037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1: Xác định được phạm vi dữ liệu của bài toán.</a:t>
            </a:r>
            <a:endParaRPr sz="1900">
              <a:solidFill>
                <a:schemeClr val="lt1"/>
              </a:solidFill>
              <a:latin typeface="Calibri"/>
              <a:ea typeface="Calibri"/>
              <a:cs typeface="Calibri"/>
              <a:sym typeface="Calibri"/>
            </a:endParaRPr>
          </a:p>
        </p:txBody>
      </p:sp>
      <p:sp>
        <p:nvSpPr>
          <p:cNvPr id="508" name="Google Shape;508;p38"/>
          <p:cNvSpPr txBox="1"/>
          <p:nvPr/>
        </p:nvSpPr>
        <p:spPr>
          <a:xfrm>
            <a:off x="1314900" y="16945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2: </a:t>
            </a:r>
            <a:r>
              <a:rPr lang="en" sz="1900">
                <a:solidFill>
                  <a:schemeClr val="lt1"/>
                </a:solidFill>
                <a:latin typeface="Calibri"/>
                <a:ea typeface="Calibri"/>
                <a:cs typeface="Calibri"/>
                <a:sym typeface="Calibri"/>
              </a:rPr>
              <a:t>Xác định tất cả các trường hợp cần thiết của bài toán với giới hạn đã xác định.</a:t>
            </a:r>
            <a:endParaRPr sz="1900">
              <a:solidFill>
                <a:schemeClr val="lt1"/>
              </a:solidFill>
              <a:latin typeface="Calibri"/>
              <a:ea typeface="Calibri"/>
              <a:cs typeface="Calibri"/>
              <a:sym typeface="Calibri"/>
            </a:endParaRPr>
          </a:p>
        </p:txBody>
      </p:sp>
      <p:sp>
        <p:nvSpPr>
          <p:cNvPr id="509" name="Google Shape;509;p38"/>
          <p:cNvSpPr txBox="1"/>
          <p:nvPr/>
        </p:nvSpPr>
        <p:spPr>
          <a:xfrm>
            <a:off x="1314900" y="2556425"/>
            <a:ext cx="651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3: Tạo bộ test từ chương trình đạt yêu cầu bài toán. </a:t>
            </a:r>
            <a:endParaRPr sz="1900">
              <a:solidFill>
                <a:schemeClr val="lt1"/>
              </a:solidFill>
              <a:latin typeface="Calibri"/>
              <a:ea typeface="Calibri"/>
              <a:cs typeface="Calibri"/>
              <a:sym typeface="Calibri"/>
            </a:endParaRPr>
          </a:p>
        </p:txBody>
      </p:sp>
      <p:sp>
        <p:nvSpPr>
          <p:cNvPr id="510" name="Google Shape;510;p38"/>
          <p:cNvSpPr txBox="1"/>
          <p:nvPr/>
        </p:nvSpPr>
        <p:spPr>
          <a:xfrm>
            <a:off x="1314900" y="312582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Bước 4: Viết code hoặc dùng công cụ có sẵn để kiểm tra chương trình dựa trên bộ test đã tạo.</a:t>
            </a:r>
            <a:endParaRPr sz="1900">
              <a:solidFill>
                <a:schemeClr val="lt1"/>
              </a:solidFill>
              <a:latin typeface="Calibri"/>
              <a:ea typeface="Calibri"/>
              <a:cs typeface="Calibri"/>
              <a:sym typeface="Calibri"/>
            </a:endParaRPr>
          </a:p>
        </p:txBody>
      </p:sp>
      <p:sp>
        <p:nvSpPr>
          <p:cNvPr id="511" name="Google Shape;51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5" name="Shape 515"/>
        <p:cNvGrpSpPr/>
        <p:nvPr/>
      </p:nvGrpSpPr>
      <p:grpSpPr>
        <a:xfrm>
          <a:off x="0" y="0"/>
          <a:ext cx="0" cy="0"/>
          <a:chOff x="0" y="0"/>
          <a:chExt cx="0" cy="0"/>
        </a:xfrm>
      </p:grpSpPr>
      <p:sp>
        <p:nvSpPr>
          <p:cNvPr id="516" name="Google Shape;516;p39"/>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MỘT SỐ VÍ DỤ</a:t>
            </a:r>
            <a:endParaRPr/>
          </a:p>
        </p:txBody>
      </p:sp>
      <p:sp>
        <p:nvSpPr>
          <p:cNvPr id="517" name="Google Shape;51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pic>
        <p:nvPicPr>
          <p:cNvPr id="523" name="Google Shape;523;p40"/>
          <p:cNvPicPr preferRelativeResize="0"/>
          <p:nvPr/>
        </p:nvPicPr>
        <p:blipFill>
          <a:blip r:embed="rId3">
            <a:alphaModFix/>
          </a:blip>
          <a:stretch>
            <a:fillRect/>
          </a:stretch>
        </p:blipFill>
        <p:spPr>
          <a:xfrm>
            <a:off x="719999" y="900900"/>
            <a:ext cx="7880751" cy="3612325"/>
          </a:xfrm>
          <a:prstGeom prst="rect">
            <a:avLst/>
          </a:prstGeom>
          <a:noFill/>
          <a:ln>
            <a:noFill/>
          </a:ln>
        </p:spPr>
      </p:pic>
      <p:sp>
        <p:nvSpPr>
          <p:cNvPr id="524" name="Google Shape;5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1: Lũy thừa</a:t>
            </a:r>
            <a:endParaRPr/>
          </a:p>
        </p:txBody>
      </p:sp>
      <p:sp>
        <p:nvSpPr>
          <p:cNvPr id="530" name="Google Shape;53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41"/>
          <p:cNvPicPr preferRelativeResize="0"/>
          <p:nvPr/>
        </p:nvPicPr>
        <p:blipFill>
          <a:blip r:embed="rId3">
            <a:alphaModFix/>
          </a:blip>
          <a:stretch>
            <a:fillRect/>
          </a:stretch>
        </p:blipFill>
        <p:spPr>
          <a:xfrm>
            <a:off x="152400" y="1053300"/>
            <a:ext cx="4351747" cy="3685308"/>
          </a:xfrm>
          <a:prstGeom prst="rect">
            <a:avLst/>
          </a:prstGeom>
          <a:noFill/>
          <a:ln>
            <a:noFill/>
          </a:ln>
        </p:spPr>
      </p:pic>
      <p:pic>
        <p:nvPicPr>
          <p:cNvPr id="532" name="Google Shape;532;p41"/>
          <p:cNvPicPr preferRelativeResize="0"/>
          <p:nvPr/>
        </p:nvPicPr>
        <p:blipFill>
          <a:blip r:embed="rId4">
            <a:alphaModFix/>
          </a:blip>
          <a:stretch>
            <a:fillRect/>
          </a:stretch>
        </p:blipFill>
        <p:spPr>
          <a:xfrm>
            <a:off x="4656547" y="1053300"/>
            <a:ext cx="4335053" cy="24899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2"/>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38" name="Google Shape;538;p42"/>
          <p:cNvPicPr preferRelativeResize="0"/>
          <p:nvPr/>
        </p:nvPicPr>
        <p:blipFill>
          <a:blip r:embed="rId3">
            <a:alphaModFix/>
          </a:blip>
          <a:stretch>
            <a:fillRect/>
          </a:stretch>
        </p:blipFill>
        <p:spPr>
          <a:xfrm>
            <a:off x="1059425" y="900900"/>
            <a:ext cx="6929025" cy="3937801"/>
          </a:xfrm>
          <a:prstGeom prst="rect">
            <a:avLst/>
          </a:prstGeom>
          <a:noFill/>
          <a:ln>
            <a:noFill/>
          </a:ln>
        </p:spPr>
      </p:pic>
      <p:sp>
        <p:nvSpPr>
          <p:cNvPr id="539" name="Google Shape;53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2: Cắt giấy</a:t>
            </a:r>
            <a:endParaRPr/>
          </a:p>
        </p:txBody>
      </p:sp>
      <p:pic>
        <p:nvPicPr>
          <p:cNvPr id="545" name="Google Shape;545;p43"/>
          <p:cNvPicPr preferRelativeResize="0"/>
          <p:nvPr/>
        </p:nvPicPr>
        <p:blipFill>
          <a:blip r:embed="rId3">
            <a:alphaModFix/>
          </a:blip>
          <a:stretch>
            <a:fillRect/>
          </a:stretch>
        </p:blipFill>
        <p:spPr>
          <a:xfrm>
            <a:off x="152400" y="1053300"/>
            <a:ext cx="4219025" cy="3853677"/>
          </a:xfrm>
          <a:prstGeom prst="rect">
            <a:avLst/>
          </a:prstGeom>
          <a:noFill/>
          <a:ln>
            <a:noFill/>
          </a:ln>
        </p:spPr>
      </p:pic>
      <p:pic>
        <p:nvPicPr>
          <p:cNvPr id="546" name="Google Shape;546;p43"/>
          <p:cNvPicPr preferRelativeResize="0"/>
          <p:nvPr/>
        </p:nvPicPr>
        <p:blipFill>
          <a:blip r:embed="rId4">
            <a:alphaModFix/>
          </a:blip>
          <a:stretch>
            <a:fillRect/>
          </a:stretch>
        </p:blipFill>
        <p:spPr>
          <a:xfrm>
            <a:off x="4523825" y="1053300"/>
            <a:ext cx="4467773" cy="3505338"/>
          </a:xfrm>
          <a:prstGeom prst="rect">
            <a:avLst/>
          </a:prstGeom>
          <a:noFill/>
          <a:ln>
            <a:noFill/>
          </a:ln>
        </p:spPr>
      </p:pic>
      <p:sp>
        <p:nvSpPr>
          <p:cNvPr id="547" name="Google Shape;54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5" type="title"/>
          </p:nvPr>
        </p:nvSpPr>
        <p:spPr>
          <a:xfrm>
            <a:off x="1278000" y="342000"/>
            <a:ext cx="7699800" cy="1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KIỂM THỬ CHƯƠNG TRÌNH</a:t>
            </a:r>
            <a:endParaRPr/>
          </a:p>
          <a:p>
            <a:pPr indent="457200" lvl="0" marL="3200400" rtl="0" algn="l">
              <a:spcBef>
                <a:spcPts val="0"/>
              </a:spcBef>
              <a:spcAft>
                <a:spcPts val="0"/>
              </a:spcAft>
              <a:buNone/>
            </a:pPr>
            <a:r>
              <a:rPr lang="en"/>
              <a:t>BẰNG BỘ TEST</a:t>
            </a:r>
            <a:endParaRPr/>
          </a:p>
        </p:txBody>
      </p:sp>
      <p:sp>
        <p:nvSpPr>
          <p:cNvPr id="361" name="Google Shape;361;p26"/>
          <p:cNvSpPr txBox="1"/>
          <p:nvPr>
            <p:ph type="ctrTitle"/>
          </p:nvPr>
        </p:nvSpPr>
        <p:spPr>
          <a:xfrm flipH="1">
            <a:off x="1917000" y="1314750"/>
            <a:ext cx="1817400" cy="701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4400"/>
              <a:t>1</a:t>
            </a:r>
            <a:endParaRPr b="1" sz="4400"/>
          </a:p>
        </p:txBody>
      </p:sp>
      <p:sp>
        <p:nvSpPr>
          <p:cNvPr id="362" name="Google Shape;362;p26"/>
          <p:cNvSpPr txBox="1"/>
          <p:nvPr>
            <p:ph idx="1" type="subTitle"/>
          </p:nvPr>
        </p:nvSpPr>
        <p:spPr>
          <a:xfrm flipH="1">
            <a:off x="5355325" y="2089250"/>
            <a:ext cx="353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Quiz và bài tập về nhà</a:t>
            </a:r>
            <a:endParaRPr sz="1800"/>
          </a:p>
          <a:p>
            <a:pPr indent="0" lvl="0" marL="0" rtl="0" algn="l">
              <a:spcBef>
                <a:spcPts val="0"/>
              </a:spcBef>
              <a:spcAft>
                <a:spcPts val="0"/>
              </a:spcAft>
              <a:buNone/>
            </a:pPr>
            <a:r>
              <a:t/>
            </a:r>
            <a:endParaRPr/>
          </a:p>
        </p:txBody>
      </p:sp>
      <p:sp>
        <p:nvSpPr>
          <p:cNvPr id="363" name="Google Shape;363;p26"/>
          <p:cNvSpPr txBox="1"/>
          <p:nvPr>
            <p:ph idx="2" type="ctrTitle"/>
          </p:nvPr>
        </p:nvSpPr>
        <p:spPr>
          <a:xfrm flipH="1">
            <a:off x="5568150" y="1711675"/>
            <a:ext cx="21639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b="1" lang="en" sz="3700"/>
              <a:t>3</a:t>
            </a:r>
            <a:endParaRPr b="1" sz="3700"/>
          </a:p>
        </p:txBody>
      </p:sp>
      <p:sp>
        <p:nvSpPr>
          <p:cNvPr id="364" name="Google Shape;364;p26"/>
          <p:cNvSpPr txBox="1"/>
          <p:nvPr>
            <p:ph idx="6" type="ctrTitle"/>
          </p:nvPr>
        </p:nvSpPr>
        <p:spPr>
          <a:xfrm flipH="1">
            <a:off x="2189925" y="3258275"/>
            <a:ext cx="1268400" cy="2409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800"/>
              <a:t>2</a:t>
            </a:r>
            <a:endParaRPr sz="3800"/>
          </a:p>
        </p:txBody>
      </p:sp>
      <p:sp>
        <p:nvSpPr>
          <p:cNvPr id="365" name="Google Shape;365;p26"/>
          <p:cNvSpPr txBox="1"/>
          <p:nvPr>
            <p:ph idx="7" type="subTitle"/>
          </p:nvPr>
        </p:nvSpPr>
        <p:spPr>
          <a:xfrm flipH="1">
            <a:off x="6063900" y="3499250"/>
            <a:ext cx="11724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800"/>
              <a:t>Q &amp; A</a:t>
            </a:r>
            <a:endParaRPr sz="1800"/>
          </a:p>
        </p:txBody>
      </p:sp>
      <p:sp>
        <p:nvSpPr>
          <p:cNvPr id="366" name="Google Shape;366;p26"/>
          <p:cNvSpPr txBox="1"/>
          <p:nvPr>
            <p:ph idx="8" type="ctrTitle"/>
          </p:nvPr>
        </p:nvSpPr>
        <p:spPr>
          <a:xfrm flipH="1">
            <a:off x="4985400" y="3258275"/>
            <a:ext cx="1734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4</a:t>
            </a:r>
            <a:endParaRPr/>
          </a:p>
        </p:txBody>
      </p:sp>
      <p:sp>
        <p:nvSpPr>
          <p:cNvPr id="367" name="Google Shape;367;p26"/>
          <p:cNvSpPr txBox="1"/>
          <p:nvPr>
            <p:ph idx="7" type="subTitle"/>
          </p:nvPr>
        </p:nvSpPr>
        <p:spPr>
          <a:xfrm flipH="1">
            <a:off x="1075000" y="2089250"/>
            <a:ext cx="32787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600"/>
              <a:t>Tính đúng đắn và hiệu năng của chương trình, cách tạo bộ test</a:t>
            </a:r>
            <a:endParaRPr sz="1600"/>
          </a:p>
        </p:txBody>
      </p:sp>
      <p:sp>
        <p:nvSpPr>
          <p:cNvPr id="368" name="Google Shape;368;p26"/>
          <p:cNvSpPr txBox="1"/>
          <p:nvPr>
            <p:ph idx="7" type="subTitle"/>
          </p:nvPr>
        </p:nvSpPr>
        <p:spPr>
          <a:xfrm flipH="1">
            <a:off x="1423500" y="3499250"/>
            <a:ext cx="2638200" cy="10347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sz="1800"/>
              <a:t>Các kĩ thuật kiểm thử chương trình</a:t>
            </a:r>
            <a:endParaRPr sz="1800"/>
          </a:p>
        </p:txBody>
      </p:sp>
      <p:sp>
        <p:nvSpPr>
          <p:cNvPr id="369" name="Google Shape;36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53" name="Google Shape;553;p44"/>
          <p:cNvPicPr preferRelativeResize="0"/>
          <p:nvPr/>
        </p:nvPicPr>
        <p:blipFill>
          <a:blip r:embed="rId3">
            <a:alphaModFix/>
          </a:blip>
          <a:stretch>
            <a:fillRect/>
          </a:stretch>
        </p:blipFill>
        <p:spPr>
          <a:xfrm>
            <a:off x="2035100" y="964825"/>
            <a:ext cx="5073810" cy="3937801"/>
          </a:xfrm>
          <a:prstGeom prst="rect">
            <a:avLst/>
          </a:prstGeom>
          <a:noFill/>
          <a:ln>
            <a:noFill/>
          </a:ln>
        </p:spPr>
      </p:pic>
      <p:sp>
        <p:nvSpPr>
          <p:cNvPr id="554" name="Google Shape;5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nvSpPr>
        <p:spPr>
          <a:xfrm>
            <a:off x="539100" y="254400"/>
            <a:ext cx="806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2"/>
                </a:solidFill>
                <a:latin typeface="Overpass Mono"/>
                <a:ea typeface="Overpass Mono"/>
                <a:cs typeface="Overpass Mono"/>
                <a:sym typeface="Overpass Mono"/>
              </a:rPr>
              <a:t>Ví dụ 3: STRIN</a:t>
            </a:r>
            <a:endParaRPr/>
          </a:p>
        </p:txBody>
      </p:sp>
      <p:pic>
        <p:nvPicPr>
          <p:cNvPr id="560" name="Google Shape;560;p45"/>
          <p:cNvPicPr preferRelativeResize="0"/>
          <p:nvPr/>
        </p:nvPicPr>
        <p:blipFill>
          <a:blip r:embed="rId3">
            <a:alphaModFix/>
          </a:blip>
          <a:stretch>
            <a:fillRect/>
          </a:stretch>
        </p:blipFill>
        <p:spPr>
          <a:xfrm>
            <a:off x="152400" y="1053300"/>
            <a:ext cx="4219024" cy="3745361"/>
          </a:xfrm>
          <a:prstGeom prst="rect">
            <a:avLst/>
          </a:prstGeom>
          <a:noFill/>
          <a:ln>
            <a:noFill/>
          </a:ln>
        </p:spPr>
      </p:pic>
      <p:pic>
        <p:nvPicPr>
          <p:cNvPr id="561" name="Google Shape;561;p45"/>
          <p:cNvPicPr preferRelativeResize="0"/>
          <p:nvPr/>
        </p:nvPicPr>
        <p:blipFill>
          <a:blip r:embed="rId4">
            <a:alphaModFix/>
          </a:blip>
          <a:stretch>
            <a:fillRect/>
          </a:stretch>
        </p:blipFill>
        <p:spPr>
          <a:xfrm>
            <a:off x="4523824" y="1053300"/>
            <a:ext cx="4467776" cy="3183227"/>
          </a:xfrm>
          <a:prstGeom prst="rect">
            <a:avLst/>
          </a:prstGeom>
          <a:noFill/>
          <a:ln>
            <a:noFill/>
          </a:ln>
        </p:spPr>
      </p:pic>
      <p:sp>
        <p:nvSpPr>
          <p:cNvPr id="562" name="Google Shape;562;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Các kĩ thuật kiểm thử chương trình</a:t>
            </a:r>
            <a:endParaRPr sz="4400"/>
          </a:p>
        </p:txBody>
      </p:sp>
      <p:sp>
        <p:nvSpPr>
          <p:cNvPr id="568" name="Google Shape;568;p4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2</a:t>
            </a:r>
            <a:endParaRPr sz="8600"/>
          </a:p>
        </p:txBody>
      </p:sp>
      <p:sp>
        <p:nvSpPr>
          <p:cNvPr id="569" name="Google Shape;569;p46"/>
          <p:cNvSpPr txBox="1"/>
          <p:nvPr>
            <p:ph type="title"/>
          </p:nvPr>
        </p:nvSpPr>
        <p:spPr>
          <a:xfrm>
            <a:off x="587725" y="35832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i="1" lang="en" sz="2000"/>
              <a:t>Special case: Kiểm thử phần mềm</a:t>
            </a:r>
            <a:endParaRPr i="1" sz="2000"/>
          </a:p>
          <a:p>
            <a:pPr indent="0" lvl="0" marL="0" rtl="0" algn="ctr">
              <a:spcBef>
                <a:spcPts val="0"/>
              </a:spcBef>
              <a:spcAft>
                <a:spcPts val="0"/>
              </a:spcAft>
              <a:buNone/>
            </a:pPr>
            <a:r>
              <a:t/>
            </a:r>
            <a:endParaRPr i="1" sz="2000"/>
          </a:p>
        </p:txBody>
      </p:sp>
      <p:sp>
        <p:nvSpPr>
          <p:cNvPr id="570" name="Google Shape;57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7"/>
          <p:cNvSpPr txBox="1"/>
          <p:nvPr>
            <p:ph idx="3" type="subTitle"/>
          </p:nvPr>
        </p:nvSpPr>
        <p:spPr>
          <a:xfrm>
            <a:off x="4515925" y="14626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rgbClr val="D9EAD3"/>
                </a:solidFill>
                <a:latin typeface="Overpass Mono"/>
                <a:ea typeface="Overpass Mono"/>
                <a:cs typeface="Overpass Mono"/>
                <a:sym typeface="Overpass Mono"/>
              </a:rPr>
              <a:t>cách phân loại</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a:p>
            <a:pPr indent="0" lvl="0" marL="0" rtl="0" algn="l">
              <a:spcBef>
                <a:spcPts val="0"/>
              </a:spcBef>
              <a:spcAft>
                <a:spcPts val="0"/>
              </a:spcAft>
              <a:buNone/>
            </a:pPr>
            <a:r>
              <a:t/>
            </a:r>
            <a:endParaRPr b="1" sz="3800">
              <a:solidFill>
                <a:srgbClr val="D9EAD3"/>
              </a:solidFill>
              <a:latin typeface="Overpass Mono"/>
              <a:ea typeface="Overpass Mono"/>
              <a:cs typeface="Overpass Mono"/>
              <a:sym typeface="Overpass Mono"/>
            </a:endParaRPr>
          </a:p>
        </p:txBody>
      </p:sp>
      <p:pic>
        <p:nvPicPr>
          <p:cNvPr id="576" name="Google Shape;576;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77" name="Google Shape;577;p47"/>
          <p:cNvGrpSpPr/>
          <p:nvPr/>
        </p:nvGrpSpPr>
        <p:grpSpPr>
          <a:xfrm>
            <a:off x="1223348" y="4553184"/>
            <a:ext cx="1015032" cy="325196"/>
            <a:chOff x="1156673" y="4600809"/>
            <a:chExt cx="1015032" cy="325196"/>
          </a:xfrm>
        </p:grpSpPr>
        <p:sp>
          <p:nvSpPr>
            <p:cNvPr id="578" name="Google Shape;578;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47"/>
          <p:cNvSpPr txBox="1"/>
          <p:nvPr>
            <p:ph idx="1" type="subTitle"/>
          </p:nvPr>
        </p:nvSpPr>
        <p:spPr>
          <a:xfrm>
            <a:off x="2668525"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latin typeface="Work Sans"/>
                <a:ea typeface="Work Sans"/>
                <a:cs typeface="Work Sans"/>
                <a:sym typeface="Work Sans"/>
              </a:rPr>
              <a:t>04</a:t>
            </a:r>
            <a:endParaRPr b="1" sz="9600">
              <a:latin typeface="Work Sans"/>
              <a:ea typeface="Work Sans"/>
              <a:cs typeface="Work Sans"/>
              <a:sym typeface="Work Sans"/>
            </a:endParaRPr>
          </a:p>
          <a:p>
            <a:pPr indent="0" lvl="0" marL="0" rtl="0" algn="ctr">
              <a:spcBef>
                <a:spcPts val="0"/>
              </a:spcBef>
              <a:spcAft>
                <a:spcPts val="0"/>
              </a:spcAft>
              <a:buNone/>
            </a:pPr>
            <a:r>
              <a:t/>
            </a:r>
            <a:endParaRPr b="1" sz="9600">
              <a:latin typeface="Work Sans"/>
              <a:ea typeface="Work Sans"/>
              <a:cs typeface="Work Sans"/>
              <a:sym typeface="Work Sans"/>
            </a:endParaRPr>
          </a:p>
        </p:txBody>
      </p:sp>
      <p:sp>
        <p:nvSpPr>
          <p:cNvPr id="584" name="Google Shape;584;p47"/>
          <p:cNvSpPr txBox="1"/>
          <p:nvPr>
            <p:ph idx="1" type="subTitle"/>
          </p:nvPr>
        </p:nvSpPr>
        <p:spPr>
          <a:xfrm>
            <a:off x="2617400" y="1018775"/>
            <a:ext cx="1823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93C47D"/>
                </a:solidFill>
                <a:latin typeface="Work Sans"/>
                <a:ea typeface="Work Sans"/>
                <a:cs typeface="Work Sans"/>
                <a:sym typeface="Work Sans"/>
              </a:rPr>
              <a:t>04</a:t>
            </a:r>
            <a:endParaRPr b="1" sz="9600">
              <a:solidFill>
                <a:srgbClr val="93C47D"/>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93C47D"/>
              </a:solidFill>
              <a:latin typeface="Work Sans"/>
              <a:ea typeface="Work Sans"/>
              <a:cs typeface="Work Sans"/>
              <a:sym typeface="Work Sans"/>
            </a:endParaRPr>
          </a:p>
        </p:txBody>
      </p:sp>
      <p:sp>
        <p:nvSpPr>
          <p:cNvPr id="585" name="Google Shape;585;p47"/>
          <p:cNvSpPr txBox="1"/>
          <p:nvPr>
            <p:ph idx="1" type="subTitle"/>
          </p:nvPr>
        </p:nvSpPr>
        <p:spPr>
          <a:xfrm>
            <a:off x="3076575"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F4CCCC"/>
                </a:solidFill>
                <a:latin typeface="Work Sans"/>
                <a:ea typeface="Work Sans"/>
                <a:cs typeface="Work Sans"/>
                <a:sym typeface="Work Sans"/>
              </a:rPr>
              <a:t>9+</a:t>
            </a:r>
            <a:endParaRPr b="1" sz="9600">
              <a:solidFill>
                <a:srgbClr val="F4CCCC"/>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F4CCCC"/>
              </a:solidFill>
              <a:latin typeface="Work Sans"/>
              <a:ea typeface="Work Sans"/>
              <a:cs typeface="Work Sans"/>
              <a:sym typeface="Work Sans"/>
            </a:endParaRPr>
          </a:p>
        </p:txBody>
      </p:sp>
      <p:sp>
        <p:nvSpPr>
          <p:cNvPr id="586" name="Google Shape;586;p47"/>
          <p:cNvSpPr txBox="1"/>
          <p:nvPr>
            <p:ph idx="3" type="subTitle"/>
          </p:nvPr>
        </p:nvSpPr>
        <p:spPr>
          <a:xfrm>
            <a:off x="4770575" y="2955150"/>
            <a:ext cx="48120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4CCCC"/>
                </a:solidFill>
                <a:latin typeface="Overpass Mono"/>
                <a:ea typeface="Overpass Mono"/>
                <a:cs typeface="Overpass Mono"/>
                <a:sym typeface="Overpass Mono"/>
              </a:rPr>
              <a:t>kĩ thuật kiểm thử</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a:p>
            <a:pPr indent="0" lvl="0" marL="0" rtl="0" algn="l">
              <a:spcBef>
                <a:spcPts val="0"/>
              </a:spcBef>
              <a:spcAft>
                <a:spcPts val="0"/>
              </a:spcAft>
              <a:buNone/>
            </a:pPr>
            <a:r>
              <a:t/>
            </a:r>
            <a:endParaRPr b="1" sz="3100">
              <a:solidFill>
                <a:srgbClr val="F4CCCC"/>
              </a:solidFill>
              <a:latin typeface="Overpass Mono"/>
              <a:ea typeface="Overpass Mono"/>
              <a:cs typeface="Overpass Mono"/>
              <a:sym typeface="Overpass Mono"/>
            </a:endParaRPr>
          </a:p>
        </p:txBody>
      </p:sp>
      <p:sp>
        <p:nvSpPr>
          <p:cNvPr id="587" name="Google Shape;587;p47"/>
          <p:cNvSpPr txBox="1"/>
          <p:nvPr>
            <p:ph idx="1" type="subTitle"/>
          </p:nvPr>
        </p:nvSpPr>
        <p:spPr>
          <a:xfrm>
            <a:off x="3127700" y="2418700"/>
            <a:ext cx="2171100" cy="12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600">
                <a:solidFill>
                  <a:srgbClr val="E06666"/>
                </a:solidFill>
                <a:latin typeface="Work Sans"/>
                <a:ea typeface="Work Sans"/>
                <a:cs typeface="Work Sans"/>
                <a:sym typeface="Work Sans"/>
              </a:rPr>
              <a:t>9</a:t>
            </a:r>
            <a:r>
              <a:rPr b="1" lang="en" sz="9600">
                <a:solidFill>
                  <a:srgbClr val="E06666"/>
                </a:solidFill>
                <a:latin typeface="Work Sans"/>
                <a:ea typeface="Work Sans"/>
                <a:cs typeface="Work Sans"/>
                <a:sym typeface="Work Sans"/>
              </a:rPr>
              <a:t>+</a:t>
            </a:r>
            <a:endParaRPr b="1" sz="9600">
              <a:solidFill>
                <a:srgbClr val="E06666"/>
              </a:solidFill>
              <a:latin typeface="Work Sans"/>
              <a:ea typeface="Work Sans"/>
              <a:cs typeface="Work Sans"/>
              <a:sym typeface="Work Sans"/>
            </a:endParaRPr>
          </a:p>
          <a:p>
            <a:pPr indent="0" lvl="0" marL="0" rtl="0" algn="ctr">
              <a:spcBef>
                <a:spcPts val="0"/>
              </a:spcBef>
              <a:spcAft>
                <a:spcPts val="0"/>
              </a:spcAft>
              <a:buNone/>
            </a:pPr>
            <a:r>
              <a:t/>
            </a:r>
            <a:endParaRPr b="1" sz="9600">
              <a:solidFill>
                <a:srgbClr val="E06666"/>
              </a:solidFill>
              <a:latin typeface="Work Sans"/>
              <a:ea typeface="Work Sans"/>
              <a:cs typeface="Work Sans"/>
              <a:sym typeface="Work Sans"/>
            </a:endParaRPr>
          </a:p>
        </p:txBody>
      </p:sp>
      <p:sp>
        <p:nvSpPr>
          <p:cNvPr id="588" name="Google Shape;5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8"/>
          <p:cNvSpPr/>
          <p:nvPr/>
        </p:nvSpPr>
        <p:spPr>
          <a:xfrm>
            <a:off x="0" y="2481875"/>
            <a:ext cx="7231500" cy="1275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2072700" y="1786475"/>
            <a:ext cx="7071300" cy="69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txBox="1"/>
          <p:nvPr>
            <p:ph type="title"/>
          </p:nvPr>
        </p:nvSpPr>
        <p:spPr>
          <a:xfrm>
            <a:off x="1359875" y="4479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THẢO LUẬN</a:t>
            </a:r>
            <a:endParaRPr sz="4400"/>
          </a:p>
        </p:txBody>
      </p:sp>
      <p:sp>
        <p:nvSpPr>
          <p:cNvPr id="596" name="Google Shape;596;p48"/>
          <p:cNvSpPr txBox="1"/>
          <p:nvPr/>
        </p:nvSpPr>
        <p:spPr>
          <a:xfrm>
            <a:off x="2422500" y="1804775"/>
            <a:ext cx="658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verpass Mono"/>
                <a:ea typeface="Overpass Mono"/>
                <a:cs typeface="Overpass Mono"/>
                <a:sym typeface="Overpass Mono"/>
              </a:rPr>
              <a:t>Giả sử bạn có một phần mềm / chương trình, bạn sẽ kiểm thử nó bằng cách nào?</a:t>
            </a:r>
            <a:endParaRPr/>
          </a:p>
        </p:txBody>
      </p:sp>
      <p:sp>
        <p:nvSpPr>
          <p:cNvPr id="597" name="Google Shape;597;p48"/>
          <p:cNvSpPr txBox="1"/>
          <p:nvPr/>
        </p:nvSpPr>
        <p:spPr>
          <a:xfrm>
            <a:off x="413825" y="2691225"/>
            <a:ext cx="658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Overpass Mono"/>
                <a:ea typeface="Overpass Mono"/>
                <a:cs typeface="Overpass Mono"/>
                <a:sym typeface="Overpass Mono"/>
              </a:rPr>
              <a:t>Cách đầu tiên: viết testcase bằng tay và tự thực hiện test trên testcase đó</a:t>
            </a:r>
            <a:endParaRPr b="1" sz="1900">
              <a:solidFill>
                <a:schemeClr val="dk1"/>
              </a:solidFill>
            </a:endParaRPr>
          </a:p>
        </p:txBody>
      </p:sp>
      <p:sp>
        <p:nvSpPr>
          <p:cNvPr id="598" name="Google Shape;59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p:nvPr/>
        </p:nvSpPr>
        <p:spPr>
          <a:xfrm>
            <a:off x="0" y="2200400"/>
            <a:ext cx="3703759" cy="384832"/>
          </a:xfrm>
          <a:custGeom>
            <a:rect b="b" l="l" r="r" t="t"/>
            <a:pathLst>
              <a:path extrusionOk="0" h="12026" w="104811">
                <a:moveTo>
                  <a:pt x="0" y="0"/>
                </a:moveTo>
                <a:lnTo>
                  <a:pt x="104811" y="0"/>
                </a:lnTo>
                <a:lnTo>
                  <a:pt x="104811" y="12025"/>
                </a:lnTo>
                <a:lnTo>
                  <a:pt x="0" y="120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9"/>
          <p:cNvSpPr txBox="1"/>
          <p:nvPr>
            <p:ph idx="2" type="subTitle"/>
          </p:nvPr>
        </p:nvSpPr>
        <p:spPr>
          <a:xfrm>
            <a:off x="199775" y="2864775"/>
            <a:ext cx="3360900" cy="769500"/>
          </a:xfrm>
          <a:prstGeom prst="rect">
            <a:avLst/>
          </a:prstGeom>
        </p:spPr>
        <p:txBody>
          <a:bodyPr anchorCtr="0" anchor="t" bIns="91425" lIns="91425" spcFirstLastPara="1" rIns="91425" wrap="square" tIns="0">
            <a:noAutofit/>
          </a:bodyPr>
          <a:lstStyle/>
          <a:p>
            <a:pPr indent="0" lvl="0" marL="0" rtl="0" algn="just">
              <a:spcBef>
                <a:spcPts val="0"/>
              </a:spcBef>
              <a:spcAft>
                <a:spcPts val="0"/>
              </a:spcAft>
              <a:buNone/>
            </a:pPr>
            <a:r>
              <a:rPr lang="en" sz="1500">
                <a:latin typeface="Overpass Mono"/>
                <a:ea typeface="Overpass Mono"/>
                <a:cs typeface="Overpass Mono"/>
                <a:sym typeface="Overpass Mono"/>
              </a:rPr>
              <a:t>Thực hiện kiểm thử mọi thứ bằng tay, từ viết test case đến thực hiện test</a:t>
            </a:r>
            <a:endParaRPr sz="1500">
              <a:latin typeface="Overpass Mono"/>
              <a:ea typeface="Overpass Mono"/>
              <a:cs typeface="Overpass Mono"/>
              <a:sym typeface="Overpass Mono"/>
            </a:endParaRPr>
          </a:p>
          <a:p>
            <a:pPr indent="0" lvl="0" marL="0" rtl="0" algn="r">
              <a:spcBef>
                <a:spcPts val="0"/>
              </a:spcBef>
              <a:spcAft>
                <a:spcPts val="0"/>
              </a:spcAft>
              <a:buNone/>
            </a:pPr>
            <a:r>
              <a:t/>
            </a:r>
            <a:endParaRPr sz="1500">
              <a:latin typeface="Overpass Mono"/>
              <a:ea typeface="Overpass Mono"/>
              <a:cs typeface="Overpass Mono"/>
              <a:sym typeface="Overpass Mono"/>
            </a:endParaRPr>
          </a:p>
        </p:txBody>
      </p:sp>
      <p:sp>
        <p:nvSpPr>
          <p:cNvPr id="605" name="Google Shape;605;p49"/>
          <p:cNvSpPr txBox="1"/>
          <p:nvPr>
            <p:ph type="title"/>
          </p:nvPr>
        </p:nvSpPr>
        <p:spPr>
          <a:xfrm>
            <a:off x="199775" y="2407625"/>
            <a:ext cx="3304200" cy="2634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Kiểm thử thủ công</a:t>
            </a:r>
            <a:endParaRPr/>
          </a:p>
        </p:txBody>
      </p:sp>
      <p:sp>
        <p:nvSpPr>
          <p:cNvPr id="606" name="Google Shape;606;p49"/>
          <p:cNvSpPr txBox="1"/>
          <p:nvPr>
            <p:ph idx="3" type="title"/>
          </p:nvPr>
        </p:nvSpPr>
        <p:spPr>
          <a:xfrm>
            <a:off x="5626675" y="1582550"/>
            <a:ext cx="3220500" cy="265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300"/>
              <a:t>Kiểm thử tự động</a:t>
            </a:r>
            <a:endParaRPr sz="2300"/>
          </a:p>
        </p:txBody>
      </p:sp>
      <p:sp>
        <p:nvSpPr>
          <p:cNvPr id="607" name="Google Shape;607;p49"/>
          <p:cNvSpPr txBox="1"/>
          <p:nvPr>
            <p:ph type="title"/>
          </p:nvPr>
        </p:nvSpPr>
        <p:spPr>
          <a:xfrm>
            <a:off x="339500" y="343200"/>
            <a:ext cx="8252100" cy="669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2700">
                <a:solidFill>
                  <a:schemeClr val="dk2"/>
                </a:solidFill>
              </a:rPr>
              <a:t>PHÂN LOẠI DỰA TRÊN CHIẾN LƯỢC KIỂM THỬ</a:t>
            </a:r>
            <a:endParaRPr sz="2700">
              <a:solidFill>
                <a:schemeClr val="dk2"/>
              </a:solidFill>
            </a:endParaRPr>
          </a:p>
        </p:txBody>
      </p:sp>
      <p:sp>
        <p:nvSpPr>
          <p:cNvPr id="608" name="Google Shape;608;p49"/>
          <p:cNvSpPr/>
          <p:nvPr/>
        </p:nvSpPr>
        <p:spPr>
          <a:xfrm>
            <a:off x="5440250" y="2481875"/>
            <a:ext cx="3703800" cy="468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9"/>
          <p:cNvSpPr txBox="1"/>
          <p:nvPr>
            <p:ph idx="1" type="subTitle"/>
          </p:nvPr>
        </p:nvSpPr>
        <p:spPr>
          <a:xfrm>
            <a:off x="5584775" y="2000175"/>
            <a:ext cx="3456900" cy="86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latin typeface="Overpass Mono"/>
                <a:ea typeface="Overpass Mono"/>
                <a:cs typeface="Overpass Mono"/>
                <a:sym typeface="Overpass Mono"/>
              </a:rPr>
              <a:t>Thực hiện một cách tự động các bước trong kịch bản kiểm thử bằng cách dùng một công cụ trợ giúp</a:t>
            </a:r>
            <a:endParaRPr sz="1500">
              <a:latin typeface="Overpass Mono"/>
              <a:ea typeface="Overpass Mono"/>
              <a:cs typeface="Overpass Mono"/>
              <a:sym typeface="Overpass Mono"/>
            </a:endParaRPr>
          </a:p>
          <a:p>
            <a:pPr indent="0" lvl="0" marL="0" rtl="0" algn="l">
              <a:spcBef>
                <a:spcPts val="0"/>
              </a:spcBef>
              <a:spcAft>
                <a:spcPts val="0"/>
              </a:spcAft>
              <a:buNone/>
            </a:pPr>
            <a:r>
              <a:t/>
            </a:r>
            <a:endParaRPr sz="1500">
              <a:latin typeface="Overpass Mono"/>
              <a:ea typeface="Overpass Mono"/>
              <a:cs typeface="Overpass Mono"/>
              <a:sym typeface="Overpass Mono"/>
            </a:endParaRPr>
          </a:p>
        </p:txBody>
      </p:sp>
      <p:cxnSp>
        <p:nvCxnSpPr>
          <p:cNvPr id="610" name="Google Shape;610;p49"/>
          <p:cNvCxnSpPr/>
          <p:nvPr/>
        </p:nvCxnSpPr>
        <p:spPr>
          <a:xfrm flipH="1" rot="10800000">
            <a:off x="3693500" y="2120750"/>
            <a:ext cx="1758900" cy="940800"/>
          </a:xfrm>
          <a:prstGeom prst="bentConnector3">
            <a:avLst>
              <a:gd fmla="val 50000" name="adj1"/>
            </a:avLst>
          </a:prstGeom>
          <a:noFill/>
          <a:ln cap="flat" cmpd="sng" w="38100">
            <a:solidFill>
              <a:schemeClr val="lt1"/>
            </a:solidFill>
            <a:prstDash val="solid"/>
            <a:round/>
            <a:headEnd len="med" w="med" type="none"/>
            <a:tailEnd len="med" w="med" type="none"/>
          </a:ln>
        </p:spPr>
      </p:cxnSp>
      <p:sp>
        <p:nvSpPr>
          <p:cNvPr id="611" name="Google Shape;6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932500" y="3432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PHÂN LOẠI DỰA TRÊN PHƯƠNG PHÁP KIỂM THỬ</a:t>
            </a:r>
            <a:endParaRPr/>
          </a:p>
        </p:txBody>
      </p:sp>
      <p:sp>
        <p:nvSpPr>
          <p:cNvPr id="617" name="Google Shape;617;p50"/>
          <p:cNvSpPr txBox="1"/>
          <p:nvPr>
            <p:ph idx="1" type="subTitle"/>
          </p:nvPr>
        </p:nvSpPr>
        <p:spPr>
          <a:xfrm>
            <a:off x="2646050" y="3109000"/>
            <a:ext cx="2481300" cy="843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Thường không kiểm thử chi tiết mà chủ yếu kiểm tra tính đúng đắn của code, thuật toán hoặc tài liệu. Chương trình không được thực thi.</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18" name="Google Shape;618;p50"/>
          <p:cNvSpPr txBox="1"/>
          <p:nvPr>
            <p:ph idx="2" type="title"/>
          </p:nvPr>
        </p:nvSpPr>
        <p:spPr>
          <a:xfrm>
            <a:off x="2646050" y="2523698"/>
            <a:ext cx="2481300" cy="52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KIỂM THỬ TĨNH</a:t>
            </a:r>
            <a:endParaRPr/>
          </a:p>
        </p:txBody>
      </p:sp>
      <p:sp>
        <p:nvSpPr>
          <p:cNvPr id="619" name="Google Shape;619;p50"/>
          <p:cNvSpPr txBox="1"/>
          <p:nvPr>
            <p:ph idx="3" type="subTitle"/>
          </p:nvPr>
        </p:nvSpPr>
        <p:spPr>
          <a:xfrm>
            <a:off x="5950225" y="3109000"/>
            <a:ext cx="2473800" cy="176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Chương trình được thực thi bằng cách chạy mã code trong các tình huống, diễn ra khi bản thân chương trình đó đang được sử dụng.</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20" name="Google Shape;620;p50"/>
          <p:cNvSpPr txBox="1"/>
          <p:nvPr>
            <p:ph idx="4" type="title"/>
          </p:nvPr>
        </p:nvSpPr>
        <p:spPr>
          <a:xfrm>
            <a:off x="5942650" y="2523676"/>
            <a:ext cx="2481300" cy="52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KIỂM THỬ ĐỘNG</a:t>
            </a:r>
            <a:endParaRPr/>
          </a:p>
        </p:txBody>
      </p:sp>
      <p:pic>
        <p:nvPicPr>
          <p:cNvPr id="621" name="Google Shape;621;p5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622" name="Google Shape;622;p50"/>
          <p:cNvGrpSpPr/>
          <p:nvPr/>
        </p:nvGrpSpPr>
        <p:grpSpPr>
          <a:xfrm>
            <a:off x="1223348" y="4553184"/>
            <a:ext cx="1015032" cy="325196"/>
            <a:chOff x="1156673" y="4600809"/>
            <a:chExt cx="1015032" cy="325196"/>
          </a:xfrm>
        </p:grpSpPr>
        <p:sp>
          <p:nvSpPr>
            <p:cNvPr id="623" name="Google Shape;623;p5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0"/>
          <p:cNvGrpSpPr/>
          <p:nvPr/>
        </p:nvGrpSpPr>
        <p:grpSpPr>
          <a:xfrm>
            <a:off x="6919921" y="1718967"/>
            <a:ext cx="526759" cy="584845"/>
            <a:chOff x="5415892" y="1465405"/>
            <a:chExt cx="526759" cy="584845"/>
          </a:xfrm>
        </p:grpSpPr>
        <p:sp>
          <p:nvSpPr>
            <p:cNvPr id="629" name="Google Shape;629;p50"/>
            <p:cNvSpPr/>
            <p:nvPr/>
          </p:nvSpPr>
          <p:spPr>
            <a:xfrm>
              <a:off x="5553530" y="1720587"/>
              <a:ext cx="389121" cy="278618"/>
            </a:xfrm>
            <a:custGeom>
              <a:rect b="b" l="l" r="r" t="t"/>
              <a:pathLst>
                <a:path extrusionOk="0" h="7085" w="9895">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5415892" y="1465405"/>
              <a:ext cx="347436" cy="503360"/>
            </a:xfrm>
            <a:custGeom>
              <a:rect b="b" l="l" r="r" t="t"/>
              <a:pathLst>
                <a:path extrusionOk="0" h="12800" w="8835">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5452858" y="1971128"/>
              <a:ext cx="126941" cy="79122"/>
            </a:xfrm>
            <a:custGeom>
              <a:rect b="b" l="l" r="r" t="t"/>
              <a:pathLst>
                <a:path extrusionOk="0" h="2012" w="3228">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5782481" y="1641425"/>
              <a:ext cx="103503" cy="103543"/>
            </a:xfrm>
            <a:custGeom>
              <a:rect b="b" l="l" r="r" t="t"/>
              <a:pathLst>
                <a:path extrusionOk="0" h="2633" w="2632">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50"/>
          <p:cNvGrpSpPr/>
          <p:nvPr/>
        </p:nvGrpSpPr>
        <p:grpSpPr>
          <a:xfrm>
            <a:off x="3665910" y="1717552"/>
            <a:ext cx="441580" cy="586260"/>
            <a:chOff x="4668125" y="1463989"/>
            <a:chExt cx="441580" cy="586260"/>
          </a:xfrm>
        </p:grpSpPr>
        <p:sp>
          <p:nvSpPr>
            <p:cNvPr id="634" name="Google Shape;634;p50"/>
            <p:cNvSpPr/>
            <p:nvPr/>
          </p:nvSpPr>
          <p:spPr>
            <a:xfrm>
              <a:off x="4668125" y="1463989"/>
              <a:ext cx="441580" cy="313735"/>
            </a:xfrm>
            <a:custGeom>
              <a:rect b="b" l="l" r="r" t="t"/>
              <a:pathLst>
                <a:path extrusionOk="0" h="7978" w="11229">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4718697" y="1899438"/>
              <a:ext cx="339965" cy="150811"/>
            </a:xfrm>
            <a:custGeom>
              <a:rect b="b" l="l" r="r" t="t"/>
              <a:pathLst>
                <a:path extrusionOk="0" h="3835" w="8645">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4803915" y="1791254"/>
              <a:ext cx="169530" cy="190608"/>
            </a:xfrm>
            <a:custGeom>
              <a:rect b="b" l="l" r="r" t="t"/>
              <a:pathLst>
                <a:path extrusionOk="0" h="4847" w="4311">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1"/>
          <p:cNvSpPr txBox="1"/>
          <p:nvPr>
            <p:ph idx="1" type="subTitle"/>
          </p:nvPr>
        </p:nvSpPr>
        <p:spPr>
          <a:xfrm flipH="1">
            <a:off x="2149475" y="1740075"/>
            <a:ext cx="5729400" cy="1455600"/>
          </a:xfrm>
          <a:prstGeom prst="rect">
            <a:avLst/>
          </a:prstGeom>
        </p:spPr>
        <p:txBody>
          <a:bodyPr anchorCtr="0" anchor="ctr" bIns="91425" lIns="91425" spcFirstLastPara="1" rIns="91425" wrap="square" tIns="91425">
            <a:noAutofit/>
          </a:bodyPr>
          <a:lstStyle/>
          <a:p>
            <a:pPr indent="-450850" lvl="0" marL="457200" rtl="0" algn="l">
              <a:lnSpc>
                <a:spcPct val="150000"/>
              </a:lnSpc>
              <a:spcBef>
                <a:spcPts val="0"/>
              </a:spcBef>
              <a:spcAft>
                <a:spcPts val="0"/>
              </a:spcAft>
              <a:buSzPts val="3500"/>
              <a:buChar char="●"/>
            </a:pPr>
            <a:r>
              <a:rPr lang="en" sz="3300"/>
              <a:t>WHITE-BOX TESTING</a:t>
            </a:r>
            <a:endParaRPr sz="3300"/>
          </a:p>
          <a:p>
            <a:pPr indent="-450850" lvl="0" marL="457200" rtl="0" algn="l">
              <a:lnSpc>
                <a:spcPct val="150000"/>
              </a:lnSpc>
              <a:spcBef>
                <a:spcPts val="0"/>
              </a:spcBef>
              <a:spcAft>
                <a:spcPts val="0"/>
              </a:spcAft>
              <a:buSzPts val="3500"/>
              <a:buChar char="●"/>
            </a:pPr>
            <a:r>
              <a:rPr lang="en" sz="3300"/>
              <a:t>BLACK BOX TESTING</a:t>
            </a:r>
            <a:endParaRPr sz="3300"/>
          </a:p>
        </p:txBody>
      </p:sp>
      <p:sp>
        <p:nvSpPr>
          <p:cNvPr id="643" name="Google Shape;643;p51"/>
          <p:cNvSpPr txBox="1"/>
          <p:nvPr>
            <p:ph type="title"/>
          </p:nvPr>
        </p:nvSpPr>
        <p:spPr>
          <a:xfrm>
            <a:off x="298600" y="540000"/>
            <a:ext cx="8323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PHÂN LOẠI DỰA TRÊN </a:t>
            </a:r>
            <a:r>
              <a:rPr lang="en" sz="2800"/>
              <a:t>KỸ</a:t>
            </a:r>
            <a:r>
              <a:rPr lang="en" sz="2800"/>
              <a:t> THUẬT KIỂM THỬ </a:t>
            </a:r>
            <a:endParaRPr sz="2800"/>
          </a:p>
        </p:txBody>
      </p:sp>
      <p:sp>
        <p:nvSpPr>
          <p:cNvPr id="644" name="Google Shape;64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0" name="Google Shape;650;p52"/>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Char char="●"/>
            </a:pPr>
            <a:r>
              <a:rPr lang="en" sz="1900"/>
              <a:t>K</a:t>
            </a:r>
            <a:r>
              <a:rPr lang="en" sz="1900"/>
              <a:t>iểm tra thuật toán, cấu trúc code bên trong của sản phẩm.</a:t>
            </a:r>
            <a:endParaRPr sz="1900"/>
          </a:p>
          <a:p>
            <a:pPr indent="-349250" lvl="0" marL="457200" rtl="0" algn="just">
              <a:spcBef>
                <a:spcPts val="0"/>
              </a:spcBef>
              <a:spcAft>
                <a:spcPts val="0"/>
              </a:spcAft>
              <a:buSzPts val="1900"/>
              <a:buChar char="●"/>
            </a:pPr>
            <a:r>
              <a:rPr lang="en" sz="1900"/>
              <a:t>Sử dụng các kỹ thuật như phân tích mã nguồn, kiểm tra luồng điều khiển, đường đi và dữ liệu để tìm lỗi trong phần mềm</a:t>
            </a:r>
            <a:endParaRPr sz="1900"/>
          </a:p>
          <a:p>
            <a:pPr indent="-349250" lvl="0" marL="457200" rtl="0" algn="just">
              <a:spcBef>
                <a:spcPts val="0"/>
              </a:spcBef>
              <a:spcAft>
                <a:spcPts val="0"/>
              </a:spcAft>
              <a:buSzPts val="1900"/>
              <a:buChar char="●"/>
            </a:pPr>
            <a:r>
              <a:rPr lang="en" sz="1900"/>
              <a:t>Thường yêu cầu thực hiện bởi người có am hiểu về cấu trúc chương trình</a:t>
            </a:r>
            <a:endParaRPr sz="1900"/>
          </a:p>
        </p:txBody>
      </p:sp>
      <p:sp>
        <p:nvSpPr>
          <p:cNvPr id="651" name="Google Shape;651;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WHITE-BOX TESTING (WBT)</a:t>
            </a:r>
            <a:endParaRPr/>
          </a:p>
          <a:p>
            <a:pPr indent="0" lvl="0" marL="0" rtl="0" algn="ctr">
              <a:spcBef>
                <a:spcPts val="0"/>
              </a:spcBef>
              <a:spcAft>
                <a:spcPts val="0"/>
              </a:spcAft>
              <a:buNone/>
            </a:pPr>
            <a:r>
              <a:t/>
            </a:r>
            <a:endParaRPr/>
          </a:p>
        </p:txBody>
      </p:sp>
      <p:sp>
        <p:nvSpPr>
          <p:cNvPr id="657" name="Google Shape;657;p53"/>
          <p:cNvSpPr txBox="1"/>
          <p:nvPr>
            <p:ph idx="2" type="title"/>
          </p:nvPr>
        </p:nvSpPr>
        <p:spPr>
          <a:xfrm>
            <a:off x="992550" y="1823100"/>
            <a:ext cx="7812300" cy="27609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Statement Coverage: tất cả dòng code được kiểm</a:t>
            </a:r>
            <a:endParaRPr sz="1800"/>
          </a:p>
          <a:p>
            <a:pPr indent="-342900" lvl="0" marL="457200" rtl="0" algn="just">
              <a:lnSpc>
                <a:spcPct val="115000"/>
              </a:lnSpc>
              <a:spcBef>
                <a:spcPts val="0"/>
              </a:spcBef>
              <a:spcAft>
                <a:spcPts val="0"/>
              </a:spcAft>
              <a:buSzPts val="1800"/>
              <a:buChar char="●"/>
            </a:pPr>
            <a:r>
              <a:rPr lang="en" sz="1800"/>
              <a:t>Branch Coverage: tất cả cấu trúc rẽ nhánh của chương trình được kiểm</a:t>
            </a:r>
            <a:endParaRPr sz="1800"/>
          </a:p>
          <a:p>
            <a:pPr indent="-342900" lvl="0" marL="457200" rtl="0" algn="just">
              <a:lnSpc>
                <a:spcPct val="115000"/>
              </a:lnSpc>
              <a:spcBef>
                <a:spcPts val="0"/>
              </a:spcBef>
              <a:spcAft>
                <a:spcPts val="0"/>
              </a:spcAft>
              <a:buSzPts val="1800"/>
              <a:buChar char="●"/>
            </a:pPr>
            <a:r>
              <a:rPr lang="en" sz="1800"/>
              <a:t>Path Coverage: tất cả đường đi của chương trình đều được kiểm tra (không có lỗi)</a:t>
            </a:r>
            <a:endParaRPr sz="1800"/>
          </a:p>
        </p:txBody>
      </p:sp>
      <p:sp>
        <p:nvSpPr>
          <p:cNvPr id="658" name="Google Shape;65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3"/>
          <p:cNvSpPr txBox="1"/>
          <p:nvPr/>
        </p:nvSpPr>
        <p:spPr>
          <a:xfrm>
            <a:off x="803375" y="1195550"/>
            <a:ext cx="824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Overpass Mono"/>
                <a:ea typeface="Overpass Mono"/>
                <a:cs typeface="Overpass Mono"/>
                <a:sym typeface="Overpass Mono"/>
              </a:rPr>
              <a:t>Điều kiện để thực hiện White-box Testing thành công:</a:t>
            </a:r>
            <a:endParaRPr b="1" sz="1900">
              <a:solidFill>
                <a:srgbClr val="FFFF00"/>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988975" y="1975575"/>
            <a:ext cx="7349400" cy="1452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a:t>
            </a:r>
            <a:r>
              <a:rPr lang="en"/>
              <a:t>ính đúng đắn và hiệu năng của chương trình, cách tạo bộ test</a:t>
            </a:r>
            <a:endParaRPr/>
          </a:p>
        </p:txBody>
      </p:sp>
      <p:sp>
        <p:nvSpPr>
          <p:cNvPr id="375" name="Google Shape;375;p27"/>
          <p:cNvSpPr txBox="1"/>
          <p:nvPr>
            <p:ph idx="2" type="title"/>
          </p:nvPr>
        </p:nvSpPr>
        <p:spPr>
          <a:xfrm>
            <a:off x="359400" y="805875"/>
            <a:ext cx="8425200" cy="1169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1</a:t>
            </a:r>
            <a:endParaRPr/>
          </a:p>
        </p:txBody>
      </p:sp>
      <p:sp>
        <p:nvSpPr>
          <p:cNvPr id="376" name="Google Shape;37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BLACK</a:t>
            </a:r>
            <a:r>
              <a:rPr lang="en"/>
              <a:t>-BOX TESTING (BBT)</a:t>
            </a:r>
            <a:endParaRPr/>
          </a:p>
          <a:p>
            <a:pPr indent="0" lvl="0" marL="0" rtl="0" algn="ctr">
              <a:spcBef>
                <a:spcPts val="0"/>
              </a:spcBef>
              <a:spcAft>
                <a:spcPts val="0"/>
              </a:spcAft>
              <a:buNone/>
            </a:pPr>
            <a:r>
              <a:t/>
            </a:r>
            <a:endParaRPr/>
          </a:p>
        </p:txBody>
      </p:sp>
      <p:sp>
        <p:nvSpPr>
          <p:cNvPr id="665" name="Google Shape;665;p54"/>
          <p:cNvSpPr txBox="1"/>
          <p:nvPr>
            <p:ph idx="2" type="title"/>
          </p:nvPr>
        </p:nvSpPr>
        <p:spPr>
          <a:xfrm>
            <a:off x="873375" y="1312975"/>
            <a:ext cx="78123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Ý tưởng: Xem chương trình là một hộp đen</a:t>
            </a:r>
            <a:endParaRPr sz="1900"/>
          </a:p>
          <a:p>
            <a:pPr indent="-349250" lvl="0" marL="457200" rtl="0" algn="just">
              <a:lnSpc>
                <a:spcPct val="115000"/>
              </a:lnSpc>
              <a:spcBef>
                <a:spcPts val="0"/>
              </a:spcBef>
              <a:spcAft>
                <a:spcPts val="0"/>
              </a:spcAft>
              <a:buSzPts val="1900"/>
              <a:buChar char="●"/>
            </a:pPr>
            <a:r>
              <a:rPr lang="en" sz="1900"/>
              <a:t>Tiến hành kiểm thử các chức năng thực tế của nó mà không quan tâm đến code</a:t>
            </a:r>
            <a:endParaRPr sz="1900"/>
          </a:p>
          <a:p>
            <a:pPr indent="-349250" lvl="0" marL="457200" rtl="0" algn="just">
              <a:lnSpc>
                <a:spcPct val="115000"/>
              </a:lnSpc>
              <a:spcBef>
                <a:spcPts val="0"/>
              </a:spcBef>
              <a:spcAft>
                <a:spcPts val="0"/>
              </a:spcAft>
              <a:buSzPts val="1900"/>
              <a:buChar char="●"/>
            </a:pPr>
            <a:r>
              <a:rPr lang="en" sz="1900"/>
              <a:t>Không yêu cầu thực hiện bởi người có am hiểu về cấu trúc chương trình</a:t>
            </a:r>
            <a:endParaRPr sz="1900"/>
          </a:p>
        </p:txBody>
      </p:sp>
      <p:sp>
        <p:nvSpPr>
          <p:cNvPr id="666" name="Google Shape;66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5"/>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lớp tương đương (Equivalence class testing)</a:t>
            </a:r>
            <a:endParaRPr sz="19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Đặt ra các lớp cho output cần test</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Nếu một điều kiện đầu vào nhất định hợp lệ cho một giá trị, thì cũng hợp lệ cho bất kỳ giá trị nào khác trong cùng một lớp.</a:t>
            </a:r>
            <a:endParaRPr b="0" sz="1900"/>
          </a:p>
        </p:txBody>
      </p:sp>
      <p:sp>
        <p:nvSpPr>
          <p:cNvPr id="672" name="Google Shape;672;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3" name="Google Shape;673;p55"/>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a:t>
            </a:r>
            <a:r>
              <a:rPr lang="en" sz="2600">
                <a:solidFill>
                  <a:srgbClr val="FFFF00"/>
                </a:solidFill>
              </a:rPr>
              <a:t>-</a:t>
            </a:r>
            <a:r>
              <a:rPr lang="en" sz="2600">
                <a:solidFill>
                  <a:srgbClr val="FFFF00"/>
                </a:solidFill>
              </a:rPr>
              <a:t>BOX TESTING</a:t>
            </a:r>
            <a:endParaRPr sz="2600">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6"/>
          <p:cNvSpPr txBox="1"/>
          <p:nvPr>
            <p:ph idx="2" type="title"/>
          </p:nvPr>
        </p:nvSpPr>
        <p:spPr>
          <a:xfrm>
            <a:off x="585600" y="923050"/>
            <a:ext cx="7972800" cy="2760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700"/>
              <a:t>Cho một ứng dụng xử lý tuổi người dùng. Người dùng có thể nhập bất kỳ số nào trong phạm vi từ 1 đến 120. Ta có</a:t>
            </a:r>
            <a:r>
              <a:rPr lang="en" sz="1700"/>
              <a:t> các lớp tương đương sau:</a:t>
            </a:r>
            <a:endParaRPr sz="1700"/>
          </a:p>
          <a:p>
            <a:pPr indent="0" lvl="0" marL="457200" rtl="0" algn="just">
              <a:lnSpc>
                <a:spcPct val="115000"/>
              </a:lnSpc>
              <a:spcBef>
                <a:spcPts val="0"/>
              </a:spcBef>
              <a:spcAft>
                <a:spcPts val="0"/>
              </a:spcAft>
              <a:buNone/>
            </a:pPr>
            <a:r>
              <a:t/>
            </a:r>
            <a:endParaRPr sz="1700"/>
          </a:p>
          <a:p>
            <a:pPr indent="-336550" lvl="0" marL="914400" rtl="0" algn="just">
              <a:lnSpc>
                <a:spcPct val="115000"/>
              </a:lnSpc>
              <a:spcBef>
                <a:spcPts val="0"/>
              </a:spcBef>
              <a:spcAft>
                <a:spcPts val="0"/>
              </a:spcAft>
              <a:buSzPts val="1700"/>
              <a:buChar char="●"/>
            </a:pPr>
            <a:r>
              <a:rPr lang="en" sz="1700"/>
              <a:t>Lớp tương đương 1: giá trị đầu vào từ 1 đến 17</a:t>
            </a:r>
            <a:endParaRPr sz="1700"/>
          </a:p>
          <a:p>
            <a:pPr indent="-336550" lvl="0" marL="914400" rtl="0" algn="just">
              <a:lnSpc>
                <a:spcPct val="115000"/>
              </a:lnSpc>
              <a:spcBef>
                <a:spcPts val="0"/>
              </a:spcBef>
              <a:spcAft>
                <a:spcPts val="0"/>
              </a:spcAft>
              <a:buSzPts val="1700"/>
              <a:buChar char="●"/>
            </a:pPr>
            <a:r>
              <a:rPr lang="en" sz="1700"/>
              <a:t>Lớp tương đương 2: giá trị đầu vào từ 18 đến 64</a:t>
            </a:r>
            <a:endParaRPr sz="1700"/>
          </a:p>
          <a:p>
            <a:pPr indent="-336550" lvl="0" marL="914400" rtl="0" algn="just">
              <a:lnSpc>
                <a:spcPct val="115000"/>
              </a:lnSpc>
              <a:spcBef>
                <a:spcPts val="0"/>
              </a:spcBef>
              <a:spcAft>
                <a:spcPts val="0"/>
              </a:spcAft>
              <a:buSzPts val="1700"/>
              <a:buChar char="●"/>
            </a:pPr>
            <a:r>
              <a:rPr lang="en" sz="1700"/>
              <a:t>Lớp tương đương 3: giá trị đầu vào từ 65 đến 120</a:t>
            </a:r>
            <a:endParaRPr sz="1700"/>
          </a:p>
          <a:p>
            <a:pPr indent="0" lvl="0" marL="457200" rtl="0" algn="just">
              <a:lnSpc>
                <a:spcPct val="115000"/>
              </a:lnSpc>
              <a:spcBef>
                <a:spcPts val="0"/>
              </a:spcBef>
              <a:spcAft>
                <a:spcPts val="0"/>
              </a:spcAft>
              <a:buNone/>
            </a:pPr>
            <a:r>
              <a:t/>
            </a:r>
            <a:endParaRPr sz="1700"/>
          </a:p>
          <a:p>
            <a:pPr indent="0" lvl="0" marL="0" rtl="0" algn="just">
              <a:lnSpc>
                <a:spcPct val="115000"/>
              </a:lnSpc>
              <a:spcBef>
                <a:spcPts val="0"/>
              </a:spcBef>
              <a:spcAft>
                <a:spcPts val="0"/>
              </a:spcAft>
              <a:buNone/>
            </a:pPr>
            <a:r>
              <a:rPr lang="en" sz="1700"/>
              <a:t>Nếu nhập giá trị 25 và ứng dụng trả về kết quả đúng, tất cả các giá trị trong lớp tương đương 2 đều đúng.</a:t>
            </a:r>
            <a:endParaRPr sz="1700"/>
          </a:p>
        </p:txBody>
      </p:sp>
      <p:sp>
        <p:nvSpPr>
          <p:cNvPr id="679" name="Google Shape;67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7"/>
          <p:cNvSpPr txBox="1"/>
          <p:nvPr>
            <p:ph idx="2" type="title"/>
          </p:nvPr>
        </p:nvSpPr>
        <p:spPr>
          <a:xfrm>
            <a:off x="781150" y="1234775"/>
            <a:ext cx="7972800" cy="27609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SzPts val="1900"/>
              <a:buChar char="●"/>
            </a:pPr>
            <a:r>
              <a:rPr lang="en" sz="1900"/>
              <a:t>Kiểm thử giá trị biên (Boundary value testing)</a:t>
            </a:r>
            <a:endParaRPr sz="1900"/>
          </a:p>
          <a:p>
            <a:pPr indent="0" lvl="0" marL="457200" rtl="0" algn="just">
              <a:lnSpc>
                <a:spcPct val="115000"/>
              </a:lnSpc>
              <a:spcBef>
                <a:spcPts val="0"/>
              </a:spcBef>
              <a:spcAft>
                <a:spcPts val="0"/>
              </a:spcAft>
              <a:buNone/>
            </a:pPr>
            <a:r>
              <a:t/>
            </a:r>
            <a:endParaRPr sz="1000"/>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Tập trung kiểm tra giá trị ở biên, vì các giá trị này có khả năng gây ra lỗi cao hơn. </a:t>
            </a:r>
            <a:endParaRPr b="0" sz="1900">
              <a:solidFill>
                <a:schemeClr val="lt1"/>
              </a:solidFill>
            </a:endParaRPr>
          </a:p>
          <a:p>
            <a:pPr indent="-349250" lvl="1" marL="914400" rtl="0" algn="just">
              <a:lnSpc>
                <a:spcPct val="115000"/>
              </a:lnSpc>
              <a:spcBef>
                <a:spcPts val="0"/>
              </a:spcBef>
              <a:spcAft>
                <a:spcPts val="0"/>
              </a:spcAft>
              <a:buClr>
                <a:schemeClr val="lt1"/>
              </a:buClr>
              <a:buSzPts val="1900"/>
              <a:buChar char="○"/>
            </a:pPr>
            <a:r>
              <a:rPr b="0" lang="en" sz="1900">
                <a:solidFill>
                  <a:schemeClr val="lt1"/>
                </a:solidFill>
              </a:rPr>
              <a:t>Ý tưởng: Nếu hệ thống hoạt động đúng cho các giá trị ở biên, thì nó có khả năng hoạt động đúng cho các giá trị nằm trong biên. </a:t>
            </a:r>
            <a:endParaRPr b="0" sz="1900"/>
          </a:p>
        </p:txBody>
      </p:sp>
      <p:sp>
        <p:nvSpPr>
          <p:cNvPr id="685" name="Google Shape;68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6" name="Google Shape;686;p57"/>
          <p:cNvSpPr txBox="1"/>
          <p:nvPr>
            <p:ph idx="2" type="title"/>
          </p:nvPr>
        </p:nvSpPr>
        <p:spPr>
          <a:xfrm>
            <a:off x="781150" y="443300"/>
            <a:ext cx="7812300" cy="541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600">
                <a:solidFill>
                  <a:srgbClr val="FFFF00"/>
                </a:solidFill>
              </a:rPr>
              <a:t>CÁC CHIẾN LƯỢC BLACK-BOX TESTING</a:t>
            </a:r>
            <a:endParaRPr sz="260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ph idx="2" type="title"/>
          </p:nvPr>
        </p:nvSpPr>
        <p:spPr>
          <a:xfrm>
            <a:off x="585600" y="754075"/>
            <a:ext cx="8153700" cy="3947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900"/>
              <a:t>Cho một chương trình tính toán tổng của hai số nguyên dương. Hệ thống cho phép người dùng nhập các giá trị từ 1 đến 100.</a:t>
            </a:r>
            <a:endParaRPr sz="1900"/>
          </a:p>
          <a:p>
            <a:pPr indent="0" lvl="0" marL="457200" rtl="0" algn="just">
              <a:lnSpc>
                <a:spcPct val="115000"/>
              </a:lnSpc>
              <a:spcBef>
                <a:spcPts val="0"/>
              </a:spcBef>
              <a:spcAft>
                <a:spcPts val="0"/>
              </a:spcAft>
              <a:buNone/>
            </a:pPr>
            <a:r>
              <a:t/>
            </a:r>
            <a:endParaRPr b="0" sz="1700"/>
          </a:p>
          <a:p>
            <a:pPr indent="-336550" lvl="0" marL="457200" rtl="0" algn="just">
              <a:lnSpc>
                <a:spcPct val="115000"/>
              </a:lnSpc>
              <a:spcBef>
                <a:spcPts val="0"/>
              </a:spcBef>
              <a:spcAft>
                <a:spcPts val="0"/>
              </a:spcAft>
              <a:buSzPts val="1700"/>
              <a:buChar char="●"/>
            </a:pPr>
            <a:r>
              <a:rPr b="0" lang="en" sz="1700"/>
              <a:t>Nhập 1 và 2 để đảm bảo rằng kết quả trả về đúng. Nếu hệ thống hoạt động đúng cho giá trị 1, nó cũng có khả năng hoạt động đúng cho các giá trị từ 2 đến 100.</a:t>
            </a:r>
            <a:endParaRPr b="0" sz="1700"/>
          </a:p>
          <a:p>
            <a:pPr indent="-336550" lvl="0" marL="457200" rtl="0" algn="just">
              <a:lnSpc>
                <a:spcPct val="115000"/>
              </a:lnSpc>
              <a:spcBef>
                <a:spcPts val="0"/>
              </a:spcBef>
              <a:spcAft>
                <a:spcPts val="0"/>
              </a:spcAft>
              <a:buSzPts val="1700"/>
              <a:buChar char="●"/>
            </a:pPr>
            <a:r>
              <a:rPr b="0" lang="en" sz="1700"/>
              <a:t>Nhập 100 và 99 để đảm bảo rằng kết quả trả về đúng. Nếu hệ thống hoạt động đúng cho giá trị 100, nó cũng có khả năng hoạt động đúng cho các giá trị từ 1 đến 99.</a:t>
            </a:r>
            <a:endParaRPr b="0" sz="1700"/>
          </a:p>
        </p:txBody>
      </p:sp>
      <p:sp>
        <p:nvSpPr>
          <p:cNvPr id="692" name="Google Shape;69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9"/>
          <p:cNvSpPr/>
          <p:nvPr/>
        </p:nvSpPr>
        <p:spPr>
          <a:xfrm>
            <a:off x="0" y="2123350"/>
            <a:ext cx="17850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PHÂN LOẠI DỰA TRÊN MỨC ĐỘ</a:t>
            </a:r>
            <a:endParaRPr>
              <a:solidFill>
                <a:srgbClr val="FFFF00"/>
              </a:solidFill>
            </a:endParaRPr>
          </a:p>
          <a:p>
            <a:pPr indent="0" lvl="0" marL="0" rtl="0" algn="ctr">
              <a:spcBef>
                <a:spcPts val="0"/>
              </a:spcBef>
              <a:spcAft>
                <a:spcPts val="0"/>
              </a:spcAft>
              <a:buNone/>
            </a:pPr>
            <a:r>
              <a:t/>
            </a:r>
            <a:endParaRPr>
              <a:solidFill>
                <a:srgbClr val="FFFF00"/>
              </a:solidFill>
            </a:endParaRPr>
          </a:p>
        </p:txBody>
      </p:sp>
      <p:sp>
        <p:nvSpPr>
          <p:cNvPr id="699" name="Google Shape;699;p59"/>
          <p:cNvSpPr txBox="1"/>
          <p:nvPr>
            <p:ph idx="4294967295" type="ctrTitle"/>
          </p:nvPr>
        </p:nvSpPr>
        <p:spPr>
          <a:xfrm flipH="1">
            <a:off x="3765725" y="1433925"/>
            <a:ext cx="5317500" cy="273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100">
                <a:solidFill>
                  <a:schemeClr val="dk2"/>
                </a:solidFill>
              </a:rPr>
              <a:t>UNIT TEST (KIỂM THỬ ĐƠN VỊ)(*)</a:t>
            </a:r>
            <a:endParaRPr sz="2100">
              <a:solidFill>
                <a:schemeClr val="dk2"/>
              </a:solidFill>
            </a:endParaRPr>
          </a:p>
        </p:txBody>
      </p:sp>
      <p:sp>
        <p:nvSpPr>
          <p:cNvPr id="700" name="Google Shape;700;p59"/>
          <p:cNvSpPr txBox="1"/>
          <p:nvPr>
            <p:ph idx="4294967295" type="ctrTitle"/>
          </p:nvPr>
        </p:nvSpPr>
        <p:spPr>
          <a:xfrm flipH="1">
            <a:off x="3748600" y="23367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INTEGRATION</a:t>
            </a:r>
            <a:r>
              <a:rPr lang="en" sz="1800">
                <a:solidFill>
                  <a:schemeClr val="dk2"/>
                </a:solidFill>
              </a:rPr>
              <a:t> TEST (KIỂM THỬ TÍCH HỢP)</a:t>
            </a:r>
            <a:endParaRPr sz="1800">
              <a:solidFill>
                <a:schemeClr val="dk2"/>
              </a:solidFill>
            </a:endParaRPr>
          </a:p>
        </p:txBody>
      </p:sp>
      <p:sp>
        <p:nvSpPr>
          <p:cNvPr id="701" name="Google Shape;701;p59"/>
          <p:cNvSpPr txBox="1"/>
          <p:nvPr>
            <p:ph idx="4294967295" type="ctrTitle"/>
          </p:nvPr>
        </p:nvSpPr>
        <p:spPr>
          <a:xfrm flipH="1">
            <a:off x="3790550" y="3240675"/>
            <a:ext cx="51642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2000">
                <a:solidFill>
                  <a:schemeClr val="dk2"/>
                </a:solidFill>
              </a:rPr>
              <a:t>SYSTEM TEST (KIỂM THỬ HỆ THỐNG)</a:t>
            </a:r>
            <a:endParaRPr sz="2000">
              <a:solidFill>
                <a:schemeClr val="dk2"/>
              </a:solidFill>
            </a:endParaRPr>
          </a:p>
        </p:txBody>
      </p:sp>
      <p:sp>
        <p:nvSpPr>
          <p:cNvPr id="702" name="Google Shape;702;p59"/>
          <p:cNvSpPr txBox="1"/>
          <p:nvPr>
            <p:ph idx="4294967295" type="ctrTitle"/>
          </p:nvPr>
        </p:nvSpPr>
        <p:spPr>
          <a:xfrm flipH="1">
            <a:off x="3765725" y="4037300"/>
            <a:ext cx="5317500" cy="2742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sz="1800">
                <a:solidFill>
                  <a:schemeClr val="dk2"/>
                </a:solidFill>
              </a:rPr>
              <a:t>ACCEPTANCE</a:t>
            </a:r>
            <a:r>
              <a:rPr lang="en" sz="1800">
                <a:solidFill>
                  <a:schemeClr val="dk2"/>
                </a:solidFill>
              </a:rPr>
              <a:t> TEST (KIỂM THỬ CHẤP NHẬN)</a:t>
            </a:r>
            <a:endParaRPr sz="1800">
              <a:solidFill>
                <a:schemeClr val="dk2"/>
              </a:solidFill>
            </a:endParaRPr>
          </a:p>
        </p:txBody>
      </p:sp>
      <p:sp>
        <p:nvSpPr>
          <p:cNvPr id="703" name="Google Shape;703;p59"/>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9"/>
          <p:cNvSpPr/>
          <p:nvPr/>
        </p:nvSpPr>
        <p:spPr>
          <a:xfrm flipH="1">
            <a:off x="1165438" y="3815600"/>
            <a:ext cx="580037"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9"/>
          <p:cNvSpPr/>
          <p:nvPr/>
        </p:nvSpPr>
        <p:spPr>
          <a:xfrm flipH="1">
            <a:off x="5500" y="3815594"/>
            <a:ext cx="1159976" cy="13389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9"/>
          <p:cNvSpPr/>
          <p:nvPr/>
        </p:nvSpPr>
        <p:spPr>
          <a:xfrm flipH="1">
            <a:off x="1198727" y="4037295"/>
            <a:ext cx="497188" cy="13389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9"/>
          <p:cNvSpPr/>
          <p:nvPr/>
        </p:nvSpPr>
        <p:spPr>
          <a:xfrm flipH="1">
            <a:off x="5505" y="4037295"/>
            <a:ext cx="579996" cy="13389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
          <p:cNvSpPr/>
          <p:nvPr/>
        </p:nvSpPr>
        <p:spPr>
          <a:xfrm flipH="1">
            <a:off x="933688" y="4037295"/>
            <a:ext cx="133894" cy="13389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9"/>
          <p:cNvSpPr/>
          <p:nvPr/>
        </p:nvSpPr>
        <p:spPr>
          <a:xfrm flipH="1">
            <a:off x="720893" y="4037295"/>
            <a:ext cx="133894" cy="13389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9"/>
          <p:cNvSpPr/>
          <p:nvPr/>
        </p:nvSpPr>
        <p:spPr>
          <a:xfrm flipH="1">
            <a:off x="5508" y="4258997"/>
            <a:ext cx="133878" cy="13389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9"/>
          <p:cNvSpPr/>
          <p:nvPr/>
        </p:nvSpPr>
        <p:spPr>
          <a:xfrm flipH="1">
            <a:off x="246918" y="4258997"/>
            <a:ext cx="1367368" cy="13389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2" name="Google Shape;712;p59"/>
          <p:cNvCxnSpPr/>
          <p:nvPr/>
        </p:nvCxnSpPr>
        <p:spPr>
          <a:xfrm flipH="1" rot="10800000">
            <a:off x="1827074" y="160332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3" name="Google Shape;713;p59"/>
          <p:cNvCxnSpPr/>
          <p:nvPr/>
        </p:nvCxnSpPr>
        <p:spPr>
          <a:xfrm flipH="1" rot="10800000">
            <a:off x="1827074" y="24841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14" name="Google Shape;714;p59"/>
          <p:cNvCxnSpPr/>
          <p:nvPr/>
        </p:nvCxnSpPr>
        <p:spPr>
          <a:xfrm>
            <a:off x="2737174" y="2926375"/>
            <a:ext cx="936000" cy="462300"/>
          </a:xfrm>
          <a:prstGeom prst="bentConnector3">
            <a:avLst>
              <a:gd fmla="val 4941" name="adj1"/>
            </a:avLst>
          </a:prstGeom>
          <a:noFill/>
          <a:ln cap="flat" cmpd="sng" w="28575">
            <a:solidFill>
              <a:schemeClr val="lt1"/>
            </a:solidFill>
            <a:prstDash val="solid"/>
            <a:round/>
            <a:headEnd len="med" w="med" type="none"/>
            <a:tailEnd len="med" w="med" type="oval"/>
          </a:ln>
        </p:spPr>
      </p:cxnSp>
      <p:cxnSp>
        <p:nvCxnSpPr>
          <p:cNvPr id="715" name="Google Shape;715;p59"/>
          <p:cNvCxnSpPr/>
          <p:nvPr/>
        </p:nvCxnSpPr>
        <p:spPr>
          <a:xfrm>
            <a:off x="1827074" y="2897463"/>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sp>
        <p:nvSpPr>
          <p:cNvPr id="716" name="Google Shape;716;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0"/>
          <p:cNvSpPr txBox="1"/>
          <p:nvPr>
            <p:ph type="title"/>
          </p:nvPr>
        </p:nvSpPr>
        <p:spPr>
          <a:xfrm>
            <a:off x="1278000" y="4556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UNIT TEST</a:t>
            </a:r>
            <a:endParaRPr sz="3800"/>
          </a:p>
        </p:txBody>
      </p:sp>
      <p:grpSp>
        <p:nvGrpSpPr>
          <p:cNvPr id="722" name="Google Shape;722;p60"/>
          <p:cNvGrpSpPr/>
          <p:nvPr/>
        </p:nvGrpSpPr>
        <p:grpSpPr>
          <a:xfrm>
            <a:off x="3246650" y="1457163"/>
            <a:ext cx="5216653" cy="2779101"/>
            <a:chOff x="233350" y="949250"/>
            <a:chExt cx="7137300" cy="3802300"/>
          </a:xfrm>
        </p:grpSpPr>
        <p:sp>
          <p:nvSpPr>
            <p:cNvPr id="723" name="Google Shape;723;p6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6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6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6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6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6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FFFFFF">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60"/>
          <p:cNvSpPr txBox="1"/>
          <p:nvPr/>
        </p:nvSpPr>
        <p:spPr>
          <a:xfrm>
            <a:off x="529700" y="1400100"/>
            <a:ext cx="8084700" cy="2343300"/>
          </a:xfrm>
          <a:prstGeom prst="rect">
            <a:avLst/>
          </a:prstGeom>
          <a:noFill/>
          <a:ln>
            <a:noFill/>
          </a:ln>
        </p:spPr>
        <p:txBody>
          <a:bodyPr anchorCtr="0" anchor="t" bIns="91425" lIns="91425" spcFirstLastPara="1" rIns="91425" wrap="square" tIns="91425">
            <a:noAutofit/>
          </a:bodyPr>
          <a:lstStyle/>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Cô lập một phần code và xác minh tính chính xác của phần code đó, nếu sai sót sẽ fix ngay.</a:t>
            </a:r>
            <a:endParaRPr sz="2300">
              <a:solidFill>
                <a:schemeClr val="lt1"/>
              </a:solidFill>
              <a:latin typeface="Anaheim"/>
              <a:ea typeface="Anaheim"/>
              <a:cs typeface="Anaheim"/>
              <a:sym typeface="Anaheim"/>
            </a:endParaRPr>
          </a:p>
          <a:p>
            <a:pPr indent="0" lvl="0" marL="457200" rtl="0" algn="just">
              <a:lnSpc>
                <a:spcPct val="115000"/>
              </a:lnSpc>
              <a:spcBef>
                <a:spcPts val="0"/>
              </a:spcBef>
              <a:spcAft>
                <a:spcPts val="0"/>
              </a:spcAft>
              <a:buNone/>
            </a:pPr>
            <a:r>
              <a:t/>
            </a:r>
            <a:endParaRPr sz="700">
              <a:solidFill>
                <a:schemeClr val="lt1"/>
              </a:solidFill>
              <a:latin typeface="Anaheim"/>
              <a:ea typeface="Anaheim"/>
              <a:cs typeface="Anaheim"/>
              <a:sym typeface="Anaheim"/>
            </a:endParaRPr>
          </a:p>
          <a:p>
            <a:pPr indent="-374650" lvl="0" marL="457200" rtl="0" algn="just">
              <a:lnSpc>
                <a:spcPct val="115000"/>
              </a:lnSpc>
              <a:spcBef>
                <a:spcPts val="0"/>
              </a:spcBef>
              <a:spcAft>
                <a:spcPts val="0"/>
              </a:spcAft>
              <a:buClr>
                <a:schemeClr val="lt1"/>
              </a:buClr>
              <a:buSzPts val="2300"/>
              <a:buFont typeface="Anaheim"/>
              <a:buChar char="●"/>
            </a:pPr>
            <a:r>
              <a:rPr lang="en" sz="2300">
                <a:solidFill>
                  <a:schemeClr val="lt1"/>
                </a:solidFill>
                <a:latin typeface="Anaheim"/>
                <a:ea typeface="Anaheim"/>
                <a:cs typeface="Anaheim"/>
                <a:sym typeface="Anaheim"/>
              </a:rPr>
              <a:t>Một Unit là một thành phần nhỏ nhất mà ta có thể kiểm tra được như các hàm (Function), thủ tục (Procedure), lớp (Class), hoặc các phương thức (Method).</a:t>
            </a:r>
            <a:endParaRPr sz="2300">
              <a:solidFill>
                <a:schemeClr val="lt1"/>
              </a:solidFill>
              <a:latin typeface="Anaheim"/>
              <a:ea typeface="Anaheim"/>
              <a:cs typeface="Anaheim"/>
              <a:sym typeface="Anaheim"/>
            </a:endParaRPr>
          </a:p>
        </p:txBody>
      </p:sp>
      <p:sp>
        <p:nvSpPr>
          <p:cNvPr id="775" name="Google Shape;7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MỤC TIÊU</a:t>
            </a:r>
            <a:endParaRPr/>
          </a:p>
        </p:txBody>
      </p:sp>
      <p:sp>
        <p:nvSpPr>
          <p:cNvPr id="781" name="Google Shape;781;p61"/>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2" name="Google Shape;782;p61"/>
          <p:cNvSpPr txBox="1"/>
          <p:nvPr>
            <p:ph idx="2" type="subTitle"/>
          </p:nvPr>
        </p:nvSpPr>
        <p:spPr>
          <a:xfrm>
            <a:off x="1717150" y="1289000"/>
            <a:ext cx="7132800" cy="1315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verpass Mono"/>
                <a:ea typeface="Overpass Mono"/>
                <a:cs typeface="Overpass Mono"/>
                <a:sym typeface="Overpass Mono"/>
              </a:rPr>
              <a:t>Tách riêng từng phần để kiểm tra và chứng minh các thành phần đó thực hiện chính xác các yêu cầu chức năng</a:t>
            </a:r>
            <a:endParaRPr sz="1600">
              <a:latin typeface="Overpass Mono"/>
              <a:ea typeface="Overpass Mono"/>
              <a:cs typeface="Overpass Mono"/>
              <a:sym typeface="Overpass Mono"/>
            </a:endParaRPr>
          </a:p>
          <a:p>
            <a:pPr indent="0" lvl="0" marL="0" rtl="0" algn="just">
              <a:spcBef>
                <a:spcPts val="0"/>
              </a:spcBef>
              <a:spcAft>
                <a:spcPts val="0"/>
              </a:spcAft>
              <a:buNone/>
            </a:pPr>
            <a:r>
              <a:t/>
            </a:r>
            <a:endParaRPr sz="1600">
              <a:latin typeface="Overpass Mono"/>
              <a:ea typeface="Overpass Mono"/>
              <a:cs typeface="Overpass Mono"/>
              <a:sym typeface="Overpass Mono"/>
            </a:endParaRPr>
          </a:p>
        </p:txBody>
      </p:sp>
      <p:sp>
        <p:nvSpPr>
          <p:cNvPr id="783" name="Google Shape;783;p61"/>
          <p:cNvSpPr txBox="1"/>
          <p:nvPr>
            <p:ph idx="3" type="title"/>
          </p:nvPr>
        </p:nvSpPr>
        <p:spPr>
          <a:xfrm>
            <a:off x="720000" y="136090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4" name="Google Shape;784;p61"/>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85" name="Google Shape;785;p61"/>
          <p:cNvSpPr txBox="1"/>
          <p:nvPr>
            <p:ph idx="8" type="subTitle"/>
          </p:nvPr>
        </p:nvSpPr>
        <p:spPr>
          <a:xfrm>
            <a:off x="1772125" y="2170425"/>
            <a:ext cx="6376800" cy="52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latin typeface="Overpass Mono"/>
                <a:ea typeface="Overpass Mono"/>
                <a:cs typeface="Overpass Mono"/>
                <a:sym typeface="Overpass Mono"/>
              </a:rPr>
              <a:t>Lỗi có thể được phát hiện và sửa sớm hơn</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a:p>
            <a:pPr indent="0" lvl="0" marL="0" rtl="0" algn="just">
              <a:spcBef>
                <a:spcPts val="0"/>
              </a:spcBef>
              <a:spcAft>
                <a:spcPts val="0"/>
              </a:spcAft>
              <a:buNone/>
            </a:pPr>
            <a:r>
              <a:t/>
            </a:r>
            <a:endParaRPr sz="1900">
              <a:latin typeface="Overpass Mono"/>
              <a:ea typeface="Overpass Mono"/>
              <a:cs typeface="Overpass Mono"/>
              <a:sym typeface="Overpass Mono"/>
            </a:endParaRPr>
          </a:p>
        </p:txBody>
      </p:sp>
      <p:sp>
        <p:nvSpPr>
          <p:cNvPr id="786" name="Google Shape;786;p61"/>
          <p:cNvSpPr txBox="1"/>
          <p:nvPr>
            <p:ph idx="9" type="title"/>
          </p:nvPr>
        </p:nvSpPr>
        <p:spPr>
          <a:xfrm>
            <a:off x="720000" y="2170425"/>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87" name="Google Shape;787;p61"/>
          <p:cNvSpPr txBox="1"/>
          <p:nvPr>
            <p:ph idx="13" type="subTitle"/>
          </p:nvPr>
        </p:nvSpPr>
        <p:spPr>
          <a:xfrm>
            <a:off x="1818175" y="3022775"/>
            <a:ext cx="6738600" cy="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verpass Mono"/>
                <a:ea typeface="Overpass Mono"/>
                <a:cs typeface="Overpass Mono"/>
                <a:sym typeface="Overpass Mono"/>
              </a:rPr>
              <a:t>Mã nguồn đáng tin cậy hơn</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a:p>
            <a:pPr indent="0" lvl="0" marL="0" rtl="0" algn="l">
              <a:spcBef>
                <a:spcPts val="0"/>
              </a:spcBef>
              <a:spcAft>
                <a:spcPts val="0"/>
              </a:spcAft>
              <a:buNone/>
            </a:pPr>
            <a:r>
              <a:t/>
            </a:r>
            <a:endParaRPr sz="1800">
              <a:latin typeface="Overpass Mono"/>
              <a:ea typeface="Overpass Mono"/>
              <a:cs typeface="Overpass Mono"/>
              <a:sym typeface="Overpass Mono"/>
            </a:endParaRPr>
          </a:p>
        </p:txBody>
      </p:sp>
      <p:sp>
        <p:nvSpPr>
          <p:cNvPr id="788" name="Google Shape;788;p61"/>
          <p:cNvSpPr txBox="1"/>
          <p:nvPr>
            <p:ph idx="14" type="title"/>
          </p:nvPr>
        </p:nvSpPr>
        <p:spPr>
          <a:xfrm>
            <a:off x="719998" y="2979950"/>
            <a:ext cx="8613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89" name="Google Shape;78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795" name="Google Shape;795;p62"/>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6" name="Google Shape;796;p62"/>
          <p:cNvSpPr txBox="1"/>
          <p:nvPr>
            <p:ph idx="2" type="subTitle"/>
          </p:nvPr>
        </p:nvSpPr>
        <p:spPr>
          <a:xfrm>
            <a:off x="720000" y="1142325"/>
            <a:ext cx="7597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VD1: Giả sử có một hàm tính toán cộng 2 số nguyên dương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797" name="Google Shape;797;p62"/>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98" name="Google Shape;79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2"/>
          <p:cNvSpPr txBox="1"/>
          <p:nvPr>
            <p:ph idx="2" type="subTitle"/>
          </p:nvPr>
        </p:nvSpPr>
        <p:spPr>
          <a:xfrm>
            <a:off x="2066500" y="2174900"/>
            <a:ext cx="5471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def add_two_numbers(a, b):</a:t>
            </a:r>
            <a:endParaRPr b="1" sz="2300">
              <a:solidFill>
                <a:srgbClr val="FF0000"/>
              </a:solidFill>
              <a:highlight>
                <a:srgbClr val="000000"/>
              </a:highlight>
              <a:latin typeface="Overpass Mono"/>
              <a:ea typeface="Overpass Mono"/>
              <a:cs typeface="Overpass Mono"/>
              <a:sym typeface="Overpass Mono"/>
            </a:endParaRPr>
          </a:p>
          <a:p>
            <a:pPr indent="0" lvl="0" marL="0" rtl="0" algn="just">
              <a:spcBef>
                <a:spcPts val="0"/>
              </a:spcBef>
              <a:spcAft>
                <a:spcPts val="0"/>
              </a:spcAft>
              <a:buNone/>
            </a:pPr>
            <a:r>
              <a:rPr b="1" lang="en" sz="2300">
                <a:solidFill>
                  <a:srgbClr val="FF0000"/>
                </a:solidFill>
                <a:highlight>
                  <a:srgbClr val="000000"/>
                </a:highlight>
                <a:latin typeface="Overpass Mono"/>
                <a:ea typeface="Overpass Mono"/>
                <a:cs typeface="Overpass Mono"/>
                <a:sym typeface="Overpass Mono"/>
              </a:rPr>
              <a:t>    return a + b</a:t>
            </a:r>
            <a:r>
              <a:rPr b="1" lang="en" sz="2300">
                <a:solidFill>
                  <a:srgbClr val="FF0000"/>
                </a:solidFill>
                <a:highlight>
                  <a:srgbClr val="000000"/>
                </a:highlight>
                <a:latin typeface="Overpass Mono"/>
                <a:ea typeface="Overpass Mono"/>
                <a:cs typeface="Overpass Mono"/>
                <a:sym typeface="Overpass Mono"/>
              </a:rPr>
              <a:t>         </a:t>
            </a:r>
            <a:endParaRPr b="1" sz="2300">
              <a:highlight>
                <a:schemeClr val="dk1"/>
              </a:highlight>
              <a:latin typeface="Overpass Mono"/>
              <a:ea typeface="Overpass Mono"/>
              <a:cs typeface="Overpass Mono"/>
              <a:sym typeface="Overpass Mono"/>
            </a:endParaRPr>
          </a:p>
          <a:p>
            <a:pPr indent="0" lvl="0" marL="0" rtl="0" algn="just">
              <a:spcBef>
                <a:spcPts val="0"/>
              </a:spcBef>
              <a:spcAft>
                <a:spcPts val="0"/>
              </a:spcAft>
              <a:buNone/>
            </a:pPr>
            <a:r>
              <a:t/>
            </a:r>
            <a:endParaRPr b="1" sz="2300">
              <a:highlight>
                <a:schemeClr val="dk1"/>
              </a:highlight>
              <a:latin typeface="Overpass Mono"/>
              <a:ea typeface="Overpass Mono"/>
              <a:cs typeface="Overpass Mono"/>
              <a:sym typeface="Overpas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05" name="Google Shape;805;p63"/>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6" name="Google Shape;806;p63"/>
          <p:cNvSpPr txBox="1"/>
          <p:nvPr>
            <p:ph idx="2" type="subTitle"/>
          </p:nvPr>
        </p:nvSpPr>
        <p:spPr>
          <a:xfrm>
            <a:off x="582475" y="128665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Overpass Mono"/>
                <a:ea typeface="Overpass Mono"/>
                <a:cs typeface="Overpass Mono"/>
                <a:sym typeface="Overpass Mono"/>
              </a:rPr>
              <a:t>Ta có thể viết một unit test cho hàm trên như sau:</a:t>
            </a:r>
            <a:endParaRPr b="1" sz="2000">
              <a:latin typeface="Overpass Mono"/>
              <a:ea typeface="Overpass Mono"/>
              <a:cs typeface="Overpass Mono"/>
              <a:sym typeface="Overpass Mono"/>
            </a:endParaRPr>
          </a:p>
          <a:p>
            <a:pPr indent="0" lvl="0" marL="0" rtl="0" algn="just">
              <a:spcBef>
                <a:spcPts val="0"/>
              </a:spcBef>
              <a:spcAft>
                <a:spcPts val="0"/>
              </a:spcAft>
              <a:buNone/>
            </a:pPr>
            <a:r>
              <a:t/>
            </a:r>
            <a:endParaRPr b="1" sz="2000">
              <a:latin typeface="Overpass Mono"/>
              <a:ea typeface="Overpass Mono"/>
              <a:cs typeface="Overpass Mono"/>
              <a:sym typeface="Overpass Mono"/>
            </a:endParaRPr>
          </a:p>
        </p:txBody>
      </p:sp>
      <p:sp>
        <p:nvSpPr>
          <p:cNvPr id="807" name="Google Shape;807;p63"/>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08" name="Google Shape;808;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9" name="Google Shape;809;p63"/>
          <p:cNvSpPr txBox="1"/>
          <p:nvPr>
            <p:ph idx="2" type="subTitle"/>
          </p:nvPr>
        </p:nvSpPr>
        <p:spPr>
          <a:xfrm>
            <a:off x="1699775" y="1899250"/>
            <a:ext cx="5471700" cy="125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def </a:t>
            </a:r>
            <a:r>
              <a:rPr lang="en" sz="1750">
                <a:solidFill>
                  <a:srgbClr val="F22C3D"/>
                </a:solidFill>
                <a:highlight>
                  <a:srgbClr val="000000"/>
                </a:highlight>
                <a:latin typeface="Courier New"/>
                <a:ea typeface="Courier New"/>
                <a:cs typeface="Courier New"/>
                <a:sym typeface="Courier New"/>
              </a:rPr>
              <a:t>test_add_two_numbers</a:t>
            </a:r>
            <a:r>
              <a:rPr lang="en" sz="1750">
                <a:solidFill>
                  <a:srgbClr val="FFFFFF"/>
                </a:solidFill>
                <a:highlight>
                  <a:srgbClr val="000000"/>
                </a:highlight>
                <a:latin typeface="Courier New"/>
                <a:ea typeface="Courier New"/>
                <a:cs typeface="Courier New"/>
                <a:sym typeface="Courier New"/>
              </a:rPr>
              <a:t>():</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2</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3</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0</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sz="17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lang="en" sz="1750">
                <a:solidFill>
                  <a:srgbClr val="FFFFFF"/>
                </a:solidFill>
                <a:highlight>
                  <a:srgbClr val="000000"/>
                </a:highlight>
                <a:latin typeface="Courier New"/>
                <a:ea typeface="Courier New"/>
                <a:cs typeface="Courier New"/>
                <a:sym typeface="Courier New"/>
              </a:rPr>
              <a:t>    </a:t>
            </a:r>
            <a:r>
              <a:rPr lang="en" sz="1750">
                <a:solidFill>
                  <a:srgbClr val="2E95D3"/>
                </a:solidFill>
                <a:highlight>
                  <a:srgbClr val="000000"/>
                </a:highlight>
                <a:latin typeface="Courier New"/>
                <a:ea typeface="Courier New"/>
                <a:cs typeface="Courier New"/>
                <a:sym typeface="Courier New"/>
              </a:rPr>
              <a:t>assert</a:t>
            </a:r>
            <a:r>
              <a:rPr lang="en" sz="1750">
                <a:solidFill>
                  <a:srgbClr val="FFFFFF"/>
                </a:solidFill>
                <a:highlight>
                  <a:srgbClr val="000000"/>
                </a:highlight>
                <a:latin typeface="Courier New"/>
                <a:ea typeface="Courier New"/>
                <a:cs typeface="Courier New"/>
                <a:sym typeface="Courier New"/>
              </a:rPr>
              <a:t> </a:t>
            </a:r>
            <a:r>
              <a:rPr lang="en" sz="1750">
                <a:solidFill>
                  <a:srgbClr val="F22C3D"/>
                </a:solidFill>
                <a:highlight>
                  <a:srgbClr val="000000"/>
                </a:highlight>
                <a:latin typeface="Courier New"/>
                <a:ea typeface="Courier New"/>
                <a:cs typeface="Courier New"/>
                <a:sym typeface="Courier New"/>
              </a:rPr>
              <a:t>add_two_numbers</a:t>
            </a:r>
            <a:r>
              <a:rPr lang="en" sz="1750">
                <a:solidFill>
                  <a:srgbClr val="FFFFFF"/>
                </a:solidFill>
                <a:highlight>
                  <a:srgbClr val="000000"/>
                </a:highlight>
                <a:latin typeface="Courier New"/>
                <a:ea typeface="Courier New"/>
                <a:cs typeface="Courier New"/>
                <a:sym typeface="Courier New"/>
              </a:rPr>
              <a:t>(-</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a:t>
            </a:r>
            <a:r>
              <a:rPr lang="en" sz="1750">
                <a:solidFill>
                  <a:srgbClr val="DF3079"/>
                </a:solidFill>
                <a:highlight>
                  <a:srgbClr val="000000"/>
                </a:highlight>
                <a:latin typeface="Courier New"/>
                <a:ea typeface="Courier New"/>
                <a:cs typeface="Courier New"/>
                <a:sym typeface="Courier New"/>
              </a:rPr>
              <a:t>1</a:t>
            </a:r>
            <a:r>
              <a:rPr lang="en" sz="1750">
                <a:solidFill>
                  <a:srgbClr val="FFFFFF"/>
                </a:solidFill>
                <a:highlight>
                  <a:srgbClr val="000000"/>
                </a:highlight>
                <a:latin typeface="Courier New"/>
                <a:ea typeface="Courier New"/>
                <a:cs typeface="Courier New"/>
                <a:sym typeface="Courier New"/>
              </a:rPr>
              <a:t>) == </a:t>
            </a:r>
            <a:r>
              <a:rPr lang="en" sz="1750">
                <a:solidFill>
                  <a:srgbClr val="DF3079"/>
                </a:solidFill>
                <a:highlight>
                  <a:srgbClr val="000000"/>
                </a:highlight>
                <a:latin typeface="Courier New"/>
                <a:ea typeface="Courier New"/>
                <a:cs typeface="Courier New"/>
                <a:sym typeface="Courier New"/>
              </a:rPr>
              <a:t>0</a:t>
            </a:r>
            <a:endParaRPr b="1" sz="3000">
              <a:solidFill>
                <a:srgbClr val="FF0000"/>
              </a:solidFill>
              <a:highlight>
                <a:srgbClr val="000000"/>
              </a:highlight>
              <a:latin typeface="Overpass Mono"/>
              <a:ea typeface="Overpass Mono"/>
              <a:cs typeface="Overpass Mono"/>
              <a:sym typeface="Overpass Mono"/>
            </a:endParaRPr>
          </a:p>
        </p:txBody>
      </p:sp>
      <p:sp>
        <p:nvSpPr>
          <p:cNvPr id="810" name="Google Shape;810;p63"/>
          <p:cNvSpPr txBox="1"/>
          <p:nvPr>
            <p:ph idx="2" type="subTitle"/>
          </p:nvPr>
        </p:nvSpPr>
        <p:spPr>
          <a:xfrm>
            <a:off x="865925" y="3428625"/>
            <a:ext cx="7558200" cy="612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Overpass Mono"/>
              <a:buChar char="●"/>
            </a:pPr>
            <a:r>
              <a:rPr b="1" lang="en" sz="1800">
                <a:latin typeface="Overpass Mono"/>
                <a:ea typeface="Overpass Mono"/>
                <a:cs typeface="Overpass Mono"/>
                <a:sym typeface="Overpass Mono"/>
              </a:rPr>
              <a:t>Nếu kết quả hàm trả về giống với kết quả của test </a:t>
            </a:r>
            <a:r>
              <a:rPr b="1" lang="en" sz="1800">
                <a:solidFill>
                  <a:srgbClr val="00FF00"/>
                </a:solidFill>
                <a:latin typeface="Overpass Mono"/>
                <a:ea typeface="Overpass Mono"/>
                <a:cs typeface="Overpass Mono"/>
                <a:sym typeface="Overpass Mono"/>
              </a:rPr>
              <a:t>&gt; pass</a:t>
            </a:r>
            <a:endParaRPr b="1" sz="1800">
              <a:solidFill>
                <a:srgbClr val="00FF00"/>
              </a:solidFill>
              <a:latin typeface="Overpass Mono"/>
              <a:ea typeface="Overpass Mono"/>
              <a:cs typeface="Overpass Mono"/>
              <a:sym typeface="Overpass Mono"/>
            </a:endParaRPr>
          </a:p>
          <a:p>
            <a:pPr indent="0" lvl="0" marL="0" rtl="0" algn="just">
              <a:spcBef>
                <a:spcPts val="0"/>
              </a:spcBef>
              <a:spcAft>
                <a:spcPts val="0"/>
              </a:spcAft>
              <a:buNone/>
            </a:pPr>
            <a:r>
              <a:t/>
            </a:r>
            <a:endParaRPr b="1" sz="1800">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0" name="Shape 380"/>
        <p:cNvGrpSpPr/>
        <p:nvPr/>
      </p:nvGrpSpPr>
      <p:grpSpPr>
        <a:xfrm>
          <a:off x="0" y="0"/>
          <a:ext cx="0" cy="0"/>
          <a:chOff x="0" y="0"/>
          <a:chExt cx="0" cy="0"/>
        </a:xfrm>
      </p:grpSpPr>
      <p:sp>
        <p:nvSpPr>
          <p:cNvPr id="381" name="Google Shape;381;p28"/>
          <p:cNvSpPr txBox="1"/>
          <p:nvPr>
            <p:ph type="title"/>
          </p:nvPr>
        </p:nvSpPr>
        <p:spPr>
          <a:xfrm>
            <a:off x="3540850" y="1012300"/>
            <a:ext cx="5603100" cy="19401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a:t>TÍNH ĐÚNG ĐẮN VÀ HIỆU NĂNG CỦA CHƯƠNG TRÌNH</a:t>
            </a:r>
            <a:endParaRPr/>
          </a:p>
        </p:txBody>
      </p:sp>
      <p:sp>
        <p:nvSpPr>
          <p:cNvPr id="382" name="Google Shape;38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4"/>
          <p:cNvSpPr txBox="1"/>
          <p:nvPr>
            <p:ph idx="15" type="title"/>
          </p:nvPr>
        </p:nvSpPr>
        <p:spPr>
          <a:xfrm>
            <a:off x="1333025" y="1494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16" name="Google Shape;816;p64"/>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7" name="Google Shape;817;p64"/>
          <p:cNvSpPr txBox="1"/>
          <p:nvPr>
            <p:ph idx="2" type="subTitle"/>
          </p:nvPr>
        </p:nvSpPr>
        <p:spPr>
          <a:xfrm>
            <a:off x="364900" y="882650"/>
            <a:ext cx="82305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Overpass Mono"/>
                <a:ea typeface="Overpass Mono"/>
                <a:cs typeface="Overpass Mono"/>
                <a:sym typeface="Overpass Mono"/>
              </a:rPr>
              <a:t>VD2: Cho 1 phần chương trình quản lý khách hàng như sau:</a:t>
            </a:r>
            <a:endParaRPr b="1" sz="1800">
              <a:latin typeface="Overpass Mono"/>
              <a:ea typeface="Overpass Mono"/>
              <a:cs typeface="Overpass Mono"/>
              <a:sym typeface="Overpass Mono"/>
            </a:endParaRPr>
          </a:p>
          <a:p>
            <a:pPr indent="0" lvl="0" marL="0" rtl="0" algn="just">
              <a:spcBef>
                <a:spcPts val="0"/>
              </a:spcBef>
              <a:spcAft>
                <a:spcPts val="0"/>
              </a:spcAft>
              <a:buNone/>
            </a:pPr>
            <a:r>
              <a:t/>
            </a:r>
            <a:endParaRPr b="1" sz="1700">
              <a:latin typeface="Overpass Mono"/>
              <a:ea typeface="Overpass Mono"/>
              <a:cs typeface="Overpass Mono"/>
              <a:sym typeface="Overpass Mono"/>
            </a:endParaRPr>
          </a:p>
        </p:txBody>
      </p:sp>
      <p:sp>
        <p:nvSpPr>
          <p:cNvPr id="818" name="Google Shape;818;p64"/>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9" name="Google Shape;81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64"/>
          <p:cNvSpPr txBox="1"/>
          <p:nvPr/>
        </p:nvSpPr>
        <p:spPr>
          <a:xfrm>
            <a:off x="849675" y="1422950"/>
            <a:ext cx="4612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95D3"/>
                </a:solidFill>
                <a:highlight>
                  <a:srgbClr val="000000"/>
                </a:highlight>
                <a:latin typeface="Courier New"/>
                <a:ea typeface="Courier New"/>
                <a:cs typeface="Courier New"/>
                <a:sym typeface="Courier New"/>
              </a:rPr>
              <a:t>class</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Customer</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__init__</a:t>
            </a:r>
            <a:r>
              <a:rPr b="1" lang="en" sz="1350">
                <a:solidFill>
                  <a:srgbClr val="FFFFFF"/>
                </a:solidFill>
                <a:highlight>
                  <a:srgbClr val="000000"/>
                </a:highlight>
                <a:latin typeface="Courier New"/>
                <a:ea typeface="Courier New"/>
                <a:cs typeface="Courier New"/>
                <a:sym typeface="Courier New"/>
              </a:rPr>
              <a:t>(self, name, age,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self.name = 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self.age = age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self.gender = gender</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is_adult</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self.age &gt;= </a:t>
            </a:r>
            <a:r>
              <a:rPr b="1" lang="en" sz="1350">
                <a:solidFill>
                  <a:srgbClr val="DF3079"/>
                </a:solidFill>
                <a:highlight>
                  <a:srgbClr val="000000"/>
                </a:highlight>
                <a:latin typeface="Courier New"/>
                <a:ea typeface="Courier New"/>
                <a:cs typeface="Courier New"/>
                <a:sym typeface="Courier New"/>
              </a:rPr>
              <a:t>18</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def</a:t>
            </a:r>
            <a:r>
              <a:rPr b="1" lang="en" sz="1350">
                <a:solidFill>
                  <a:srgbClr val="FFFFFF"/>
                </a:solidFill>
                <a:highlight>
                  <a:srgbClr val="000000"/>
                </a:highlight>
                <a:latin typeface="Courier New"/>
                <a:ea typeface="Courier New"/>
                <a:cs typeface="Courier New"/>
                <a:sym typeface="Courier New"/>
              </a:rPr>
              <a:t> </a:t>
            </a:r>
            <a:r>
              <a:rPr b="1" lang="en" sz="1350">
                <a:solidFill>
                  <a:srgbClr val="F22C3D"/>
                </a:solidFill>
                <a:highlight>
                  <a:srgbClr val="000000"/>
                </a:highlight>
                <a:latin typeface="Courier New"/>
                <a:ea typeface="Courier New"/>
                <a:cs typeface="Courier New"/>
                <a:sym typeface="Courier New"/>
              </a:rPr>
              <a:t>get_salutation</a:t>
            </a:r>
            <a:r>
              <a:rPr b="1" lang="en" sz="1350">
                <a:solidFill>
                  <a:srgbClr val="FFFFFF"/>
                </a:solidFill>
                <a:highlight>
                  <a:srgbClr val="000000"/>
                </a:highlight>
                <a:latin typeface="Courier New"/>
                <a:ea typeface="Courier New"/>
                <a:cs typeface="Courier New"/>
                <a:sym typeface="Courier New"/>
              </a:rPr>
              <a:t>(self):</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Mr.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elif</a:t>
            </a:r>
            <a:r>
              <a:rPr b="1" lang="en" sz="1350">
                <a:solidFill>
                  <a:srgbClr val="FFFFFF"/>
                </a:solidFill>
                <a:highlight>
                  <a:srgbClr val="000000"/>
                </a:highlight>
                <a:latin typeface="Courier New"/>
                <a:ea typeface="Courier New"/>
                <a:cs typeface="Courier New"/>
                <a:sym typeface="Courier New"/>
              </a:rPr>
              <a:t> self.gender == </a:t>
            </a:r>
            <a:r>
              <a:rPr b="1" lang="en" sz="1350">
                <a:solidFill>
                  <a:srgbClr val="00A67D"/>
                </a:solidFill>
                <a:highlight>
                  <a:srgbClr val="000000"/>
                </a:highlight>
                <a:latin typeface="Courier New"/>
                <a:ea typeface="Courier New"/>
                <a:cs typeface="Courier New"/>
                <a:sym typeface="Courier New"/>
              </a:rPr>
              <a:t>'female'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Ms. {self.name}"</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else</a:t>
            </a:r>
            <a:r>
              <a:rPr b="1" lang="en" sz="1350">
                <a:solidFill>
                  <a:srgbClr val="FFFFFF"/>
                </a:solidFill>
                <a:highlight>
                  <a:srgbClr val="000000"/>
                </a:highlight>
                <a:latin typeface="Courier New"/>
                <a:ea typeface="Courier New"/>
                <a:cs typeface="Courier New"/>
                <a:sym typeface="Courier New"/>
              </a:rPr>
              <a:t>:</a:t>
            </a:r>
            <a:endParaRPr b="1" sz="1350">
              <a:solidFill>
                <a:srgbClr val="FFFFFF"/>
              </a:solidFill>
              <a:highlight>
                <a:srgbClr val="000000"/>
              </a:highlight>
              <a:latin typeface="Courier New"/>
              <a:ea typeface="Courier New"/>
              <a:cs typeface="Courier New"/>
              <a:sym typeface="Courier New"/>
            </a:endParaRPr>
          </a:p>
          <a:p>
            <a:pPr indent="0" lvl="0" marL="0" rtl="0" algn="l">
              <a:spcBef>
                <a:spcPts val="0"/>
              </a:spcBef>
              <a:spcAft>
                <a:spcPts val="0"/>
              </a:spcAft>
              <a:buNone/>
            </a:pPr>
            <a:r>
              <a:rPr b="1" lang="en" sz="1350">
                <a:solidFill>
                  <a:srgbClr val="FFFFFF"/>
                </a:solidFill>
                <a:highlight>
                  <a:srgbClr val="000000"/>
                </a:highlight>
                <a:latin typeface="Courier New"/>
                <a:ea typeface="Courier New"/>
                <a:cs typeface="Courier New"/>
                <a:sym typeface="Courier New"/>
              </a:rPr>
              <a:t>            </a:t>
            </a:r>
            <a:r>
              <a:rPr b="1" lang="en" sz="1350">
                <a:solidFill>
                  <a:srgbClr val="2E95D3"/>
                </a:solidFill>
                <a:highlight>
                  <a:srgbClr val="000000"/>
                </a:highlight>
                <a:latin typeface="Courier New"/>
                <a:ea typeface="Courier New"/>
                <a:cs typeface="Courier New"/>
                <a:sym typeface="Courier New"/>
              </a:rPr>
              <a:t>return</a:t>
            </a:r>
            <a:r>
              <a:rPr b="1" lang="en" sz="1350">
                <a:solidFill>
                  <a:srgbClr val="FFFFFF"/>
                </a:solidFill>
                <a:highlight>
                  <a:srgbClr val="000000"/>
                </a:highlight>
                <a:latin typeface="Courier New"/>
                <a:ea typeface="Courier New"/>
                <a:cs typeface="Courier New"/>
                <a:sym typeface="Courier New"/>
              </a:rPr>
              <a:t> </a:t>
            </a:r>
            <a:r>
              <a:rPr b="1" lang="en" sz="1350">
                <a:solidFill>
                  <a:srgbClr val="00A67D"/>
                </a:solidFill>
                <a:highlight>
                  <a:srgbClr val="000000"/>
                </a:highlight>
                <a:latin typeface="Courier New"/>
                <a:ea typeface="Courier New"/>
                <a:cs typeface="Courier New"/>
                <a:sym typeface="Courier New"/>
              </a:rPr>
              <a:t>f"Hello {self.name}"</a:t>
            </a:r>
            <a:endParaRPr b="1" sz="1700">
              <a:latin typeface="Anaheim"/>
              <a:ea typeface="Anaheim"/>
              <a:cs typeface="Anaheim"/>
              <a:sym typeface="Anaheim"/>
            </a:endParaRPr>
          </a:p>
        </p:txBody>
      </p:sp>
      <p:sp>
        <p:nvSpPr>
          <p:cNvPr id="821" name="Google Shape;821;p64"/>
          <p:cNvSpPr txBox="1"/>
          <p:nvPr>
            <p:ph idx="2" type="subTitle"/>
          </p:nvPr>
        </p:nvSpPr>
        <p:spPr>
          <a:xfrm>
            <a:off x="5638600" y="2352375"/>
            <a:ext cx="3153900" cy="61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rgbClr val="FFFF00"/>
                </a:solidFill>
                <a:latin typeface="Overpass Mono"/>
                <a:ea typeface="Overpass Mono"/>
                <a:cs typeface="Overpass Mono"/>
                <a:sym typeface="Overpass Mono"/>
              </a:rPr>
              <a:t>YOUR TURN.</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rPr b="1" i="1" lang="en" sz="1800">
                <a:solidFill>
                  <a:srgbClr val="FFFF00"/>
                </a:solidFill>
                <a:latin typeface="Overpass Mono"/>
                <a:ea typeface="Overpass Mono"/>
                <a:cs typeface="Overpass Mono"/>
                <a:sym typeface="Overpass Mono"/>
              </a:rPr>
              <a:t>ĐỀ XUẤT Ý TƯỞNG CHO CÁC TEST CASES?</a:t>
            </a:r>
            <a:endParaRPr b="1" i="1" sz="1800">
              <a:solidFill>
                <a:srgbClr val="FFFF00"/>
              </a:solidFill>
              <a:latin typeface="Overpass Mono"/>
              <a:ea typeface="Overpass Mono"/>
              <a:cs typeface="Overpass Mono"/>
              <a:sym typeface="Overpass Mono"/>
            </a:endParaRPr>
          </a:p>
          <a:p>
            <a:pPr indent="0" lvl="0" marL="0" rtl="0" algn="just">
              <a:spcBef>
                <a:spcPts val="0"/>
              </a:spcBef>
              <a:spcAft>
                <a:spcPts val="0"/>
              </a:spcAft>
              <a:buNone/>
            </a:pPr>
            <a:r>
              <a:t/>
            </a:r>
            <a:endParaRPr b="1" i="1" sz="1700">
              <a:solidFill>
                <a:srgbClr val="FFFF00"/>
              </a:solidFill>
              <a:latin typeface="Overpass Mono"/>
              <a:ea typeface="Overpass Mono"/>
              <a:cs typeface="Overpass Mono"/>
              <a:sym typeface="Overpass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6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 VÍ DỤ</a:t>
            </a:r>
            <a:endParaRPr/>
          </a:p>
        </p:txBody>
      </p:sp>
      <p:sp>
        <p:nvSpPr>
          <p:cNvPr id="827" name="Google Shape;827;p65"/>
          <p:cNvSpPr txBox="1"/>
          <p:nvPr>
            <p:ph idx="1" type="subTitle"/>
          </p:nvPr>
        </p:nvSpPr>
        <p:spPr>
          <a:xfrm>
            <a:off x="9688924" y="28455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being red, Mars is a cold place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28" name="Google Shape;828;p65"/>
          <p:cNvSpPr txBox="1"/>
          <p:nvPr>
            <p:ph idx="2" type="subTitle"/>
          </p:nvPr>
        </p:nvSpPr>
        <p:spPr>
          <a:xfrm>
            <a:off x="545800" y="1011000"/>
            <a:ext cx="8138700" cy="61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300">
                <a:latin typeface="Overpass Mono"/>
                <a:ea typeface="Overpass Mono"/>
                <a:cs typeface="Overpass Mono"/>
                <a:sym typeface="Overpass Mono"/>
              </a:rPr>
              <a:t>UNIT TEST GỢI Ý:</a:t>
            </a:r>
            <a:endParaRPr b="1" sz="2300">
              <a:latin typeface="Overpass Mono"/>
              <a:ea typeface="Overpass Mono"/>
              <a:cs typeface="Overpass Mono"/>
              <a:sym typeface="Overpass Mono"/>
            </a:endParaRPr>
          </a:p>
          <a:p>
            <a:pPr indent="0" lvl="0" marL="0" rtl="0" algn="just">
              <a:spcBef>
                <a:spcPts val="0"/>
              </a:spcBef>
              <a:spcAft>
                <a:spcPts val="0"/>
              </a:spcAft>
              <a:buNone/>
            </a:pPr>
            <a:r>
              <a:t/>
            </a:r>
            <a:endParaRPr b="1" sz="2300">
              <a:latin typeface="Overpass Mono"/>
              <a:ea typeface="Overpass Mono"/>
              <a:cs typeface="Overpass Mono"/>
              <a:sym typeface="Overpass Mono"/>
            </a:endParaRPr>
          </a:p>
        </p:txBody>
      </p:sp>
      <p:sp>
        <p:nvSpPr>
          <p:cNvPr id="829" name="Google Shape;829;p65"/>
          <p:cNvSpPr txBox="1"/>
          <p:nvPr>
            <p:ph idx="6" type="subTitle"/>
          </p:nvPr>
        </p:nvSpPr>
        <p:spPr>
          <a:xfrm>
            <a:off x="9688924" y="4388850"/>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the farthest planet from the Sun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30" name="Google Shape;8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1" name="Google Shape;831;p65"/>
          <p:cNvSpPr txBox="1"/>
          <p:nvPr>
            <p:ph idx="2" type="subTitle"/>
          </p:nvPr>
        </p:nvSpPr>
        <p:spPr>
          <a:xfrm>
            <a:off x="1056200" y="1578375"/>
            <a:ext cx="7875900" cy="317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def </a:t>
            </a:r>
            <a:r>
              <a:rPr b="1" lang="en" sz="1550">
                <a:solidFill>
                  <a:srgbClr val="E9950C"/>
                </a:solidFill>
                <a:highlight>
                  <a:srgbClr val="000000"/>
                </a:highlight>
                <a:latin typeface="Courier New"/>
                <a:ea typeface="Courier New"/>
                <a:cs typeface="Courier New"/>
                <a:sym typeface="Courier New"/>
              </a:rPr>
              <a:t>test_customer_class</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customer1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"John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25</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customer1.</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Mr. John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customer2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"Jane Doe"</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17</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"female"</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False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customer2.</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Ms. Jane Doe"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customer3 = </a:t>
            </a:r>
            <a:r>
              <a:rPr b="1" lang="en" sz="1550">
                <a:solidFill>
                  <a:srgbClr val="E9950C"/>
                </a:solidFill>
                <a:highlight>
                  <a:srgbClr val="000000"/>
                </a:highlight>
                <a:latin typeface="Courier New"/>
                <a:ea typeface="Courier New"/>
                <a:cs typeface="Courier New"/>
                <a:sym typeface="Courier New"/>
              </a:rPr>
              <a:t>Customer</a:t>
            </a:r>
            <a:r>
              <a:rPr b="1" lang="en" sz="1550">
                <a:solidFill>
                  <a:srgbClr val="FFFFFF"/>
                </a:solidFill>
                <a:highlight>
                  <a:srgbClr val="000000"/>
                </a:highlight>
                <a:latin typeface="Courier New"/>
                <a:ea typeface="Courier New"/>
                <a:cs typeface="Courier New"/>
                <a:sym typeface="Courier New"/>
              </a:rPr>
              <a:t>(</a:t>
            </a:r>
            <a:r>
              <a:rPr b="1" lang="en" sz="1550">
                <a:solidFill>
                  <a:srgbClr val="00A67D"/>
                </a:solidFill>
                <a:highlight>
                  <a:srgbClr val="000000"/>
                </a:highlight>
                <a:latin typeface="Courier New"/>
                <a:ea typeface="Courier New"/>
                <a:cs typeface="Courier New"/>
                <a:sym typeface="Courier New"/>
              </a:rPr>
              <a:t>"Alex Smith"</a:t>
            </a:r>
            <a:r>
              <a:rPr b="1" lang="en" sz="1550">
                <a:solidFill>
                  <a:srgbClr val="FFFFFF"/>
                </a:solidFill>
                <a:highlight>
                  <a:srgbClr val="000000"/>
                </a:highlight>
                <a:latin typeface="Courier New"/>
                <a:ea typeface="Courier New"/>
                <a:cs typeface="Courier New"/>
                <a:sym typeface="Courier New"/>
              </a:rPr>
              <a:t>, </a:t>
            </a:r>
            <a:r>
              <a:rPr b="1" lang="en" sz="1550">
                <a:solidFill>
                  <a:srgbClr val="DF3079"/>
                </a:solidFill>
                <a:highlight>
                  <a:srgbClr val="000000"/>
                </a:highlight>
                <a:latin typeface="Courier New"/>
                <a:ea typeface="Courier New"/>
                <a:cs typeface="Courier New"/>
                <a:sym typeface="Courier New"/>
              </a:rPr>
              <a:t>30</a:t>
            </a:r>
            <a:r>
              <a:rPr b="1" lang="en" sz="1550">
                <a:solidFill>
                  <a:srgbClr val="FFFFFF"/>
                </a:solidFill>
                <a:highlight>
                  <a:srgbClr val="000000"/>
                </a:highlight>
                <a:latin typeface="Courier New"/>
                <a:ea typeface="Courier New"/>
                <a:cs typeface="Courier New"/>
                <a:sym typeface="Courier New"/>
              </a:rPr>
              <a:t>, </a:t>
            </a:r>
            <a:r>
              <a:rPr b="1" lang="en" sz="1550">
                <a:solidFill>
                  <a:srgbClr val="00A67D"/>
                </a:solidFill>
                <a:highlight>
                  <a:srgbClr val="000000"/>
                </a:highlight>
                <a:latin typeface="Courier New"/>
                <a:ea typeface="Courier New"/>
                <a:cs typeface="Courier New"/>
                <a:sym typeface="Courier New"/>
              </a:rPr>
              <a:t>"unknown"</a:t>
            </a:r>
            <a:r>
              <a:rPr b="1" lang="en" sz="1550">
                <a:solidFill>
                  <a:srgbClr val="FFFFFF"/>
                </a:solidFill>
                <a:highlight>
                  <a:srgbClr val="000000"/>
                </a:highlight>
                <a:latin typeface="Courier New"/>
                <a:ea typeface="Courier New"/>
                <a:cs typeface="Courier New"/>
                <a:sym typeface="Courier New"/>
              </a:rPr>
              <a:t>)</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is_adult</a:t>
            </a:r>
            <a:r>
              <a:rPr b="1" lang="en" sz="1550">
                <a:solidFill>
                  <a:srgbClr val="FFFFFF"/>
                </a:solidFill>
                <a:highlight>
                  <a:srgbClr val="000000"/>
                </a:highlight>
                <a:latin typeface="Courier New"/>
                <a:ea typeface="Courier New"/>
                <a:cs typeface="Courier New"/>
                <a:sym typeface="Courier New"/>
              </a:rPr>
              <a:t>() == True</a:t>
            </a:r>
            <a:endParaRPr b="1" sz="1550">
              <a:solidFill>
                <a:srgbClr val="FFFFFF"/>
              </a:solidFill>
              <a:highlight>
                <a:srgbClr val="000000"/>
              </a:highlight>
              <a:latin typeface="Courier New"/>
              <a:ea typeface="Courier New"/>
              <a:cs typeface="Courier New"/>
              <a:sym typeface="Courier New"/>
            </a:endParaRPr>
          </a:p>
          <a:p>
            <a:pPr indent="0" lvl="0" marL="0" rtl="0" algn="just">
              <a:spcBef>
                <a:spcPts val="0"/>
              </a:spcBef>
              <a:spcAft>
                <a:spcPts val="0"/>
              </a:spcAft>
              <a:buNone/>
            </a:pPr>
            <a:r>
              <a:rPr b="1" lang="en" sz="1550">
                <a:solidFill>
                  <a:srgbClr val="FFFFFF"/>
                </a:solidFill>
                <a:highlight>
                  <a:srgbClr val="000000"/>
                </a:highlight>
                <a:latin typeface="Courier New"/>
                <a:ea typeface="Courier New"/>
                <a:cs typeface="Courier New"/>
                <a:sym typeface="Courier New"/>
              </a:rPr>
              <a:t>    assert customer3.</a:t>
            </a:r>
            <a:r>
              <a:rPr b="1" lang="en" sz="1550">
                <a:solidFill>
                  <a:srgbClr val="E9950C"/>
                </a:solidFill>
                <a:highlight>
                  <a:srgbClr val="000000"/>
                </a:highlight>
                <a:latin typeface="Courier New"/>
                <a:ea typeface="Courier New"/>
                <a:cs typeface="Courier New"/>
                <a:sym typeface="Courier New"/>
              </a:rPr>
              <a:t>get_salutation</a:t>
            </a:r>
            <a:r>
              <a:rPr b="1" lang="en" sz="1550">
                <a:solidFill>
                  <a:srgbClr val="FFFFFF"/>
                </a:solidFill>
                <a:highlight>
                  <a:srgbClr val="000000"/>
                </a:highlight>
                <a:latin typeface="Courier New"/>
                <a:ea typeface="Courier New"/>
                <a:cs typeface="Courier New"/>
                <a:sym typeface="Courier New"/>
              </a:rPr>
              <a:t>() == </a:t>
            </a:r>
            <a:r>
              <a:rPr b="1" lang="en" sz="1550">
                <a:solidFill>
                  <a:srgbClr val="00A67D"/>
                </a:solidFill>
                <a:highlight>
                  <a:srgbClr val="000000"/>
                </a:highlight>
                <a:latin typeface="Courier New"/>
                <a:ea typeface="Courier New"/>
                <a:cs typeface="Courier New"/>
                <a:sym typeface="Courier New"/>
              </a:rPr>
              <a:t>"Hello Alex Smith"</a:t>
            </a:r>
            <a:endParaRPr b="1" sz="225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6"/>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Quiz và bài tập về nhà</a:t>
            </a:r>
            <a:endParaRPr sz="4400"/>
          </a:p>
        </p:txBody>
      </p:sp>
      <p:sp>
        <p:nvSpPr>
          <p:cNvPr id="837" name="Google Shape;837;p66"/>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3</a:t>
            </a:r>
            <a:endParaRPr sz="8600"/>
          </a:p>
        </p:txBody>
      </p:sp>
      <p:sp>
        <p:nvSpPr>
          <p:cNvPr id="838" name="Google Shape;8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7"/>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Quiz</a:t>
            </a:r>
            <a:endParaRPr>
              <a:solidFill>
                <a:schemeClr val="dk2"/>
              </a:solidFill>
            </a:endParaRPr>
          </a:p>
        </p:txBody>
      </p:sp>
      <p:pic>
        <p:nvPicPr>
          <p:cNvPr id="844" name="Google Shape;844;p67"/>
          <p:cNvPicPr preferRelativeResize="0"/>
          <p:nvPr/>
        </p:nvPicPr>
        <p:blipFill>
          <a:blip r:embed="rId3">
            <a:alphaModFix/>
          </a:blip>
          <a:stretch>
            <a:fillRect/>
          </a:stretch>
        </p:blipFill>
        <p:spPr>
          <a:xfrm>
            <a:off x="1714500" y="1197800"/>
            <a:ext cx="5715000" cy="3114675"/>
          </a:xfrm>
          <a:prstGeom prst="rect">
            <a:avLst/>
          </a:prstGeom>
          <a:noFill/>
          <a:ln>
            <a:noFill/>
          </a:ln>
        </p:spPr>
      </p:pic>
      <p:sp>
        <p:nvSpPr>
          <p:cNvPr id="845" name="Google Shape;845;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8"/>
          <p:cNvSpPr txBox="1"/>
          <p:nvPr>
            <p:ph idx="2"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về nhà</a:t>
            </a:r>
            <a:endParaRPr>
              <a:solidFill>
                <a:schemeClr val="dk2"/>
              </a:solidFill>
            </a:endParaRPr>
          </a:p>
        </p:txBody>
      </p:sp>
      <p:pic>
        <p:nvPicPr>
          <p:cNvPr id="851" name="Google Shape;851;p68"/>
          <p:cNvPicPr preferRelativeResize="0"/>
          <p:nvPr/>
        </p:nvPicPr>
        <p:blipFill>
          <a:blip r:embed="rId3">
            <a:alphaModFix/>
          </a:blip>
          <a:stretch>
            <a:fillRect/>
          </a:stretch>
        </p:blipFill>
        <p:spPr>
          <a:xfrm>
            <a:off x="2021050" y="943350"/>
            <a:ext cx="5101999" cy="3826499"/>
          </a:xfrm>
          <a:prstGeom prst="rect">
            <a:avLst/>
          </a:prstGeom>
          <a:noFill/>
          <a:ln>
            <a:noFill/>
          </a:ln>
        </p:spPr>
      </p:pic>
      <p:sp>
        <p:nvSpPr>
          <p:cNvPr id="852" name="Google Shape;85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9"/>
          <p:cNvSpPr txBox="1"/>
          <p:nvPr>
            <p:ph idx="2" type="title"/>
          </p:nvPr>
        </p:nvSpPr>
        <p:spPr>
          <a:xfrm>
            <a:off x="999300" y="584250"/>
            <a:ext cx="7505100" cy="86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1: Hãy tạo bộ test chuẩn, tối thiểu 20 test cho bài tập sau và đưa lên github:</a:t>
            </a:r>
            <a:endParaRPr>
              <a:solidFill>
                <a:schemeClr val="dk2"/>
              </a:solidFill>
            </a:endParaRPr>
          </a:p>
        </p:txBody>
      </p:sp>
      <p:sp>
        <p:nvSpPr>
          <p:cNvPr id="858" name="Google Shape;858;p69"/>
          <p:cNvSpPr txBox="1"/>
          <p:nvPr/>
        </p:nvSpPr>
        <p:spPr>
          <a:xfrm>
            <a:off x="999300" y="2086950"/>
            <a:ext cx="714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https://github.com/hhoangcpascal/CS112.N21.KHTN/blob/main/Seminar/Giai%20tri.pdf</a:t>
            </a:r>
            <a:endParaRPr sz="1700">
              <a:solidFill>
                <a:schemeClr val="lt1"/>
              </a:solidFill>
            </a:endParaRPr>
          </a:p>
        </p:txBody>
      </p:sp>
      <p:sp>
        <p:nvSpPr>
          <p:cNvPr id="859" name="Google Shape;85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0"/>
          <p:cNvSpPr txBox="1"/>
          <p:nvPr>
            <p:ph idx="2" type="title"/>
          </p:nvPr>
        </p:nvSpPr>
        <p:spPr>
          <a:xfrm>
            <a:off x="954750" y="540000"/>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Bài tập 2: Hãy tạo bộ test chuẩn, tối thiểu 40 test thỏa mãn tỉ lệ các ràng buộc cho bài tập sau và đưa lên github:</a:t>
            </a:r>
            <a:endParaRPr>
              <a:solidFill>
                <a:schemeClr val="dk2"/>
              </a:solidFill>
            </a:endParaRPr>
          </a:p>
        </p:txBody>
      </p:sp>
      <p:sp>
        <p:nvSpPr>
          <p:cNvPr id="865" name="Google Shape;865;p70"/>
          <p:cNvSpPr txBox="1"/>
          <p:nvPr/>
        </p:nvSpPr>
        <p:spPr>
          <a:xfrm>
            <a:off x="954750" y="2086950"/>
            <a:ext cx="723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Link bài tập: </a:t>
            </a:r>
            <a:r>
              <a:rPr lang="en" sz="1700" u="sng">
                <a:solidFill>
                  <a:schemeClr val="lt1"/>
                </a:solidFill>
                <a:hlinkClick r:id="rId3">
                  <a:extLst>
                    <a:ext uri="{A12FA001-AC4F-418D-AE19-62706E023703}">
                      <ahyp:hlinkClr val="tx"/>
                    </a:ext>
                  </a:extLst>
                </a:hlinkClick>
              </a:rPr>
              <a:t>https://github.com/hhoangcpascal/CS112.N21.KHTN/blob/main/Seminar/Modulo.pdf</a:t>
            </a:r>
            <a:endParaRPr sz="2000">
              <a:solidFill>
                <a:schemeClr val="lt1"/>
              </a:solidFill>
            </a:endParaRPr>
          </a:p>
        </p:txBody>
      </p:sp>
      <p:sp>
        <p:nvSpPr>
          <p:cNvPr id="866" name="Google Shape;86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1"/>
          <p:cNvSpPr txBox="1"/>
          <p:nvPr>
            <p:ph type="title"/>
          </p:nvPr>
        </p:nvSpPr>
        <p:spPr>
          <a:xfrm>
            <a:off x="516150" y="1967400"/>
            <a:ext cx="8425200" cy="13806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4400"/>
              <a:t>Q &amp; A</a:t>
            </a:r>
            <a:endParaRPr sz="4400"/>
          </a:p>
        </p:txBody>
      </p:sp>
      <p:sp>
        <p:nvSpPr>
          <p:cNvPr id="872" name="Google Shape;872;p71"/>
          <p:cNvSpPr txBox="1"/>
          <p:nvPr>
            <p:ph idx="2" type="title"/>
          </p:nvPr>
        </p:nvSpPr>
        <p:spPr>
          <a:xfrm>
            <a:off x="587725" y="1006200"/>
            <a:ext cx="6378000" cy="10308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8600"/>
              <a:t>4</a:t>
            </a:r>
            <a:endParaRPr sz="8600"/>
          </a:p>
        </p:txBody>
      </p:sp>
      <p:sp>
        <p:nvSpPr>
          <p:cNvPr id="873" name="Google Shape;87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72"/>
          <p:cNvSpPr txBox="1"/>
          <p:nvPr>
            <p:ph idx="2" type="title"/>
          </p:nvPr>
        </p:nvSpPr>
        <p:spPr>
          <a:xfrm>
            <a:off x="954750" y="619725"/>
            <a:ext cx="7469100" cy="12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Any </a:t>
            </a:r>
            <a:r>
              <a:rPr lang="en">
                <a:solidFill>
                  <a:schemeClr val="dk2"/>
                </a:solidFill>
              </a:rPr>
              <a:t>questions</a:t>
            </a:r>
            <a:r>
              <a:rPr lang="en">
                <a:solidFill>
                  <a:schemeClr val="dk2"/>
                </a:solidFill>
              </a:rPr>
              <a:t>?</a:t>
            </a:r>
            <a:endParaRPr>
              <a:solidFill>
                <a:schemeClr val="dk2"/>
              </a:solidFill>
            </a:endParaRPr>
          </a:p>
        </p:txBody>
      </p:sp>
      <p:pic>
        <p:nvPicPr>
          <p:cNvPr id="879" name="Google Shape;879;p72"/>
          <p:cNvPicPr preferRelativeResize="0"/>
          <p:nvPr/>
        </p:nvPicPr>
        <p:blipFill>
          <a:blip r:embed="rId3">
            <a:alphaModFix/>
          </a:blip>
          <a:stretch>
            <a:fillRect/>
          </a:stretch>
        </p:blipFill>
        <p:spPr>
          <a:xfrm>
            <a:off x="2338763" y="1461900"/>
            <a:ext cx="4466470" cy="2987175"/>
          </a:xfrm>
          <a:prstGeom prst="rect">
            <a:avLst/>
          </a:prstGeom>
          <a:noFill/>
          <a:ln>
            <a:noFill/>
          </a:ln>
        </p:spPr>
      </p:pic>
      <p:sp>
        <p:nvSpPr>
          <p:cNvPr id="880" name="Google Shape;8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pic>
        <p:nvPicPr>
          <p:cNvPr id="885" name="Google Shape;885;p73"/>
          <p:cNvPicPr preferRelativeResize="0"/>
          <p:nvPr/>
        </p:nvPicPr>
        <p:blipFill>
          <a:blip r:embed="rId3">
            <a:alphaModFix/>
          </a:blip>
          <a:stretch>
            <a:fillRect/>
          </a:stretch>
        </p:blipFill>
        <p:spPr>
          <a:xfrm>
            <a:off x="1082163" y="1026250"/>
            <a:ext cx="6979675" cy="3219450"/>
          </a:xfrm>
          <a:prstGeom prst="rect">
            <a:avLst/>
          </a:prstGeom>
          <a:noFill/>
          <a:ln>
            <a:noFill/>
          </a:ln>
        </p:spPr>
      </p:pic>
      <p:sp>
        <p:nvSpPr>
          <p:cNvPr id="886" name="Google Shape;88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9"/>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388" name="Google Shape;388;p29"/>
          <p:cNvGrpSpPr/>
          <p:nvPr/>
        </p:nvGrpSpPr>
        <p:grpSpPr>
          <a:xfrm>
            <a:off x="1223348" y="4553184"/>
            <a:ext cx="1015032" cy="325196"/>
            <a:chOff x="1156673" y="4600809"/>
            <a:chExt cx="1015032" cy="325196"/>
          </a:xfrm>
        </p:grpSpPr>
        <p:sp>
          <p:nvSpPr>
            <p:cNvPr id="389" name="Google Shape;389;p29"/>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29"/>
          <p:cNvSpPr txBox="1"/>
          <p:nvPr>
            <p:ph idx="4294967295" type="title"/>
          </p:nvPr>
        </p:nvSpPr>
        <p:spPr>
          <a:xfrm>
            <a:off x="2238375" y="708225"/>
            <a:ext cx="64044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395" name="Google Shape;395;p29"/>
          <p:cNvSpPr txBox="1"/>
          <p:nvPr/>
        </p:nvSpPr>
        <p:spPr>
          <a:xfrm>
            <a:off x="2238375" y="1998475"/>
            <a:ext cx="6514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Calibri"/>
                <a:ea typeface="Calibri"/>
                <a:cs typeface="Calibri"/>
                <a:sym typeface="Calibri"/>
              </a:rPr>
              <a:t>Với mỗi dữ liệu đầu vào (input) hợp lệ, chương trình trả về dữ liệu đầu ra (output) như mong đợi.</a:t>
            </a:r>
            <a:endParaRPr sz="1900">
              <a:solidFill>
                <a:schemeClr val="lt1"/>
              </a:solidFill>
              <a:latin typeface="Calibri"/>
              <a:ea typeface="Calibri"/>
              <a:cs typeface="Calibri"/>
              <a:sym typeface="Calibri"/>
            </a:endParaRPr>
          </a:p>
        </p:txBody>
      </p:sp>
      <p:pic>
        <p:nvPicPr>
          <p:cNvPr id="396" name="Google Shape;396;p29"/>
          <p:cNvPicPr preferRelativeResize="0"/>
          <p:nvPr/>
        </p:nvPicPr>
        <p:blipFill>
          <a:blip r:embed="rId4">
            <a:alphaModFix/>
          </a:blip>
          <a:stretch>
            <a:fillRect/>
          </a:stretch>
        </p:blipFill>
        <p:spPr>
          <a:xfrm>
            <a:off x="4172300" y="1857225"/>
            <a:ext cx="2870350" cy="2870350"/>
          </a:xfrm>
          <a:prstGeom prst="rect">
            <a:avLst/>
          </a:prstGeom>
          <a:noFill/>
          <a:ln>
            <a:noFill/>
          </a:ln>
        </p:spPr>
      </p:pic>
      <p:sp>
        <p:nvSpPr>
          <p:cNvPr id="397" name="Google Shape;39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96"/>
                                        </p:tgtEl>
                                      </p:cBhvr>
                                    </p:animEffect>
                                    <p:set>
                                      <p:cBhvr>
                                        <p:cTn dur="1" fill="hold">
                                          <p:stCondLst>
                                            <p:cond delay="1000"/>
                                          </p:stCondLst>
                                        </p:cTn>
                                        <p:tgtEl>
                                          <p:spTgt spid="3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3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03" name="Google Shape;403;p30"/>
          <p:cNvGrpSpPr/>
          <p:nvPr/>
        </p:nvGrpSpPr>
        <p:grpSpPr>
          <a:xfrm>
            <a:off x="1223348" y="4553184"/>
            <a:ext cx="1015032" cy="325196"/>
            <a:chOff x="1156673" y="4600809"/>
            <a:chExt cx="1015032" cy="325196"/>
          </a:xfrm>
        </p:grpSpPr>
        <p:sp>
          <p:nvSpPr>
            <p:cNvPr id="404" name="Google Shape;404;p3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0"/>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Tính đúng đắn của chương trình là gì?</a:t>
            </a:r>
            <a:endParaRPr>
              <a:solidFill>
                <a:schemeClr val="dk2"/>
              </a:solidFill>
            </a:endParaRPr>
          </a:p>
        </p:txBody>
      </p:sp>
      <p:sp>
        <p:nvSpPr>
          <p:cNvPr id="410" name="Google Shape;410;p30"/>
          <p:cNvSpPr txBox="1"/>
          <p:nvPr/>
        </p:nvSpPr>
        <p:spPr>
          <a:xfrm>
            <a:off x="2238375" y="18029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Cho số nguyên dương N (3 &lt;= N &lt;= 10^9). Tính 1 + 2 + … + N.</a:t>
            </a:r>
            <a:endParaRPr sz="1600">
              <a:solidFill>
                <a:schemeClr val="lt1"/>
              </a:solidFill>
              <a:latin typeface="Calibri"/>
              <a:ea typeface="Calibri"/>
              <a:cs typeface="Calibri"/>
              <a:sym typeface="Calibri"/>
            </a:endParaRPr>
          </a:p>
        </p:txBody>
      </p:sp>
      <p:sp>
        <p:nvSpPr>
          <p:cNvPr id="411" name="Google Shape;411;p30"/>
          <p:cNvSpPr txBox="1"/>
          <p:nvPr/>
        </p:nvSpPr>
        <p:spPr>
          <a:xfrm>
            <a:off x="2238375" y="2554013"/>
            <a:ext cx="5949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hợp lệ: 4, 6, 10, 198332</a:t>
            </a:r>
            <a:endParaRPr sz="1500">
              <a:solidFill>
                <a:schemeClr val="lt1"/>
              </a:solidFill>
              <a:latin typeface="Calibri"/>
              <a:ea typeface="Calibri"/>
              <a:cs typeface="Calibri"/>
              <a:sym typeface="Calibri"/>
            </a:endParaRPr>
          </a:p>
          <a:p>
            <a:pPr indent="0" lvl="0" marL="0" rtl="0" algn="l">
              <a:spcBef>
                <a:spcPts val="0"/>
              </a:spcBef>
              <a:spcAft>
                <a:spcPts val="0"/>
              </a:spcAft>
              <a:buNone/>
            </a:pPr>
            <a:r>
              <a:rPr lang="en" sz="1500">
                <a:solidFill>
                  <a:schemeClr val="lt1"/>
                </a:solidFill>
                <a:latin typeface="Calibri"/>
                <a:ea typeface="Calibri"/>
                <a:cs typeface="Calibri"/>
                <a:sym typeface="Calibri"/>
              </a:rPr>
              <a:t>Một số input không hợp lệ: 1, 100000000001, -1, 3.5</a:t>
            </a:r>
            <a:endParaRPr sz="1500">
              <a:solidFill>
                <a:schemeClr val="lt1"/>
              </a:solidFill>
              <a:latin typeface="Calibri"/>
              <a:ea typeface="Calibri"/>
              <a:cs typeface="Calibri"/>
              <a:sym typeface="Calibri"/>
            </a:endParaRPr>
          </a:p>
        </p:txBody>
      </p:sp>
      <p:sp>
        <p:nvSpPr>
          <p:cNvPr id="412" name="Google Shape;412;p30"/>
          <p:cNvSpPr txBox="1"/>
          <p:nvPr/>
        </p:nvSpPr>
        <p:spPr>
          <a:xfrm>
            <a:off x="2238375" y="3274450"/>
            <a:ext cx="604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Với input = 6, chương trình trả về output = 15 =&gt; output mong đợi</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Với input = 4, chương trình trả về output = 11 =&gt; output không mong đợi.</a:t>
            </a:r>
            <a:endParaRPr sz="1600">
              <a:solidFill>
                <a:schemeClr val="lt1"/>
              </a:solidFill>
              <a:latin typeface="Calibri"/>
              <a:ea typeface="Calibri"/>
              <a:cs typeface="Calibri"/>
              <a:sym typeface="Calibri"/>
            </a:endParaRPr>
          </a:p>
        </p:txBody>
      </p:sp>
      <p:sp>
        <p:nvSpPr>
          <p:cNvPr id="413" name="Google Shape;413;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1"/>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19" name="Google Shape;419;p31"/>
          <p:cNvGrpSpPr/>
          <p:nvPr/>
        </p:nvGrpSpPr>
        <p:grpSpPr>
          <a:xfrm>
            <a:off x="1223348" y="4553184"/>
            <a:ext cx="1015032" cy="325196"/>
            <a:chOff x="1156673" y="4600809"/>
            <a:chExt cx="1015032" cy="325196"/>
          </a:xfrm>
        </p:grpSpPr>
        <p:sp>
          <p:nvSpPr>
            <p:cNvPr id="420" name="Google Shape;420;p31"/>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31"/>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tính đúng đắn của chương trình</a:t>
            </a:r>
            <a:endParaRPr>
              <a:solidFill>
                <a:schemeClr val="dk2"/>
              </a:solidFill>
            </a:endParaRPr>
          </a:p>
        </p:txBody>
      </p:sp>
      <p:sp>
        <p:nvSpPr>
          <p:cNvPr id="426" name="Google Shape;426;p31"/>
          <p:cNvSpPr txBox="1"/>
          <p:nvPr/>
        </p:nvSpPr>
        <p:spPr>
          <a:xfrm>
            <a:off x="2238375" y="2046300"/>
            <a:ext cx="59493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lý thuyết để chứng minh.</a:t>
            </a:r>
            <a:endParaRPr sz="2600">
              <a:solidFill>
                <a:schemeClr val="lt1"/>
              </a:solidFill>
              <a:latin typeface="Calibri"/>
              <a:ea typeface="Calibri"/>
              <a:cs typeface="Calibri"/>
              <a:sym typeface="Calibri"/>
            </a:endParaRPr>
          </a:p>
        </p:txBody>
      </p:sp>
      <p:sp>
        <p:nvSpPr>
          <p:cNvPr id="427" name="Google Shape;427;p31"/>
          <p:cNvSpPr txBox="1"/>
          <p:nvPr/>
        </p:nvSpPr>
        <p:spPr>
          <a:xfrm>
            <a:off x="2238375" y="2740700"/>
            <a:ext cx="6068400" cy="5850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lt1"/>
              </a:buClr>
              <a:buSzPts val="2600"/>
              <a:buFont typeface="Calibri"/>
              <a:buChar char="-"/>
            </a:pPr>
            <a:r>
              <a:rPr lang="en" sz="2600">
                <a:solidFill>
                  <a:schemeClr val="lt1"/>
                </a:solidFill>
                <a:latin typeface="Calibri"/>
                <a:ea typeface="Calibri"/>
                <a:cs typeface="Calibri"/>
                <a:sym typeface="Calibri"/>
              </a:rPr>
              <a:t>Sử dụng bộ test có sẵn để kiểm tra.</a:t>
            </a:r>
            <a:endParaRPr sz="2600">
              <a:solidFill>
                <a:schemeClr val="lt1"/>
              </a:solidFill>
              <a:latin typeface="Calibri"/>
              <a:ea typeface="Calibri"/>
              <a:cs typeface="Calibri"/>
              <a:sym typeface="Calibri"/>
            </a:endParaRPr>
          </a:p>
        </p:txBody>
      </p:sp>
      <p:sp>
        <p:nvSpPr>
          <p:cNvPr id="428" name="Google Shape;42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2"/>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34" name="Google Shape;434;p32"/>
          <p:cNvGrpSpPr/>
          <p:nvPr/>
        </p:nvGrpSpPr>
        <p:grpSpPr>
          <a:xfrm>
            <a:off x="1223348" y="4553184"/>
            <a:ext cx="1015032" cy="325196"/>
            <a:chOff x="1156673" y="4600809"/>
            <a:chExt cx="1015032" cy="325196"/>
          </a:xfrm>
        </p:grpSpPr>
        <p:sp>
          <p:nvSpPr>
            <p:cNvPr id="435" name="Google Shape;435;p32"/>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32"/>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Hiệu năng</a:t>
            </a:r>
            <a:r>
              <a:rPr lang="en">
                <a:solidFill>
                  <a:schemeClr val="dk2"/>
                </a:solidFill>
              </a:rPr>
              <a:t> của chương trình là gì?</a:t>
            </a:r>
            <a:endParaRPr>
              <a:solidFill>
                <a:schemeClr val="dk2"/>
              </a:solidFill>
            </a:endParaRPr>
          </a:p>
        </p:txBody>
      </p:sp>
      <p:sp>
        <p:nvSpPr>
          <p:cNvPr id="441" name="Google Shape;441;p32"/>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Mức độ tiêu tốn thời gian và không gian dữ liệu của thuật toán.</a:t>
            </a:r>
            <a:endParaRPr sz="1600">
              <a:solidFill>
                <a:schemeClr val="lt1"/>
              </a:solidFill>
              <a:latin typeface="Calibri"/>
              <a:ea typeface="Calibri"/>
              <a:cs typeface="Calibri"/>
              <a:sym typeface="Calibri"/>
            </a:endParaRPr>
          </a:p>
        </p:txBody>
      </p:sp>
      <p:pic>
        <p:nvPicPr>
          <p:cNvPr id="442" name="Google Shape;442;p32"/>
          <p:cNvPicPr preferRelativeResize="0"/>
          <p:nvPr/>
        </p:nvPicPr>
        <p:blipFill>
          <a:blip r:embed="rId4">
            <a:alphaModFix/>
          </a:blip>
          <a:stretch>
            <a:fillRect/>
          </a:stretch>
        </p:blipFill>
        <p:spPr>
          <a:xfrm>
            <a:off x="3270730" y="1948550"/>
            <a:ext cx="4339692" cy="2604624"/>
          </a:xfrm>
          <a:prstGeom prst="rect">
            <a:avLst/>
          </a:prstGeom>
          <a:noFill/>
          <a:ln>
            <a:noFill/>
          </a:ln>
        </p:spPr>
      </p:pic>
      <p:sp>
        <p:nvSpPr>
          <p:cNvPr id="443" name="Google Shape;443;p32"/>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Ví dụ:</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4" name="Google Shape;444;p32"/>
          <p:cNvPicPr preferRelativeResize="0"/>
          <p:nvPr/>
        </p:nvPicPr>
        <p:blipFill>
          <a:blip r:embed="rId5">
            <a:alphaModFix/>
          </a:blip>
          <a:stretch>
            <a:fillRect/>
          </a:stretch>
        </p:blipFill>
        <p:spPr>
          <a:xfrm>
            <a:off x="4239725" y="2486300"/>
            <a:ext cx="2401692" cy="2392075"/>
          </a:xfrm>
          <a:prstGeom prst="rect">
            <a:avLst/>
          </a:prstGeom>
          <a:noFill/>
          <a:ln>
            <a:noFill/>
          </a:ln>
        </p:spPr>
      </p:pic>
      <p:sp>
        <p:nvSpPr>
          <p:cNvPr id="445" name="Google Shape;445;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42"/>
                                        </p:tgtEl>
                                      </p:cBhvr>
                                    </p:animEffect>
                                    <p:set>
                                      <p:cBhvr>
                                        <p:cTn dur="1" fill="hold">
                                          <p:stCondLst>
                                            <p:cond delay="1000"/>
                                          </p:stCondLst>
                                        </p:cTn>
                                        <p:tgtEl>
                                          <p:spTgt spid="4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51" name="Google Shape;451;p33"/>
          <p:cNvGrpSpPr/>
          <p:nvPr/>
        </p:nvGrpSpPr>
        <p:grpSpPr>
          <a:xfrm>
            <a:off x="1223348" y="4553184"/>
            <a:ext cx="1015032" cy="325196"/>
            <a:chOff x="1156673" y="4600809"/>
            <a:chExt cx="1015032" cy="325196"/>
          </a:xfrm>
        </p:grpSpPr>
        <p:sp>
          <p:nvSpPr>
            <p:cNvPr id="452" name="Google Shape;452;p33"/>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3"/>
          <p:cNvSpPr txBox="1"/>
          <p:nvPr>
            <p:ph idx="4294967295" type="title"/>
          </p:nvPr>
        </p:nvSpPr>
        <p:spPr>
          <a:xfrm>
            <a:off x="2238375" y="708225"/>
            <a:ext cx="6404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Cách kiểm tra hiệu năng của chương trình</a:t>
            </a:r>
            <a:endParaRPr>
              <a:solidFill>
                <a:schemeClr val="dk2"/>
              </a:solidFill>
            </a:endParaRPr>
          </a:p>
        </p:txBody>
      </p:sp>
      <p:sp>
        <p:nvSpPr>
          <p:cNvPr id="458" name="Google Shape;458;p33"/>
          <p:cNvSpPr txBox="1"/>
          <p:nvPr/>
        </p:nvSpPr>
        <p:spPr>
          <a:xfrm>
            <a:off x="2238375" y="1802975"/>
            <a:ext cx="59493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Sử dụng lý thuyết để đánh giá độ phức tạp thời gian, </a:t>
            </a:r>
            <a:r>
              <a:rPr lang="en" sz="1600">
                <a:solidFill>
                  <a:schemeClr val="lt1"/>
                </a:solidFill>
                <a:latin typeface="Calibri"/>
                <a:ea typeface="Calibri"/>
                <a:cs typeface="Calibri"/>
                <a:sym typeface="Calibri"/>
              </a:rPr>
              <a:t>bộ nhớ.</a:t>
            </a:r>
            <a:endParaRPr sz="1600">
              <a:solidFill>
                <a:schemeClr val="lt1"/>
              </a:solidFill>
              <a:latin typeface="Calibri"/>
              <a:ea typeface="Calibri"/>
              <a:cs typeface="Calibri"/>
              <a:sym typeface="Calibri"/>
            </a:endParaRPr>
          </a:p>
        </p:txBody>
      </p:sp>
      <p:sp>
        <p:nvSpPr>
          <p:cNvPr id="459" name="Google Shape;459;p33"/>
          <p:cNvSpPr txBox="1"/>
          <p:nvPr/>
        </p:nvSpPr>
        <p:spPr>
          <a:xfrm>
            <a:off x="2238375" y="2320375"/>
            <a:ext cx="59493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Thực nghiệm trên máy tính với một số test trong các trường hợp tốt nhất, xấu nhất, trung bình.</a:t>
            </a:r>
            <a:endParaRPr sz="1600">
              <a:solidFill>
                <a:schemeClr val="lt1"/>
              </a:solidFill>
              <a:latin typeface="Calibri"/>
              <a:ea typeface="Calibri"/>
              <a:cs typeface="Calibri"/>
              <a:sym typeface="Calibri"/>
            </a:endParaRPr>
          </a:p>
        </p:txBody>
      </p:sp>
      <p:sp>
        <p:nvSpPr>
          <p:cNvPr id="460" name="Google Shape;46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