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naheim"/>
      <p:regular r:id="rId54"/>
    </p:embeddedFont>
    <p:embeddedFont>
      <p:font typeface="Barlow Condensed ExtraBold"/>
      <p:bold r:id="rId55"/>
      <p:boldItalic r:id="rId56"/>
    </p:embeddedFont>
    <p:embeddedFont>
      <p:font typeface="Work Sans"/>
      <p:regular r:id="rId57"/>
      <p:bold r:id="rId58"/>
      <p:italic r:id="rId59"/>
      <p:boldItalic r:id="rId60"/>
    </p:embeddedFont>
    <p:embeddedFont>
      <p:font typeface="Overpass Mono"/>
      <p:regular r:id="rId61"/>
      <p:bold r:id="rId62"/>
    </p:embeddedFont>
    <p:embeddedFont>
      <p:font typeface="Barlow"/>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bold.fntdata"/><Relationship Id="rId61" Type="http://schemas.openxmlformats.org/officeDocument/2006/relationships/font" Target="fonts/OverpassMono-regular.fntdata"/><Relationship Id="rId20" Type="http://schemas.openxmlformats.org/officeDocument/2006/relationships/slide" Target="slides/slide16.xml"/><Relationship Id="rId64" Type="http://schemas.openxmlformats.org/officeDocument/2006/relationships/font" Target="fonts/Barlow-bold.fntdata"/><Relationship Id="rId63" Type="http://schemas.openxmlformats.org/officeDocument/2006/relationships/font" Target="fonts/Barlow-regular.fntdata"/><Relationship Id="rId22" Type="http://schemas.openxmlformats.org/officeDocument/2006/relationships/slide" Target="slides/slide18.xml"/><Relationship Id="rId66" Type="http://schemas.openxmlformats.org/officeDocument/2006/relationships/font" Target="fonts/Barlow-boldItalic.fntdata"/><Relationship Id="rId21" Type="http://schemas.openxmlformats.org/officeDocument/2006/relationships/slide" Target="slides/slide17.xml"/><Relationship Id="rId65"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arlowCondensedExtraBold-bold.fntdata"/><Relationship Id="rId10" Type="http://schemas.openxmlformats.org/officeDocument/2006/relationships/slide" Target="slides/slide6.xml"/><Relationship Id="rId54" Type="http://schemas.openxmlformats.org/officeDocument/2006/relationships/font" Target="fonts/Anaheim-regular.fntdata"/><Relationship Id="rId13" Type="http://schemas.openxmlformats.org/officeDocument/2006/relationships/slide" Target="slides/slide9.xml"/><Relationship Id="rId57" Type="http://schemas.openxmlformats.org/officeDocument/2006/relationships/font" Target="fonts/WorkSans-regular.fntdata"/><Relationship Id="rId12" Type="http://schemas.openxmlformats.org/officeDocument/2006/relationships/slide" Target="slides/slide8.xml"/><Relationship Id="rId56" Type="http://schemas.openxmlformats.org/officeDocument/2006/relationships/font" Target="fonts/BarlowCondensedExtraBold-boldItalic.fntdata"/><Relationship Id="rId15" Type="http://schemas.openxmlformats.org/officeDocument/2006/relationships/slide" Target="slides/slide11.xml"/><Relationship Id="rId59" Type="http://schemas.openxmlformats.org/officeDocument/2006/relationships/font" Target="fonts/WorkSans-italic.fntdata"/><Relationship Id="rId14" Type="http://schemas.openxmlformats.org/officeDocument/2006/relationships/slide" Target="slides/slide10.xml"/><Relationship Id="rId58" Type="http://schemas.openxmlformats.org/officeDocument/2006/relationships/font" Target="fonts/Work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hyperlink" Target="https://github.com/hhoangcpascal/CS112.N21.KHTN/blob/main/Seminar/Giai%20tri.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Modulo.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685375" y="2172400"/>
            <a:ext cx="3842150"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Dùng để kiểm tra tính đúng đắn và hiệu năng của chương trình, đảm bảo chương trình chạy theo ý muốn của người lập trình. </a:t>
            </a:r>
            <a:endParaRPr>
              <a:latin typeface="Calibri"/>
              <a:ea typeface="Calibri"/>
              <a:cs typeface="Calibri"/>
              <a:sym typeface="Calibri"/>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670337" y="1731125"/>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46355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07" name="Google Shape;507;p38"/>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08" name="Google Shape;508;p38"/>
          <p:cNvSpPr txBox="1"/>
          <p:nvPr/>
        </p:nvSpPr>
        <p:spPr>
          <a:xfrm>
            <a:off x="1314900" y="16945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09" name="Google Shape;509;p38"/>
          <p:cNvSpPr txBox="1"/>
          <p:nvPr/>
        </p:nvSpPr>
        <p:spPr>
          <a:xfrm>
            <a:off x="1314900" y="255642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a:t>
            </a:r>
            <a:endParaRPr sz="1900">
              <a:solidFill>
                <a:schemeClr val="lt1"/>
              </a:solidFill>
              <a:latin typeface="Calibri"/>
              <a:ea typeface="Calibri"/>
              <a:cs typeface="Calibri"/>
              <a:sym typeface="Calibri"/>
            </a:endParaRPr>
          </a:p>
        </p:txBody>
      </p:sp>
      <p:sp>
        <p:nvSpPr>
          <p:cNvPr id="510" name="Google Shape;510;p38"/>
          <p:cNvSpPr txBox="1"/>
          <p:nvPr/>
        </p:nvSpPr>
        <p:spPr>
          <a:xfrm>
            <a:off x="1314900" y="31258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Viết code hoặc dùng công cụ có sẵn để kiểm tra chương trình dựa trên bộ test đã tạo.</a:t>
            </a:r>
            <a:endParaRPr sz="1900">
              <a:solidFill>
                <a:schemeClr val="lt1"/>
              </a:solidFill>
              <a:latin typeface="Calibri"/>
              <a:ea typeface="Calibri"/>
              <a:cs typeface="Calibri"/>
              <a:sym typeface="Calibri"/>
            </a:endParaRPr>
          </a:p>
        </p:txBody>
      </p:sp>
      <p:sp>
        <p:nvSpPr>
          <p:cNvPr id="511" name="Google Shape;5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39"/>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17" name="Google Shape;5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23" name="Google Shape;523;p40"/>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24" name="Google Shape;5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sp>
        <p:nvSpPr>
          <p:cNvPr id="530" name="Google Shape;53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41"/>
          <p:cNvPicPr preferRelativeResize="0"/>
          <p:nvPr/>
        </p:nvPicPr>
        <p:blipFill>
          <a:blip r:embed="rId3">
            <a:alphaModFix/>
          </a:blip>
          <a:stretch>
            <a:fillRect/>
          </a:stretch>
        </p:blipFill>
        <p:spPr>
          <a:xfrm>
            <a:off x="152400" y="1053300"/>
            <a:ext cx="4351747" cy="3685308"/>
          </a:xfrm>
          <a:prstGeom prst="rect">
            <a:avLst/>
          </a:prstGeom>
          <a:noFill/>
          <a:ln>
            <a:noFill/>
          </a:ln>
        </p:spPr>
      </p:pic>
      <p:pic>
        <p:nvPicPr>
          <p:cNvPr id="532" name="Google Shape;532;p41"/>
          <p:cNvPicPr preferRelativeResize="0"/>
          <p:nvPr/>
        </p:nvPicPr>
        <p:blipFill>
          <a:blip r:embed="rId4">
            <a:alphaModFix/>
          </a:blip>
          <a:stretch>
            <a:fillRect/>
          </a:stretch>
        </p:blipFill>
        <p:spPr>
          <a:xfrm>
            <a:off x="4656547" y="1053300"/>
            <a:ext cx="4335053" cy="24899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38" name="Google Shape;538;p42"/>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39" name="Google Shape;5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5" name="Google Shape;545;p43"/>
          <p:cNvPicPr preferRelativeResize="0"/>
          <p:nvPr/>
        </p:nvPicPr>
        <p:blipFill>
          <a:blip r:embed="rId3">
            <a:alphaModFix/>
          </a:blip>
          <a:stretch>
            <a:fillRect/>
          </a:stretch>
        </p:blipFill>
        <p:spPr>
          <a:xfrm>
            <a:off x="152400" y="1053300"/>
            <a:ext cx="4219025" cy="3853677"/>
          </a:xfrm>
          <a:prstGeom prst="rect">
            <a:avLst/>
          </a:prstGeom>
          <a:noFill/>
          <a:ln>
            <a:noFill/>
          </a:ln>
        </p:spPr>
      </p:pic>
      <p:pic>
        <p:nvPicPr>
          <p:cNvPr id="546" name="Google Shape;546;p43"/>
          <p:cNvPicPr preferRelativeResize="0"/>
          <p:nvPr/>
        </p:nvPicPr>
        <p:blipFill>
          <a:blip r:embed="rId4">
            <a:alphaModFix/>
          </a:blip>
          <a:stretch>
            <a:fillRect/>
          </a:stretch>
        </p:blipFill>
        <p:spPr>
          <a:xfrm>
            <a:off x="4523825" y="1053300"/>
            <a:ext cx="4467773" cy="3505338"/>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53" name="Google Shape;553;p44"/>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0" name="Google Shape;560;p45"/>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1" name="Google Shape;561;p45"/>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68" name="Google Shape;568;p4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69" name="Google Shape;569;p46"/>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76" name="Google Shape;576;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77" name="Google Shape;577;p47"/>
          <p:cNvGrpSpPr/>
          <p:nvPr/>
        </p:nvGrpSpPr>
        <p:grpSpPr>
          <a:xfrm>
            <a:off x="1223348" y="4553184"/>
            <a:ext cx="1015032" cy="325196"/>
            <a:chOff x="1156673" y="4600809"/>
            <a:chExt cx="1015032" cy="325196"/>
          </a:xfrm>
        </p:grpSpPr>
        <p:sp>
          <p:nvSpPr>
            <p:cNvPr id="578" name="Google Shape;578;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7"/>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84" name="Google Shape;584;p47"/>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85" name="Google Shape;585;p47"/>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86" name="Google Shape;586;p47"/>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87" name="Google Shape;587;p47"/>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88" name="Google Shape;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596" name="Google Shape;596;p48"/>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597" name="Google Shape;597;p48"/>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598" name="Google Shape;5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05" name="Google Shape;605;p49"/>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06" name="Google Shape;606;p49"/>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07" name="Google Shape;607;p49"/>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08" name="Google Shape;608;p49"/>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0" name="Google Shape;610;p49"/>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1" name="Google Shape;6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17" name="Google Shape;617;p50"/>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18" name="Google Shape;618;p50"/>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19" name="Google Shape;619;p50"/>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0" name="Google Shape;620;p50"/>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1" name="Google Shape;621;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2" name="Google Shape;622;p50"/>
          <p:cNvGrpSpPr/>
          <p:nvPr/>
        </p:nvGrpSpPr>
        <p:grpSpPr>
          <a:xfrm>
            <a:off x="1223348" y="4553184"/>
            <a:ext cx="1015032" cy="325196"/>
            <a:chOff x="1156673" y="4600809"/>
            <a:chExt cx="1015032" cy="325196"/>
          </a:xfrm>
        </p:grpSpPr>
        <p:sp>
          <p:nvSpPr>
            <p:cNvPr id="623" name="Google Shape;623;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0"/>
          <p:cNvGrpSpPr/>
          <p:nvPr/>
        </p:nvGrpSpPr>
        <p:grpSpPr>
          <a:xfrm>
            <a:off x="6919921" y="1718967"/>
            <a:ext cx="526759" cy="584845"/>
            <a:chOff x="5415892" y="1465405"/>
            <a:chExt cx="526759" cy="584845"/>
          </a:xfrm>
        </p:grpSpPr>
        <p:sp>
          <p:nvSpPr>
            <p:cNvPr id="629" name="Google Shape;629;p50"/>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0"/>
          <p:cNvGrpSpPr/>
          <p:nvPr/>
        </p:nvGrpSpPr>
        <p:grpSpPr>
          <a:xfrm>
            <a:off x="3665910" y="1717552"/>
            <a:ext cx="441580" cy="586260"/>
            <a:chOff x="4668125" y="1463989"/>
            <a:chExt cx="441580" cy="586260"/>
          </a:xfrm>
        </p:grpSpPr>
        <p:sp>
          <p:nvSpPr>
            <p:cNvPr id="634" name="Google Shape;634;p50"/>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43" name="Google Shape;643;p51"/>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44" name="Google Shape;6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0" name="Google Shape;650;p52"/>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1" name="Google Shape;65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7" name="Google Shape;657;p53"/>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58" name="Google Shape;6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3"/>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cách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72" name="Google Shape;67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5"/>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79" name="Google Shape;67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85" name="Google Shape;6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7"/>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692" name="Google Shape;6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9"/>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699" name="Google Shape;699;p59"/>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0" name="Google Shape;700;p59"/>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1" name="Google Shape;701;p59"/>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02" name="Google Shape;702;p59"/>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03" name="Google Shape;703;p5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9"/>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59"/>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3" name="Google Shape;713;p59"/>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4" name="Google Shape;714;p59"/>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15" name="Google Shape;715;p59"/>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16" name="Google Shape;7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0"/>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22" name="Google Shape;722;p60"/>
          <p:cNvGrpSpPr/>
          <p:nvPr/>
        </p:nvGrpSpPr>
        <p:grpSpPr>
          <a:xfrm>
            <a:off x="3246650" y="1457163"/>
            <a:ext cx="5216653" cy="2779101"/>
            <a:chOff x="233350" y="949250"/>
            <a:chExt cx="7137300" cy="3802300"/>
          </a:xfrm>
        </p:grpSpPr>
        <p:sp>
          <p:nvSpPr>
            <p:cNvPr id="723" name="Google Shape;723;p6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0"/>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75" name="Google Shape;7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1" name="Google Shape;781;p61"/>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2" name="Google Shape;782;p61"/>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83" name="Google Shape;783;p61"/>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4" name="Google Shape;784;p61"/>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5" name="Google Shape;785;p61"/>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86" name="Google Shape;786;p61"/>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7" name="Google Shape;787;p61"/>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88" name="Google Shape;788;p61"/>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89" name="Google Shape;7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795" name="Google Shape;795;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6" name="Google Shape;796;p62"/>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797" name="Google Shape;797;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8" name="Google Shape;79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2"/>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5" name="Google Shape;805;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7" name="Google Shape;807;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8" name="Google Shape;8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63"/>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0" name="Google Shape;810;p63"/>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6" name="Google Shape;816;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7" name="Google Shape;817;p64"/>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18" name="Google Shape;818;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9" name="Google Shape;8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64"/>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1" name="Google Shape;821;p64"/>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7" name="Google Shape;827;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8" name="Google Shape;828;p65"/>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29" name="Google Shape;829;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1" name="Google Shape;831;p65"/>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37" name="Google Shape;837;p6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44" name="Google Shape;844;p67"/>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45" name="Google Shape;84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1" name="Google Shape;851;p68"/>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52" name="Google Shape;85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9"/>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58" name="Google Shape;858;p69"/>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59" name="Google Shape;85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70"/>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65" name="Google Shape;865;p70"/>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66" name="Google Shape;86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1"/>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72" name="Google Shape;872;p71"/>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73" name="Google Shape;87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2"/>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79" name="Google Shape;879;p72"/>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0" name="Google Shape;88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pic>
        <p:nvPicPr>
          <p:cNvPr id="885" name="Google Shape;885;p73"/>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86" name="Google Shape;886;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