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Anaheim"/>
      <p:regular r:id="rId55"/>
    </p:embeddedFont>
    <p:embeddedFont>
      <p:font typeface="Barlow Condensed ExtraBold"/>
      <p:bold r:id="rId56"/>
      <p:boldItalic r:id="rId57"/>
    </p:embeddedFont>
    <p:embeddedFont>
      <p:font typeface="Work Sans"/>
      <p:regular r:id="rId58"/>
      <p:bold r:id="rId59"/>
      <p:italic r:id="rId60"/>
      <p:boldItalic r:id="rId61"/>
    </p:embeddedFont>
    <p:embeddedFont>
      <p:font typeface="Overpass Mono"/>
      <p:regular r:id="rId62"/>
      <p:bold r:id="rId63"/>
    </p:embeddedFont>
    <p:embeddedFont>
      <p:font typeface="Barlow"/>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regular.fntdata"/><Relationship Id="rId61" Type="http://schemas.openxmlformats.org/officeDocument/2006/relationships/font" Target="fonts/WorkSans-boldItalic.fntdata"/><Relationship Id="rId20" Type="http://schemas.openxmlformats.org/officeDocument/2006/relationships/slide" Target="slides/slide16.xml"/><Relationship Id="rId64" Type="http://schemas.openxmlformats.org/officeDocument/2006/relationships/font" Target="fonts/Barlow-regular.fntdata"/><Relationship Id="rId63" Type="http://schemas.openxmlformats.org/officeDocument/2006/relationships/font" Target="fonts/OverpassMono-bold.fntdata"/><Relationship Id="rId22" Type="http://schemas.openxmlformats.org/officeDocument/2006/relationships/slide" Target="slides/slide18.xml"/><Relationship Id="rId66" Type="http://schemas.openxmlformats.org/officeDocument/2006/relationships/font" Target="fonts/Barlow-italic.fntdata"/><Relationship Id="rId21" Type="http://schemas.openxmlformats.org/officeDocument/2006/relationships/slide" Target="slides/slide17.xml"/><Relationship Id="rId65" Type="http://schemas.openxmlformats.org/officeDocument/2006/relationships/font" Target="fonts/Barlow-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Barlow-boldItalic.fntdata"/><Relationship Id="rId60" Type="http://schemas.openxmlformats.org/officeDocument/2006/relationships/font" Target="fonts/WorkSans-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Anaheim-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BarlowCondensedExtraBold-boldItalic.fntdata"/><Relationship Id="rId12" Type="http://schemas.openxmlformats.org/officeDocument/2006/relationships/slide" Target="slides/slide8.xml"/><Relationship Id="rId56" Type="http://schemas.openxmlformats.org/officeDocument/2006/relationships/font" Target="fonts/BarlowCondensedExtraBold-bold.fntdata"/><Relationship Id="rId15" Type="http://schemas.openxmlformats.org/officeDocument/2006/relationships/slide" Target="slides/slide11.xml"/><Relationship Id="rId59" Type="http://schemas.openxmlformats.org/officeDocument/2006/relationships/font" Target="fonts/WorkSans-bold.fntdata"/><Relationship Id="rId14" Type="http://schemas.openxmlformats.org/officeDocument/2006/relationships/slide" Target="slides/slide10.xml"/><Relationship Id="rId58" Type="http://schemas.openxmlformats.org/officeDocument/2006/relationships/font" Target="fonts/WorkSans-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22bbdeb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22bbdeb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Giai%20tri.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7.xml"/><Relationship Id="rId3" Type="http://schemas.openxmlformats.org/officeDocument/2006/relationships/hyperlink" Target="https://github.com/hhoangcpascal/CS112.N21.KHTN/blob/main/Seminar/Modulo.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1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260800" y="2388200"/>
            <a:ext cx="42516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 đó.</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415675" y="2074075"/>
            <a:ext cx="4051276"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8938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id/name/input-output/mối liên hệ input-output (nếu cần)/…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 Với trường hợp nhiều output thoả mãn, cần phải có mối liên hệ giữa input-output.</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Các input 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39830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ph type="title"/>
          </p:nvPr>
        </p:nvSpPr>
        <p:spPr>
          <a:xfrm>
            <a:off x="289800" y="343200"/>
            <a:ext cx="8550600" cy="11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số phương pháp kiểm tra bộ test có đầy đủ trường hợp hay không</a:t>
            </a:r>
            <a:endParaRPr/>
          </a:p>
        </p:txBody>
      </p:sp>
      <p:sp>
        <p:nvSpPr>
          <p:cNvPr id="507" name="Google Shape;50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38"/>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phân vùng tương đương</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phân tích giá trị biên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sử dụng bảng quyết định</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đồ thị nguyên nhân - kết quả</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đoán lỗi</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Phương pháp tính độ phủ test</a:t>
            </a:r>
            <a:endParaRPr sz="2200">
              <a:solidFill>
                <a:schemeClr val="lt1"/>
              </a:solidFill>
              <a:latin typeface="Calibri"/>
              <a:ea typeface="Calibri"/>
              <a:cs typeface="Calibri"/>
              <a:sym typeface="Calibri"/>
            </a:endParaRPr>
          </a:p>
        </p:txBody>
      </p:sp>
      <p:pic>
        <p:nvPicPr>
          <p:cNvPr id="509" name="Google Shape;509;p38"/>
          <p:cNvPicPr preferRelativeResize="0"/>
          <p:nvPr/>
        </p:nvPicPr>
        <p:blipFill>
          <a:blip r:embed="rId3">
            <a:alphaModFix/>
          </a:blip>
          <a:stretch>
            <a:fillRect/>
          </a:stretch>
        </p:blipFill>
        <p:spPr>
          <a:xfrm>
            <a:off x="1308000" y="1419300"/>
            <a:ext cx="6514200" cy="342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9"/>
                                        </p:tgtEl>
                                      </p:cBhvr>
                                    </p:animEffect>
                                    <p:set>
                                      <p:cBhvr>
                                        <p:cTn dur="1" fill="hold">
                                          <p:stCondLst>
                                            <p:cond delay="1000"/>
                                          </p:stCondLst>
                                        </p:cTn>
                                        <p:tgtEl>
                                          <p:spTgt spid="5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9"/>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15" name="Google Shape;515;p39"/>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16" name="Google Shape;516;p39"/>
          <p:cNvSpPr txBox="1"/>
          <p:nvPr/>
        </p:nvSpPr>
        <p:spPr>
          <a:xfrm>
            <a:off x="1314900" y="15573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17" name="Google Shape;517;p39"/>
          <p:cNvSpPr txBox="1"/>
          <p:nvPr/>
        </p:nvSpPr>
        <p:spPr>
          <a:xfrm>
            <a:off x="1314900" y="2260500"/>
            <a:ext cx="65142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bằng các viết trình sinh test hoặc dùng các công cụ có sẵn như trình sinh test của thầy Nguyễn Tô Sơn. Với bài toán một input có thể có nhiều output thoả mãn, cần viết thêm file thể hiện mối liên hệ giữa input - output như trình checker.</a:t>
            </a:r>
            <a:endParaRPr sz="1900">
              <a:solidFill>
                <a:schemeClr val="lt1"/>
              </a:solidFill>
              <a:latin typeface="Calibri"/>
              <a:ea typeface="Calibri"/>
              <a:cs typeface="Calibri"/>
              <a:sym typeface="Calibri"/>
            </a:endParaRPr>
          </a:p>
        </p:txBody>
      </p:sp>
      <p:sp>
        <p:nvSpPr>
          <p:cNvPr id="518" name="Google Shape;518;p39"/>
          <p:cNvSpPr txBox="1"/>
          <p:nvPr/>
        </p:nvSpPr>
        <p:spPr>
          <a:xfrm>
            <a:off x="1314900" y="3843550"/>
            <a:ext cx="6514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Tự viết code hoặc dùng công cụ có sẵn để kiểm tra chương trình dựa trên bộ test đã tạo như Themis, Wecode, DMOJ, … </a:t>
            </a:r>
            <a:endParaRPr sz="1900">
              <a:solidFill>
                <a:schemeClr val="lt1"/>
              </a:solidFill>
              <a:latin typeface="Calibri"/>
              <a:ea typeface="Calibri"/>
              <a:cs typeface="Calibri"/>
              <a:sym typeface="Calibri"/>
            </a:endParaRPr>
          </a:p>
        </p:txBody>
      </p:sp>
      <p:sp>
        <p:nvSpPr>
          <p:cNvPr id="519" name="Google Shape;51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3" name="Shape 523"/>
        <p:cNvGrpSpPr/>
        <p:nvPr/>
      </p:nvGrpSpPr>
      <p:grpSpPr>
        <a:xfrm>
          <a:off x="0" y="0"/>
          <a:ext cx="0" cy="0"/>
          <a:chOff x="0" y="0"/>
          <a:chExt cx="0" cy="0"/>
        </a:xfrm>
      </p:grpSpPr>
      <p:sp>
        <p:nvSpPr>
          <p:cNvPr id="524" name="Google Shape;524;p40"/>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25" name="Google Shape;52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31" name="Google Shape;531;p41"/>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32" name="Google Shape;53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sp>
        <p:nvSpPr>
          <p:cNvPr id="538" name="Google Shape;53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9" name="Google Shape;539;p42"/>
          <p:cNvPicPr preferRelativeResize="0"/>
          <p:nvPr/>
        </p:nvPicPr>
        <p:blipFill>
          <a:blip r:embed="rId3">
            <a:alphaModFix/>
          </a:blip>
          <a:stretch>
            <a:fillRect/>
          </a:stretch>
        </p:blipFill>
        <p:spPr>
          <a:xfrm>
            <a:off x="152400" y="1053300"/>
            <a:ext cx="4351747" cy="3685308"/>
          </a:xfrm>
          <a:prstGeom prst="rect">
            <a:avLst/>
          </a:prstGeom>
          <a:noFill/>
          <a:ln>
            <a:noFill/>
          </a:ln>
        </p:spPr>
      </p:pic>
      <p:pic>
        <p:nvPicPr>
          <p:cNvPr id="540" name="Google Shape;540;p42"/>
          <p:cNvPicPr preferRelativeResize="0"/>
          <p:nvPr/>
        </p:nvPicPr>
        <p:blipFill>
          <a:blip r:embed="rId4">
            <a:alphaModFix/>
          </a:blip>
          <a:stretch>
            <a:fillRect/>
          </a:stretch>
        </p:blipFill>
        <p:spPr>
          <a:xfrm>
            <a:off x="4656547" y="1053300"/>
            <a:ext cx="4335053" cy="24899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6" name="Google Shape;546;p43"/>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53" name="Google Shape;553;p44"/>
          <p:cNvPicPr preferRelativeResize="0"/>
          <p:nvPr/>
        </p:nvPicPr>
        <p:blipFill>
          <a:blip r:embed="rId3">
            <a:alphaModFix/>
          </a:blip>
          <a:stretch>
            <a:fillRect/>
          </a:stretch>
        </p:blipFill>
        <p:spPr>
          <a:xfrm>
            <a:off x="152400" y="1053300"/>
            <a:ext cx="4219025" cy="3853677"/>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5" name="Google Shape;555;p44"/>
          <p:cNvPicPr preferRelativeResize="0"/>
          <p:nvPr/>
        </p:nvPicPr>
        <p:blipFill>
          <a:blip r:embed="rId4">
            <a:alphaModFix/>
          </a:blip>
          <a:stretch>
            <a:fillRect/>
          </a:stretch>
        </p:blipFill>
        <p:spPr>
          <a:xfrm>
            <a:off x="4734000" y="1053300"/>
            <a:ext cx="4251031" cy="354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1" name="Google Shape;561;p45"/>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8" name="Google Shape;568;p46"/>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9" name="Google Shape;569;p46"/>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76" name="Google Shape;576;p47"/>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77" name="Google Shape;577;p47"/>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8" name="Google Shape;57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8"/>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84" name="Google Shape;584;p48"/>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85" name="Google Shape;585;p48"/>
          <p:cNvGrpSpPr/>
          <p:nvPr/>
        </p:nvGrpSpPr>
        <p:grpSpPr>
          <a:xfrm>
            <a:off x="1223348" y="4553184"/>
            <a:ext cx="1015032" cy="325196"/>
            <a:chOff x="1156673" y="4600809"/>
            <a:chExt cx="1015032" cy="325196"/>
          </a:xfrm>
        </p:grpSpPr>
        <p:sp>
          <p:nvSpPr>
            <p:cNvPr id="586" name="Google Shape;586;p48"/>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48"/>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92" name="Google Shape;592;p48"/>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93" name="Google Shape;593;p48"/>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94" name="Google Shape;594;p48"/>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95" name="Google Shape;595;p48"/>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96" name="Google Shape;59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9"/>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9"/>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604" name="Google Shape;604;p49"/>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605" name="Google Shape;605;p49"/>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606" name="Google Shape;60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0"/>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13" name="Google Shape;613;p50"/>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14" name="Google Shape;614;p50"/>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15" name="Google Shape;615;p50"/>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16" name="Google Shape;616;p50"/>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8" name="Google Shape;618;p50"/>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9" name="Google Shape;6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25" name="Google Shape;625;p51"/>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6" name="Google Shape;626;p51"/>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27" name="Google Shape;627;p51"/>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8" name="Google Shape;628;p51"/>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9" name="Google Shape;629;p5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30" name="Google Shape;630;p51"/>
          <p:cNvGrpSpPr/>
          <p:nvPr/>
        </p:nvGrpSpPr>
        <p:grpSpPr>
          <a:xfrm>
            <a:off x="1223348" y="4553184"/>
            <a:ext cx="1015032" cy="325196"/>
            <a:chOff x="1156673" y="4600809"/>
            <a:chExt cx="1015032" cy="325196"/>
          </a:xfrm>
        </p:grpSpPr>
        <p:sp>
          <p:nvSpPr>
            <p:cNvPr id="631" name="Google Shape;631;p5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51"/>
          <p:cNvGrpSpPr/>
          <p:nvPr/>
        </p:nvGrpSpPr>
        <p:grpSpPr>
          <a:xfrm>
            <a:off x="6919921" y="1718967"/>
            <a:ext cx="526759" cy="584845"/>
            <a:chOff x="5415892" y="1465405"/>
            <a:chExt cx="526759" cy="584845"/>
          </a:xfrm>
        </p:grpSpPr>
        <p:sp>
          <p:nvSpPr>
            <p:cNvPr id="637" name="Google Shape;637;p51"/>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1"/>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1"/>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1"/>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51"/>
          <p:cNvGrpSpPr/>
          <p:nvPr/>
        </p:nvGrpSpPr>
        <p:grpSpPr>
          <a:xfrm>
            <a:off x="3665910" y="1717552"/>
            <a:ext cx="441580" cy="586260"/>
            <a:chOff x="4668125" y="1463989"/>
            <a:chExt cx="441580" cy="586260"/>
          </a:xfrm>
        </p:grpSpPr>
        <p:sp>
          <p:nvSpPr>
            <p:cNvPr id="642" name="Google Shape;642;p51"/>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1"/>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1"/>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2"/>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51" name="Google Shape;651;p52"/>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52" name="Google Shape;65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8" name="Google Shape;658;p53"/>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9" name="Google Shape;65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7" name="Google Shape;667;p54"/>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73" name="Google Shape;673;p55"/>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74" name="Google Shape;67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6"/>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80" name="Google Shape;68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56"/>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7"/>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87" name="Google Shape;68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8"/>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93" name="Google Shape;69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4" name="Google Shape;694;p58"/>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9"/>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700" name="Google Shape;70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0"/>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707" name="Google Shape;707;p60"/>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8" name="Google Shape;708;p60"/>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9" name="Google Shape;709;p60"/>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10" name="Google Shape;710;p60"/>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11" name="Google Shape;711;p60"/>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0"/>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0"/>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0"/>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0"/>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0"/>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0"/>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0"/>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0"/>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0" name="Google Shape;720;p60"/>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21" name="Google Shape;721;p60"/>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22" name="Google Shape;722;p60"/>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23" name="Google Shape;723;p60"/>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24" name="Google Shape;72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1"/>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30" name="Google Shape;730;p61"/>
          <p:cNvGrpSpPr/>
          <p:nvPr/>
        </p:nvGrpSpPr>
        <p:grpSpPr>
          <a:xfrm>
            <a:off x="3246650" y="1457163"/>
            <a:ext cx="5216653" cy="2779101"/>
            <a:chOff x="233350" y="949250"/>
            <a:chExt cx="7137300" cy="3802300"/>
          </a:xfrm>
        </p:grpSpPr>
        <p:sp>
          <p:nvSpPr>
            <p:cNvPr id="731" name="Google Shape;731;p61"/>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1"/>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1"/>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1"/>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1"/>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1"/>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1"/>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1"/>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1"/>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1"/>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1"/>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1"/>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1"/>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1"/>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1"/>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1"/>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1"/>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1"/>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1"/>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1"/>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1"/>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1"/>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1"/>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1"/>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1"/>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1"/>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1"/>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1"/>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1"/>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1"/>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1"/>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1"/>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1"/>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1"/>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1"/>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1"/>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1"/>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1"/>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1"/>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1"/>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1"/>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1"/>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1"/>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1"/>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1"/>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1"/>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1"/>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1"/>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61"/>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61"/>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1"/>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61"/>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83" name="Google Shape;783;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9" name="Google Shape;789;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0" name="Google Shape;790;p62"/>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91" name="Google Shape;791;p62"/>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92" name="Google Shape;792;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3" name="Google Shape;793;p62"/>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94" name="Google Shape;794;p62"/>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95" name="Google Shape;795;p62"/>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96" name="Google Shape;796;p62"/>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97" name="Google Shape;797;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3" name="Google Shape;803;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4" name="Google Shape;804;p63"/>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5" name="Google Shape;805;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7" name="Google Shape;807;p63"/>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4"/>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3" name="Google Shape;813;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4" name="Google Shape;814;p64"/>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15" name="Google Shape;815;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6" name="Google Shape;81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7" name="Google Shape;817;p64"/>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8" name="Google Shape;818;p64"/>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5"/>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4" name="Google Shape;824;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5" name="Google Shape;825;p65"/>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26" name="Google Shape;826;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7" name="Google Shape;827;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8" name="Google Shape;828;p65"/>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9" name="Google Shape;829;p65"/>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6"/>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35" name="Google Shape;835;p66"/>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6" name="Google Shape;836;p66"/>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37" name="Google Shape;837;p66"/>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9" name="Google Shape;839;p66"/>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67"/>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45" name="Google Shape;845;p67"/>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46" name="Google Shape;84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52" name="Google Shape;852;p68"/>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53" name="Google Shape;85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9"/>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9" name="Google Shape;859;p69"/>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60" name="Google Shape;86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0"/>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66" name="Google Shape;866;p70"/>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67" name="Google Shape;86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1"/>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73" name="Google Shape;873;p71"/>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74" name="Google Shape;874;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72"/>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80" name="Google Shape;880;p72"/>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81" name="Google Shape;881;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73"/>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87" name="Google Shape;887;p73"/>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8" name="Google Shape;88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pic>
        <p:nvPicPr>
          <p:cNvPr id="893" name="Google Shape;893;p74"/>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94" name="Google Shape;89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