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ileron Heavy" panose="020B0604020202020204" charset="0"/>
      <p:regular r:id="rId13"/>
    </p:embeddedFont>
    <p:embeddedFont>
      <p:font typeface="Aileron Regular" panose="020B0604020202020204" charset="0"/>
      <p:regular r:id="rId14"/>
    </p:embeddedFont>
    <p:embeddedFont>
      <p:font typeface="Aileron Regular Bold" panose="020B0604020202020204" charset="0"/>
      <p:regular r:id="rId15"/>
    </p:embeddedFont>
    <p:embeddedFont>
      <p:font typeface="Aileron Regular Bold Italics" panose="020B0604020202020204" charset="0"/>
      <p:regular r:id="rId16"/>
    </p:embeddedFont>
    <p:embeddedFont>
      <p:font typeface="Arimo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0" y="1028700"/>
            <a:ext cx="14973300" cy="8229600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3" name="TextBox 3"/>
          <p:cNvSpPr txBox="1"/>
          <p:nvPr/>
        </p:nvSpPr>
        <p:spPr>
          <a:xfrm rot="-5400000">
            <a:off x="-2865311" y="4941761"/>
            <a:ext cx="8229600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8"/>
              </a:lnSpc>
            </a:pPr>
            <a:r>
              <a:rPr lang="en-US" sz="2800" spc="92">
                <a:solidFill>
                  <a:srgbClr val="191919"/>
                </a:solidFill>
                <a:latin typeface="Aileron Regular Bold"/>
              </a:rPr>
              <a:t> FC TWENTE PROJECT GROUP 1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56233" y="3556398"/>
            <a:ext cx="10161449" cy="3059903"/>
            <a:chOff x="0" y="0"/>
            <a:chExt cx="13548598" cy="4079871"/>
          </a:xfrm>
        </p:grpSpPr>
        <p:sp>
          <p:nvSpPr>
            <p:cNvPr id="5" name="TextBox 5"/>
            <p:cNvSpPr txBox="1"/>
            <p:nvPr/>
          </p:nvSpPr>
          <p:spPr>
            <a:xfrm>
              <a:off x="0" y="152400"/>
              <a:ext cx="13548598" cy="23927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7000">
                  <a:solidFill>
                    <a:srgbClr val="191919"/>
                  </a:solidFill>
                  <a:latin typeface="Aileron Heavy"/>
                </a:rPr>
                <a:t>FC Twente Players analysis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06591" y="2796748"/>
              <a:ext cx="11135416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191919"/>
                  </a:solidFill>
                  <a:latin typeface="Aileron Regular"/>
                </a:rPr>
                <a:t>Using Pitch Control and Expected Threat for evaluating and ranking players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2286000" y="1028700"/>
            <a:ext cx="211265" cy="985901"/>
          </a:xfrm>
          <a:prstGeom prst="rect">
            <a:avLst/>
          </a:prstGeom>
          <a:solidFill>
            <a:srgbClr val="3EDAD8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3181322" y="1651205"/>
            <a:ext cx="6440039" cy="1392565"/>
            <a:chOff x="0" y="0"/>
            <a:chExt cx="8586719" cy="1856753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8586719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spc="52">
                  <a:solidFill>
                    <a:srgbClr val="191919"/>
                  </a:solidFill>
                  <a:latin typeface="Aileron Regular Bold"/>
                </a:rPr>
                <a:t>Analyze and Visualize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83273"/>
              <a:ext cx="8586719" cy="1173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 Regular"/>
                </a:rPr>
                <a:t>Use visual charts to effectively analyze different metrics of the data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181322" y="3556658"/>
            <a:ext cx="6607116" cy="1351120"/>
            <a:chOff x="0" y="0"/>
            <a:chExt cx="8809487" cy="1801493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8809487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spc="52">
                  <a:solidFill>
                    <a:srgbClr val="191919"/>
                  </a:solidFill>
                  <a:latin typeface="Aileron Regular Bold"/>
                </a:rPr>
                <a:t>Analyze and Combine Pitch Control &amp; xT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28013"/>
              <a:ext cx="8809487" cy="1173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 Regular"/>
                </a:rPr>
                <a:t>Combine 2 approaches to rank players for more accurate evaluation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181322" y="5420667"/>
            <a:ext cx="6607116" cy="1351120"/>
            <a:chOff x="0" y="0"/>
            <a:chExt cx="8809487" cy="180149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8809487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spc="52">
                  <a:solidFill>
                    <a:srgbClr val="191919"/>
                  </a:solidFill>
                  <a:latin typeface="Aileron Regular Bold"/>
                </a:rPr>
                <a:t>Rank players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28013"/>
              <a:ext cx="8809487" cy="1173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 Regular"/>
                </a:rPr>
                <a:t>Use visual charts to show the ranking of each position in team as well as each players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181322" y="7056075"/>
            <a:ext cx="6607116" cy="1808320"/>
            <a:chOff x="0" y="0"/>
            <a:chExt cx="8809487" cy="241109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8809487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u="none" spc="52">
                  <a:solidFill>
                    <a:srgbClr val="191919"/>
                  </a:solidFill>
                  <a:latin typeface="Aileron Regular Bold"/>
                </a:rPr>
                <a:t>Makes an impact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8013"/>
              <a:ext cx="8809487" cy="178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 Regular"/>
                </a:rPr>
                <a:t>All the analytics make an impact on showing player contributions to the game, result in the rank for players.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571639" y="5062569"/>
            <a:ext cx="6116161" cy="3496606"/>
            <a:chOff x="0" y="0"/>
            <a:chExt cx="8154881" cy="4662141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50"/>
              <a:ext cx="8154881" cy="1307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872"/>
                </a:lnSpc>
              </a:pPr>
              <a:r>
                <a:rPr lang="en-US" sz="6400">
                  <a:solidFill>
                    <a:srgbClr val="3EDAD8"/>
                  </a:solidFill>
                  <a:latin typeface="Aileron Heavy"/>
                </a:rPr>
                <a:t>Conclusion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06775" y="1873856"/>
              <a:ext cx="7148106" cy="2788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56">
                  <a:solidFill>
                    <a:srgbClr val="191919"/>
                  </a:solidFill>
                  <a:latin typeface="Aileron Regular"/>
                </a:rPr>
                <a:t>Project provide a general ranking value for players based on performance and player impact to the game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61621" y="1926287"/>
            <a:ext cx="823496" cy="823496"/>
            <a:chOff x="0" y="0"/>
            <a:chExt cx="1097995" cy="1097995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97995" cy="1097995"/>
            </a:xfrm>
            <a:prstGeom prst="rect">
              <a:avLst/>
            </a:prstGeom>
          </p:spPr>
        </p:pic>
        <p:sp>
          <p:nvSpPr>
            <p:cNvPr id="20" name="TextBox 20"/>
            <p:cNvSpPr txBox="1"/>
            <p:nvPr/>
          </p:nvSpPr>
          <p:spPr>
            <a:xfrm>
              <a:off x="255010" y="303796"/>
              <a:ext cx="587974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Heavy"/>
                </a:rPr>
                <a:t>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61621" y="3796597"/>
            <a:ext cx="823496" cy="823496"/>
            <a:chOff x="0" y="0"/>
            <a:chExt cx="1097995" cy="1097995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4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97995" cy="1097995"/>
            </a:xfrm>
            <a:prstGeom prst="rect">
              <a:avLst/>
            </a:prstGeom>
          </p:spPr>
        </p:pic>
        <p:sp>
          <p:nvSpPr>
            <p:cNvPr id="23" name="TextBox 23"/>
            <p:cNvSpPr txBox="1"/>
            <p:nvPr/>
          </p:nvSpPr>
          <p:spPr>
            <a:xfrm>
              <a:off x="255010" y="303796"/>
              <a:ext cx="587974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Heavy"/>
                </a:rPr>
                <a:t>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61621" y="5666907"/>
            <a:ext cx="823496" cy="823496"/>
            <a:chOff x="0" y="0"/>
            <a:chExt cx="1097995" cy="1097995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97995" cy="1097995"/>
            </a:xfrm>
            <a:prstGeom prst="rect">
              <a:avLst/>
            </a:prstGeom>
          </p:spPr>
        </p:pic>
        <p:sp>
          <p:nvSpPr>
            <p:cNvPr id="26" name="TextBox 26"/>
            <p:cNvSpPr txBox="1"/>
            <p:nvPr/>
          </p:nvSpPr>
          <p:spPr>
            <a:xfrm>
              <a:off x="241775" y="303796"/>
              <a:ext cx="614445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Heavy"/>
                </a:rPr>
                <a:t>3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761621" y="7537216"/>
            <a:ext cx="823496" cy="823496"/>
            <a:chOff x="0" y="0"/>
            <a:chExt cx="1097995" cy="1097995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8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97995" cy="1097995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241775" y="303796"/>
              <a:ext cx="614445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Heavy"/>
                </a:rPr>
                <a:t>4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>
            <a:off x="17048036" y="1153672"/>
            <a:ext cx="211265" cy="98590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31" name="TextBox 31"/>
          <p:cNvSpPr txBox="1"/>
          <p:nvPr/>
        </p:nvSpPr>
        <p:spPr>
          <a:xfrm rot="-5400000">
            <a:off x="13727239" y="4941761"/>
            <a:ext cx="8229600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8"/>
              </a:lnSpc>
            </a:pPr>
            <a:r>
              <a:rPr lang="en-US" sz="2800" spc="92">
                <a:solidFill>
                  <a:srgbClr val="191919"/>
                </a:solidFill>
                <a:latin typeface="Aileron Regular Bold"/>
              </a:rPr>
              <a:t> FC TWENTE PROJECT GROUP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6927" y="3901385"/>
            <a:ext cx="8635208" cy="150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055"/>
              </a:lnSpc>
            </a:pPr>
            <a:r>
              <a:rPr lang="en-US" sz="9800">
                <a:solidFill>
                  <a:srgbClr val="3EDAD8"/>
                </a:solidFill>
                <a:latin typeface="Aileron Heavy"/>
              </a:rPr>
              <a:t>Questions ?</a:t>
            </a:r>
          </a:p>
        </p:txBody>
      </p:sp>
      <p:sp>
        <p:nvSpPr>
          <p:cNvPr id="3" name="AutoShape 3"/>
          <p:cNvSpPr/>
          <p:nvPr/>
        </p:nvSpPr>
        <p:spPr>
          <a:xfrm>
            <a:off x="17048036" y="1153672"/>
            <a:ext cx="211265" cy="98590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4" name="TextBox 4"/>
          <p:cNvSpPr txBox="1"/>
          <p:nvPr/>
        </p:nvSpPr>
        <p:spPr>
          <a:xfrm rot="-5400000">
            <a:off x="13727239" y="4941761"/>
            <a:ext cx="8229600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8"/>
              </a:lnSpc>
            </a:pPr>
            <a:r>
              <a:rPr lang="en-US" sz="2800" spc="92">
                <a:solidFill>
                  <a:srgbClr val="191919"/>
                </a:solidFill>
                <a:latin typeface="Aileron Regular Bold"/>
              </a:rPr>
              <a:t> FC TWENTE PROJECT GROUP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3181322" y="1422605"/>
            <a:ext cx="5962678" cy="1849765"/>
            <a:chOff x="0" y="0"/>
            <a:chExt cx="7950238" cy="2466353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7950238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spc="52">
                  <a:solidFill>
                    <a:srgbClr val="191919"/>
                  </a:solidFill>
                  <a:latin typeface="Aileron Regular Bold"/>
                </a:rPr>
                <a:t>Understand</a:t>
              </a:r>
              <a:r>
                <a:rPr lang="en-US" sz="2600" u="none" spc="52">
                  <a:solidFill>
                    <a:srgbClr val="191919"/>
                  </a:solidFill>
                  <a:latin typeface="Aileron Regular Bold"/>
                </a:rPr>
                <a:t> football data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83273"/>
              <a:ext cx="7950238" cy="178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 Regular"/>
                </a:rPr>
                <a:t>Analysis and pre-processing of football match data for key insights and easier usage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181322" y="3921137"/>
            <a:ext cx="5962678" cy="1808320"/>
            <a:chOff x="0" y="0"/>
            <a:chExt cx="7950238" cy="2411093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7950238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spc="52">
                  <a:solidFill>
                    <a:srgbClr val="191919"/>
                  </a:solidFill>
                  <a:latin typeface="Aileron Regular Bold"/>
                </a:rPr>
                <a:t>Fair performance evaluation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28013"/>
              <a:ext cx="7950238" cy="178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dirty="0">
                  <a:solidFill>
                    <a:srgbClr val="191919"/>
                  </a:solidFill>
                  <a:latin typeface="Aileron Regular"/>
                </a:rPr>
                <a:t>Find a metric to e</a:t>
              </a:r>
              <a:r>
                <a:rPr lang="en-US" sz="2400" dirty="0">
                  <a:solidFill>
                    <a:srgbClr val="000000"/>
                  </a:solidFill>
                  <a:latin typeface="Aileron Regular"/>
                </a:rPr>
                <a:t>valuate player's performance not only by assists or goals but by their impact during the game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181322" y="6378225"/>
            <a:ext cx="5962678" cy="1351120"/>
            <a:chOff x="0" y="0"/>
            <a:chExt cx="7950238" cy="180149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7950238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spc="52">
                  <a:solidFill>
                    <a:srgbClr val="191919"/>
                  </a:solidFill>
                  <a:latin typeface="Aileron Regular Bold"/>
                </a:rPr>
                <a:t>Comparision and ranking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28013"/>
              <a:ext cx="7950238" cy="1173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 Regular"/>
                </a:rPr>
                <a:t>Use visual charts to show the comparison and ranking between all players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049000" y="5595969"/>
            <a:ext cx="5638800" cy="2963206"/>
            <a:chOff x="0" y="0"/>
            <a:chExt cx="7518400" cy="395094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7518400" cy="1307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872"/>
                </a:lnSpc>
              </a:pPr>
              <a:r>
                <a:rPr lang="en-US" sz="6400">
                  <a:solidFill>
                    <a:srgbClr val="3EDAD8"/>
                  </a:solidFill>
                  <a:latin typeface="Aileron Heavy"/>
                </a:rPr>
                <a:t>Project Goals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28198" y="1873856"/>
              <a:ext cx="6590202" cy="2077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spc="56">
                  <a:solidFill>
                    <a:srgbClr val="191919"/>
                  </a:solidFill>
                  <a:latin typeface="Aileron Regular"/>
                </a:rPr>
                <a:t>An analytics project on evaluating and ranking player performance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61621" y="1926287"/>
            <a:ext cx="823496" cy="823496"/>
            <a:chOff x="0" y="0"/>
            <a:chExt cx="1097995" cy="1097995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97995" cy="1097995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255010" y="303796"/>
              <a:ext cx="587974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Heavy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61621" y="4296056"/>
            <a:ext cx="823496" cy="823496"/>
            <a:chOff x="0" y="0"/>
            <a:chExt cx="1097995" cy="1097995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97995" cy="1097995"/>
            </a:xfrm>
            <a:prstGeom prst="rect">
              <a:avLst/>
            </a:prstGeom>
          </p:spPr>
        </p:pic>
        <p:sp>
          <p:nvSpPr>
            <p:cNvPr id="20" name="TextBox 20"/>
            <p:cNvSpPr txBox="1"/>
            <p:nvPr/>
          </p:nvSpPr>
          <p:spPr>
            <a:xfrm>
              <a:off x="255010" y="303796"/>
              <a:ext cx="587974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Heavy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61621" y="6665824"/>
            <a:ext cx="823496" cy="823496"/>
            <a:chOff x="0" y="0"/>
            <a:chExt cx="1097995" cy="1097995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97995" cy="1097995"/>
            </a:xfrm>
            <a:prstGeom prst="rect">
              <a:avLst/>
            </a:prstGeom>
          </p:spPr>
        </p:pic>
        <p:sp>
          <p:nvSpPr>
            <p:cNvPr id="23" name="TextBox 23"/>
            <p:cNvSpPr txBox="1"/>
            <p:nvPr/>
          </p:nvSpPr>
          <p:spPr>
            <a:xfrm>
              <a:off x="241775" y="303796"/>
              <a:ext cx="614445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Heavy"/>
                </a:rPr>
                <a:t>3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942952" y="7776970"/>
            <a:ext cx="460834" cy="391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2"/>
              </a:lnSpc>
            </a:pPr>
            <a:r>
              <a:rPr lang="en-US" sz="2882">
                <a:solidFill>
                  <a:srgbClr val="FFFFFF"/>
                </a:solidFill>
                <a:latin typeface="Aileron Heavy"/>
              </a:rPr>
              <a:t>4</a:t>
            </a:r>
          </a:p>
        </p:txBody>
      </p:sp>
      <p:sp>
        <p:nvSpPr>
          <p:cNvPr id="25" name="AutoShape 25"/>
          <p:cNvSpPr/>
          <p:nvPr/>
        </p:nvSpPr>
        <p:spPr>
          <a:xfrm>
            <a:off x="17048036" y="1153672"/>
            <a:ext cx="211265" cy="98590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26" name="TextBox 26"/>
          <p:cNvSpPr txBox="1"/>
          <p:nvPr/>
        </p:nvSpPr>
        <p:spPr>
          <a:xfrm rot="-5400000">
            <a:off x="13593889" y="4941761"/>
            <a:ext cx="8229600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8"/>
              </a:lnSpc>
            </a:pPr>
            <a:r>
              <a:rPr lang="en-US" sz="2800" spc="92">
                <a:solidFill>
                  <a:srgbClr val="191919"/>
                </a:solidFill>
                <a:latin typeface="Aileron Regular Bold"/>
              </a:rPr>
              <a:t> FC TWENTE PROJECT GROUP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654567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211265" cy="98590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2872150" y="5207096"/>
            <a:ext cx="77366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Aileron Regular"/>
              </a:rPr>
              <a:t>FC Twente Players analysis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00481" y="1198784"/>
            <a:ext cx="13895714" cy="8382383"/>
            <a:chOff x="0" y="0"/>
            <a:chExt cx="18527619" cy="11176511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8527619" cy="1472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81"/>
                </a:lnSpc>
              </a:pPr>
              <a:r>
                <a:rPr lang="en-US" sz="7220">
                  <a:solidFill>
                    <a:srgbClr val="191919"/>
                  </a:solidFill>
                  <a:latin typeface="Aileron Heavy"/>
                </a:rPr>
                <a:t>Performance Evaluation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599373"/>
              <a:ext cx="16422345" cy="813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752"/>
                </a:lnSpc>
              </a:pPr>
              <a:r>
                <a:rPr lang="en-US" sz="4061" spc="121">
                  <a:solidFill>
                    <a:srgbClr val="3EDAD8"/>
                  </a:solidFill>
                  <a:latin typeface="Aileron Heavy"/>
                </a:rPr>
                <a:t>PITCH CONTROL &amp; EXPECTED THREAT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134803"/>
              <a:ext cx="16422345" cy="7041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8"/>
                </a:lnSpc>
              </a:pPr>
              <a:r>
                <a:rPr lang="en-US" sz="3159" spc="63">
                  <a:solidFill>
                    <a:srgbClr val="191919"/>
                  </a:solidFill>
                  <a:latin typeface="Aileron Regular"/>
                </a:rPr>
                <a:t>For evaluating players' actions based on their performance during the game, 2 models have been used. </a:t>
              </a:r>
            </a:p>
            <a:p>
              <a:pPr marL="682036" lvl="1" indent="-341018">
                <a:lnSpc>
                  <a:spcPts val="4738"/>
                </a:lnSpc>
                <a:buFont typeface="Arial"/>
                <a:buChar char="•"/>
              </a:pPr>
              <a:r>
                <a:rPr lang="en-US" sz="3159" spc="63">
                  <a:solidFill>
                    <a:srgbClr val="191919"/>
                  </a:solidFill>
                  <a:latin typeface="Aileron Regular Bold"/>
                </a:rPr>
                <a:t>Pitch Control: </a:t>
              </a:r>
              <a:r>
                <a:rPr lang="en-US" sz="3159" spc="63">
                  <a:solidFill>
                    <a:srgbClr val="191919"/>
                  </a:solidFill>
                  <a:latin typeface="Aileron Regular"/>
                </a:rPr>
                <a:t>To evaluate the possession region of each team - the success probability of player's actions</a:t>
              </a:r>
            </a:p>
            <a:p>
              <a:pPr>
                <a:lnSpc>
                  <a:spcPts val="4738"/>
                </a:lnSpc>
              </a:pPr>
              <a:endParaRPr lang="en-US" sz="3159" spc="63">
                <a:solidFill>
                  <a:srgbClr val="191919"/>
                </a:solidFill>
                <a:latin typeface="Aileron Regular"/>
              </a:endParaRPr>
            </a:p>
            <a:p>
              <a:pPr marL="682036" lvl="1" indent="-341018">
                <a:lnSpc>
                  <a:spcPts val="4738"/>
                </a:lnSpc>
                <a:buFont typeface="Arial"/>
                <a:buChar char="•"/>
              </a:pPr>
              <a:r>
                <a:rPr lang="en-US" sz="3159" spc="63">
                  <a:solidFill>
                    <a:srgbClr val="191919"/>
                  </a:solidFill>
                  <a:latin typeface="Aileron Regular Bold"/>
                </a:rPr>
                <a:t>Expected Threat(xT): </a:t>
              </a:r>
              <a:r>
                <a:rPr lang="en-US" sz="3159" spc="63">
                  <a:solidFill>
                    <a:srgbClr val="191919"/>
                  </a:solidFill>
                  <a:latin typeface="Aileron Regular"/>
                </a:rPr>
                <a:t>To evaluate the threat value of each location  - the scoring chance given the ball is moved to that position</a:t>
              </a:r>
            </a:p>
            <a:p>
              <a:pPr>
                <a:lnSpc>
                  <a:spcPts val="4738"/>
                </a:lnSpc>
              </a:pPr>
              <a:endParaRPr lang="en-US" sz="3159" spc="63">
                <a:solidFill>
                  <a:srgbClr val="191919"/>
                </a:solidFill>
                <a:latin typeface="Aileron Regula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963626" y="4049486"/>
            <a:ext cx="7295674" cy="5208814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3" name="AutoShape 3"/>
          <p:cNvSpPr/>
          <p:nvPr/>
        </p:nvSpPr>
        <p:spPr>
          <a:xfrm>
            <a:off x="11951013" y="2072425"/>
            <a:ext cx="5308287" cy="1708082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6492202" y="2072425"/>
            <a:ext cx="5294071" cy="1708082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028700" y="2072425"/>
            <a:ext cx="5298762" cy="1708082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grpSp>
        <p:nvGrpSpPr>
          <p:cNvPr id="6" name="Group 6"/>
          <p:cNvGrpSpPr/>
          <p:nvPr/>
        </p:nvGrpSpPr>
        <p:grpSpPr>
          <a:xfrm>
            <a:off x="1596100" y="3329505"/>
            <a:ext cx="4106812" cy="152963"/>
            <a:chOff x="0" y="0"/>
            <a:chExt cx="29698914" cy="11061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700184" cy="1106170"/>
            </a:xfrm>
            <a:custGeom>
              <a:avLst/>
              <a:gdLst/>
              <a:ahLst/>
              <a:cxnLst/>
              <a:rect l="l" t="t" r="r" b="b"/>
              <a:pathLst>
                <a:path w="29700184" h="1106170">
                  <a:moveTo>
                    <a:pt x="29146463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29146463" y="0"/>
                  </a:lnTo>
                  <a:cubicBezTo>
                    <a:pt x="29452534" y="0"/>
                    <a:pt x="29700184" y="247650"/>
                    <a:pt x="29700184" y="553720"/>
                  </a:cubicBezTo>
                  <a:cubicBezTo>
                    <a:pt x="29698913" y="858520"/>
                    <a:pt x="29451263" y="1106170"/>
                    <a:pt x="29146463" y="1106170"/>
                  </a:cubicBezTo>
                  <a:close/>
                </a:path>
              </a:pathLst>
            </a:custGeom>
            <a:solidFill>
              <a:srgbClr val="191919">
                <a:alpha val="9804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596100" y="3329505"/>
            <a:ext cx="1644932" cy="152963"/>
            <a:chOff x="0" y="0"/>
            <a:chExt cx="11895530" cy="11061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896800" cy="1106170"/>
            </a:xfrm>
            <a:custGeom>
              <a:avLst/>
              <a:gdLst/>
              <a:ahLst/>
              <a:cxnLst/>
              <a:rect l="l" t="t" r="r" b="b"/>
              <a:pathLst>
                <a:path w="11896800" h="1106170">
                  <a:moveTo>
                    <a:pt x="11343080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11343080" y="0"/>
                  </a:lnTo>
                  <a:cubicBezTo>
                    <a:pt x="11649150" y="0"/>
                    <a:pt x="11896800" y="247650"/>
                    <a:pt x="11896800" y="553720"/>
                  </a:cubicBezTo>
                  <a:cubicBezTo>
                    <a:pt x="11895530" y="858520"/>
                    <a:pt x="11647880" y="1106170"/>
                    <a:pt x="11343080" y="110617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1028700" y="3936231"/>
            <a:ext cx="4289112" cy="3106269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11" name="AutoShape 11"/>
          <p:cNvSpPr/>
          <p:nvPr/>
        </p:nvSpPr>
        <p:spPr>
          <a:xfrm>
            <a:off x="1028700" y="7297175"/>
            <a:ext cx="4289112" cy="2579633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grpSp>
        <p:nvGrpSpPr>
          <p:cNvPr id="12" name="Group 12"/>
          <p:cNvGrpSpPr/>
          <p:nvPr/>
        </p:nvGrpSpPr>
        <p:grpSpPr>
          <a:xfrm>
            <a:off x="1251392" y="7842309"/>
            <a:ext cx="3583303" cy="2034499"/>
            <a:chOff x="0" y="0"/>
            <a:chExt cx="4777738" cy="2712666"/>
          </a:xfrm>
        </p:grpSpPr>
        <p:sp>
          <p:nvSpPr>
            <p:cNvPr id="13" name="TextBox 13"/>
            <p:cNvSpPr txBox="1"/>
            <p:nvPr/>
          </p:nvSpPr>
          <p:spPr>
            <a:xfrm>
              <a:off x="1113510" y="-38100"/>
              <a:ext cx="1208459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Passing Rate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556089" y="-38100"/>
              <a:ext cx="1614815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Passing Accuracy</a:t>
              </a:r>
            </a:p>
          </p:txBody>
        </p:sp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1019862" y="96740"/>
              <a:ext cx="1489403" cy="46824"/>
              <a:chOff x="1517892" y="-772063"/>
              <a:chExt cx="4847630" cy="152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517892" y="-772063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5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5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6213122" y="-772063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80A2E5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174694" y="2434262"/>
              <a:ext cx="711321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Team A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445222" y="2434262"/>
              <a:ext cx="711321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Team B</a:t>
              </a: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553499" y="333951"/>
              <a:ext cx="4224239" cy="2036811"/>
              <a:chOff x="0" y="0"/>
              <a:chExt cx="13748830" cy="662930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-6350"/>
                <a:ext cx="1374883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748831" h="12700">
                    <a:moveTo>
                      <a:pt x="0" y="0"/>
                    </a:moveTo>
                    <a:lnTo>
                      <a:pt x="13748831" y="0"/>
                    </a:lnTo>
                    <a:lnTo>
                      <a:pt x="1374883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1650977"/>
                <a:ext cx="1374883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748831" h="12700">
                    <a:moveTo>
                      <a:pt x="0" y="0"/>
                    </a:moveTo>
                    <a:lnTo>
                      <a:pt x="13748831" y="0"/>
                    </a:lnTo>
                    <a:lnTo>
                      <a:pt x="1374883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3308303"/>
                <a:ext cx="1374883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748831" h="12700">
                    <a:moveTo>
                      <a:pt x="0" y="0"/>
                    </a:moveTo>
                    <a:lnTo>
                      <a:pt x="13748831" y="0"/>
                    </a:lnTo>
                    <a:lnTo>
                      <a:pt x="1374883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4965630"/>
                <a:ext cx="1374883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748831" h="12700">
                    <a:moveTo>
                      <a:pt x="0" y="0"/>
                    </a:moveTo>
                    <a:lnTo>
                      <a:pt x="13748831" y="0"/>
                    </a:lnTo>
                    <a:lnTo>
                      <a:pt x="1374883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6622956"/>
                <a:ext cx="1374883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748831" h="12700">
                    <a:moveTo>
                      <a:pt x="0" y="0"/>
                    </a:moveTo>
                    <a:lnTo>
                      <a:pt x="13748831" y="0"/>
                    </a:lnTo>
                    <a:lnTo>
                      <a:pt x="1374883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282407" y="175700"/>
              <a:ext cx="169493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1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684902"/>
              <a:ext cx="451899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0.75 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12975" y="1194105"/>
              <a:ext cx="338925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0.5 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1703308"/>
              <a:ext cx="451899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0.25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82407" y="2212511"/>
              <a:ext cx="169493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553499" y="653592"/>
              <a:ext cx="4224239" cy="1717170"/>
              <a:chOff x="0" y="1040351"/>
              <a:chExt cx="13748830" cy="558895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4041450"/>
                <a:ext cx="3166717" cy="2587856"/>
              </a:xfrm>
              <a:custGeom>
                <a:avLst/>
                <a:gdLst/>
                <a:ahLst/>
                <a:cxnLst/>
                <a:rect l="l" t="t" r="r" b="b"/>
                <a:pathLst>
                  <a:path w="3166717" h="2587856">
                    <a:moveTo>
                      <a:pt x="0" y="2587856"/>
                    </a:moveTo>
                    <a:lnTo>
                      <a:pt x="0" y="253337"/>
                    </a:lnTo>
                    <a:cubicBezTo>
                      <a:pt x="0" y="113423"/>
                      <a:pt x="113423" y="0"/>
                      <a:pt x="253337" y="0"/>
                    </a:cubicBezTo>
                    <a:lnTo>
                      <a:pt x="2913380" y="0"/>
                    </a:lnTo>
                    <a:cubicBezTo>
                      <a:pt x="2980569" y="0"/>
                      <a:pt x="3045006" y="26690"/>
                      <a:pt x="3092516" y="74201"/>
                    </a:cubicBezTo>
                    <a:cubicBezTo>
                      <a:pt x="3140026" y="121711"/>
                      <a:pt x="3166717" y="186148"/>
                      <a:pt x="3166717" y="253337"/>
                    </a:cubicBezTo>
                    <a:lnTo>
                      <a:pt x="3166717" y="2587856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7389996" y="2580232"/>
                <a:ext cx="3166717" cy="4049074"/>
              </a:xfrm>
              <a:custGeom>
                <a:avLst/>
                <a:gdLst/>
                <a:ahLst/>
                <a:cxnLst/>
                <a:rect l="l" t="t" r="r" b="b"/>
                <a:pathLst>
                  <a:path w="3166717" h="4049074">
                    <a:moveTo>
                      <a:pt x="0" y="4049074"/>
                    </a:moveTo>
                    <a:lnTo>
                      <a:pt x="0" y="253338"/>
                    </a:lnTo>
                    <a:cubicBezTo>
                      <a:pt x="0" y="186149"/>
                      <a:pt x="26691" y="121711"/>
                      <a:pt x="74201" y="74201"/>
                    </a:cubicBezTo>
                    <a:cubicBezTo>
                      <a:pt x="121711" y="26691"/>
                      <a:pt x="186149" y="0"/>
                      <a:pt x="253337" y="0"/>
                    </a:cubicBezTo>
                    <a:lnTo>
                      <a:pt x="2913380" y="0"/>
                    </a:lnTo>
                    <a:cubicBezTo>
                      <a:pt x="2980569" y="0"/>
                      <a:pt x="3045007" y="26691"/>
                      <a:pt x="3092516" y="74201"/>
                    </a:cubicBezTo>
                    <a:cubicBezTo>
                      <a:pt x="3140026" y="121711"/>
                      <a:pt x="3166717" y="186149"/>
                      <a:pt x="3166717" y="253338"/>
                    </a:cubicBezTo>
                    <a:lnTo>
                      <a:pt x="3166717" y="4049074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3192117" y="1194748"/>
                <a:ext cx="3166717" cy="5434558"/>
              </a:xfrm>
              <a:custGeom>
                <a:avLst/>
                <a:gdLst/>
                <a:ahLst/>
                <a:cxnLst/>
                <a:rect l="l" t="t" r="r" b="b"/>
                <a:pathLst>
                  <a:path w="3166717" h="5434558">
                    <a:moveTo>
                      <a:pt x="0" y="5434558"/>
                    </a:moveTo>
                    <a:lnTo>
                      <a:pt x="0" y="253337"/>
                    </a:lnTo>
                    <a:cubicBezTo>
                      <a:pt x="0" y="186148"/>
                      <a:pt x="26691" y="121710"/>
                      <a:pt x="74201" y="74201"/>
                    </a:cubicBezTo>
                    <a:cubicBezTo>
                      <a:pt x="121711" y="26691"/>
                      <a:pt x="186148" y="0"/>
                      <a:pt x="253337" y="0"/>
                    </a:cubicBezTo>
                    <a:lnTo>
                      <a:pt x="2913380" y="0"/>
                    </a:lnTo>
                    <a:cubicBezTo>
                      <a:pt x="3053294" y="0"/>
                      <a:pt x="3166717" y="113423"/>
                      <a:pt x="3166717" y="253337"/>
                    </a:cubicBezTo>
                    <a:lnTo>
                      <a:pt x="3166717" y="5434558"/>
                    </a:lnTo>
                    <a:close/>
                  </a:path>
                </a:pathLst>
              </a:custGeom>
              <a:solidFill>
                <a:srgbClr val="80A2E5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10582113" y="1040351"/>
                <a:ext cx="3166718" cy="5588955"/>
              </a:xfrm>
              <a:custGeom>
                <a:avLst/>
                <a:gdLst/>
                <a:ahLst/>
                <a:cxnLst/>
                <a:rect l="l" t="t" r="r" b="b"/>
                <a:pathLst>
                  <a:path w="3166718" h="5588955">
                    <a:moveTo>
                      <a:pt x="0" y="5588955"/>
                    </a:moveTo>
                    <a:lnTo>
                      <a:pt x="0" y="253338"/>
                    </a:lnTo>
                    <a:cubicBezTo>
                      <a:pt x="0" y="113423"/>
                      <a:pt x="113423" y="0"/>
                      <a:pt x="253337" y="0"/>
                    </a:cubicBezTo>
                    <a:lnTo>
                      <a:pt x="2913380" y="0"/>
                    </a:lnTo>
                    <a:cubicBezTo>
                      <a:pt x="2980569" y="0"/>
                      <a:pt x="3045007" y="26691"/>
                      <a:pt x="3092516" y="74201"/>
                    </a:cubicBezTo>
                    <a:cubicBezTo>
                      <a:pt x="3140026" y="121711"/>
                      <a:pt x="3166718" y="186148"/>
                      <a:pt x="3166718" y="253338"/>
                    </a:cubicBezTo>
                    <a:lnTo>
                      <a:pt x="3166718" y="5588955"/>
                    </a:lnTo>
                    <a:close/>
                  </a:path>
                </a:pathLst>
              </a:custGeom>
              <a:solidFill>
                <a:srgbClr val="80A2E5"/>
              </a:solidFill>
            </p:spPr>
          </p:sp>
        </p:grpSp>
      </p:grpSp>
      <p:sp>
        <p:nvSpPr>
          <p:cNvPr id="36" name="AutoShape 36"/>
          <p:cNvSpPr/>
          <p:nvPr/>
        </p:nvSpPr>
        <p:spPr>
          <a:xfrm>
            <a:off x="5486400" y="3936231"/>
            <a:ext cx="4289112" cy="3106269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37" name="AutoShape 37"/>
          <p:cNvSpPr/>
          <p:nvPr/>
        </p:nvSpPr>
        <p:spPr>
          <a:xfrm>
            <a:off x="5487831" y="7297175"/>
            <a:ext cx="4289112" cy="2579633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grpSp>
        <p:nvGrpSpPr>
          <p:cNvPr id="38" name="Group 38"/>
          <p:cNvGrpSpPr/>
          <p:nvPr/>
        </p:nvGrpSpPr>
        <p:grpSpPr>
          <a:xfrm>
            <a:off x="5473615" y="8112946"/>
            <a:ext cx="4008074" cy="1541594"/>
            <a:chOff x="0" y="0"/>
            <a:chExt cx="5344098" cy="2055459"/>
          </a:xfrm>
        </p:grpSpPr>
        <p:sp>
          <p:nvSpPr>
            <p:cNvPr id="39" name="TextBox 39"/>
            <p:cNvSpPr txBox="1"/>
            <p:nvPr/>
          </p:nvSpPr>
          <p:spPr>
            <a:xfrm>
              <a:off x="2247660" y="-38100"/>
              <a:ext cx="1614815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Passing Accuracy</a:t>
              </a:r>
            </a:p>
          </p:txBody>
        </p:sp>
        <p:grpSp>
          <p:nvGrpSpPr>
            <p:cNvPr id="40" name="Group 40"/>
            <p:cNvGrpSpPr>
              <a:grpSpLocks noChangeAspect="1"/>
            </p:cNvGrpSpPr>
            <p:nvPr/>
          </p:nvGrpSpPr>
          <p:grpSpPr>
            <a:xfrm>
              <a:off x="2154012" y="96740"/>
              <a:ext cx="46824" cy="46824"/>
              <a:chOff x="4181159" y="-772063"/>
              <a:chExt cx="152400" cy="1524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4181159" y="-772063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  <p:grpSp>
          <p:nvGrpSpPr>
            <p:cNvPr id="42" name="Group 42"/>
            <p:cNvGrpSpPr>
              <a:grpSpLocks noChangeAspect="1"/>
            </p:cNvGrpSpPr>
            <p:nvPr/>
          </p:nvGrpSpPr>
          <p:grpSpPr>
            <a:xfrm>
              <a:off x="869378" y="333951"/>
              <a:ext cx="4418202" cy="1379604"/>
              <a:chOff x="0" y="0"/>
              <a:chExt cx="14380133" cy="4490264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-6350" y="0"/>
                <a:ext cx="14392833" cy="4490264"/>
              </a:xfrm>
              <a:custGeom>
                <a:avLst/>
                <a:gdLst/>
                <a:ahLst/>
                <a:cxnLst/>
                <a:rect l="l" t="t" r="r" b="b"/>
                <a:pathLst>
                  <a:path w="14392833" h="4490264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4490264"/>
                    </a:lnTo>
                    <a:lnTo>
                      <a:pt x="0" y="4490264"/>
                    </a:lnTo>
                    <a:close/>
                    <a:moveTo>
                      <a:pt x="3595033" y="0"/>
                    </a:moveTo>
                    <a:lnTo>
                      <a:pt x="3607733" y="0"/>
                    </a:lnTo>
                    <a:lnTo>
                      <a:pt x="3607733" y="4490264"/>
                    </a:lnTo>
                    <a:lnTo>
                      <a:pt x="3595033" y="4490264"/>
                    </a:lnTo>
                    <a:close/>
                    <a:moveTo>
                      <a:pt x="7190067" y="0"/>
                    </a:moveTo>
                    <a:lnTo>
                      <a:pt x="7202767" y="0"/>
                    </a:lnTo>
                    <a:lnTo>
                      <a:pt x="7202767" y="4490264"/>
                    </a:lnTo>
                    <a:lnTo>
                      <a:pt x="7190067" y="4490264"/>
                    </a:lnTo>
                    <a:close/>
                    <a:moveTo>
                      <a:pt x="10785100" y="0"/>
                    </a:moveTo>
                    <a:lnTo>
                      <a:pt x="10797800" y="0"/>
                    </a:lnTo>
                    <a:lnTo>
                      <a:pt x="10797800" y="4490264"/>
                    </a:lnTo>
                    <a:lnTo>
                      <a:pt x="10785100" y="4490264"/>
                    </a:lnTo>
                    <a:close/>
                    <a:moveTo>
                      <a:pt x="14380133" y="0"/>
                    </a:moveTo>
                    <a:lnTo>
                      <a:pt x="14392833" y="0"/>
                    </a:lnTo>
                    <a:lnTo>
                      <a:pt x="14392833" y="4490264"/>
                    </a:lnTo>
                    <a:lnTo>
                      <a:pt x="14380133" y="4490264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sp>
          <p:nvSpPr>
            <p:cNvPr id="44" name="TextBox 44"/>
            <p:cNvSpPr txBox="1"/>
            <p:nvPr/>
          </p:nvSpPr>
          <p:spPr>
            <a:xfrm>
              <a:off x="812860" y="1777056"/>
              <a:ext cx="113036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0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776207" y="1777056"/>
              <a:ext cx="395443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0.25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2937245" y="1777056"/>
              <a:ext cx="282468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0.5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3985308" y="1777056"/>
              <a:ext cx="395443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0.75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5231062" y="1777056"/>
              <a:ext cx="113036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1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494733"/>
              <a:ext cx="767778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Team A 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1236270"/>
              <a:ext cx="767778" cy="27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rimo"/>
                </a:rPr>
                <a:t>Team B </a:t>
              </a:r>
            </a:p>
          </p:txBody>
        </p:sp>
        <p:grpSp>
          <p:nvGrpSpPr>
            <p:cNvPr id="51" name="Group 51"/>
            <p:cNvGrpSpPr>
              <a:grpSpLocks noChangeAspect="1"/>
            </p:cNvGrpSpPr>
            <p:nvPr/>
          </p:nvGrpSpPr>
          <p:grpSpPr>
            <a:xfrm>
              <a:off x="869378" y="333951"/>
              <a:ext cx="3722563" cy="1379604"/>
              <a:chOff x="0" y="0"/>
              <a:chExt cx="12116004" cy="4490264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11781090" cy="2076747"/>
              </a:xfrm>
              <a:custGeom>
                <a:avLst/>
                <a:gdLst/>
                <a:ahLst/>
                <a:cxnLst/>
                <a:rect l="l" t="t" r="r" b="b"/>
                <a:pathLst>
                  <a:path w="11781090" h="2076747">
                    <a:moveTo>
                      <a:pt x="0" y="0"/>
                    </a:moveTo>
                    <a:lnTo>
                      <a:pt x="11614951" y="0"/>
                    </a:lnTo>
                    <a:lnTo>
                      <a:pt x="11614951" y="0"/>
                    </a:lnTo>
                    <a:cubicBezTo>
                      <a:pt x="11706707" y="0"/>
                      <a:pt x="11781090" y="74383"/>
                      <a:pt x="11781090" y="166140"/>
                    </a:cubicBezTo>
                    <a:lnTo>
                      <a:pt x="11781090" y="1910607"/>
                    </a:lnTo>
                    <a:cubicBezTo>
                      <a:pt x="11781090" y="2002364"/>
                      <a:pt x="11706707" y="2076747"/>
                      <a:pt x="11614951" y="2076747"/>
                    </a:cubicBezTo>
                    <a:lnTo>
                      <a:pt x="0" y="2076747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  <p:sp>
            <p:nvSpPr>
              <p:cNvPr id="53" name="Freeform 53"/>
              <p:cNvSpPr/>
              <p:nvPr/>
            </p:nvSpPr>
            <p:spPr>
              <a:xfrm>
                <a:off x="0" y="2413517"/>
                <a:ext cx="12116004" cy="2076747"/>
              </a:xfrm>
              <a:custGeom>
                <a:avLst/>
                <a:gdLst/>
                <a:ahLst/>
                <a:cxnLst/>
                <a:rect l="l" t="t" r="r" b="b"/>
                <a:pathLst>
                  <a:path w="12116004" h="2076747">
                    <a:moveTo>
                      <a:pt x="0" y="0"/>
                    </a:moveTo>
                    <a:lnTo>
                      <a:pt x="11949864" y="0"/>
                    </a:lnTo>
                    <a:cubicBezTo>
                      <a:pt x="11993927" y="0"/>
                      <a:pt x="12036185" y="17504"/>
                      <a:pt x="12067342" y="48661"/>
                    </a:cubicBezTo>
                    <a:cubicBezTo>
                      <a:pt x="12098500" y="79818"/>
                      <a:pt x="12116004" y="122077"/>
                      <a:pt x="12116004" y="166140"/>
                    </a:cubicBezTo>
                    <a:lnTo>
                      <a:pt x="12116004" y="1910607"/>
                    </a:lnTo>
                    <a:cubicBezTo>
                      <a:pt x="12116004" y="1954671"/>
                      <a:pt x="12098500" y="1996929"/>
                      <a:pt x="12067342" y="2028086"/>
                    </a:cubicBezTo>
                    <a:cubicBezTo>
                      <a:pt x="12036185" y="2059243"/>
                      <a:pt x="11993927" y="2076747"/>
                      <a:pt x="11949864" y="2076747"/>
                    </a:cubicBezTo>
                    <a:lnTo>
                      <a:pt x="0" y="2076747"/>
                    </a:lnTo>
                    <a:close/>
                  </a:path>
                </a:pathLst>
              </a:custGeom>
              <a:solidFill>
                <a:srgbClr val="2C92D5"/>
              </a:solidFill>
            </p:spPr>
          </p:sp>
        </p:grpSp>
      </p:grpSp>
      <p:grpSp>
        <p:nvGrpSpPr>
          <p:cNvPr id="54" name="Group 54"/>
          <p:cNvGrpSpPr/>
          <p:nvPr/>
        </p:nvGrpSpPr>
        <p:grpSpPr>
          <a:xfrm>
            <a:off x="7125585" y="3329505"/>
            <a:ext cx="4106812" cy="152963"/>
            <a:chOff x="0" y="0"/>
            <a:chExt cx="29698914" cy="110617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29700184" cy="1106170"/>
            </a:xfrm>
            <a:custGeom>
              <a:avLst/>
              <a:gdLst/>
              <a:ahLst/>
              <a:cxnLst/>
              <a:rect l="l" t="t" r="r" b="b"/>
              <a:pathLst>
                <a:path w="29700184" h="1106170">
                  <a:moveTo>
                    <a:pt x="29146463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29146463" y="0"/>
                  </a:lnTo>
                  <a:cubicBezTo>
                    <a:pt x="29452534" y="0"/>
                    <a:pt x="29700184" y="247650"/>
                    <a:pt x="29700184" y="553720"/>
                  </a:cubicBezTo>
                  <a:cubicBezTo>
                    <a:pt x="29698913" y="858520"/>
                    <a:pt x="29451263" y="1106170"/>
                    <a:pt x="29146463" y="1106170"/>
                  </a:cubicBezTo>
                  <a:close/>
                </a:path>
              </a:pathLst>
            </a:custGeom>
            <a:solidFill>
              <a:srgbClr val="191919">
                <a:alpha val="9804"/>
              </a:srgbClr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7125585" y="3329505"/>
            <a:ext cx="1865262" cy="152963"/>
            <a:chOff x="0" y="0"/>
            <a:chExt cx="13488869" cy="110617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3490139" cy="1106170"/>
            </a:xfrm>
            <a:custGeom>
              <a:avLst/>
              <a:gdLst/>
              <a:ahLst/>
              <a:cxnLst/>
              <a:rect l="l" t="t" r="r" b="b"/>
              <a:pathLst>
                <a:path w="13490139" h="1106170">
                  <a:moveTo>
                    <a:pt x="1293641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12936419" y="0"/>
                  </a:lnTo>
                  <a:cubicBezTo>
                    <a:pt x="13242489" y="0"/>
                    <a:pt x="13490139" y="247650"/>
                    <a:pt x="13490139" y="553720"/>
                  </a:cubicBezTo>
                  <a:cubicBezTo>
                    <a:pt x="13488870" y="858520"/>
                    <a:pt x="13241220" y="1106170"/>
                    <a:pt x="12936419" y="110617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58" name="Group 58"/>
          <p:cNvGrpSpPr/>
          <p:nvPr/>
        </p:nvGrpSpPr>
        <p:grpSpPr>
          <a:xfrm>
            <a:off x="12551751" y="3329505"/>
            <a:ext cx="4106812" cy="152963"/>
            <a:chOff x="0" y="0"/>
            <a:chExt cx="29698914" cy="110617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29700184" cy="1106170"/>
            </a:xfrm>
            <a:custGeom>
              <a:avLst/>
              <a:gdLst/>
              <a:ahLst/>
              <a:cxnLst/>
              <a:rect l="l" t="t" r="r" b="b"/>
              <a:pathLst>
                <a:path w="29700184" h="1106170">
                  <a:moveTo>
                    <a:pt x="29146463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29146463" y="0"/>
                  </a:lnTo>
                  <a:cubicBezTo>
                    <a:pt x="29452534" y="0"/>
                    <a:pt x="29700184" y="247650"/>
                    <a:pt x="29700184" y="553720"/>
                  </a:cubicBezTo>
                  <a:cubicBezTo>
                    <a:pt x="29698913" y="858520"/>
                    <a:pt x="29451263" y="1106170"/>
                    <a:pt x="29146463" y="1106170"/>
                  </a:cubicBezTo>
                  <a:close/>
                </a:path>
              </a:pathLst>
            </a:custGeom>
            <a:solidFill>
              <a:srgbClr val="191919">
                <a:alpha val="9804"/>
              </a:srgbClr>
            </a:solidFill>
          </p:spPr>
        </p:sp>
      </p:grpSp>
      <p:pic>
        <p:nvPicPr>
          <p:cNvPr id="60" name="Picture 6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7604" y="4582886"/>
            <a:ext cx="3290225" cy="2207279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5"/>
          <a:srcRect t="7117" b="7117"/>
          <a:stretch>
            <a:fillRect/>
          </a:stretch>
        </p:blipFill>
        <p:spPr>
          <a:xfrm>
            <a:off x="5915870" y="4755318"/>
            <a:ext cx="3773867" cy="2034846"/>
          </a:xfrm>
          <a:prstGeom prst="rect">
            <a:avLst/>
          </a:prstGeom>
        </p:spPr>
      </p:pic>
      <p:pic>
        <p:nvPicPr>
          <p:cNvPr id="62" name="Picture 6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2460" r="2151"/>
          <a:stretch>
            <a:fillRect/>
          </a:stretch>
        </p:blipFill>
        <p:spPr>
          <a:xfrm>
            <a:off x="10065731" y="4119144"/>
            <a:ext cx="7091465" cy="4956244"/>
          </a:xfrm>
          <a:prstGeom prst="rect">
            <a:avLst/>
          </a:prstGeom>
        </p:spPr>
      </p:pic>
      <p:grpSp>
        <p:nvGrpSpPr>
          <p:cNvPr id="63" name="Group 63"/>
          <p:cNvGrpSpPr/>
          <p:nvPr/>
        </p:nvGrpSpPr>
        <p:grpSpPr>
          <a:xfrm>
            <a:off x="12551751" y="3329505"/>
            <a:ext cx="1865262" cy="152963"/>
            <a:chOff x="0" y="0"/>
            <a:chExt cx="13488869" cy="110617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3490139" cy="1106170"/>
            </a:xfrm>
            <a:custGeom>
              <a:avLst/>
              <a:gdLst/>
              <a:ahLst/>
              <a:cxnLst/>
              <a:rect l="l" t="t" r="r" b="b"/>
              <a:pathLst>
                <a:path w="13490139" h="1106170">
                  <a:moveTo>
                    <a:pt x="12936419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12936419" y="0"/>
                  </a:lnTo>
                  <a:cubicBezTo>
                    <a:pt x="13242489" y="0"/>
                    <a:pt x="13490139" y="247650"/>
                    <a:pt x="13490139" y="553720"/>
                  </a:cubicBezTo>
                  <a:cubicBezTo>
                    <a:pt x="13488870" y="858520"/>
                    <a:pt x="13241220" y="1106170"/>
                    <a:pt x="12936419" y="110617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pic>
        <p:nvPicPr>
          <p:cNvPr id="65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2052107" y="2199368"/>
            <a:ext cx="1126341" cy="1454197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057738" y="2390340"/>
            <a:ext cx="1076723" cy="681990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6671075" y="2160203"/>
            <a:ext cx="961312" cy="1532527"/>
          </a:xfrm>
          <a:prstGeom prst="rect">
            <a:avLst/>
          </a:prstGeom>
        </p:spPr>
      </p:pic>
      <p:sp>
        <p:nvSpPr>
          <p:cNvPr id="68" name="TextBox 68"/>
          <p:cNvSpPr txBox="1"/>
          <p:nvPr/>
        </p:nvSpPr>
        <p:spPr>
          <a:xfrm>
            <a:off x="3241033" y="981075"/>
            <a:ext cx="1180593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EVENT ANALYSIS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2250218" y="2323665"/>
            <a:ext cx="3067594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>
                <a:solidFill>
                  <a:srgbClr val="191919"/>
                </a:solidFill>
                <a:latin typeface="Aileron Regular"/>
              </a:rPr>
              <a:t>Plot the specific event by type and players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567604" y="4049486"/>
            <a:ext cx="317762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>
                <a:solidFill>
                  <a:srgbClr val="191919"/>
                </a:solidFill>
                <a:latin typeface="Aileron Regular Bold"/>
              </a:rPr>
              <a:t>Single passing event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555871" y="7583558"/>
            <a:ext cx="317762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>
                <a:solidFill>
                  <a:srgbClr val="191919"/>
                </a:solidFill>
                <a:latin typeface="Aileron Regular Bold Italics"/>
              </a:rPr>
              <a:t>Passing stats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6239970" y="4089264"/>
            <a:ext cx="312566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>
                <a:solidFill>
                  <a:srgbClr val="191919"/>
                </a:solidFill>
                <a:latin typeface="Aileron Regular Bold Italics"/>
              </a:rPr>
              <a:t>Sequence of event that lead to a goal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6015002" y="7583558"/>
            <a:ext cx="317762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>
                <a:solidFill>
                  <a:srgbClr val="191919"/>
                </a:solidFill>
                <a:latin typeface="Aileron Regular Bold"/>
              </a:rPr>
              <a:t>Passing Accuracy per team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7810613" y="2247465"/>
            <a:ext cx="2360468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>
                <a:solidFill>
                  <a:srgbClr val="191919"/>
                </a:solidFill>
                <a:latin typeface="Aileron Regular"/>
              </a:rPr>
              <a:t>plot sequences of events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3195069" y="2247465"/>
            <a:ext cx="3703797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>
                <a:solidFill>
                  <a:srgbClr val="191919"/>
                </a:solidFill>
                <a:latin typeface="Aileron Regular"/>
              </a:rPr>
              <a:t>all players transition all over the sequence of events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0514987" y="9353550"/>
            <a:ext cx="6276080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600">
                <a:solidFill>
                  <a:srgbClr val="191919"/>
                </a:solidFill>
                <a:latin typeface="Aileron Regular"/>
              </a:rPr>
              <a:t>A video that captures the motion of all players in a sequence of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6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826301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211265" cy="98590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3087720" y="4991526"/>
            <a:ext cx="73055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Aileron Regular"/>
              </a:rPr>
              <a:t>FC Twente Players analysis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343025" y="2497836"/>
            <a:ext cx="7041338" cy="5829485"/>
            <a:chOff x="0" y="0"/>
            <a:chExt cx="9388451" cy="777264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9388451" cy="2628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72"/>
                </a:lnSpc>
              </a:pPr>
              <a:r>
                <a:rPr lang="en-US" sz="6400">
                  <a:solidFill>
                    <a:srgbClr val="191919"/>
                  </a:solidFill>
                  <a:latin typeface="Aileron Heavy"/>
                </a:rPr>
                <a:t>Pitch Control Analysis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16299"/>
              <a:ext cx="8321651" cy="1440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12"/>
                </a:lnSpc>
              </a:pPr>
              <a:r>
                <a:rPr lang="en-US" sz="3600" spc="107">
                  <a:solidFill>
                    <a:srgbClr val="3EDAD8"/>
                  </a:solidFill>
                  <a:latin typeface="Aileron Heavy"/>
                </a:rPr>
                <a:t>REPRESENT COVERAGE OF PLAYERS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695562"/>
              <a:ext cx="8321651" cy="2077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 spc="56">
                  <a:solidFill>
                    <a:srgbClr val="191919"/>
                  </a:solidFill>
                  <a:latin typeface="Aileron Regular"/>
                </a:rPr>
                <a:t>Pitch control shows the possession region of each team in a specific event of the game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2710" r="2710"/>
          <a:stretch>
            <a:fillRect/>
          </a:stretch>
        </p:blipFill>
        <p:spPr>
          <a:xfrm>
            <a:off x="8925216" y="1256697"/>
            <a:ext cx="7091527" cy="506190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925216" y="6752615"/>
            <a:ext cx="7413596" cy="207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spc="55">
                <a:solidFill>
                  <a:srgbClr val="191919"/>
                </a:solidFill>
                <a:latin typeface="Aileron Regular Bold"/>
              </a:rPr>
              <a:t>Assumptions: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spc="55">
                <a:solidFill>
                  <a:srgbClr val="191919"/>
                </a:solidFill>
                <a:latin typeface="Aileron Regular"/>
              </a:rPr>
              <a:t>Ball speed = 15m/s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spc="55">
                <a:solidFill>
                  <a:srgbClr val="191919"/>
                </a:solidFill>
                <a:latin typeface="Aileron Regular"/>
              </a:rPr>
              <a:t>End position - Start position of ball = 30m</a:t>
            </a:r>
          </a:p>
          <a:p>
            <a:pPr marL="604520" lvl="1" indent="-302260">
              <a:lnSpc>
                <a:spcPts val="4200"/>
              </a:lnSpc>
              <a:buFont typeface="Arial"/>
              <a:buChar char="•"/>
            </a:pPr>
            <a:r>
              <a:rPr lang="en-US" sz="2800" spc="56">
                <a:solidFill>
                  <a:srgbClr val="191919"/>
                </a:solidFill>
                <a:latin typeface="Aileron Regular"/>
              </a:rPr>
              <a:t>Player max speed = 5m/s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51013" y="1760698"/>
            <a:ext cx="5308287" cy="1708082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6492202" y="1760698"/>
            <a:ext cx="5294071" cy="1708082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028700" y="1760698"/>
            <a:ext cx="5298762" cy="1708082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grpSp>
        <p:nvGrpSpPr>
          <p:cNvPr id="5" name="Group 5"/>
          <p:cNvGrpSpPr/>
          <p:nvPr/>
        </p:nvGrpSpPr>
        <p:grpSpPr>
          <a:xfrm>
            <a:off x="1596100" y="3017778"/>
            <a:ext cx="4106812" cy="152963"/>
            <a:chOff x="0" y="0"/>
            <a:chExt cx="29698914" cy="11061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700184" cy="1106170"/>
            </a:xfrm>
            <a:custGeom>
              <a:avLst/>
              <a:gdLst/>
              <a:ahLst/>
              <a:cxnLst/>
              <a:rect l="l" t="t" r="r" b="b"/>
              <a:pathLst>
                <a:path w="29700184" h="1106170">
                  <a:moveTo>
                    <a:pt x="29146463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29146463" y="0"/>
                  </a:lnTo>
                  <a:cubicBezTo>
                    <a:pt x="29452534" y="0"/>
                    <a:pt x="29700184" y="247650"/>
                    <a:pt x="29700184" y="553720"/>
                  </a:cubicBezTo>
                  <a:cubicBezTo>
                    <a:pt x="29698913" y="858520"/>
                    <a:pt x="29451263" y="1106170"/>
                    <a:pt x="29146463" y="1106170"/>
                  </a:cubicBezTo>
                  <a:close/>
                </a:path>
              </a:pathLst>
            </a:custGeom>
            <a:solidFill>
              <a:srgbClr val="191919">
                <a:alpha val="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596100" y="3017778"/>
            <a:ext cx="3137391" cy="152963"/>
            <a:chOff x="0" y="0"/>
            <a:chExt cx="11895530" cy="57996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896800" cy="579964"/>
            </a:xfrm>
            <a:custGeom>
              <a:avLst/>
              <a:gdLst/>
              <a:ahLst/>
              <a:cxnLst/>
              <a:rect l="l" t="t" r="r" b="b"/>
              <a:pathLst>
                <a:path w="11896800" h="579964">
                  <a:moveTo>
                    <a:pt x="11343080" y="579964"/>
                  </a:moveTo>
                  <a:lnTo>
                    <a:pt x="553720" y="579964"/>
                  </a:lnTo>
                  <a:cubicBezTo>
                    <a:pt x="247650" y="579964"/>
                    <a:pt x="0" y="450047"/>
                    <a:pt x="0" y="290267"/>
                  </a:cubicBezTo>
                  <a:cubicBezTo>
                    <a:pt x="0" y="129821"/>
                    <a:pt x="247650" y="0"/>
                    <a:pt x="553720" y="0"/>
                  </a:cubicBezTo>
                  <a:lnTo>
                    <a:pt x="11343080" y="0"/>
                  </a:lnTo>
                  <a:cubicBezTo>
                    <a:pt x="11649150" y="0"/>
                    <a:pt x="11896800" y="129821"/>
                    <a:pt x="11896800" y="290267"/>
                  </a:cubicBezTo>
                  <a:cubicBezTo>
                    <a:pt x="11895530" y="450047"/>
                    <a:pt x="11647880" y="579964"/>
                    <a:pt x="11343080" y="579964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1028700" y="3585854"/>
            <a:ext cx="6586827" cy="2249280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grpSp>
        <p:nvGrpSpPr>
          <p:cNvPr id="10" name="Group 10"/>
          <p:cNvGrpSpPr/>
          <p:nvPr/>
        </p:nvGrpSpPr>
        <p:grpSpPr>
          <a:xfrm>
            <a:off x="1328378" y="4290649"/>
            <a:ext cx="6207754" cy="1473420"/>
            <a:chOff x="0" y="0"/>
            <a:chExt cx="8277005" cy="1964560"/>
          </a:xfrm>
        </p:grpSpPr>
        <p:sp>
          <p:nvSpPr>
            <p:cNvPr id="11" name="TextBox 11"/>
            <p:cNvSpPr txBox="1"/>
            <p:nvPr/>
          </p:nvSpPr>
          <p:spPr>
            <a:xfrm>
              <a:off x="4067352" y="-28575"/>
              <a:ext cx="603377" cy="2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25"/>
                </a:lnSpc>
              </a:pPr>
              <a:r>
                <a:rPr lang="en-US" sz="1017">
                  <a:solidFill>
                    <a:srgbClr val="191919"/>
                  </a:solidFill>
                  <a:latin typeface="Arimo"/>
                </a:rPr>
                <a:t>Team 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869320" y="-28575"/>
              <a:ext cx="603377" cy="2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25"/>
                </a:lnSpc>
              </a:pPr>
              <a:r>
                <a:rPr lang="en-US" sz="1017">
                  <a:solidFill>
                    <a:srgbClr val="191919"/>
                  </a:solidFill>
                  <a:latin typeface="Arimo"/>
                </a:rPr>
                <a:t>Team B</a:t>
              </a:r>
            </a:p>
          </p:txBody>
        </p: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3987915" y="82059"/>
              <a:ext cx="841687" cy="39718"/>
              <a:chOff x="10119042" y="-772063"/>
              <a:chExt cx="3229570" cy="152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0119042" y="-772063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13196212" y="-772063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3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3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2BB4D4"/>
              </a:solidFill>
            </p:spPr>
          </p:sp>
        </p:grp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1350703" y="283274"/>
              <a:ext cx="6878361" cy="1391267"/>
              <a:chOff x="0" y="0"/>
              <a:chExt cx="26392424" cy="533832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-6350" y="0"/>
                <a:ext cx="26405123" cy="5338323"/>
              </a:xfrm>
              <a:custGeom>
                <a:avLst/>
                <a:gdLst/>
                <a:ahLst/>
                <a:cxnLst/>
                <a:rect l="l" t="t" r="r" b="b"/>
                <a:pathLst>
                  <a:path w="26405123" h="5338323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5338323"/>
                    </a:lnTo>
                    <a:lnTo>
                      <a:pt x="0" y="5338323"/>
                    </a:lnTo>
                    <a:close/>
                    <a:moveTo>
                      <a:pt x="6598106" y="0"/>
                    </a:moveTo>
                    <a:lnTo>
                      <a:pt x="6610806" y="0"/>
                    </a:lnTo>
                    <a:lnTo>
                      <a:pt x="6610806" y="5338323"/>
                    </a:lnTo>
                    <a:lnTo>
                      <a:pt x="6598106" y="5338323"/>
                    </a:lnTo>
                    <a:close/>
                    <a:moveTo>
                      <a:pt x="13196212" y="0"/>
                    </a:moveTo>
                    <a:lnTo>
                      <a:pt x="13208912" y="0"/>
                    </a:lnTo>
                    <a:lnTo>
                      <a:pt x="13208912" y="5338323"/>
                    </a:lnTo>
                    <a:lnTo>
                      <a:pt x="13196212" y="5338323"/>
                    </a:lnTo>
                    <a:close/>
                    <a:moveTo>
                      <a:pt x="19794319" y="0"/>
                    </a:moveTo>
                    <a:lnTo>
                      <a:pt x="19807019" y="0"/>
                    </a:lnTo>
                    <a:lnTo>
                      <a:pt x="19807019" y="5338323"/>
                    </a:lnTo>
                    <a:lnTo>
                      <a:pt x="19794319" y="5338323"/>
                    </a:lnTo>
                    <a:close/>
                    <a:moveTo>
                      <a:pt x="26392423" y="0"/>
                    </a:moveTo>
                    <a:lnTo>
                      <a:pt x="26405123" y="0"/>
                    </a:lnTo>
                    <a:lnTo>
                      <a:pt x="26405123" y="5338323"/>
                    </a:lnTo>
                    <a:lnTo>
                      <a:pt x="26392423" y="5338323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302762" y="1732148"/>
              <a:ext cx="95882" cy="2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25"/>
                </a:lnSpc>
              </a:pPr>
              <a:r>
                <a:rPr lang="en-US" sz="1017">
                  <a:solidFill>
                    <a:srgbClr val="191919"/>
                  </a:solidFill>
                  <a:latin typeface="Arimo"/>
                </a:rPr>
                <a:t>0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902576" y="1732148"/>
              <a:ext cx="335433" cy="2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25"/>
                </a:lnSpc>
              </a:pPr>
              <a:r>
                <a:rPr lang="en-US" sz="1017">
                  <a:solidFill>
                    <a:srgbClr val="191919"/>
                  </a:solidFill>
                  <a:latin typeface="Arimo"/>
                </a:rPr>
                <a:t>0.25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670082" y="1732148"/>
              <a:ext cx="239603" cy="2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25"/>
                </a:lnSpc>
              </a:pPr>
              <a:r>
                <a:rPr lang="en-US" sz="1017">
                  <a:solidFill>
                    <a:srgbClr val="191919"/>
                  </a:solidFill>
                  <a:latin typeface="Arimo"/>
                </a:rPr>
                <a:t>0.5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341757" y="1732148"/>
              <a:ext cx="335433" cy="2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25"/>
                </a:lnSpc>
              </a:pPr>
              <a:r>
                <a:rPr lang="en-US" sz="1017">
                  <a:solidFill>
                    <a:srgbClr val="191919"/>
                  </a:solidFill>
                  <a:latin typeface="Arimo"/>
                </a:rPr>
                <a:t>0.75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181122" y="1732148"/>
              <a:ext cx="95882" cy="2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25"/>
                </a:lnSpc>
              </a:pPr>
              <a:r>
                <a:rPr lang="en-US" sz="1017">
                  <a:solidFill>
                    <a:srgbClr val="191919"/>
                  </a:solidFill>
                  <a:latin typeface="Arimo"/>
                </a:rPr>
                <a:t>1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474511"/>
              <a:ext cx="1264521" cy="2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25"/>
                </a:lnSpc>
              </a:pPr>
              <a:r>
                <a:rPr lang="en-US" sz="1017">
                  <a:solidFill>
                    <a:srgbClr val="191919"/>
                  </a:solidFill>
                  <a:latin typeface="Arimo"/>
                </a:rPr>
                <a:t>Ball Possession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58634" y="1222317"/>
              <a:ext cx="1005887" cy="23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25"/>
                </a:lnSpc>
              </a:pPr>
              <a:r>
                <a:rPr lang="en-US" sz="1017">
                  <a:solidFill>
                    <a:srgbClr val="191919"/>
                  </a:solidFill>
                  <a:latin typeface="Arimo"/>
                </a:rPr>
                <a:t>Passing rate </a:t>
              </a:r>
            </a:p>
          </p:txBody>
        </p: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1350703" y="283274"/>
              <a:ext cx="6880015" cy="1391267"/>
              <a:chOff x="0" y="0"/>
              <a:chExt cx="26398774" cy="533832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6398773" cy="2468975"/>
              </a:xfrm>
              <a:custGeom>
                <a:avLst/>
                <a:gdLst/>
                <a:ahLst/>
                <a:cxnLst/>
                <a:rect l="l" t="t" r="r" b="b"/>
                <a:pathLst>
                  <a:path w="26398773" h="2468975">
                    <a:moveTo>
                      <a:pt x="0" y="0"/>
                    </a:moveTo>
                    <a:lnTo>
                      <a:pt x="26201257" y="0"/>
                    </a:lnTo>
                    <a:lnTo>
                      <a:pt x="26201257" y="0"/>
                    </a:lnTo>
                    <a:cubicBezTo>
                      <a:pt x="26310341" y="1"/>
                      <a:pt x="26398773" y="88432"/>
                      <a:pt x="26398773" y="197518"/>
                    </a:cubicBezTo>
                    <a:lnTo>
                      <a:pt x="26398773" y="2271457"/>
                    </a:lnTo>
                    <a:cubicBezTo>
                      <a:pt x="26398773" y="2380542"/>
                      <a:pt x="26310341" y="2468974"/>
                      <a:pt x="26201257" y="2468975"/>
                    </a:cubicBezTo>
                    <a:lnTo>
                      <a:pt x="0" y="2468975"/>
                    </a:lnTo>
                    <a:close/>
                  </a:path>
                </a:pathLst>
              </a:custGeom>
              <a:solidFill>
                <a:srgbClr val="2BB4D4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2869349"/>
                <a:ext cx="26398773" cy="2468974"/>
              </a:xfrm>
              <a:custGeom>
                <a:avLst/>
                <a:gdLst/>
                <a:ahLst/>
                <a:cxnLst/>
                <a:rect l="l" t="t" r="r" b="b"/>
                <a:pathLst>
                  <a:path w="26398773" h="2468974">
                    <a:moveTo>
                      <a:pt x="0" y="0"/>
                    </a:moveTo>
                    <a:lnTo>
                      <a:pt x="26201257" y="0"/>
                    </a:lnTo>
                    <a:cubicBezTo>
                      <a:pt x="26310341" y="1"/>
                      <a:pt x="26398773" y="88432"/>
                      <a:pt x="26398773" y="197518"/>
                    </a:cubicBezTo>
                    <a:lnTo>
                      <a:pt x="26398773" y="2271457"/>
                    </a:lnTo>
                    <a:cubicBezTo>
                      <a:pt x="26398773" y="2380542"/>
                      <a:pt x="26310341" y="2468974"/>
                      <a:pt x="26201257" y="2468974"/>
                    </a:cubicBezTo>
                    <a:lnTo>
                      <a:pt x="0" y="2468974"/>
                    </a:lnTo>
                    <a:close/>
                  </a:path>
                </a:pathLst>
              </a:custGeom>
              <a:solidFill>
                <a:srgbClr val="2BB4D4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0"/>
                <a:ext cx="8191276" cy="2468975"/>
              </a:xfrm>
              <a:custGeom>
                <a:avLst/>
                <a:gdLst/>
                <a:ahLst/>
                <a:cxnLst/>
                <a:rect l="l" t="t" r="r" b="b"/>
                <a:pathLst>
                  <a:path w="8191276" h="2468975">
                    <a:moveTo>
                      <a:pt x="0" y="0"/>
                    </a:moveTo>
                    <a:lnTo>
                      <a:pt x="8191276" y="0"/>
                    </a:lnTo>
                    <a:lnTo>
                      <a:pt x="8191276" y="2468975"/>
                    </a:lnTo>
                    <a:lnTo>
                      <a:pt x="0" y="2468975"/>
                    </a:ln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2869349"/>
                <a:ext cx="10293146" cy="2468974"/>
              </a:xfrm>
              <a:custGeom>
                <a:avLst/>
                <a:gdLst/>
                <a:ahLst/>
                <a:cxnLst/>
                <a:rect l="l" t="t" r="r" b="b"/>
                <a:pathLst>
                  <a:path w="10293146" h="2468974">
                    <a:moveTo>
                      <a:pt x="0" y="0"/>
                    </a:moveTo>
                    <a:lnTo>
                      <a:pt x="10293146" y="0"/>
                    </a:lnTo>
                    <a:lnTo>
                      <a:pt x="10293146" y="2468974"/>
                    </a:lnTo>
                    <a:lnTo>
                      <a:pt x="0" y="2468974"/>
                    </a:lnTo>
                    <a:close/>
                  </a:path>
                </a:pathLst>
              </a:custGeom>
              <a:solidFill>
                <a:srgbClr val="5CE1E6"/>
              </a:solidFill>
            </p:spPr>
          </p:sp>
        </p:grpSp>
      </p:grpSp>
      <p:grpSp>
        <p:nvGrpSpPr>
          <p:cNvPr id="30" name="Group 30"/>
          <p:cNvGrpSpPr/>
          <p:nvPr/>
        </p:nvGrpSpPr>
        <p:grpSpPr>
          <a:xfrm>
            <a:off x="12551751" y="3017778"/>
            <a:ext cx="4106812" cy="152963"/>
            <a:chOff x="0" y="0"/>
            <a:chExt cx="29698914" cy="110617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9700184" cy="1106170"/>
            </a:xfrm>
            <a:custGeom>
              <a:avLst/>
              <a:gdLst/>
              <a:ahLst/>
              <a:cxnLst/>
              <a:rect l="l" t="t" r="r" b="b"/>
              <a:pathLst>
                <a:path w="29700184" h="1106170">
                  <a:moveTo>
                    <a:pt x="29146463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29146463" y="0"/>
                  </a:lnTo>
                  <a:cubicBezTo>
                    <a:pt x="29452534" y="0"/>
                    <a:pt x="29700184" y="247650"/>
                    <a:pt x="29700184" y="553720"/>
                  </a:cubicBezTo>
                  <a:cubicBezTo>
                    <a:pt x="29698913" y="858520"/>
                    <a:pt x="29451263" y="1106170"/>
                    <a:pt x="29146463" y="1106170"/>
                  </a:cubicBezTo>
                  <a:close/>
                </a:path>
              </a:pathLst>
            </a:custGeom>
            <a:solidFill>
              <a:srgbClr val="191919">
                <a:alpha val="9804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2551751" y="3017778"/>
            <a:ext cx="2244890" cy="141034"/>
            <a:chOff x="0" y="0"/>
            <a:chExt cx="6600748" cy="41468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2019" cy="414687"/>
            </a:xfrm>
            <a:custGeom>
              <a:avLst/>
              <a:gdLst/>
              <a:ahLst/>
              <a:cxnLst/>
              <a:rect l="l" t="t" r="r" b="b"/>
              <a:pathLst>
                <a:path w="6602019" h="414687">
                  <a:moveTo>
                    <a:pt x="6048298" y="414687"/>
                  </a:moveTo>
                  <a:lnTo>
                    <a:pt x="553720" y="414687"/>
                  </a:lnTo>
                  <a:cubicBezTo>
                    <a:pt x="247650" y="414687"/>
                    <a:pt x="0" y="321748"/>
                    <a:pt x="0" y="207518"/>
                  </a:cubicBezTo>
                  <a:cubicBezTo>
                    <a:pt x="0" y="92812"/>
                    <a:pt x="247650" y="0"/>
                    <a:pt x="553720" y="0"/>
                  </a:cubicBezTo>
                  <a:lnTo>
                    <a:pt x="6048298" y="0"/>
                  </a:lnTo>
                  <a:cubicBezTo>
                    <a:pt x="6354368" y="0"/>
                    <a:pt x="6602019" y="92812"/>
                    <a:pt x="6602019" y="207518"/>
                  </a:cubicBezTo>
                  <a:cubicBezTo>
                    <a:pt x="6600748" y="321748"/>
                    <a:pt x="6353098" y="414687"/>
                    <a:pt x="6048298" y="414687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l="1649" r="3381"/>
          <a:stretch>
            <a:fillRect/>
          </a:stretch>
        </p:blipFill>
        <p:spPr>
          <a:xfrm>
            <a:off x="9563136" y="3984149"/>
            <a:ext cx="7572303" cy="5349066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3"/>
          <a:srcRect l="2710" r="2710"/>
          <a:stretch>
            <a:fillRect/>
          </a:stretch>
        </p:blipFill>
        <p:spPr>
          <a:xfrm>
            <a:off x="9550457" y="3984149"/>
            <a:ext cx="7597661" cy="5423177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76798" y="1824395"/>
            <a:ext cx="1238822" cy="1538041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746759" y="1878517"/>
            <a:ext cx="868767" cy="1483919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211163" y="1878517"/>
            <a:ext cx="1207403" cy="1472443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3241033" y="981075"/>
            <a:ext cx="1180593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PITCH CONTROL DETAILS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607734" y="2088345"/>
            <a:ext cx="2620051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191919"/>
                </a:solidFill>
                <a:latin typeface="Aileron Regular"/>
              </a:rPr>
              <a:t>Calculate the velocities</a:t>
            </a:r>
          </a:p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191919"/>
                </a:solidFill>
                <a:latin typeface="Aileron Regular"/>
              </a:rPr>
              <a:t>of players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791427" y="3686349"/>
            <a:ext cx="3359067" cy="235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32"/>
              </a:lnSpc>
            </a:pPr>
            <a:r>
              <a:rPr lang="en-US" sz="1526">
                <a:solidFill>
                  <a:srgbClr val="191919"/>
                </a:solidFill>
                <a:latin typeface="Aileron Regular Bold"/>
              </a:rPr>
              <a:t>Ball possession  &amp; Passing rate</a:t>
            </a: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10"/>
          <a:srcRect l="2444" r="2444"/>
          <a:stretch>
            <a:fillRect/>
          </a:stretch>
        </p:blipFill>
        <p:spPr>
          <a:xfrm>
            <a:off x="1028700" y="5849895"/>
            <a:ext cx="7666815" cy="3557431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7724417" y="2077751"/>
            <a:ext cx="282964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9"/>
              </a:lnSpc>
            </a:pPr>
            <a:r>
              <a:rPr lang="en-US" sz="1799">
                <a:solidFill>
                  <a:srgbClr val="191919"/>
                </a:solidFill>
                <a:latin typeface="Aileron Regular"/>
              </a:rPr>
              <a:t>finding the passing direction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199615" y="2127809"/>
            <a:ext cx="3194050" cy="33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191919"/>
                </a:solidFill>
                <a:latin typeface="Aileron Regular"/>
              </a:rPr>
              <a:t>player and ball position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211265" cy="98590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4" name="TextBox 4"/>
          <p:cNvSpPr txBox="1"/>
          <p:nvPr/>
        </p:nvSpPr>
        <p:spPr>
          <a:xfrm rot="5400000">
            <a:off x="13960875" y="5422666"/>
            <a:ext cx="73055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Aileron Regular"/>
              </a:rPr>
              <a:t>FC Twente Players analysis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3257" t="5422" r="8397"/>
          <a:stretch>
            <a:fillRect/>
          </a:stretch>
        </p:blipFill>
        <p:spPr>
          <a:xfrm>
            <a:off x="7604299" y="2650213"/>
            <a:ext cx="9655001" cy="69661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50818" y="1028700"/>
            <a:ext cx="7041338" cy="5800911"/>
            <a:chOff x="0" y="0"/>
            <a:chExt cx="9388451" cy="7734547"/>
          </a:xfrm>
        </p:grpSpPr>
        <p:sp>
          <p:nvSpPr>
            <p:cNvPr id="7" name="TextBox 7"/>
            <p:cNvSpPr txBox="1"/>
            <p:nvPr/>
          </p:nvSpPr>
          <p:spPr>
            <a:xfrm>
              <a:off x="0" y="-19050"/>
              <a:ext cx="9388451" cy="2628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72"/>
                </a:lnSpc>
              </a:pPr>
              <a:r>
                <a:rPr lang="en-US" sz="6400">
                  <a:solidFill>
                    <a:srgbClr val="191919"/>
                  </a:solidFill>
                  <a:latin typeface="Aileron Heavy"/>
                </a:rPr>
                <a:t>Expected Threat Analysis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93887"/>
              <a:ext cx="8321651" cy="274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799" spc="55">
                  <a:solidFill>
                    <a:srgbClr val="191919"/>
                  </a:solidFill>
                  <a:latin typeface="Aileron Regular Bold Italics"/>
                </a:rPr>
                <a:t>Expected Threat (xT):</a:t>
              </a:r>
              <a:r>
                <a:rPr lang="en-US" sz="2799" spc="55">
                  <a:solidFill>
                    <a:srgbClr val="191919"/>
                  </a:solidFill>
                  <a:latin typeface="Aileron Regular"/>
                </a:rPr>
                <a:t> Probability of attacking team to score in next 5 actions, given ball position (x,y)</a:t>
              </a:r>
            </a:p>
            <a:p>
              <a:pPr>
                <a:lnSpc>
                  <a:spcPts val="4200"/>
                </a:lnSpc>
              </a:pPr>
              <a:endParaRPr lang="en-US" sz="2799" spc="55">
                <a:solidFill>
                  <a:srgbClr val="191919"/>
                </a:solidFill>
                <a:latin typeface="Aileron Regula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35174" y="3083177"/>
            <a:ext cx="7922550" cy="6979199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9146294" y="1355971"/>
            <a:ext cx="4356438" cy="4253917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3616452" y="1355971"/>
            <a:ext cx="4261846" cy="4277456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0475776" y="5759253"/>
            <a:ext cx="6053912" cy="4012178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6133329" y="1355971"/>
            <a:ext cx="2641275" cy="1620148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7" name="AutoShape 7"/>
          <p:cNvSpPr/>
          <p:nvPr/>
        </p:nvSpPr>
        <p:spPr>
          <a:xfrm>
            <a:off x="3334251" y="1355971"/>
            <a:ext cx="2641275" cy="1620148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8" name="AutoShape 8"/>
          <p:cNvSpPr/>
          <p:nvPr/>
        </p:nvSpPr>
        <p:spPr>
          <a:xfrm>
            <a:off x="535174" y="1355971"/>
            <a:ext cx="2641275" cy="1620148"/>
          </a:xfrm>
          <a:prstGeom prst="rect">
            <a:avLst/>
          </a:prstGeom>
          <a:solidFill>
            <a:srgbClr val="3EDAD8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t="3134" b="3134"/>
          <a:stretch>
            <a:fillRect/>
          </a:stretch>
        </p:blipFill>
        <p:spPr>
          <a:xfrm>
            <a:off x="9317529" y="2404140"/>
            <a:ext cx="4090610" cy="268569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 l="159" r="159"/>
          <a:stretch>
            <a:fillRect/>
          </a:stretch>
        </p:blipFill>
        <p:spPr>
          <a:xfrm>
            <a:off x="13819358" y="2404140"/>
            <a:ext cx="3901249" cy="272273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1328" y="3171944"/>
            <a:ext cx="7234658" cy="487588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 l="365" t="2839" b="2839"/>
          <a:stretch>
            <a:fillRect/>
          </a:stretch>
        </p:blipFill>
        <p:spPr>
          <a:xfrm>
            <a:off x="11359440" y="6521375"/>
            <a:ext cx="4635563" cy="305291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 t="3657" r="2781" b="33"/>
          <a:stretch>
            <a:fillRect/>
          </a:stretch>
        </p:blipFill>
        <p:spPr>
          <a:xfrm>
            <a:off x="1348995" y="8120567"/>
            <a:ext cx="6079322" cy="193335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585500" y="501838"/>
            <a:ext cx="1180593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EXPECTED THREAT DETAILS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357454" y="1832252"/>
            <a:ext cx="3879771" cy="325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37"/>
              </a:lnSpc>
            </a:pPr>
            <a:r>
              <a:rPr lang="en-US" sz="2197">
                <a:solidFill>
                  <a:srgbClr val="191919"/>
                </a:solidFill>
                <a:latin typeface="Aileron Regular Bold"/>
              </a:rPr>
              <a:t>Goal events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807489" y="1832252"/>
            <a:ext cx="3879771" cy="325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37"/>
              </a:lnSpc>
            </a:pPr>
            <a:r>
              <a:rPr lang="en-US" sz="2197">
                <a:solidFill>
                  <a:srgbClr val="191919"/>
                </a:solidFill>
                <a:latin typeface="Aileron Regular Bold"/>
              </a:rPr>
              <a:t>Moving events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718443" y="1807096"/>
            <a:ext cx="1842246" cy="78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07"/>
              </a:lnSpc>
            </a:pPr>
            <a:r>
              <a:rPr lang="en-US" sz="2589">
                <a:solidFill>
                  <a:srgbClr val="FFFFFF"/>
                </a:solidFill>
                <a:latin typeface="Aileron Regular Bold"/>
              </a:rPr>
              <a:t>Shot probability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17520" y="1807096"/>
            <a:ext cx="1842246" cy="78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07"/>
              </a:lnSpc>
            </a:pPr>
            <a:r>
              <a:rPr lang="en-US" sz="2589">
                <a:solidFill>
                  <a:srgbClr val="FFFFFF"/>
                </a:solidFill>
                <a:latin typeface="Aileron Regular Bold"/>
              </a:rPr>
              <a:t>Move probability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872544" y="6065505"/>
            <a:ext cx="3893628" cy="3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46"/>
              </a:lnSpc>
            </a:pPr>
            <a:r>
              <a:rPr lang="en-US" sz="2205">
                <a:solidFill>
                  <a:srgbClr val="191919"/>
                </a:solidFill>
                <a:latin typeface="Aileron Regular Bold"/>
              </a:rPr>
              <a:t>Shoot events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9365" y="1823510"/>
            <a:ext cx="1842246" cy="78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07"/>
              </a:lnSpc>
            </a:pPr>
            <a:r>
              <a:rPr lang="en-US" sz="2589">
                <a:solidFill>
                  <a:srgbClr val="FFFFFF"/>
                </a:solidFill>
                <a:latin typeface="Aileron Regular Bold"/>
              </a:rPr>
              <a:t> Goal probability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1521" y="1028700"/>
            <a:ext cx="5967359" cy="3316624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603934" y="1542664"/>
            <a:ext cx="5295276" cy="2688933"/>
            <a:chOff x="0" y="0"/>
            <a:chExt cx="7060368" cy="3585244"/>
          </a:xfrm>
        </p:grpSpPr>
        <p:sp>
          <p:nvSpPr>
            <p:cNvPr id="4" name="TextBox 4"/>
            <p:cNvSpPr txBox="1"/>
            <p:nvPr/>
          </p:nvSpPr>
          <p:spPr>
            <a:xfrm rot="-2700000">
              <a:off x="392797" y="3090692"/>
              <a:ext cx="404641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A_0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 rot="-2700000">
              <a:off x="719303" y="3135396"/>
              <a:ext cx="531083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A_10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 rot="-2700000">
              <a:off x="1153733" y="3135396"/>
              <a:ext cx="531083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A_16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 rot="-2700000">
              <a:off x="1696087" y="3090692"/>
              <a:ext cx="404641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A_2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 rot="-2700000">
              <a:off x="2130518" y="3090692"/>
              <a:ext cx="404641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A_4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 rot="-2700000">
              <a:off x="2564948" y="3090692"/>
              <a:ext cx="404641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A_6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 rot="-2700000">
              <a:off x="2999378" y="3090692"/>
              <a:ext cx="404641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A_8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 rot="-2700000">
              <a:off x="3433808" y="3090692"/>
              <a:ext cx="404641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B_0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 rot="-2700000">
              <a:off x="3760313" y="3135396"/>
              <a:ext cx="531083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B_10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 rot="-2700000">
              <a:off x="4194743" y="3135396"/>
              <a:ext cx="531083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B_15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2700000">
              <a:off x="4629173" y="3135396"/>
              <a:ext cx="531083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B_19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 rot="-2700000">
              <a:off x="5063603" y="3135396"/>
              <a:ext cx="531083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B_20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 rot="-2700000">
              <a:off x="5605958" y="3090692"/>
              <a:ext cx="404641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B_4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 rot="-2700000">
              <a:off x="6040388" y="3090692"/>
              <a:ext cx="404641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B_6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 rot="-2700000">
              <a:off x="6474818" y="3090692"/>
              <a:ext cx="404641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B_8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42649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125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508293"/>
              <a:ext cx="442649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100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26510" y="1054686"/>
              <a:ext cx="316139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75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26510" y="1601079"/>
              <a:ext cx="316139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50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26510" y="2147472"/>
              <a:ext cx="316139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25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52952" y="2693865"/>
              <a:ext cx="189697" cy="3070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880"/>
                </a:lnSpc>
              </a:pPr>
              <a:r>
                <a:rPr lang="en-US" sz="1343">
                  <a:solidFill>
                    <a:srgbClr val="191919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556360" y="394559"/>
              <a:ext cx="6504008" cy="2471879"/>
              <a:chOff x="0" y="756352"/>
              <a:chExt cx="18914268" cy="7188458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5904588"/>
                <a:ext cx="595498" cy="2040221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2040221">
                    <a:moveTo>
                      <a:pt x="0" y="2040222"/>
                    </a:moveTo>
                    <a:lnTo>
                      <a:pt x="0" y="46624"/>
                    </a:lnTo>
                    <a:lnTo>
                      <a:pt x="0" y="46624"/>
                    </a:lnTo>
                    <a:cubicBezTo>
                      <a:pt x="0" y="34259"/>
                      <a:pt x="4912" y="22400"/>
                      <a:pt x="13656" y="13656"/>
                    </a:cubicBezTo>
                    <a:cubicBezTo>
                      <a:pt x="22399" y="4913"/>
                      <a:pt x="34258" y="0"/>
                      <a:pt x="46624" y="0"/>
                    </a:cubicBezTo>
                    <a:lnTo>
                      <a:pt x="548874" y="0"/>
                    </a:lnTo>
                    <a:cubicBezTo>
                      <a:pt x="561240" y="0"/>
                      <a:pt x="573099" y="4913"/>
                      <a:pt x="581843" y="13656"/>
                    </a:cubicBezTo>
                    <a:cubicBezTo>
                      <a:pt x="590586" y="22400"/>
                      <a:pt x="595498" y="34259"/>
                      <a:pt x="595498" y="46624"/>
                    </a:cubicBezTo>
                    <a:lnTo>
                      <a:pt x="595498" y="2040222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631682" y="5205445"/>
                <a:ext cx="595498" cy="2739365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2739365">
                    <a:moveTo>
                      <a:pt x="0" y="2739365"/>
                    </a:moveTo>
                    <a:lnTo>
                      <a:pt x="0" y="46624"/>
                    </a:lnTo>
                    <a:cubicBezTo>
                      <a:pt x="0" y="34258"/>
                      <a:pt x="4912" y="22399"/>
                      <a:pt x="13656" y="13656"/>
                    </a:cubicBezTo>
                    <a:cubicBezTo>
                      <a:pt x="22399" y="4912"/>
                      <a:pt x="34258" y="0"/>
                      <a:pt x="46624" y="0"/>
                    </a:cubicBezTo>
                    <a:lnTo>
                      <a:pt x="548874" y="0"/>
                    </a:lnTo>
                    <a:cubicBezTo>
                      <a:pt x="574624" y="0"/>
                      <a:pt x="595498" y="20874"/>
                      <a:pt x="595498" y="46624"/>
                    </a:cubicBezTo>
                    <a:lnTo>
                      <a:pt x="595498" y="2739365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1263363" y="6857966"/>
                <a:ext cx="595498" cy="1086844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1086844">
                    <a:moveTo>
                      <a:pt x="0" y="1086844"/>
                    </a:moveTo>
                    <a:lnTo>
                      <a:pt x="0" y="46623"/>
                    </a:lnTo>
                    <a:cubicBezTo>
                      <a:pt x="1" y="20874"/>
                      <a:pt x="20875" y="0"/>
                      <a:pt x="46624" y="0"/>
                    </a:cubicBezTo>
                    <a:lnTo>
                      <a:pt x="548875" y="0"/>
                    </a:lnTo>
                    <a:cubicBezTo>
                      <a:pt x="574624" y="0"/>
                      <a:pt x="595499" y="20874"/>
                      <a:pt x="595499" y="46623"/>
                    </a:cubicBezTo>
                    <a:lnTo>
                      <a:pt x="595499" y="1086844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1895045" y="7811343"/>
                <a:ext cx="595499" cy="133467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133467">
                    <a:moveTo>
                      <a:pt x="0" y="133467"/>
                    </a:moveTo>
                    <a:lnTo>
                      <a:pt x="0" y="46624"/>
                    </a:lnTo>
                    <a:cubicBezTo>
                      <a:pt x="0" y="34259"/>
                      <a:pt x="4912" y="22399"/>
                      <a:pt x="13656" y="13655"/>
                    </a:cubicBezTo>
                    <a:cubicBezTo>
                      <a:pt x="22400" y="4912"/>
                      <a:pt x="34259" y="0"/>
                      <a:pt x="46624" y="0"/>
                    </a:cubicBezTo>
                    <a:lnTo>
                      <a:pt x="548875" y="0"/>
                    </a:lnTo>
                    <a:cubicBezTo>
                      <a:pt x="561240" y="0"/>
                      <a:pt x="573099" y="4912"/>
                      <a:pt x="581843" y="13655"/>
                    </a:cubicBezTo>
                    <a:cubicBezTo>
                      <a:pt x="590587" y="22399"/>
                      <a:pt x="595499" y="34259"/>
                      <a:pt x="595499" y="46624"/>
                    </a:cubicBezTo>
                    <a:lnTo>
                      <a:pt x="595499" y="133467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2526727" y="7747784"/>
                <a:ext cx="595498" cy="197025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197025">
                    <a:moveTo>
                      <a:pt x="0" y="197026"/>
                    </a:moveTo>
                    <a:lnTo>
                      <a:pt x="0" y="46624"/>
                    </a:lnTo>
                    <a:cubicBezTo>
                      <a:pt x="0" y="20874"/>
                      <a:pt x="20874" y="0"/>
                      <a:pt x="46624" y="0"/>
                    </a:cubicBezTo>
                    <a:lnTo>
                      <a:pt x="548874" y="0"/>
                    </a:lnTo>
                    <a:cubicBezTo>
                      <a:pt x="574624" y="0"/>
                      <a:pt x="595498" y="20874"/>
                      <a:pt x="595498" y="46624"/>
                    </a:cubicBezTo>
                    <a:lnTo>
                      <a:pt x="595498" y="197026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3158409" y="7874901"/>
                <a:ext cx="595498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69908">
                    <a:moveTo>
                      <a:pt x="0" y="69909"/>
                    </a:moveTo>
                    <a:lnTo>
                      <a:pt x="0" y="46624"/>
                    </a:lnTo>
                    <a:cubicBezTo>
                      <a:pt x="0" y="20874"/>
                      <a:pt x="20874" y="0"/>
                      <a:pt x="46623" y="0"/>
                    </a:cubicBezTo>
                    <a:lnTo>
                      <a:pt x="548874" y="0"/>
                    </a:lnTo>
                    <a:cubicBezTo>
                      <a:pt x="574624" y="0"/>
                      <a:pt x="595498" y="20874"/>
                      <a:pt x="595498" y="46624"/>
                    </a:cubicBezTo>
                    <a:lnTo>
                      <a:pt x="595498" y="69909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3790090" y="5777471"/>
                <a:ext cx="595498" cy="2167338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2167338">
                    <a:moveTo>
                      <a:pt x="0" y="2167339"/>
                    </a:moveTo>
                    <a:lnTo>
                      <a:pt x="0" y="46624"/>
                    </a:lnTo>
                    <a:cubicBezTo>
                      <a:pt x="0" y="34259"/>
                      <a:pt x="4912" y="22400"/>
                      <a:pt x="13656" y="13656"/>
                    </a:cubicBezTo>
                    <a:cubicBezTo>
                      <a:pt x="22400" y="4912"/>
                      <a:pt x="34259" y="0"/>
                      <a:pt x="46624" y="0"/>
                    </a:cubicBezTo>
                    <a:lnTo>
                      <a:pt x="548875" y="0"/>
                    </a:lnTo>
                    <a:cubicBezTo>
                      <a:pt x="574625" y="1"/>
                      <a:pt x="595499" y="20875"/>
                      <a:pt x="595499" y="46624"/>
                    </a:cubicBezTo>
                    <a:lnTo>
                      <a:pt x="595499" y="2167339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4421772" y="4442744"/>
                <a:ext cx="595499" cy="3502066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3502066">
                    <a:moveTo>
                      <a:pt x="0" y="3502066"/>
                    </a:moveTo>
                    <a:lnTo>
                      <a:pt x="0" y="46623"/>
                    </a:lnTo>
                    <a:cubicBezTo>
                      <a:pt x="0" y="34258"/>
                      <a:pt x="4912" y="22399"/>
                      <a:pt x="13656" y="13655"/>
                    </a:cubicBezTo>
                    <a:cubicBezTo>
                      <a:pt x="22399" y="4912"/>
                      <a:pt x="34258" y="0"/>
                      <a:pt x="46624" y="0"/>
                    </a:cubicBezTo>
                    <a:lnTo>
                      <a:pt x="548875" y="0"/>
                    </a:lnTo>
                    <a:cubicBezTo>
                      <a:pt x="561240" y="0"/>
                      <a:pt x="573099" y="4912"/>
                      <a:pt x="581843" y="13655"/>
                    </a:cubicBezTo>
                    <a:cubicBezTo>
                      <a:pt x="590586" y="22399"/>
                      <a:pt x="595498" y="34258"/>
                      <a:pt x="595498" y="46623"/>
                    </a:cubicBezTo>
                    <a:lnTo>
                      <a:pt x="595498" y="3502066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5053454" y="4252068"/>
                <a:ext cx="595498" cy="3692742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3692742">
                    <a:moveTo>
                      <a:pt x="0" y="3692742"/>
                    </a:moveTo>
                    <a:lnTo>
                      <a:pt x="0" y="46624"/>
                    </a:lnTo>
                    <a:cubicBezTo>
                      <a:pt x="0" y="20874"/>
                      <a:pt x="20874" y="0"/>
                      <a:pt x="46623" y="0"/>
                    </a:cubicBezTo>
                    <a:lnTo>
                      <a:pt x="548874" y="0"/>
                    </a:lnTo>
                    <a:cubicBezTo>
                      <a:pt x="561240" y="0"/>
                      <a:pt x="573099" y="4912"/>
                      <a:pt x="581842" y="13656"/>
                    </a:cubicBezTo>
                    <a:cubicBezTo>
                      <a:pt x="590586" y="22399"/>
                      <a:pt x="595498" y="34258"/>
                      <a:pt x="595498" y="46624"/>
                    </a:cubicBezTo>
                    <a:lnTo>
                      <a:pt x="595498" y="3692742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5685136" y="5014770"/>
                <a:ext cx="595498" cy="2930040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2930040">
                    <a:moveTo>
                      <a:pt x="0" y="2930040"/>
                    </a:moveTo>
                    <a:lnTo>
                      <a:pt x="0" y="46624"/>
                    </a:lnTo>
                    <a:cubicBezTo>
                      <a:pt x="0" y="34258"/>
                      <a:pt x="4912" y="22399"/>
                      <a:pt x="13655" y="13656"/>
                    </a:cubicBezTo>
                    <a:cubicBezTo>
                      <a:pt x="22399" y="4912"/>
                      <a:pt x="34258" y="0"/>
                      <a:pt x="46623" y="0"/>
                    </a:cubicBezTo>
                    <a:lnTo>
                      <a:pt x="548874" y="0"/>
                    </a:lnTo>
                    <a:cubicBezTo>
                      <a:pt x="561239" y="0"/>
                      <a:pt x="573098" y="4912"/>
                      <a:pt x="581842" y="13656"/>
                    </a:cubicBezTo>
                    <a:cubicBezTo>
                      <a:pt x="590586" y="22399"/>
                      <a:pt x="595498" y="34258"/>
                      <a:pt x="595498" y="46624"/>
                    </a:cubicBezTo>
                    <a:lnTo>
                      <a:pt x="595498" y="293004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6316817" y="5841030"/>
                <a:ext cx="595498" cy="2103780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2103780">
                    <a:moveTo>
                      <a:pt x="0" y="2103780"/>
                    </a:moveTo>
                    <a:lnTo>
                      <a:pt x="0" y="46624"/>
                    </a:lnTo>
                    <a:cubicBezTo>
                      <a:pt x="0" y="34258"/>
                      <a:pt x="4912" y="22399"/>
                      <a:pt x="13656" y="13656"/>
                    </a:cubicBezTo>
                    <a:cubicBezTo>
                      <a:pt x="22400" y="4912"/>
                      <a:pt x="34259" y="0"/>
                      <a:pt x="46624" y="0"/>
                    </a:cubicBezTo>
                    <a:lnTo>
                      <a:pt x="548875" y="0"/>
                    </a:lnTo>
                    <a:cubicBezTo>
                      <a:pt x="574624" y="0"/>
                      <a:pt x="595498" y="20874"/>
                      <a:pt x="595498" y="46624"/>
                    </a:cubicBezTo>
                    <a:lnTo>
                      <a:pt x="595498" y="210378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6948499" y="5459679"/>
                <a:ext cx="595499" cy="2485130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2485130">
                    <a:moveTo>
                      <a:pt x="0" y="2485131"/>
                    </a:moveTo>
                    <a:lnTo>
                      <a:pt x="0" y="46624"/>
                    </a:lnTo>
                    <a:cubicBezTo>
                      <a:pt x="0" y="20874"/>
                      <a:pt x="20874" y="1"/>
                      <a:pt x="46624" y="0"/>
                    </a:cubicBezTo>
                    <a:lnTo>
                      <a:pt x="548874" y="0"/>
                    </a:lnTo>
                    <a:cubicBezTo>
                      <a:pt x="561240" y="0"/>
                      <a:pt x="573099" y="4912"/>
                      <a:pt x="581843" y="13656"/>
                    </a:cubicBezTo>
                    <a:cubicBezTo>
                      <a:pt x="590587" y="22400"/>
                      <a:pt x="595499" y="34259"/>
                      <a:pt x="595499" y="46624"/>
                    </a:cubicBezTo>
                    <a:lnTo>
                      <a:pt x="595499" y="2485131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7580181" y="5459679"/>
                <a:ext cx="595499" cy="2485130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2485130">
                    <a:moveTo>
                      <a:pt x="0" y="2485131"/>
                    </a:moveTo>
                    <a:lnTo>
                      <a:pt x="0" y="46624"/>
                    </a:lnTo>
                    <a:cubicBezTo>
                      <a:pt x="0" y="20874"/>
                      <a:pt x="20874" y="1"/>
                      <a:pt x="46623" y="0"/>
                    </a:cubicBezTo>
                    <a:lnTo>
                      <a:pt x="548874" y="0"/>
                    </a:lnTo>
                    <a:cubicBezTo>
                      <a:pt x="561239" y="0"/>
                      <a:pt x="573099" y="4912"/>
                      <a:pt x="581843" y="13656"/>
                    </a:cubicBezTo>
                    <a:cubicBezTo>
                      <a:pt x="590586" y="22400"/>
                      <a:pt x="595498" y="34259"/>
                      <a:pt x="595498" y="46624"/>
                    </a:cubicBezTo>
                    <a:lnTo>
                      <a:pt x="595498" y="2485131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8211862" y="6476615"/>
                <a:ext cx="595499" cy="1468195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1468195">
                    <a:moveTo>
                      <a:pt x="0" y="1468195"/>
                    </a:moveTo>
                    <a:lnTo>
                      <a:pt x="0" y="46624"/>
                    </a:lnTo>
                    <a:cubicBezTo>
                      <a:pt x="0" y="34258"/>
                      <a:pt x="4912" y="22399"/>
                      <a:pt x="13656" y="13656"/>
                    </a:cubicBezTo>
                    <a:cubicBezTo>
                      <a:pt x="22400" y="4912"/>
                      <a:pt x="34259" y="0"/>
                      <a:pt x="46625" y="0"/>
                    </a:cubicBezTo>
                    <a:lnTo>
                      <a:pt x="548875" y="0"/>
                    </a:lnTo>
                    <a:cubicBezTo>
                      <a:pt x="561240" y="0"/>
                      <a:pt x="573099" y="4912"/>
                      <a:pt x="581843" y="13656"/>
                    </a:cubicBezTo>
                    <a:cubicBezTo>
                      <a:pt x="590587" y="22399"/>
                      <a:pt x="595499" y="34258"/>
                      <a:pt x="595499" y="46624"/>
                    </a:cubicBezTo>
                    <a:lnTo>
                      <a:pt x="595499" y="1468195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8843544" y="6730849"/>
                <a:ext cx="595499" cy="1213961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1213961">
                    <a:moveTo>
                      <a:pt x="0" y="1213961"/>
                    </a:moveTo>
                    <a:lnTo>
                      <a:pt x="0" y="46623"/>
                    </a:lnTo>
                    <a:cubicBezTo>
                      <a:pt x="0" y="34258"/>
                      <a:pt x="4912" y="22399"/>
                      <a:pt x="13656" y="13656"/>
                    </a:cubicBezTo>
                    <a:cubicBezTo>
                      <a:pt x="22400" y="4912"/>
                      <a:pt x="34259" y="0"/>
                      <a:pt x="46624" y="0"/>
                    </a:cubicBezTo>
                    <a:lnTo>
                      <a:pt x="548875" y="0"/>
                    </a:lnTo>
                    <a:cubicBezTo>
                      <a:pt x="574625" y="0"/>
                      <a:pt x="595498" y="20874"/>
                      <a:pt x="595498" y="46623"/>
                    </a:cubicBezTo>
                    <a:lnTo>
                      <a:pt x="595498" y="1213961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9475226" y="1963963"/>
                <a:ext cx="595499" cy="5980847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5980847">
                    <a:moveTo>
                      <a:pt x="0" y="5980847"/>
                    </a:moveTo>
                    <a:lnTo>
                      <a:pt x="0" y="46624"/>
                    </a:lnTo>
                    <a:cubicBezTo>
                      <a:pt x="0" y="34258"/>
                      <a:pt x="4912" y="22399"/>
                      <a:pt x="13655" y="13656"/>
                    </a:cubicBezTo>
                    <a:cubicBezTo>
                      <a:pt x="22399" y="4912"/>
                      <a:pt x="34259" y="0"/>
                      <a:pt x="46624" y="0"/>
                    </a:cubicBezTo>
                    <a:lnTo>
                      <a:pt x="548875" y="0"/>
                    </a:lnTo>
                    <a:cubicBezTo>
                      <a:pt x="574624" y="0"/>
                      <a:pt x="595498" y="20874"/>
                      <a:pt x="595498" y="46624"/>
                    </a:cubicBezTo>
                    <a:lnTo>
                      <a:pt x="595498" y="5980847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10106908" y="7239316"/>
                <a:ext cx="595498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705493">
                    <a:moveTo>
                      <a:pt x="0" y="705494"/>
                    </a:moveTo>
                    <a:lnTo>
                      <a:pt x="0" y="46625"/>
                    </a:lnTo>
                    <a:cubicBezTo>
                      <a:pt x="0" y="34259"/>
                      <a:pt x="4912" y="22400"/>
                      <a:pt x="13656" y="13656"/>
                    </a:cubicBezTo>
                    <a:cubicBezTo>
                      <a:pt x="22399" y="4912"/>
                      <a:pt x="34258" y="0"/>
                      <a:pt x="46623" y="0"/>
                    </a:cubicBezTo>
                    <a:lnTo>
                      <a:pt x="548874" y="0"/>
                    </a:lnTo>
                    <a:cubicBezTo>
                      <a:pt x="561239" y="0"/>
                      <a:pt x="573098" y="4912"/>
                      <a:pt x="581842" y="13656"/>
                    </a:cubicBezTo>
                    <a:cubicBezTo>
                      <a:pt x="590586" y="22400"/>
                      <a:pt x="595498" y="34259"/>
                      <a:pt x="595498" y="46625"/>
                    </a:cubicBezTo>
                    <a:lnTo>
                      <a:pt x="595498" y="705494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3" name="Freeform 43"/>
              <p:cNvSpPr/>
              <p:nvPr/>
            </p:nvSpPr>
            <p:spPr>
              <a:xfrm>
                <a:off x="10738589" y="7366433"/>
                <a:ext cx="595498" cy="578376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578376">
                    <a:moveTo>
                      <a:pt x="0" y="578377"/>
                    </a:moveTo>
                    <a:lnTo>
                      <a:pt x="0" y="46625"/>
                    </a:lnTo>
                    <a:cubicBezTo>
                      <a:pt x="0" y="34259"/>
                      <a:pt x="4913" y="22400"/>
                      <a:pt x="13656" y="13656"/>
                    </a:cubicBezTo>
                    <a:cubicBezTo>
                      <a:pt x="22400" y="4912"/>
                      <a:pt x="34259" y="0"/>
                      <a:pt x="46624" y="0"/>
                    </a:cubicBezTo>
                    <a:lnTo>
                      <a:pt x="548875" y="0"/>
                    </a:lnTo>
                    <a:cubicBezTo>
                      <a:pt x="561240" y="0"/>
                      <a:pt x="573099" y="4912"/>
                      <a:pt x="581842" y="13656"/>
                    </a:cubicBezTo>
                    <a:cubicBezTo>
                      <a:pt x="590586" y="22400"/>
                      <a:pt x="595498" y="34259"/>
                      <a:pt x="595498" y="46625"/>
                    </a:cubicBezTo>
                    <a:lnTo>
                      <a:pt x="595498" y="578377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11370271" y="5459679"/>
                <a:ext cx="595499" cy="2485130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2485130">
                    <a:moveTo>
                      <a:pt x="0" y="2485131"/>
                    </a:moveTo>
                    <a:lnTo>
                      <a:pt x="0" y="46624"/>
                    </a:lnTo>
                    <a:cubicBezTo>
                      <a:pt x="0" y="20874"/>
                      <a:pt x="20874" y="1"/>
                      <a:pt x="46624" y="0"/>
                    </a:cubicBezTo>
                    <a:lnTo>
                      <a:pt x="548874" y="0"/>
                    </a:lnTo>
                    <a:cubicBezTo>
                      <a:pt x="561239" y="0"/>
                      <a:pt x="573099" y="4912"/>
                      <a:pt x="581843" y="13656"/>
                    </a:cubicBezTo>
                    <a:cubicBezTo>
                      <a:pt x="590587" y="22400"/>
                      <a:pt x="595499" y="34259"/>
                      <a:pt x="595499" y="46624"/>
                    </a:cubicBezTo>
                    <a:lnTo>
                      <a:pt x="595499" y="2485131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12001953" y="7366433"/>
                <a:ext cx="595499" cy="578376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578376">
                    <a:moveTo>
                      <a:pt x="0" y="578377"/>
                    </a:moveTo>
                    <a:lnTo>
                      <a:pt x="0" y="46625"/>
                    </a:lnTo>
                    <a:cubicBezTo>
                      <a:pt x="0" y="34259"/>
                      <a:pt x="4912" y="22400"/>
                      <a:pt x="13655" y="13656"/>
                    </a:cubicBezTo>
                    <a:cubicBezTo>
                      <a:pt x="22399" y="4912"/>
                      <a:pt x="34258" y="0"/>
                      <a:pt x="46623" y="0"/>
                    </a:cubicBezTo>
                    <a:lnTo>
                      <a:pt x="548874" y="0"/>
                    </a:lnTo>
                    <a:cubicBezTo>
                      <a:pt x="561240" y="0"/>
                      <a:pt x="573099" y="4912"/>
                      <a:pt x="581842" y="13656"/>
                    </a:cubicBezTo>
                    <a:cubicBezTo>
                      <a:pt x="590586" y="22400"/>
                      <a:pt x="595498" y="34259"/>
                      <a:pt x="595498" y="46625"/>
                    </a:cubicBezTo>
                    <a:lnTo>
                      <a:pt x="595498" y="578377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12633634" y="4315627"/>
                <a:ext cx="595498" cy="3629183"/>
              </a:xfrm>
              <a:custGeom>
                <a:avLst/>
                <a:gdLst/>
                <a:ahLst/>
                <a:cxnLst/>
                <a:rect l="l" t="t" r="r" b="b"/>
                <a:pathLst>
                  <a:path w="595498" h="3629183">
                    <a:moveTo>
                      <a:pt x="0" y="3629183"/>
                    </a:moveTo>
                    <a:lnTo>
                      <a:pt x="0" y="46623"/>
                    </a:lnTo>
                    <a:cubicBezTo>
                      <a:pt x="0" y="34258"/>
                      <a:pt x="4912" y="22399"/>
                      <a:pt x="13656" y="13655"/>
                    </a:cubicBezTo>
                    <a:cubicBezTo>
                      <a:pt x="22400" y="4912"/>
                      <a:pt x="34259" y="0"/>
                      <a:pt x="46625" y="0"/>
                    </a:cubicBezTo>
                    <a:lnTo>
                      <a:pt x="548875" y="0"/>
                    </a:lnTo>
                    <a:cubicBezTo>
                      <a:pt x="574623" y="0"/>
                      <a:pt x="595498" y="20874"/>
                      <a:pt x="595498" y="46623"/>
                    </a:cubicBezTo>
                    <a:lnTo>
                      <a:pt x="595498" y="3629183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13265316" y="5396121"/>
                <a:ext cx="595499" cy="2548689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2548689">
                    <a:moveTo>
                      <a:pt x="0" y="2548689"/>
                    </a:moveTo>
                    <a:lnTo>
                      <a:pt x="0" y="46624"/>
                    </a:lnTo>
                    <a:cubicBezTo>
                      <a:pt x="0" y="20874"/>
                      <a:pt x="20875" y="0"/>
                      <a:pt x="46623" y="0"/>
                    </a:cubicBezTo>
                    <a:lnTo>
                      <a:pt x="548875" y="0"/>
                    </a:lnTo>
                    <a:cubicBezTo>
                      <a:pt x="574624" y="0"/>
                      <a:pt x="595498" y="20874"/>
                      <a:pt x="595498" y="46624"/>
                    </a:cubicBezTo>
                    <a:lnTo>
                      <a:pt x="595498" y="2548689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13896998" y="6413056"/>
                <a:ext cx="595499" cy="1531754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1531754">
                    <a:moveTo>
                      <a:pt x="0" y="1531754"/>
                    </a:moveTo>
                    <a:lnTo>
                      <a:pt x="0" y="46624"/>
                    </a:lnTo>
                    <a:cubicBezTo>
                      <a:pt x="0" y="20875"/>
                      <a:pt x="20875" y="1"/>
                      <a:pt x="46624" y="0"/>
                    </a:cubicBezTo>
                    <a:lnTo>
                      <a:pt x="548874" y="0"/>
                    </a:lnTo>
                    <a:cubicBezTo>
                      <a:pt x="561239" y="0"/>
                      <a:pt x="573099" y="4912"/>
                      <a:pt x="581842" y="13656"/>
                    </a:cubicBezTo>
                    <a:cubicBezTo>
                      <a:pt x="590586" y="22399"/>
                      <a:pt x="595499" y="34259"/>
                      <a:pt x="595499" y="46624"/>
                    </a:cubicBezTo>
                    <a:lnTo>
                      <a:pt x="595499" y="1531754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49" name="Freeform 49"/>
              <p:cNvSpPr/>
              <p:nvPr/>
            </p:nvSpPr>
            <p:spPr>
              <a:xfrm>
                <a:off x="14528679" y="3298691"/>
                <a:ext cx="595499" cy="4646119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4646119">
                    <a:moveTo>
                      <a:pt x="0" y="4646119"/>
                    </a:moveTo>
                    <a:lnTo>
                      <a:pt x="0" y="46624"/>
                    </a:lnTo>
                    <a:cubicBezTo>
                      <a:pt x="0" y="34258"/>
                      <a:pt x="4913" y="22399"/>
                      <a:pt x="13657" y="13655"/>
                    </a:cubicBezTo>
                    <a:cubicBezTo>
                      <a:pt x="22400" y="4912"/>
                      <a:pt x="34260" y="0"/>
                      <a:pt x="46625" y="0"/>
                    </a:cubicBezTo>
                    <a:lnTo>
                      <a:pt x="548875" y="0"/>
                    </a:lnTo>
                    <a:cubicBezTo>
                      <a:pt x="574624" y="0"/>
                      <a:pt x="595499" y="20874"/>
                      <a:pt x="595499" y="46624"/>
                    </a:cubicBezTo>
                    <a:lnTo>
                      <a:pt x="595499" y="4646119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50" name="Freeform 50"/>
              <p:cNvSpPr/>
              <p:nvPr/>
            </p:nvSpPr>
            <p:spPr>
              <a:xfrm>
                <a:off x="15160361" y="5713913"/>
                <a:ext cx="595499" cy="2230896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2230896">
                    <a:moveTo>
                      <a:pt x="0" y="2230897"/>
                    </a:moveTo>
                    <a:lnTo>
                      <a:pt x="0" y="46624"/>
                    </a:lnTo>
                    <a:cubicBezTo>
                      <a:pt x="0" y="20875"/>
                      <a:pt x="20875" y="1"/>
                      <a:pt x="46624" y="0"/>
                    </a:cubicBezTo>
                    <a:lnTo>
                      <a:pt x="548875" y="0"/>
                    </a:lnTo>
                    <a:cubicBezTo>
                      <a:pt x="574624" y="1"/>
                      <a:pt x="595499" y="20875"/>
                      <a:pt x="595499" y="46624"/>
                    </a:cubicBezTo>
                    <a:lnTo>
                      <a:pt x="595499" y="2230897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15792044" y="5777471"/>
                <a:ext cx="595497" cy="2167338"/>
              </a:xfrm>
              <a:custGeom>
                <a:avLst/>
                <a:gdLst/>
                <a:ahLst/>
                <a:cxnLst/>
                <a:rect l="l" t="t" r="r" b="b"/>
                <a:pathLst>
                  <a:path w="595497" h="2167338">
                    <a:moveTo>
                      <a:pt x="0" y="2167339"/>
                    </a:moveTo>
                    <a:lnTo>
                      <a:pt x="0" y="46624"/>
                    </a:lnTo>
                    <a:cubicBezTo>
                      <a:pt x="0" y="20875"/>
                      <a:pt x="20875" y="1"/>
                      <a:pt x="46623" y="0"/>
                    </a:cubicBezTo>
                    <a:lnTo>
                      <a:pt x="548873" y="0"/>
                    </a:lnTo>
                    <a:cubicBezTo>
                      <a:pt x="574622" y="1"/>
                      <a:pt x="595497" y="20875"/>
                      <a:pt x="595497" y="46624"/>
                    </a:cubicBezTo>
                    <a:lnTo>
                      <a:pt x="595497" y="2167339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52" name="Freeform 52"/>
              <p:cNvSpPr/>
              <p:nvPr/>
            </p:nvSpPr>
            <p:spPr>
              <a:xfrm>
                <a:off x="16423725" y="756352"/>
                <a:ext cx="595499" cy="7188458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7188458">
                    <a:moveTo>
                      <a:pt x="0" y="7188458"/>
                    </a:moveTo>
                    <a:lnTo>
                      <a:pt x="0" y="46624"/>
                    </a:lnTo>
                    <a:cubicBezTo>
                      <a:pt x="0" y="20874"/>
                      <a:pt x="20874" y="0"/>
                      <a:pt x="46623" y="0"/>
                    </a:cubicBezTo>
                    <a:lnTo>
                      <a:pt x="548875" y="0"/>
                    </a:lnTo>
                    <a:cubicBezTo>
                      <a:pt x="574623" y="0"/>
                      <a:pt x="595498" y="20874"/>
                      <a:pt x="595498" y="46624"/>
                    </a:cubicBezTo>
                    <a:lnTo>
                      <a:pt x="595498" y="7188458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53" name="Freeform 53"/>
              <p:cNvSpPr/>
              <p:nvPr/>
            </p:nvSpPr>
            <p:spPr>
              <a:xfrm>
                <a:off x="17055407" y="4569860"/>
                <a:ext cx="595499" cy="3374949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3374949">
                    <a:moveTo>
                      <a:pt x="0" y="3374950"/>
                    </a:moveTo>
                    <a:lnTo>
                      <a:pt x="0" y="46624"/>
                    </a:lnTo>
                    <a:cubicBezTo>
                      <a:pt x="0" y="20875"/>
                      <a:pt x="20875" y="1"/>
                      <a:pt x="46624" y="1"/>
                    </a:cubicBezTo>
                    <a:lnTo>
                      <a:pt x="548873" y="1"/>
                    </a:lnTo>
                    <a:cubicBezTo>
                      <a:pt x="561239" y="0"/>
                      <a:pt x="573098" y="4912"/>
                      <a:pt x="581842" y="13656"/>
                    </a:cubicBezTo>
                    <a:cubicBezTo>
                      <a:pt x="590586" y="22400"/>
                      <a:pt x="595499" y="34259"/>
                      <a:pt x="595499" y="46624"/>
                    </a:cubicBezTo>
                    <a:lnTo>
                      <a:pt x="595499" y="3374950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54" name="Freeform 54"/>
              <p:cNvSpPr/>
              <p:nvPr/>
            </p:nvSpPr>
            <p:spPr>
              <a:xfrm>
                <a:off x="17687088" y="6349498"/>
                <a:ext cx="595499" cy="1595312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1595312">
                    <a:moveTo>
                      <a:pt x="0" y="1595312"/>
                    </a:moveTo>
                    <a:lnTo>
                      <a:pt x="0" y="46624"/>
                    </a:lnTo>
                    <a:cubicBezTo>
                      <a:pt x="0" y="20874"/>
                      <a:pt x="20875" y="0"/>
                      <a:pt x="46623" y="0"/>
                    </a:cubicBezTo>
                    <a:lnTo>
                      <a:pt x="548875" y="0"/>
                    </a:lnTo>
                    <a:cubicBezTo>
                      <a:pt x="574624" y="0"/>
                      <a:pt x="595498" y="20874"/>
                      <a:pt x="595498" y="46624"/>
                    </a:cubicBezTo>
                    <a:lnTo>
                      <a:pt x="595498" y="1595312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id="55" name="Freeform 55"/>
              <p:cNvSpPr/>
              <p:nvPr/>
            </p:nvSpPr>
            <p:spPr>
              <a:xfrm>
                <a:off x="18318770" y="6031705"/>
                <a:ext cx="595499" cy="1913104"/>
              </a:xfrm>
              <a:custGeom>
                <a:avLst/>
                <a:gdLst/>
                <a:ahLst/>
                <a:cxnLst/>
                <a:rect l="l" t="t" r="r" b="b"/>
                <a:pathLst>
                  <a:path w="595499" h="1913104">
                    <a:moveTo>
                      <a:pt x="0" y="1913105"/>
                    </a:moveTo>
                    <a:lnTo>
                      <a:pt x="0" y="46624"/>
                    </a:lnTo>
                    <a:cubicBezTo>
                      <a:pt x="0" y="20875"/>
                      <a:pt x="20875" y="1"/>
                      <a:pt x="46624" y="0"/>
                    </a:cubicBezTo>
                    <a:lnTo>
                      <a:pt x="548875" y="0"/>
                    </a:lnTo>
                    <a:cubicBezTo>
                      <a:pt x="574624" y="1"/>
                      <a:pt x="595499" y="20875"/>
                      <a:pt x="595499" y="46624"/>
                    </a:cubicBezTo>
                    <a:lnTo>
                      <a:pt x="595499" y="1913105"/>
                    </a:lnTo>
                    <a:close/>
                  </a:path>
                </a:pathLst>
              </a:custGeom>
              <a:solidFill>
                <a:srgbClr val="3EDAD8"/>
              </a:solidFill>
            </p:spPr>
          </p:sp>
        </p:grpSp>
      </p:grpSp>
      <p:pic>
        <p:nvPicPr>
          <p:cNvPr id="56" name="Picture 56"/>
          <p:cNvPicPr>
            <a:picLocks noChangeAspect="1"/>
          </p:cNvPicPr>
          <p:nvPr/>
        </p:nvPicPr>
        <p:blipFill>
          <a:blip r:embed="rId2"/>
          <a:srcRect l="375" t="6275" r="3681"/>
          <a:stretch>
            <a:fillRect/>
          </a:stretch>
        </p:blipFill>
        <p:spPr>
          <a:xfrm>
            <a:off x="6588898" y="1108215"/>
            <a:ext cx="11273075" cy="5956264"/>
          </a:xfrm>
          <a:prstGeom prst="rect">
            <a:avLst/>
          </a:prstGeom>
        </p:spPr>
      </p:pic>
      <p:sp>
        <p:nvSpPr>
          <p:cNvPr id="57" name="AutoShape 57"/>
          <p:cNvSpPr/>
          <p:nvPr/>
        </p:nvSpPr>
        <p:spPr>
          <a:xfrm>
            <a:off x="248784" y="4815513"/>
            <a:ext cx="6040095" cy="3608686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3"/>
          <a:srcRect l="2376" r="2376"/>
          <a:stretch>
            <a:fillRect/>
          </a:stretch>
        </p:blipFill>
        <p:spPr>
          <a:xfrm>
            <a:off x="338955" y="5359148"/>
            <a:ext cx="5825234" cy="2898796"/>
          </a:xfrm>
          <a:prstGeom prst="rect">
            <a:avLst/>
          </a:prstGeom>
        </p:spPr>
      </p:pic>
      <p:sp>
        <p:nvSpPr>
          <p:cNvPr id="59" name="TextBox 59"/>
          <p:cNvSpPr txBox="1"/>
          <p:nvPr/>
        </p:nvSpPr>
        <p:spPr>
          <a:xfrm>
            <a:off x="2509089" y="370864"/>
            <a:ext cx="1180593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METRICS FOR PLAYER RANKING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401095" y="1098690"/>
            <a:ext cx="3700953" cy="320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5"/>
              </a:lnSpc>
            </a:pPr>
            <a:r>
              <a:rPr lang="en-US" sz="2096">
                <a:solidFill>
                  <a:srgbClr val="191919"/>
                </a:solidFill>
                <a:latin typeface="Aileron Regular Bold Italics"/>
              </a:rPr>
              <a:t>Number of passes 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454724" y="4916824"/>
            <a:ext cx="3700953" cy="320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5"/>
              </a:lnSpc>
            </a:pPr>
            <a:r>
              <a:rPr lang="en-US" sz="2096">
                <a:solidFill>
                  <a:srgbClr val="191919"/>
                </a:solidFill>
                <a:latin typeface="Aileron Regular Bold Italics"/>
              </a:rPr>
              <a:t>Performance by position</a:t>
            </a:r>
          </a:p>
        </p:txBody>
      </p:sp>
      <p:sp>
        <p:nvSpPr>
          <p:cNvPr id="62" name="AutoShape 62"/>
          <p:cNvSpPr/>
          <p:nvPr/>
        </p:nvSpPr>
        <p:spPr>
          <a:xfrm>
            <a:off x="9787442" y="7064479"/>
            <a:ext cx="6965113" cy="3110566"/>
          </a:xfrm>
          <a:prstGeom prst="rect">
            <a:avLst/>
          </a:prstGeom>
          <a:solidFill>
            <a:srgbClr val="191919">
              <a:alpha val="2745"/>
            </a:srgbClr>
          </a:solidFill>
        </p:spPr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4"/>
          <a:srcRect b="1036"/>
          <a:stretch>
            <a:fillRect/>
          </a:stretch>
        </p:blipFill>
        <p:spPr>
          <a:xfrm>
            <a:off x="9985553" y="7207709"/>
            <a:ext cx="6565748" cy="28323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550</Words>
  <Application>Microsoft Office PowerPoint</Application>
  <PresentationFormat>Custom</PresentationFormat>
  <Paragraphs>123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Aileron Heavy</vt:lpstr>
      <vt:lpstr>Aileron Regular Bold Italics</vt:lpstr>
      <vt:lpstr>Arial</vt:lpstr>
      <vt:lpstr>Calibri</vt:lpstr>
      <vt:lpstr>Aileron Regular Bold</vt:lpstr>
      <vt:lpstr>Aileron Regular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 Twente Project Group 1</dc:title>
  <cp:lastModifiedBy>Ho, H.P. (Phuoc, Student B-CS)</cp:lastModifiedBy>
  <cp:revision>2</cp:revision>
  <dcterms:created xsi:type="dcterms:W3CDTF">2006-08-16T00:00:00Z</dcterms:created>
  <dcterms:modified xsi:type="dcterms:W3CDTF">2022-11-01T07:50:27Z</dcterms:modified>
  <dc:identifier>DAFQiycpumU</dc:identifier>
</cp:coreProperties>
</file>