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4" autoAdjust="0"/>
  </p:normalViewPr>
  <p:slideViewPr>
    <p:cSldViewPr snapToGrid="0">
      <p:cViewPr>
        <p:scale>
          <a:sx n="75" d="100"/>
          <a:sy n="75" d="100"/>
        </p:scale>
        <p:origin x="19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点線源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円柱ファントム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D4-4E0F-83C7-3B71FC85B9DB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D4-4E0F-83C7-3B71FC85B9DB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0D4-4E0F-83C7-3B71FC85B9DB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0D4-4E0F-83C7-3B71FC85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D0D4-4E0F-83C7-3B71FC85B9D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D0D4-4E0F-83C7-3B71FC85B9D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D0D4-4E0F-83C7-3B71FC85B9D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D0D4-4E0F-83C7-3B71FC85B9DB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5777405949256329"/>
          <c:y val="0.20428186060075823"/>
          <c:w val="0.2511183289588802"/>
          <c:h val="0.434607028288130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15%±15%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6E-4271-87A4-E7C616B3D563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6E-4271-87A4-E7C616B3D563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E6E-4271-87A4-E7C616B3D563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E6E-4271-87A4-E7C616B3D563}"/>
            </c:ext>
          </c:extLst>
        </c:ser>
        <c:ser>
          <c:idx val="3"/>
          <c:order val="3"/>
          <c:tx>
            <c:strRef>
              <c:f>'phant_(2)'!$K$4</c:f>
              <c:strCache>
                <c:ptCount val="1"/>
                <c:pt idx="0">
                  <c:v>15%_15%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'phant_(2)'!$K$5:$K$516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0.51962241303390599</c:v>
                </c:pt>
                <c:pt idx="147">
                  <c:v>0.52006857294877495</c:v>
                </c:pt>
                <c:pt idx="148">
                  <c:v>0.52051473286364303</c:v>
                </c:pt>
                <c:pt idx="149">
                  <c:v>0.52096089277851199</c:v>
                </c:pt>
                <c:pt idx="150">
                  <c:v>0.52140705269338095</c:v>
                </c:pt>
                <c:pt idx="151">
                  <c:v>0.52185321260824902</c:v>
                </c:pt>
                <c:pt idx="152">
                  <c:v>0.52229937252311798</c:v>
                </c:pt>
                <c:pt idx="153">
                  <c:v>0.52274553243798605</c:v>
                </c:pt>
                <c:pt idx="154">
                  <c:v>0.52319169235285501</c:v>
                </c:pt>
                <c:pt idx="155">
                  <c:v>0.52363785226772397</c:v>
                </c:pt>
                <c:pt idx="156">
                  <c:v>0.52408401218259204</c:v>
                </c:pt>
                <c:pt idx="157">
                  <c:v>0.524530172097461</c:v>
                </c:pt>
                <c:pt idx="158">
                  <c:v>0.52497633201232996</c:v>
                </c:pt>
                <c:pt idx="159">
                  <c:v>0.52542249192719803</c:v>
                </c:pt>
                <c:pt idx="160">
                  <c:v>0.52586865184206699</c:v>
                </c:pt>
                <c:pt idx="161">
                  <c:v>0.52631481175693495</c:v>
                </c:pt>
                <c:pt idx="162">
                  <c:v>0.52676097167180402</c:v>
                </c:pt>
                <c:pt idx="163">
                  <c:v>0.52720713158667298</c:v>
                </c:pt>
                <c:pt idx="164">
                  <c:v>0.52765329150154106</c:v>
                </c:pt>
                <c:pt idx="165">
                  <c:v>0.52809945141641002</c:v>
                </c:pt>
                <c:pt idx="166">
                  <c:v>0.52854561133127897</c:v>
                </c:pt>
                <c:pt idx="167">
                  <c:v>0.52899177124614705</c:v>
                </c:pt>
                <c:pt idx="168">
                  <c:v>0.52943793116101601</c:v>
                </c:pt>
                <c:pt idx="169">
                  <c:v>0.52988409107588397</c:v>
                </c:pt>
                <c:pt idx="170">
                  <c:v>0.53033025099075304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2E6E-4271-87A4-E7C616B3D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2E6E-4271-87A4-E7C616B3D56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2E6E-4271-87A4-E7C616B3D563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2E6E-4271-87A4-E7C616B3D563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31-4264-953E-32EFD866C219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31-4264-953E-32EFD866C219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231-4264-953E-32EFD866C219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31-4264-953E-32EFD866C219}"/>
            </c:ext>
          </c:extLst>
        </c:ser>
        <c:ser>
          <c:idx val="4"/>
          <c:order val="4"/>
          <c:tx>
            <c:strRef>
              <c:f>'phant_(2)'!$O$4</c:f>
              <c:strCache>
                <c:ptCount val="1"/>
                <c:pt idx="0">
                  <c:v>15%_5%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'phant_(2)'!$O$5:$O$516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0.55639344262295098</c:v>
                </c:pt>
                <c:pt idx="147">
                  <c:v>0.55701502732240504</c:v>
                </c:pt>
                <c:pt idx="148">
                  <c:v>0.55763661202185799</c:v>
                </c:pt>
                <c:pt idx="149">
                  <c:v>0.55825819672131205</c:v>
                </c:pt>
                <c:pt idx="150">
                  <c:v>0.558879781420765</c:v>
                </c:pt>
                <c:pt idx="151">
                  <c:v>0.55950136612021895</c:v>
                </c:pt>
                <c:pt idx="152">
                  <c:v>0.56012295081967201</c:v>
                </c:pt>
                <c:pt idx="153">
                  <c:v>0.56074453551912595</c:v>
                </c:pt>
                <c:pt idx="154">
                  <c:v>0.56136612021857901</c:v>
                </c:pt>
                <c:pt idx="155">
                  <c:v>0.56198770491803296</c:v>
                </c:pt>
                <c:pt idx="156">
                  <c:v>0.56260928961748602</c:v>
                </c:pt>
                <c:pt idx="157">
                  <c:v>0.56323087431693997</c:v>
                </c:pt>
                <c:pt idx="158">
                  <c:v>0.56385245901639403</c:v>
                </c:pt>
                <c:pt idx="159">
                  <c:v>0.56447404371584697</c:v>
                </c:pt>
                <c:pt idx="160">
                  <c:v>0.56509562841530103</c:v>
                </c:pt>
                <c:pt idx="161">
                  <c:v>0.56571721311475398</c:v>
                </c:pt>
                <c:pt idx="162">
                  <c:v>0.56633879781420804</c:v>
                </c:pt>
                <c:pt idx="163">
                  <c:v>0.56696038251366099</c:v>
                </c:pt>
                <c:pt idx="164">
                  <c:v>0.56758196721311505</c:v>
                </c:pt>
                <c:pt idx="165">
                  <c:v>0.56820355191256799</c:v>
                </c:pt>
                <c:pt idx="166">
                  <c:v>0.56882513661202205</c:v>
                </c:pt>
                <c:pt idx="167">
                  <c:v>0.569446721311475</c:v>
                </c:pt>
                <c:pt idx="168">
                  <c:v>0.57006830601092895</c:v>
                </c:pt>
                <c:pt idx="169">
                  <c:v>0.57068989071038301</c:v>
                </c:pt>
                <c:pt idx="170">
                  <c:v>0.57131147540983596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9231-4264-953E-32EFD866C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9231-4264-953E-32EFD866C21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9231-4264-953E-32EFD866C21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9231-4264-953E-32EFD866C219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20%±10%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4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E9-49AD-A612-D1D2F5760C22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E9-49AD-A612-D1D2F5760C22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8E9-49AD-A612-D1D2F5760C22}"/>
            </c:ext>
          </c:extLst>
        </c:ser>
        <c:ser>
          <c:idx val="5"/>
          <c:order val="5"/>
          <c:tx>
            <c:strRef>
              <c:f>'phant_(2)'!$S$4</c:f>
              <c:strCache>
                <c:ptCount val="1"/>
                <c:pt idx="0">
                  <c:v>20%_10%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'phant_(2)'!$S$5:$S$516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0.50884356533158204</c:v>
                </c:pt>
                <c:pt idx="143">
                  <c:v>0.50947138633200795</c:v>
                </c:pt>
                <c:pt idx="144">
                  <c:v>0.51009920733243297</c:v>
                </c:pt>
                <c:pt idx="145">
                  <c:v>0.51072702833285799</c:v>
                </c:pt>
                <c:pt idx="146">
                  <c:v>0.51135484933328401</c:v>
                </c:pt>
                <c:pt idx="147">
                  <c:v>0.51198267033370903</c:v>
                </c:pt>
                <c:pt idx="148">
                  <c:v>0.51261049133413505</c:v>
                </c:pt>
                <c:pt idx="149">
                  <c:v>0.51323831233455997</c:v>
                </c:pt>
                <c:pt idx="150">
                  <c:v>0.51386613333498499</c:v>
                </c:pt>
                <c:pt idx="151">
                  <c:v>0.51449395433541101</c:v>
                </c:pt>
                <c:pt idx="152">
                  <c:v>0.51512177533583603</c:v>
                </c:pt>
                <c:pt idx="153">
                  <c:v>0.51574959633626105</c:v>
                </c:pt>
                <c:pt idx="154">
                  <c:v>0.51637741733668696</c:v>
                </c:pt>
                <c:pt idx="155">
                  <c:v>0.51700523833711198</c:v>
                </c:pt>
                <c:pt idx="156">
                  <c:v>0.517633059337537</c:v>
                </c:pt>
                <c:pt idx="157">
                  <c:v>0.51826088033796303</c:v>
                </c:pt>
                <c:pt idx="158">
                  <c:v>0.51888870133838805</c:v>
                </c:pt>
                <c:pt idx="159">
                  <c:v>0.51951652233881296</c:v>
                </c:pt>
                <c:pt idx="160">
                  <c:v>0.52014434333923898</c:v>
                </c:pt>
                <c:pt idx="161">
                  <c:v>0.520772164339664</c:v>
                </c:pt>
                <c:pt idx="162">
                  <c:v>0.52139998534008902</c:v>
                </c:pt>
                <c:pt idx="163">
                  <c:v>0.52202780634051504</c:v>
                </c:pt>
                <c:pt idx="164">
                  <c:v>0.52265562734093995</c:v>
                </c:pt>
                <c:pt idx="165">
                  <c:v>0.52328344834136498</c:v>
                </c:pt>
                <c:pt idx="166">
                  <c:v>0.523911269341791</c:v>
                </c:pt>
                <c:pt idx="167">
                  <c:v>0.52453909034221602</c:v>
                </c:pt>
                <c:pt idx="168">
                  <c:v>0.52516691134264104</c:v>
                </c:pt>
                <c:pt idx="169">
                  <c:v>0.52579473234306695</c:v>
                </c:pt>
                <c:pt idx="170">
                  <c:v>0.52642255334349197</c:v>
                </c:pt>
                <c:pt idx="171">
                  <c:v>0.52705037434391699</c:v>
                </c:pt>
                <c:pt idx="172">
                  <c:v>0.52767819534434302</c:v>
                </c:pt>
                <c:pt idx="173">
                  <c:v>0.52830601634476804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D8E9-49AD-A612-D1D2F5760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D8E9-49AD-A612-D1D2F5760C2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D8E9-49AD-A612-D1D2F5760C2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D8E9-49AD-A612-D1D2F5760C22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20%±3%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DE-4416-9319-866AF08F31D8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DE-4416-9319-866AF08F31D8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2DE-4416-9319-866AF08F31D8}"/>
            </c:ext>
          </c:extLst>
        </c:ser>
        <c:ser>
          <c:idx val="6"/>
          <c:order val="6"/>
          <c:tx>
            <c:strRef>
              <c:f>'phant_(2)'!$V$4</c:f>
              <c:strCache>
                <c:ptCount val="1"/>
                <c:pt idx="0">
                  <c:v>20%_3%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4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72DE-4416-9319-866AF08F31D8}"/>
              </c:ext>
            </c:extLst>
          </c:dPt>
          <c:dPt>
            <c:idx val="17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'phant_(2)'!$V$5:$V$516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0.52946194225721799</c:v>
                </c:pt>
                <c:pt idx="143">
                  <c:v>0.53020730807086602</c:v>
                </c:pt>
                <c:pt idx="144">
                  <c:v>0.53095267388451495</c:v>
                </c:pt>
                <c:pt idx="145">
                  <c:v>0.53169803969816298</c:v>
                </c:pt>
                <c:pt idx="146">
                  <c:v>0.53244340551181102</c:v>
                </c:pt>
                <c:pt idx="147">
                  <c:v>0.53318877132546005</c:v>
                </c:pt>
                <c:pt idx="148">
                  <c:v>0.53393413713910798</c:v>
                </c:pt>
                <c:pt idx="149">
                  <c:v>0.53467950295275601</c:v>
                </c:pt>
                <c:pt idx="150">
                  <c:v>0.53542486876640405</c:v>
                </c:pt>
                <c:pt idx="151">
                  <c:v>0.53617023458005297</c:v>
                </c:pt>
                <c:pt idx="152">
                  <c:v>0.53691560039370101</c:v>
                </c:pt>
                <c:pt idx="153">
                  <c:v>0.53766096620734904</c:v>
                </c:pt>
                <c:pt idx="154">
                  <c:v>0.53840633202099797</c:v>
                </c:pt>
                <c:pt idx="155">
                  <c:v>0.539151697834646</c:v>
                </c:pt>
                <c:pt idx="156">
                  <c:v>0.53989706364829404</c:v>
                </c:pt>
                <c:pt idx="157">
                  <c:v>0.54064242946194196</c:v>
                </c:pt>
                <c:pt idx="158">
                  <c:v>0.541387795275591</c:v>
                </c:pt>
                <c:pt idx="159">
                  <c:v>0.54213316108923904</c:v>
                </c:pt>
                <c:pt idx="160">
                  <c:v>0.54287852690288696</c:v>
                </c:pt>
                <c:pt idx="161">
                  <c:v>0.54362389271653599</c:v>
                </c:pt>
                <c:pt idx="162">
                  <c:v>0.54436925853018403</c:v>
                </c:pt>
                <c:pt idx="163">
                  <c:v>0.54511462434383195</c:v>
                </c:pt>
                <c:pt idx="164">
                  <c:v>0.54585999015747999</c:v>
                </c:pt>
                <c:pt idx="165">
                  <c:v>0.54660535597112903</c:v>
                </c:pt>
                <c:pt idx="166">
                  <c:v>0.54735072178477695</c:v>
                </c:pt>
                <c:pt idx="167">
                  <c:v>0.54809608759842499</c:v>
                </c:pt>
                <c:pt idx="168">
                  <c:v>0.54884145341207402</c:v>
                </c:pt>
                <c:pt idx="169">
                  <c:v>0.54958681922572195</c:v>
                </c:pt>
                <c:pt idx="170">
                  <c:v>0.55033218503936998</c:v>
                </c:pt>
                <c:pt idx="171">
                  <c:v>0.55107755085301902</c:v>
                </c:pt>
                <c:pt idx="172">
                  <c:v>0.55182291666666705</c:v>
                </c:pt>
                <c:pt idx="173">
                  <c:v>0.55256828248031498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6-72DE-4416-9319-866AF08F3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72DE-4416-9319-866AF08F31D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8-72DE-4416-9319-866AF08F31D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9-72DE-4416-9319-866AF08F31D8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C42-A429-47D2-BAD0-5054FBA5FBCA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A14-61EB-415A-BAFD-914A8086F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0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6A1B-B88D-C74D-7B8F-3479385E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C0B960-E405-4E70-890D-9D407BEC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3B01B-5642-206B-1F29-D71F3B8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EB9A1-068A-6FEF-CB4A-A6188CEB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50E05-0C7D-8B34-7DA3-487F1AC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93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B54E1-E388-BC76-41DD-ED9C41D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9FF67-1C36-5429-335C-56A50053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F7C34-680E-7D98-0698-67CA1DC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DB764-4931-E61A-F9CB-7DB8F0A3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8DF96-CE03-FC78-5180-F7604C41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FBA04D-B826-64D6-D64C-5F1E0FFD7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899458-F66D-E1CB-D497-943C84D68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ED817-6B57-DAFC-8586-F92C4DD7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CF9D0-E6D2-33D9-2678-7BAD020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B7F5C-8436-FBE0-D2A8-A01DCD6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02D5-EB9B-43A4-0F89-A4FBB2B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6F0D6-A4B7-5D1C-9D9D-130896F7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4D234-C8A9-86C7-6F63-DEC58A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1ECB4-F2C8-0E78-7421-E687368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ADEE0-C0DB-8268-4780-EABA3A71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1D9AC-4475-6FEA-D984-3E3C1B11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21174-9335-FB08-9810-B811BF29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DE7C2-C48C-C235-0146-EBEF7816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5EA18-6858-6D8F-1A61-541F569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3CDB5-F15F-F2DD-7DA4-AB2DD94E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AA0CD-403B-2AE1-3FD1-5445F466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7EAC1-057D-7D28-DA1F-CAAFCFD8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42CE9-E552-A0AF-7B11-F87B1A88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6EE30-E6FC-537C-F3BF-A76C58C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0D673-2924-5583-C82D-586E24D0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F8DE5-CC7C-D620-19AA-89FDEDB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7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D2707-E69C-0811-DD52-4A684CF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2050A-00D8-D005-C30A-A6413C57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F01891-C43F-DDCA-F9C1-0A313614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C57EFB-77AA-5DCD-7BB1-B4F1F635F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8F4CEF-BE30-9C72-E91B-94A02CB1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BD504A-4227-F03B-60FC-371CD4FB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8F2939-0B50-B5D9-C674-E46DA53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D59706-6DE4-E23C-0003-E13926C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19B78-7967-26C9-D146-47A319CA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DC01F4-D610-A11A-0570-B0326BDB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AD91F-4A02-97F9-098A-978C22EE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3A3EAF-A79C-3EA2-ECC2-54FDC2D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5309D-5753-0FDA-21BB-F1489513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7DA462-43F6-A094-71AF-0B13D72A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F6766-373E-B13A-6B4C-1CB40E3D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462-7150-4A1F-AAEC-4C86AD45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CF485-9853-1060-1A34-D6959DE7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ABC1A-0B3B-804D-73B5-D5D7A508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FC14E9-AEC2-D0D1-704D-CDCC42F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D958F-F89A-B807-AFF1-4ED4E7D9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86A73-70DD-2403-52BD-7B06C18B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5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32F34-FB6C-D939-67B9-E9FE728B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B145FD-0FA3-4697-B0DC-1591F93A4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2FF2-E1EE-03D5-0FCA-AD0DCCF4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F6F61-C842-648F-73D6-A84B5492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3ADB48-A8B5-C9A8-A380-76350FB7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09F16E-433C-F395-741A-22F0EA2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CE078C-E779-A123-6D9F-FCAEE86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5FB9C-468C-D220-C9BC-BA454722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A7358-7915-D343-5145-F087E711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F50-3B4D-9B38-952E-99C0D1CC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F4021-E0A4-B07E-7E21-36D13294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41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A12D6-2E60-5739-B554-63E51B3A7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123I</a:t>
            </a:r>
            <a:r>
              <a:rPr kumimoji="1" lang="ja-JP" altLang="en-US" dirty="0"/>
              <a:t>線量測定における</a:t>
            </a:r>
            <a:r>
              <a:rPr kumimoji="1" lang="en-US" altLang="ja-JP" dirty="0"/>
              <a:t>TEW</a:t>
            </a:r>
            <a:r>
              <a:rPr kumimoji="1" lang="ja-JP" altLang="en-US" dirty="0"/>
              <a:t>の影響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B5FB9A-23CF-9110-F0D2-914E9A540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21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/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/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/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/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/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8953"/>
              </p:ext>
            </p:extLst>
          </p:nvPr>
        </p:nvGraphicFramePr>
        <p:xfrm>
          <a:off x="4320073" y="1224383"/>
          <a:ext cx="6210456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AB031F90-A248-45A4-AFCF-6E72998D9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23855"/>
              </p:ext>
            </p:extLst>
          </p:nvPr>
        </p:nvGraphicFramePr>
        <p:xfrm>
          <a:off x="197461" y="1781807"/>
          <a:ext cx="3559781" cy="456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17DF4269-6365-43FE-88AF-6A5FA34F0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321695"/>
              </p:ext>
            </p:extLst>
          </p:nvPr>
        </p:nvGraphicFramePr>
        <p:xfrm>
          <a:off x="4510335" y="4060662"/>
          <a:ext cx="1371600" cy="228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CB58F-C8E0-4442-95BA-E3866984D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28490"/>
              </p:ext>
            </p:extLst>
          </p:nvPr>
        </p:nvGraphicFramePr>
        <p:xfrm>
          <a:off x="6444766" y="4060662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1E227A6-6D1E-48DC-8FE1-CF834A95E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16272"/>
              </p:ext>
            </p:extLst>
          </p:nvPr>
        </p:nvGraphicFramePr>
        <p:xfrm>
          <a:off x="8379198" y="4042520"/>
          <a:ext cx="1371599" cy="230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7F1B1B87-0B1A-4BDC-8B32-CC2FC7C50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89078"/>
              </p:ext>
            </p:extLst>
          </p:nvPr>
        </p:nvGraphicFramePr>
        <p:xfrm>
          <a:off x="10313629" y="4073620"/>
          <a:ext cx="1371599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64616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833C-0CA7-1054-EA0A-297B20E3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8171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E1A09-2EE8-258B-37AA-BEC3F952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7003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713BB-449B-EE6E-8444-B2C7368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AA29E-6E60-818D-E3D7-B00AE9FF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3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低エネルギー高分解能コリメータ</a:t>
            </a:r>
            <a:r>
              <a:rPr lang="en-US" altLang="ja-JP" sz="3600" dirty="0"/>
              <a:t>(LEHR)</a:t>
            </a:r>
            <a:r>
              <a:rPr lang="ja-JP" altLang="en-US" sz="3600" dirty="0"/>
              <a:t>を使用した</a:t>
            </a:r>
            <a:r>
              <a:rPr lang="en-US" altLang="ja-JP" sz="3600" dirty="0"/>
              <a:t>123I</a:t>
            </a:r>
            <a:r>
              <a:rPr lang="ja-JP" altLang="en-US" sz="3600" dirty="0"/>
              <a:t>の線量測定精度において、                          </a:t>
            </a:r>
            <a:r>
              <a:rPr lang="en-US" altLang="ja-JP" sz="3600" dirty="0"/>
              <a:t>triple energy window(TEW)</a:t>
            </a:r>
            <a:r>
              <a:rPr lang="ja-JP" altLang="en-US" sz="3600" dirty="0"/>
              <a:t>法の設定が及ぼす影響をモンテカルロシミュレーションを用いて評価する</a:t>
            </a:r>
          </a:p>
        </p:txBody>
      </p:sp>
    </p:spTree>
    <p:extLst>
      <p:ext uri="{BB962C8B-B14F-4D97-AF65-F5344CB8AC3E}">
        <p14:creationId xmlns:p14="http://schemas.microsoft.com/office/powerpoint/2010/main" val="14580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方法：使用機器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57CCC-4AD4-CF3E-3CFF-98DD23BA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/>
          <a:lstStyle/>
          <a:p>
            <a:r>
              <a:rPr lang="ja-JP" altLang="en-US" dirty="0"/>
              <a:t>モンテカルロシミュレーションコード：</a:t>
            </a:r>
            <a:r>
              <a:rPr lang="en-US" altLang="ja-JP" dirty="0"/>
              <a:t>SIMIND(Lund University)</a:t>
            </a:r>
          </a:p>
          <a:p>
            <a:pPr marL="0" indent="0">
              <a:buNone/>
            </a:pPr>
            <a:r>
              <a:rPr lang="en-US" altLang="ja-JP" dirty="0"/>
              <a:t>	Scanner : </a:t>
            </a:r>
            <a:r>
              <a:rPr lang="en-US" altLang="ja-JP" dirty="0" err="1"/>
              <a:t>Symbia</a:t>
            </a:r>
            <a:r>
              <a:rPr lang="en-US" altLang="ja-JP" dirty="0"/>
              <a:t> T16(Siemens)</a:t>
            </a:r>
          </a:p>
          <a:p>
            <a:pPr marL="0" indent="0">
              <a:buNone/>
            </a:pPr>
            <a:r>
              <a:rPr lang="en-US" altLang="ja-JP" dirty="0"/>
              <a:t>	Collimator : LEHR</a:t>
            </a:r>
          </a:p>
          <a:p>
            <a:pPr marL="0" indent="0">
              <a:buNone/>
            </a:pPr>
            <a:r>
              <a:rPr lang="en-US" altLang="ja-JP" dirty="0"/>
              <a:t>	Isotope : </a:t>
            </a:r>
            <a:r>
              <a:rPr lang="en-US" altLang="ja-JP" baseline="30000" dirty="0"/>
              <a:t>123</a:t>
            </a:r>
            <a:r>
              <a:rPr lang="en-US" altLang="ja-JP" dirty="0"/>
              <a:t>I(γ</a:t>
            </a:r>
            <a:r>
              <a:rPr lang="ja-JP" altLang="en-US" dirty="0"/>
              <a:t>線エネルギー </a:t>
            </a:r>
            <a:r>
              <a:rPr lang="en-US" altLang="ja-JP" dirty="0"/>
              <a:t>158.97keV  83%)</a:t>
            </a:r>
          </a:p>
          <a:p>
            <a:pPr marL="0" indent="0">
              <a:buNone/>
            </a:pPr>
            <a:r>
              <a:rPr lang="en-US" altLang="ja-JP" dirty="0"/>
              <a:t>	TEW</a:t>
            </a:r>
            <a:r>
              <a:rPr lang="ja-JP" altLang="en-US" dirty="0"/>
              <a:t>：</a:t>
            </a:r>
            <a:r>
              <a:rPr lang="en-US" altLang="ja-JP" sz="3200" dirty="0">
                <a:solidFill>
                  <a:srgbClr val="FFFF00"/>
                </a:solidFill>
              </a:rPr>
              <a:t>15%±15%, 15%±5%, 20%±10%, 20%±3%</a:t>
            </a:r>
          </a:p>
          <a:p>
            <a:endParaRPr lang="en-US" altLang="ja-JP" dirty="0"/>
          </a:p>
          <a:p>
            <a:r>
              <a:rPr lang="ja-JP" altLang="en-US" dirty="0"/>
              <a:t>画像処理・解析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Python</a:t>
            </a:r>
            <a:r>
              <a:rPr lang="ja-JP" altLang="en-US" dirty="0"/>
              <a:t>言語</a:t>
            </a:r>
            <a:r>
              <a:rPr lang="en-US" altLang="ja-JP" dirty="0"/>
              <a:t> </a:t>
            </a:r>
            <a:r>
              <a:rPr lang="en-US" altLang="ja-JP" dirty="0" err="1"/>
              <a:t>ver</a:t>
            </a:r>
            <a:r>
              <a:rPr lang="en-US" altLang="ja-JP" dirty="0"/>
              <a:t> 3.9.10</a:t>
            </a:r>
            <a:r>
              <a:rPr lang="ja-JP" altLang="en-US" dirty="0"/>
              <a:t>を用いた自作プログラム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8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7A534-B369-A99E-841E-D770DBF4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使用機器</a:t>
            </a:r>
            <a:endParaRPr lang="en-US" altLang="ja-JP" dirty="0"/>
          </a:p>
          <a:p>
            <a:r>
              <a:rPr lang="en-US" altLang="ja-JP" dirty="0"/>
              <a:t>SIMIND</a:t>
            </a:r>
          </a:p>
          <a:p>
            <a:r>
              <a:rPr lang="en-US" altLang="ja-JP" dirty="0"/>
              <a:t>SymbiaT16 LEHR</a:t>
            </a:r>
          </a:p>
          <a:p>
            <a:r>
              <a:rPr lang="en-US" altLang="ja-JP" dirty="0"/>
              <a:t>Isotope 123I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08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方法：キャリブレーションファクター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cf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13358"/>
              </p:ext>
            </p:extLst>
          </p:nvPr>
        </p:nvGraphicFramePr>
        <p:xfrm>
          <a:off x="838200" y="1825625"/>
          <a:ext cx="9334500" cy="414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7399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6097101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点線源による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SPECT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</a:t>
                      </a:r>
                      <a:endParaRPr kumimoji="1" lang="en-US" altLang="ja-JP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1MBq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128 * 128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ピクセルサイズ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0.33cm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8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3㎝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pic>
        <p:nvPicPr>
          <p:cNvPr id="9" name="phantom">
            <a:hlinkClick r:id="" action="ppaction://media"/>
            <a:extLst>
              <a:ext uri="{FF2B5EF4-FFF2-40B4-BE49-F238E27FC236}">
                <a16:creationId xmlns:a16="http://schemas.microsoft.com/office/drawing/2014/main" id="{A7EC3ABD-38DC-D555-D9B1-5BC1CF8885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8421" t="15789" r="19079" b="15543"/>
          <a:stretch/>
        </p:blipFill>
        <p:spPr>
          <a:xfrm>
            <a:off x="10388600" y="1825625"/>
            <a:ext cx="12065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8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8AED412-3F5C-698B-25F3-6EED2F447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58749"/>
              </p:ext>
            </p:extLst>
          </p:nvPr>
        </p:nvGraphicFramePr>
        <p:xfrm>
          <a:off x="665019" y="1690688"/>
          <a:ext cx="973512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21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383859464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77394469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キャリブレーションファクター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CPS/MBq</a:t>
                      </a:r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ファントムによる線量測定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MBq/mL</a:t>
                      </a:r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424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5AB08D0-0338-C9A6-2007-7B5B8DC0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3324"/>
              </p:ext>
            </p:extLst>
          </p:nvPr>
        </p:nvGraphicFramePr>
        <p:xfrm>
          <a:off x="238920" y="4368800"/>
          <a:ext cx="10733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76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キャリブレーションファクター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</p:spTree>
    <p:extLst>
      <p:ext uri="{BB962C8B-B14F-4D97-AF65-F5344CB8AC3E}">
        <p14:creationId xmlns:p14="http://schemas.microsoft.com/office/powerpoint/2010/main" val="15766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3282"/>
              </p:ext>
            </p:extLst>
          </p:nvPr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921928"/>
              </p:ext>
            </p:extLst>
          </p:nvPr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694561"/>
              </p:ext>
            </p:extLst>
          </p:nvPr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73006"/>
              </p:ext>
            </p:extLst>
          </p:nvPr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20273"/>
              </p:ext>
            </p:extLst>
          </p:nvPr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4150"/>
              </p:ext>
            </p:extLst>
          </p:nvPr>
        </p:nvGraphicFramePr>
        <p:xfrm>
          <a:off x="4320073" y="1224383"/>
          <a:ext cx="7763070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</a:rPr>
                        <a:t>cf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451</Words>
  <Application>Microsoft Office PowerPoint</Application>
  <PresentationFormat>ワイド画面</PresentationFormat>
  <Paragraphs>160</Paragraphs>
  <Slides>11</Slides>
  <Notes>4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123I線量測定におけるTEWの影響</vt:lpstr>
      <vt:lpstr>背景</vt:lpstr>
      <vt:lpstr>目的</vt:lpstr>
      <vt:lpstr>方法：使用機器</vt:lpstr>
      <vt:lpstr>方法</vt:lpstr>
      <vt:lpstr>方法：キャリブレーションファクター(cf)</vt:lpstr>
      <vt:lpstr>結果・考察</vt:lpstr>
      <vt:lpstr>結果・考察</vt:lpstr>
      <vt:lpstr>結果・考察</vt:lpstr>
      <vt:lpstr>結果・考察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ヒロシ ホンダ</dc:creator>
  <cp:lastModifiedBy>ヒロシ ホンダ</cp:lastModifiedBy>
  <cp:revision>5</cp:revision>
  <dcterms:created xsi:type="dcterms:W3CDTF">2024-10-02T12:05:53Z</dcterms:created>
  <dcterms:modified xsi:type="dcterms:W3CDTF">2024-10-06T13:49:56Z</dcterms:modified>
</cp:coreProperties>
</file>