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02" r:id="rId5"/>
    <p:sldId id="258" r:id="rId6"/>
    <p:sldId id="303" r:id="rId7"/>
    <p:sldId id="288" r:id="rId8"/>
    <p:sldId id="259" r:id="rId9"/>
    <p:sldId id="304" r:id="rId10"/>
    <p:sldId id="305" r:id="rId11"/>
    <p:sldId id="306" r:id="rId12"/>
    <p:sldId id="307" r:id="rId13"/>
    <p:sldId id="309" r:id="rId14"/>
    <p:sldId id="310" r:id="rId15"/>
    <p:sldId id="311" r:id="rId16"/>
    <p:sldId id="312" r:id="rId17"/>
    <p:sldId id="313" r:id="rId18"/>
    <p:sldId id="314" r:id="rId19"/>
    <p:sldId id="315" r:id="rId20"/>
    <p:sldId id="316" r:id="rId21"/>
    <p:sldId id="317" r:id="rId22"/>
    <p:sldId id="318" r:id="rId23"/>
    <p:sldId id="319" r:id="rId24"/>
    <p:sldId id="324" r:id="rId25"/>
    <p:sldId id="321" r:id="rId26"/>
    <p:sldId id="323" r:id="rId27"/>
    <p:sldId id="320" r:id="rId28"/>
    <p:sldId id="325" r:id="rId29"/>
    <p:sldId id="326" r:id="rId30"/>
    <p:sldId id="327" r:id="rId31"/>
    <p:sldId id="328" r:id="rId32"/>
    <p:sldId id="329" r:id="rId33"/>
    <p:sldId id="330" r:id="rId34"/>
    <p:sldId id="331" r:id="rId35"/>
    <p:sldId id="332" r:id="rId36"/>
    <p:sldId id="299" r:id="rId37"/>
  </p:sldIdLst>
  <p:sldSz cx="9144000" cy="5143500" type="screen16x9"/>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6600FF"/>
    <a:srgbClr val="3399FF"/>
    <a:srgbClr val="3B9779"/>
    <a:srgbClr val="E94848"/>
    <a:srgbClr val="EEECE1"/>
    <a:srgbClr val="A5CB52"/>
    <a:srgbClr val="F2F2F2"/>
    <a:srgbClr val="30B8D8"/>
    <a:srgbClr val="007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5" autoAdjust="0"/>
    <p:restoredTop sz="99755" autoAdjust="0"/>
  </p:normalViewPr>
  <p:slideViewPr>
    <p:cSldViewPr>
      <p:cViewPr varScale="1">
        <p:scale>
          <a:sx n="83" d="100"/>
          <a:sy n="83" d="100"/>
        </p:scale>
        <p:origin x="-96" y="-240"/>
      </p:cViewPr>
      <p:guideLst>
        <p:guide orient="horz" pos="1584"/>
        <p:guide pos="288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7.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AAE05F9-5D76-4920-98A4-711496EDE2DF}"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zh-CN" altLang="en-US"/>
        </a:p>
      </dgm:t>
    </dgm:pt>
    <dgm:pt modelId="{E3CE7FF7-BF25-450A-A6B1-7E50012F0DD5}">
      <dgm:prSet phldrT="[文本]"/>
      <dgm:spPr/>
      <dgm:t>
        <a:bodyPr/>
        <a:lstStyle/>
        <a:p>
          <a:r>
            <a:rPr lang="zh-CN" b="1" dirty="0"/>
            <a:t>疫情分析</a:t>
          </a:r>
          <a:endParaRPr lang="zh-CN" altLang="en-US" dirty="0"/>
        </a:p>
      </dgm:t>
    </dgm:pt>
    <dgm:pt modelId="{1E7FB3EC-E5AB-4A8E-BBB0-3BC1D1122B2C}" cxnId="{1278D30E-38BB-4AB1-8A7D-344AC46E8550}" type="parTrans">
      <dgm:prSet/>
      <dgm:spPr/>
      <dgm:t>
        <a:bodyPr/>
        <a:lstStyle/>
        <a:p>
          <a:endParaRPr lang="zh-CN" altLang="en-US"/>
        </a:p>
      </dgm:t>
    </dgm:pt>
    <dgm:pt modelId="{24010792-AAB1-4FEE-A567-19B79DA79AFF}" cxnId="{1278D30E-38BB-4AB1-8A7D-344AC46E8550}" type="sibTrans">
      <dgm:prSet/>
      <dgm:spPr/>
      <dgm:t>
        <a:bodyPr/>
        <a:lstStyle/>
        <a:p>
          <a:endParaRPr lang="zh-CN" altLang="en-US"/>
        </a:p>
      </dgm:t>
    </dgm:pt>
    <dgm:pt modelId="{86A01A19-7DF7-4F6F-B604-4E5A579F16CB}">
      <dgm:prSet phldrT="[文本]"/>
      <dgm:spPr/>
      <dgm:t>
        <a:bodyPr/>
        <a:lstStyle/>
        <a:p>
          <a:r>
            <a:rPr lang="zh-CN" b="1" dirty="0"/>
            <a:t>每日疫情可视化、中国疫情地图可视化</a:t>
          </a:r>
          <a:endParaRPr lang="zh-CN" altLang="en-US" dirty="0"/>
        </a:p>
      </dgm:t>
    </dgm:pt>
    <dgm:pt modelId="{12FE816F-06B0-4B48-BDA1-1CD1C6A4EB54}" cxnId="{2DFE05DF-6D91-4A9A-8D07-76380AEFE667}" type="parTrans">
      <dgm:prSet/>
      <dgm:spPr/>
      <dgm:t>
        <a:bodyPr/>
        <a:lstStyle/>
        <a:p>
          <a:endParaRPr lang="zh-CN" altLang="en-US"/>
        </a:p>
      </dgm:t>
    </dgm:pt>
    <dgm:pt modelId="{E9AB2DE9-4FB6-472C-95EA-8D7A72E8998F}" cxnId="{2DFE05DF-6D91-4A9A-8D07-76380AEFE667}" type="sibTrans">
      <dgm:prSet/>
      <dgm:spPr/>
      <dgm:t>
        <a:bodyPr/>
        <a:lstStyle/>
        <a:p>
          <a:endParaRPr lang="zh-CN" altLang="en-US"/>
        </a:p>
      </dgm:t>
    </dgm:pt>
    <dgm:pt modelId="{622106D1-A1F8-41C7-AB03-F5F92939566C}">
      <dgm:prSet phldrT="[文本]"/>
      <dgm:spPr/>
      <dgm:t>
        <a:bodyPr/>
        <a:lstStyle/>
        <a:p>
          <a:r>
            <a:rPr lang="zh-CN" b="1" dirty="0"/>
            <a:t>世界疫情及地级市疫情地图可视化</a:t>
          </a:r>
          <a:endParaRPr lang="zh-CN" altLang="en-US" dirty="0"/>
        </a:p>
      </dgm:t>
    </dgm:pt>
    <dgm:pt modelId="{FE9E02F6-8B65-4C72-9832-C2767DC830B5}" cxnId="{09E175CD-A245-449E-B3F9-0D6BCE61C4E5}" type="parTrans">
      <dgm:prSet/>
      <dgm:spPr/>
      <dgm:t>
        <a:bodyPr/>
        <a:lstStyle/>
        <a:p>
          <a:endParaRPr lang="zh-CN" altLang="en-US"/>
        </a:p>
      </dgm:t>
    </dgm:pt>
    <dgm:pt modelId="{5C125A80-DB98-4920-A1DF-F19A9682DC75}" cxnId="{09E175CD-A245-449E-B3F9-0D6BCE61C4E5}" type="sibTrans">
      <dgm:prSet/>
      <dgm:spPr/>
      <dgm:t>
        <a:bodyPr/>
        <a:lstStyle/>
        <a:p>
          <a:endParaRPr lang="zh-CN" altLang="en-US"/>
        </a:p>
      </dgm:t>
    </dgm:pt>
    <dgm:pt modelId="{DB0E7E54-2B0F-4140-948E-BCB650F419E9}">
      <dgm:prSet/>
      <dgm:spPr/>
      <dgm:t>
        <a:bodyPr/>
        <a:lstStyle/>
        <a:p>
          <a:r>
            <a:rPr lang="zh-CN" b="1" dirty="0"/>
            <a:t>疫情数据获取</a:t>
          </a:r>
          <a:endParaRPr lang="zh-CN" altLang="en-US" dirty="0"/>
        </a:p>
      </dgm:t>
    </dgm:pt>
    <dgm:pt modelId="{452CD7EE-936E-4300-B24A-27D2594A6DD1}" cxnId="{1AEBA946-3372-41CE-99E3-FB657A819567}" type="parTrans">
      <dgm:prSet/>
      <dgm:spPr/>
      <dgm:t>
        <a:bodyPr/>
        <a:lstStyle/>
        <a:p>
          <a:endParaRPr lang="zh-CN" altLang="en-US"/>
        </a:p>
      </dgm:t>
    </dgm:pt>
    <dgm:pt modelId="{11C6DEB7-4A31-448F-90D8-CED5262F2088}" cxnId="{1AEBA946-3372-41CE-99E3-FB657A819567}" type="sibTrans">
      <dgm:prSet/>
      <dgm:spPr/>
      <dgm:t>
        <a:bodyPr/>
        <a:lstStyle/>
        <a:p>
          <a:endParaRPr lang="zh-CN" altLang="en-US"/>
        </a:p>
      </dgm:t>
    </dgm:pt>
    <dgm:pt modelId="{E808FAD8-3FF2-4C31-B73D-023D4452DC4D}" type="pres">
      <dgm:prSet presAssocID="{4AAE05F9-5D76-4920-98A4-711496EDE2DF}" presName="Name0" presStyleCnt="0">
        <dgm:presLayoutVars>
          <dgm:chMax val="7"/>
          <dgm:chPref val="7"/>
          <dgm:dir/>
        </dgm:presLayoutVars>
      </dgm:prSet>
      <dgm:spPr/>
      <dgm:t>
        <a:bodyPr/>
        <a:lstStyle/>
        <a:p>
          <a:endParaRPr lang="zh-CN" altLang="en-US"/>
        </a:p>
      </dgm:t>
    </dgm:pt>
    <dgm:pt modelId="{0EB840EA-4756-4A10-9002-C0D46F3CBF67}" type="pres">
      <dgm:prSet presAssocID="{4AAE05F9-5D76-4920-98A4-711496EDE2DF}" presName="Name1" presStyleCnt="0"/>
      <dgm:spPr/>
    </dgm:pt>
    <dgm:pt modelId="{6C1904BA-E7ED-4C7B-BC0D-5D958684E97B}" type="pres">
      <dgm:prSet presAssocID="{4AAE05F9-5D76-4920-98A4-711496EDE2DF}" presName="cycle" presStyleCnt="0"/>
      <dgm:spPr/>
    </dgm:pt>
    <dgm:pt modelId="{342A6DFF-4773-4B60-B81A-737603B92F2B}" type="pres">
      <dgm:prSet presAssocID="{4AAE05F9-5D76-4920-98A4-711496EDE2DF}" presName="srcNode" presStyleLbl="node1" presStyleIdx="0" presStyleCnt="4"/>
      <dgm:spPr/>
    </dgm:pt>
    <dgm:pt modelId="{D38342D9-ECB5-46C9-8918-BA79289794D1}" type="pres">
      <dgm:prSet presAssocID="{4AAE05F9-5D76-4920-98A4-711496EDE2DF}" presName="conn" presStyleLbl="parChTrans1D2" presStyleIdx="0" presStyleCnt="1"/>
      <dgm:spPr/>
      <dgm:t>
        <a:bodyPr/>
        <a:lstStyle/>
        <a:p>
          <a:endParaRPr lang="zh-CN" altLang="en-US"/>
        </a:p>
      </dgm:t>
    </dgm:pt>
    <dgm:pt modelId="{EE01AD9E-4F7B-4C21-9A9A-093CF884DC94}" type="pres">
      <dgm:prSet presAssocID="{4AAE05F9-5D76-4920-98A4-711496EDE2DF}" presName="extraNode" presStyleLbl="node1" presStyleIdx="0" presStyleCnt="4"/>
      <dgm:spPr/>
    </dgm:pt>
    <dgm:pt modelId="{98F5A33F-16D1-489D-B19F-31FCDF3944AE}" type="pres">
      <dgm:prSet presAssocID="{4AAE05F9-5D76-4920-98A4-711496EDE2DF}" presName="dstNode" presStyleLbl="node1" presStyleIdx="0" presStyleCnt="4"/>
      <dgm:spPr/>
    </dgm:pt>
    <dgm:pt modelId="{BFAB3B1D-F774-4754-8170-43B458E56263}" type="pres">
      <dgm:prSet presAssocID="{DB0E7E54-2B0F-4140-948E-BCB650F419E9}" presName="text_1" presStyleLbl="node1" presStyleIdx="0" presStyleCnt="4">
        <dgm:presLayoutVars>
          <dgm:bulletEnabled val="1"/>
        </dgm:presLayoutVars>
      </dgm:prSet>
      <dgm:spPr/>
      <dgm:t>
        <a:bodyPr/>
        <a:lstStyle/>
        <a:p>
          <a:endParaRPr lang="zh-CN" altLang="en-US"/>
        </a:p>
      </dgm:t>
    </dgm:pt>
    <dgm:pt modelId="{013C29C7-259B-4CAF-A1F5-4842DBA0DE08}" type="pres">
      <dgm:prSet presAssocID="{DB0E7E54-2B0F-4140-948E-BCB650F419E9}" presName="accent_1" presStyleCnt="0"/>
      <dgm:spPr/>
    </dgm:pt>
    <dgm:pt modelId="{08519839-30AA-4F9B-852A-83698203722F}" type="pres">
      <dgm:prSet presAssocID="{DB0E7E54-2B0F-4140-948E-BCB650F419E9}" presName="accentRepeatNode" presStyleLbl="solidFgAcc1" presStyleIdx="0" presStyleCnt="4"/>
      <dgm:spPr/>
    </dgm:pt>
    <dgm:pt modelId="{3F9D0614-D596-4FAB-A0F4-409ED78A7F46}" type="pres">
      <dgm:prSet presAssocID="{E3CE7FF7-BF25-450A-A6B1-7E50012F0DD5}" presName="text_2" presStyleLbl="node1" presStyleIdx="1" presStyleCnt="4">
        <dgm:presLayoutVars>
          <dgm:bulletEnabled val="1"/>
        </dgm:presLayoutVars>
      </dgm:prSet>
      <dgm:spPr/>
      <dgm:t>
        <a:bodyPr/>
        <a:lstStyle/>
        <a:p>
          <a:endParaRPr lang="zh-CN" altLang="en-US"/>
        </a:p>
      </dgm:t>
    </dgm:pt>
    <dgm:pt modelId="{075EFCE2-ADB6-4745-9529-BBD8856F41CE}" type="pres">
      <dgm:prSet presAssocID="{E3CE7FF7-BF25-450A-A6B1-7E50012F0DD5}" presName="accent_2" presStyleCnt="0"/>
      <dgm:spPr/>
    </dgm:pt>
    <dgm:pt modelId="{AAF457C1-9013-4DD4-955F-0A38608C3740}" type="pres">
      <dgm:prSet presAssocID="{E3CE7FF7-BF25-450A-A6B1-7E50012F0DD5}" presName="accentRepeatNode" presStyleLbl="solidFgAcc1" presStyleIdx="1" presStyleCnt="4"/>
      <dgm:spPr/>
    </dgm:pt>
    <dgm:pt modelId="{5CC1BCFA-F909-4309-B369-9BD66642EA3B}" type="pres">
      <dgm:prSet presAssocID="{86A01A19-7DF7-4F6F-B604-4E5A579F16CB}" presName="text_3" presStyleLbl="node1" presStyleIdx="2" presStyleCnt="4">
        <dgm:presLayoutVars>
          <dgm:bulletEnabled val="1"/>
        </dgm:presLayoutVars>
      </dgm:prSet>
      <dgm:spPr/>
      <dgm:t>
        <a:bodyPr/>
        <a:lstStyle/>
        <a:p>
          <a:endParaRPr lang="zh-CN" altLang="en-US"/>
        </a:p>
      </dgm:t>
    </dgm:pt>
    <dgm:pt modelId="{4B3BEF29-8A29-498B-B919-B21E7DA59E19}" type="pres">
      <dgm:prSet presAssocID="{86A01A19-7DF7-4F6F-B604-4E5A579F16CB}" presName="accent_3" presStyleCnt="0"/>
      <dgm:spPr/>
    </dgm:pt>
    <dgm:pt modelId="{1FC193AD-DA29-4A19-8B2F-44118499F7EC}" type="pres">
      <dgm:prSet presAssocID="{86A01A19-7DF7-4F6F-B604-4E5A579F16CB}" presName="accentRepeatNode" presStyleLbl="solidFgAcc1" presStyleIdx="2" presStyleCnt="4"/>
      <dgm:spPr/>
    </dgm:pt>
    <dgm:pt modelId="{650752E4-4D8F-4DA6-B001-9740E5635321}" type="pres">
      <dgm:prSet presAssocID="{622106D1-A1F8-41C7-AB03-F5F92939566C}" presName="text_4" presStyleLbl="node1" presStyleIdx="3" presStyleCnt="4">
        <dgm:presLayoutVars>
          <dgm:bulletEnabled val="1"/>
        </dgm:presLayoutVars>
      </dgm:prSet>
      <dgm:spPr/>
      <dgm:t>
        <a:bodyPr/>
        <a:lstStyle/>
        <a:p>
          <a:endParaRPr lang="zh-CN" altLang="en-US"/>
        </a:p>
      </dgm:t>
    </dgm:pt>
    <dgm:pt modelId="{DA858ADF-6601-4B8F-A13A-E76B0F2588A8}" type="pres">
      <dgm:prSet presAssocID="{622106D1-A1F8-41C7-AB03-F5F92939566C}" presName="accent_4" presStyleCnt="0"/>
      <dgm:spPr/>
    </dgm:pt>
    <dgm:pt modelId="{0066C52F-8978-4E7B-8AC0-CCC39A6F7DA6}" type="pres">
      <dgm:prSet presAssocID="{622106D1-A1F8-41C7-AB03-F5F92939566C}" presName="accentRepeatNode" presStyleLbl="solidFgAcc1" presStyleIdx="3" presStyleCnt="4"/>
      <dgm:spPr/>
    </dgm:pt>
  </dgm:ptLst>
  <dgm:cxnLst>
    <dgm:cxn modelId="{C6235F58-8FF0-4F12-9478-F6C9B097C28F}" type="presOf" srcId="{11C6DEB7-4A31-448F-90D8-CED5262F2088}" destId="{D38342D9-ECB5-46C9-8918-BA79289794D1}" srcOrd="0" destOrd="0" presId="urn:microsoft.com/office/officeart/2008/layout/VerticalCurvedList"/>
    <dgm:cxn modelId="{2DFE05DF-6D91-4A9A-8D07-76380AEFE667}" srcId="{4AAE05F9-5D76-4920-98A4-711496EDE2DF}" destId="{86A01A19-7DF7-4F6F-B604-4E5A579F16CB}" srcOrd="2" destOrd="0" parTransId="{12FE816F-06B0-4B48-BDA1-1CD1C6A4EB54}" sibTransId="{E9AB2DE9-4FB6-472C-95EA-8D7A72E8998F}"/>
    <dgm:cxn modelId="{5BF437B0-A29F-49E4-8080-E73A25445100}" type="presOf" srcId="{622106D1-A1F8-41C7-AB03-F5F92939566C}" destId="{650752E4-4D8F-4DA6-B001-9740E5635321}" srcOrd="0" destOrd="0" presId="urn:microsoft.com/office/officeart/2008/layout/VerticalCurvedList"/>
    <dgm:cxn modelId="{1278D30E-38BB-4AB1-8A7D-344AC46E8550}" srcId="{4AAE05F9-5D76-4920-98A4-711496EDE2DF}" destId="{E3CE7FF7-BF25-450A-A6B1-7E50012F0DD5}" srcOrd="1" destOrd="0" parTransId="{1E7FB3EC-E5AB-4A8E-BBB0-3BC1D1122B2C}" sibTransId="{24010792-AAB1-4FEE-A567-19B79DA79AFF}"/>
    <dgm:cxn modelId="{EE53B6ED-5B6E-4A9C-BA7D-A926628397D2}" type="presOf" srcId="{DB0E7E54-2B0F-4140-948E-BCB650F419E9}" destId="{BFAB3B1D-F774-4754-8170-43B458E56263}" srcOrd="0" destOrd="0" presId="urn:microsoft.com/office/officeart/2008/layout/VerticalCurvedList"/>
    <dgm:cxn modelId="{A6BD93C9-A8F3-4A94-8AF8-7D26E1E70160}" type="presOf" srcId="{E3CE7FF7-BF25-450A-A6B1-7E50012F0DD5}" destId="{3F9D0614-D596-4FAB-A0F4-409ED78A7F46}" srcOrd="0" destOrd="0" presId="urn:microsoft.com/office/officeart/2008/layout/VerticalCurvedList"/>
    <dgm:cxn modelId="{C2342BA3-09BA-4EAF-9A2C-E2C3EC75A3A6}" type="presOf" srcId="{86A01A19-7DF7-4F6F-B604-4E5A579F16CB}" destId="{5CC1BCFA-F909-4309-B369-9BD66642EA3B}" srcOrd="0" destOrd="0" presId="urn:microsoft.com/office/officeart/2008/layout/VerticalCurvedList"/>
    <dgm:cxn modelId="{09E175CD-A245-449E-B3F9-0D6BCE61C4E5}" srcId="{4AAE05F9-5D76-4920-98A4-711496EDE2DF}" destId="{622106D1-A1F8-41C7-AB03-F5F92939566C}" srcOrd="3" destOrd="0" parTransId="{FE9E02F6-8B65-4C72-9832-C2767DC830B5}" sibTransId="{5C125A80-DB98-4920-A1DF-F19A9682DC75}"/>
    <dgm:cxn modelId="{BE629E0E-DB5E-43CA-BE9B-C864E652382A}" type="presOf" srcId="{4AAE05F9-5D76-4920-98A4-711496EDE2DF}" destId="{E808FAD8-3FF2-4C31-B73D-023D4452DC4D}" srcOrd="0" destOrd="0" presId="urn:microsoft.com/office/officeart/2008/layout/VerticalCurvedList"/>
    <dgm:cxn modelId="{1AEBA946-3372-41CE-99E3-FB657A819567}" srcId="{4AAE05F9-5D76-4920-98A4-711496EDE2DF}" destId="{DB0E7E54-2B0F-4140-948E-BCB650F419E9}" srcOrd="0" destOrd="0" parTransId="{452CD7EE-936E-4300-B24A-27D2594A6DD1}" sibTransId="{11C6DEB7-4A31-448F-90D8-CED5262F2088}"/>
    <dgm:cxn modelId="{D966D2A4-5D3F-41AE-8D8C-A1B968397A4B}" type="presParOf" srcId="{E808FAD8-3FF2-4C31-B73D-023D4452DC4D}" destId="{0EB840EA-4756-4A10-9002-C0D46F3CBF67}" srcOrd="0" destOrd="0" presId="urn:microsoft.com/office/officeart/2008/layout/VerticalCurvedList"/>
    <dgm:cxn modelId="{3881129E-2D33-460A-9DEC-06412D60774E}" type="presParOf" srcId="{0EB840EA-4756-4A10-9002-C0D46F3CBF67}" destId="{6C1904BA-E7ED-4C7B-BC0D-5D958684E97B}" srcOrd="0" destOrd="0" presId="urn:microsoft.com/office/officeart/2008/layout/VerticalCurvedList"/>
    <dgm:cxn modelId="{44CADBE5-1917-4175-9B37-73DD15655703}" type="presParOf" srcId="{6C1904BA-E7ED-4C7B-BC0D-5D958684E97B}" destId="{342A6DFF-4773-4B60-B81A-737603B92F2B}" srcOrd="0" destOrd="0" presId="urn:microsoft.com/office/officeart/2008/layout/VerticalCurvedList"/>
    <dgm:cxn modelId="{64BA1D0A-3753-47DB-8434-DC4232A6650E}" type="presParOf" srcId="{6C1904BA-E7ED-4C7B-BC0D-5D958684E97B}" destId="{D38342D9-ECB5-46C9-8918-BA79289794D1}" srcOrd="1" destOrd="0" presId="urn:microsoft.com/office/officeart/2008/layout/VerticalCurvedList"/>
    <dgm:cxn modelId="{BFB5A423-3AC0-4AE0-96E4-CBDA663F64AE}" type="presParOf" srcId="{6C1904BA-E7ED-4C7B-BC0D-5D958684E97B}" destId="{EE01AD9E-4F7B-4C21-9A9A-093CF884DC94}" srcOrd="2" destOrd="0" presId="urn:microsoft.com/office/officeart/2008/layout/VerticalCurvedList"/>
    <dgm:cxn modelId="{5FFD3F0C-C2A0-4259-929A-2E775E18E32D}" type="presParOf" srcId="{6C1904BA-E7ED-4C7B-BC0D-5D958684E97B}" destId="{98F5A33F-16D1-489D-B19F-31FCDF3944AE}" srcOrd="3" destOrd="0" presId="urn:microsoft.com/office/officeart/2008/layout/VerticalCurvedList"/>
    <dgm:cxn modelId="{7B022044-C865-45B4-9F75-FCC20B193569}" type="presParOf" srcId="{0EB840EA-4756-4A10-9002-C0D46F3CBF67}" destId="{BFAB3B1D-F774-4754-8170-43B458E56263}" srcOrd="1" destOrd="0" presId="urn:microsoft.com/office/officeart/2008/layout/VerticalCurvedList"/>
    <dgm:cxn modelId="{8CA62750-B10A-41A8-B2F5-0FB2A6ED7519}" type="presParOf" srcId="{0EB840EA-4756-4A10-9002-C0D46F3CBF67}" destId="{013C29C7-259B-4CAF-A1F5-4842DBA0DE08}" srcOrd="2" destOrd="0" presId="urn:microsoft.com/office/officeart/2008/layout/VerticalCurvedList"/>
    <dgm:cxn modelId="{7A831444-1748-40FF-B217-A2B0937A7EDE}" type="presParOf" srcId="{013C29C7-259B-4CAF-A1F5-4842DBA0DE08}" destId="{08519839-30AA-4F9B-852A-83698203722F}" srcOrd="0" destOrd="0" presId="urn:microsoft.com/office/officeart/2008/layout/VerticalCurvedList"/>
    <dgm:cxn modelId="{5B7CEDA0-464C-49F2-B018-7A39DBCCA44B}" type="presParOf" srcId="{0EB840EA-4756-4A10-9002-C0D46F3CBF67}" destId="{3F9D0614-D596-4FAB-A0F4-409ED78A7F46}" srcOrd="3" destOrd="0" presId="urn:microsoft.com/office/officeart/2008/layout/VerticalCurvedList"/>
    <dgm:cxn modelId="{B0872050-AFB2-4896-8983-513D2502FFF4}" type="presParOf" srcId="{0EB840EA-4756-4A10-9002-C0D46F3CBF67}" destId="{075EFCE2-ADB6-4745-9529-BBD8856F41CE}" srcOrd="4" destOrd="0" presId="urn:microsoft.com/office/officeart/2008/layout/VerticalCurvedList"/>
    <dgm:cxn modelId="{2FC24E74-D3F5-4C99-946A-248E50915F08}" type="presParOf" srcId="{075EFCE2-ADB6-4745-9529-BBD8856F41CE}" destId="{AAF457C1-9013-4DD4-955F-0A38608C3740}" srcOrd="0" destOrd="0" presId="urn:microsoft.com/office/officeart/2008/layout/VerticalCurvedList"/>
    <dgm:cxn modelId="{81C46A4A-E07D-43BB-AD35-28382A73E47A}" type="presParOf" srcId="{0EB840EA-4756-4A10-9002-C0D46F3CBF67}" destId="{5CC1BCFA-F909-4309-B369-9BD66642EA3B}" srcOrd="5" destOrd="0" presId="urn:microsoft.com/office/officeart/2008/layout/VerticalCurvedList"/>
    <dgm:cxn modelId="{EAE73356-2822-42CD-BFC2-AF2D3EDEA110}" type="presParOf" srcId="{0EB840EA-4756-4A10-9002-C0D46F3CBF67}" destId="{4B3BEF29-8A29-498B-B919-B21E7DA59E19}" srcOrd="6" destOrd="0" presId="urn:microsoft.com/office/officeart/2008/layout/VerticalCurvedList"/>
    <dgm:cxn modelId="{D5872553-4758-4EF5-8362-57AA00E1E4E8}" type="presParOf" srcId="{4B3BEF29-8A29-498B-B919-B21E7DA59E19}" destId="{1FC193AD-DA29-4A19-8B2F-44118499F7EC}" srcOrd="0" destOrd="0" presId="urn:microsoft.com/office/officeart/2008/layout/VerticalCurvedList"/>
    <dgm:cxn modelId="{CFE0DCF0-DBD2-48AE-9931-175542DB973E}" type="presParOf" srcId="{0EB840EA-4756-4A10-9002-C0D46F3CBF67}" destId="{650752E4-4D8F-4DA6-B001-9740E5635321}" srcOrd="7" destOrd="0" presId="urn:microsoft.com/office/officeart/2008/layout/VerticalCurvedList"/>
    <dgm:cxn modelId="{B3550B3C-C738-42EF-9DEC-DC98375FFE61}" type="presParOf" srcId="{0EB840EA-4756-4A10-9002-C0D46F3CBF67}" destId="{DA858ADF-6601-4B8F-A13A-E76B0F2588A8}" srcOrd="8" destOrd="0" presId="urn:microsoft.com/office/officeart/2008/layout/VerticalCurvedList"/>
    <dgm:cxn modelId="{D202C399-E0E5-4E42-A794-C51140A418AF}" type="presParOf" srcId="{DA858ADF-6601-4B8F-A13A-E76B0F2588A8}" destId="{0066C52F-8978-4E7B-8AC0-CCC39A6F7DA6}"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DCE8F-9A4F-4BEC-B998-5A608D9DE25B}" type="doc">
      <dgm:prSet loTypeId="urn:microsoft.com/office/officeart/2005/8/layout/process1" loCatId="process" qsTypeId="urn:microsoft.com/office/officeart/2005/8/quickstyle/simple4" qsCatId="simple" csTypeId="urn:microsoft.com/office/officeart/2005/8/colors/colorful5" csCatId="colorful" phldr="1"/>
      <dgm:spPr/>
    </dgm:pt>
    <dgm:pt modelId="{4B136000-E3E0-4939-A5C7-C24E6F283B48}">
      <dgm:prSet phldrT="[文本]"/>
      <dgm:spPr/>
      <dgm:t>
        <a:bodyPr/>
        <a:lstStyle/>
        <a:p>
          <a:r>
            <a:rPr lang="zh-CN" altLang="en-US" dirty="0"/>
            <a:t>构建</a:t>
          </a:r>
          <a:r>
            <a:rPr lang="en-US" altLang="zh-CN" dirty="0"/>
            <a:t>URL</a:t>
          </a:r>
          <a:endParaRPr lang="zh-CN" altLang="en-US" dirty="0"/>
        </a:p>
      </dgm:t>
    </dgm:pt>
    <dgm:pt modelId="{F76D7DFF-280B-411F-AFBF-D184C8F1099B}" cxnId="{933043A9-7F48-4DAE-B35F-B2FE07F11B7E}" type="parTrans">
      <dgm:prSet/>
      <dgm:spPr/>
      <dgm:t>
        <a:bodyPr/>
        <a:lstStyle/>
        <a:p>
          <a:endParaRPr lang="zh-CN" altLang="en-US"/>
        </a:p>
      </dgm:t>
    </dgm:pt>
    <dgm:pt modelId="{848DB785-578A-4A78-B285-363D0B175976}" cxnId="{933043A9-7F48-4DAE-B35F-B2FE07F11B7E}" type="sibTrans">
      <dgm:prSet/>
      <dgm:spPr/>
      <dgm:t>
        <a:bodyPr/>
        <a:lstStyle/>
        <a:p>
          <a:endParaRPr lang="zh-CN" altLang="en-US"/>
        </a:p>
      </dgm:t>
    </dgm:pt>
    <dgm:pt modelId="{7EEC1BC0-B357-44D8-9438-CEBED147A215}">
      <dgm:prSet phldrT="[文本]"/>
      <dgm:spPr/>
      <dgm:t>
        <a:bodyPr/>
        <a:lstStyle/>
        <a:p>
          <a:r>
            <a:rPr lang="zh-CN" altLang="en-US" dirty="0"/>
            <a:t>选定</a:t>
          </a:r>
          <a:r>
            <a:rPr lang="en-US" altLang="zh-CN" dirty="0"/>
            <a:t>URL</a:t>
          </a:r>
          <a:endParaRPr lang="zh-CN" altLang="en-US" dirty="0"/>
        </a:p>
      </dgm:t>
    </dgm:pt>
    <dgm:pt modelId="{FD234C5D-E0A2-4471-94E1-F6E8DE39A12E}" cxnId="{AE1E026D-ADE3-4B65-9C11-B47D64147F11}" type="parTrans">
      <dgm:prSet/>
      <dgm:spPr/>
      <dgm:t>
        <a:bodyPr/>
        <a:lstStyle/>
        <a:p>
          <a:endParaRPr lang="zh-CN" altLang="en-US"/>
        </a:p>
      </dgm:t>
    </dgm:pt>
    <dgm:pt modelId="{8FF20809-E004-4803-8889-41470E9A9A9F}" cxnId="{AE1E026D-ADE3-4B65-9C11-B47D64147F11}" type="sibTrans">
      <dgm:prSet/>
      <dgm:spPr/>
      <dgm:t>
        <a:bodyPr/>
        <a:lstStyle/>
        <a:p>
          <a:endParaRPr lang="zh-CN" altLang="en-US"/>
        </a:p>
      </dgm:t>
    </dgm:pt>
    <dgm:pt modelId="{FEA7DEEB-8479-479C-9C01-F3501D0F810D}">
      <dgm:prSet phldrT="[文本]"/>
      <dgm:spPr/>
      <dgm:t>
        <a:bodyPr/>
        <a:lstStyle/>
        <a:p>
          <a:r>
            <a:rPr lang="zh-CN" altLang="en-US" dirty="0"/>
            <a:t>发送请求</a:t>
          </a:r>
        </a:p>
      </dgm:t>
    </dgm:pt>
    <dgm:pt modelId="{E46F652F-F0B2-4763-B5EE-DAB9DC6C8DB9}" cxnId="{D00F2CFF-0005-4AE4-A783-9A417CC32BE3}" type="parTrans">
      <dgm:prSet/>
      <dgm:spPr/>
      <dgm:t>
        <a:bodyPr/>
        <a:lstStyle/>
        <a:p>
          <a:endParaRPr lang="zh-CN" altLang="en-US"/>
        </a:p>
      </dgm:t>
    </dgm:pt>
    <dgm:pt modelId="{D702EA87-9148-4ABB-9AF1-A950D9E292E9}" cxnId="{D00F2CFF-0005-4AE4-A783-9A417CC32BE3}" type="sibTrans">
      <dgm:prSet/>
      <dgm:spPr/>
      <dgm:t>
        <a:bodyPr/>
        <a:lstStyle/>
        <a:p>
          <a:endParaRPr lang="zh-CN" altLang="en-US"/>
        </a:p>
      </dgm:t>
    </dgm:pt>
    <dgm:pt modelId="{99EEC45B-C1A0-44A3-ACBA-E0651A6BDCF5}">
      <dgm:prSet/>
      <dgm:spPr/>
      <dgm:t>
        <a:bodyPr/>
        <a:lstStyle/>
        <a:p>
          <a:r>
            <a:rPr lang="zh-CN" altLang="en-US" dirty="0"/>
            <a:t>获取数据</a:t>
          </a:r>
        </a:p>
      </dgm:t>
    </dgm:pt>
    <dgm:pt modelId="{3B0837F6-8310-4E93-B546-F2FF3829B331}" cxnId="{47BB291D-157B-4F85-8A9A-E78C4CAA3C1D}" type="parTrans">
      <dgm:prSet/>
      <dgm:spPr/>
      <dgm:t>
        <a:bodyPr/>
        <a:lstStyle/>
        <a:p>
          <a:endParaRPr lang="zh-CN" altLang="en-US"/>
        </a:p>
      </dgm:t>
    </dgm:pt>
    <dgm:pt modelId="{436056B5-DD98-4490-B537-8A11B32B403A}" cxnId="{47BB291D-157B-4F85-8A9A-E78C4CAA3C1D}" type="sibTrans">
      <dgm:prSet/>
      <dgm:spPr/>
      <dgm:t>
        <a:bodyPr/>
        <a:lstStyle/>
        <a:p>
          <a:endParaRPr lang="zh-CN" altLang="en-US"/>
        </a:p>
      </dgm:t>
    </dgm:pt>
    <dgm:pt modelId="{B4830BCC-F290-4FB2-B8E8-3AFD89272C9F}">
      <dgm:prSet/>
      <dgm:spPr/>
      <dgm:t>
        <a:bodyPr/>
        <a:lstStyle/>
        <a:p>
          <a:r>
            <a:rPr lang="zh-CN" altLang="en-US" dirty="0"/>
            <a:t>解析数据</a:t>
          </a:r>
        </a:p>
      </dgm:t>
    </dgm:pt>
    <dgm:pt modelId="{39D5B2B4-C6E8-4EB3-943B-34D72475E618}" cxnId="{803F7C77-D467-4895-A705-9FF8FDACC507}" type="parTrans">
      <dgm:prSet/>
      <dgm:spPr/>
      <dgm:t>
        <a:bodyPr/>
        <a:lstStyle/>
        <a:p>
          <a:endParaRPr lang="zh-CN" altLang="en-US"/>
        </a:p>
      </dgm:t>
    </dgm:pt>
    <dgm:pt modelId="{AF28B17E-B0E3-4C62-9B54-B6DF8F5797EF}" cxnId="{803F7C77-D467-4895-A705-9FF8FDACC507}" type="sibTrans">
      <dgm:prSet/>
      <dgm:spPr/>
      <dgm:t>
        <a:bodyPr/>
        <a:lstStyle/>
        <a:p>
          <a:endParaRPr lang="zh-CN" altLang="en-US"/>
        </a:p>
      </dgm:t>
    </dgm:pt>
    <dgm:pt modelId="{2F0F90F7-81E1-4292-903E-BC63955E7A29}">
      <dgm:prSet/>
      <dgm:spPr/>
      <dgm:t>
        <a:bodyPr/>
        <a:lstStyle/>
        <a:p>
          <a:r>
            <a:rPr lang="zh-CN" altLang="en-US" dirty="0"/>
            <a:t>保存数据</a:t>
          </a:r>
        </a:p>
      </dgm:t>
    </dgm:pt>
    <dgm:pt modelId="{4E42028A-4CE7-448B-BF12-0B669239EA34}" cxnId="{6E98B675-1C85-444E-B948-6837E89BC719}" type="parTrans">
      <dgm:prSet/>
      <dgm:spPr/>
      <dgm:t>
        <a:bodyPr/>
        <a:lstStyle/>
        <a:p>
          <a:endParaRPr lang="zh-CN" altLang="en-US"/>
        </a:p>
      </dgm:t>
    </dgm:pt>
    <dgm:pt modelId="{C1E50C82-B436-4CDB-8C06-FF7C1DE77BBB}" cxnId="{6E98B675-1C85-444E-B948-6837E89BC719}" type="sibTrans">
      <dgm:prSet/>
      <dgm:spPr/>
      <dgm:t>
        <a:bodyPr/>
        <a:lstStyle/>
        <a:p>
          <a:endParaRPr lang="zh-CN" altLang="en-US"/>
        </a:p>
      </dgm:t>
    </dgm:pt>
    <dgm:pt modelId="{93FAC3A3-FD9C-435F-BC79-DF49B50E8F0E}" type="pres">
      <dgm:prSet presAssocID="{DDADCE8F-9A4F-4BEC-B998-5A608D9DE25B}" presName="Name0" presStyleCnt="0">
        <dgm:presLayoutVars>
          <dgm:dir/>
          <dgm:resizeHandles val="exact"/>
        </dgm:presLayoutVars>
      </dgm:prSet>
      <dgm:spPr/>
    </dgm:pt>
    <dgm:pt modelId="{DCA6CD95-AA58-4D38-AAE9-49C75DA8026A}" type="pres">
      <dgm:prSet presAssocID="{4B136000-E3E0-4939-A5C7-C24E6F283B48}" presName="node" presStyleLbl="node1" presStyleIdx="0" presStyleCnt="6">
        <dgm:presLayoutVars>
          <dgm:bulletEnabled val="1"/>
        </dgm:presLayoutVars>
      </dgm:prSet>
      <dgm:spPr/>
      <dgm:t>
        <a:bodyPr/>
        <a:lstStyle/>
        <a:p>
          <a:endParaRPr lang="zh-CN" altLang="en-US"/>
        </a:p>
      </dgm:t>
    </dgm:pt>
    <dgm:pt modelId="{9230949D-2F88-4E6F-94DB-CB6D7AFF8EC7}" type="pres">
      <dgm:prSet presAssocID="{848DB785-578A-4A78-B285-363D0B175976}" presName="sibTrans" presStyleLbl="sibTrans2D1" presStyleIdx="0" presStyleCnt="5"/>
      <dgm:spPr/>
      <dgm:t>
        <a:bodyPr/>
        <a:lstStyle/>
        <a:p>
          <a:endParaRPr lang="zh-CN" altLang="en-US"/>
        </a:p>
      </dgm:t>
    </dgm:pt>
    <dgm:pt modelId="{0E19FD26-8413-4BB8-A50E-18A49F748BB5}" type="pres">
      <dgm:prSet presAssocID="{848DB785-578A-4A78-B285-363D0B175976}" presName="connectorText" presStyleLbl="sibTrans2D1" presStyleIdx="0" presStyleCnt="5"/>
      <dgm:spPr/>
      <dgm:t>
        <a:bodyPr/>
        <a:lstStyle/>
        <a:p>
          <a:endParaRPr lang="zh-CN" altLang="en-US"/>
        </a:p>
      </dgm:t>
    </dgm:pt>
    <dgm:pt modelId="{E7101391-41BE-4EB8-B17B-8D7C674835A8}" type="pres">
      <dgm:prSet presAssocID="{7EEC1BC0-B357-44D8-9438-CEBED147A215}" presName="node" presStyleLbl="node1" presStyleIdx="1" presStyleCnt="6">
        <dgm:presLayoutVars>
          <dgm:bulletEnabled val="1"/>
        </dgm:presLayoutVars>
      </dgm:prSet>
      <dgm:spPr/>
      <dgm:t>
        <a:bodyPr/>
        <a:lstStyle/>
        <a:p>
          <a:endParaRPr lang="zh-CN" altLang="en-US"/>
        </a:p>
      </dgm:t>
    </dgm:pt>
    <dgm:pt modelId="{8A9110DE-4506-4D9A-B7FC-522B14263EF7}" type="pres">
      <dgm:prSet presAssocID="{8FF20809-E004-4803-8889-41470E9A9A9F}" presName="sibTrans" presStyleLbl="sibTrans2D1" presStyleIdx="1" presStyleCnt="5"/>
      <dgm:spPr/>
      <dgm:t>
        <a:bodyPr/>
        <a:lstStyle/>
        <a:p>
          <a:endParaRPr lang="zh-CN" altLang="en-US"/>
        </a:p>
      </dgm:t>
    </dgm:pt>
    <dgm:pt modelId="{86FF27DD-7913-4177-97BB-460450FFE021}" type="pres">
      <dgm:prSet presAssocID="{8FF20809-E004-4803-8889-41470E9A9A9F}" presName="connectorText" presStyleLbl="sibTrans2D1" presStyleIdx="1" presStyleCnt="5"/>
      <dgm:spPr/>
      <dgm:t>
        <a:bodyPr/>
        <a:lstStyle/>
        <a:p>
          <a:endParaRPr lang="zh-CN" altLang="en-US"/>
        </a:p>
      </dgm:t>
    </dgm:pt>
    <dgm:pt modelId="{7C6182C0-FD78-43A8-9CE7-821FB95106DB}" type="pres">
      <dgm:prSet presAssocID="{FEA7DEEB-8479-479C-9C01-F3501D0F810D}" presName="node" presStyleLbl="node1" presStyleIdx="2" presStyleCnt="6">
        <dgm:presLayoutVars>
          <dgm:bulletEnabled val="1"/>
        </dgm:presLayoutVars>
      </dgm:prSet>
      <dgm:spPr/>
      <dgm:t>
        <a:bodyPr/>
        <a:lstStyle/>
        <a:p>
          <a:endParaRPr lang="zh-CN" altLang="en-US"/>
        </a:p>
      </dgm:t>
    </dgm:pt>
    <dgm:pt modelId="{121194C1-ADC9-4A5E-97E6-6CE0130E3718}" type="pres">
      <dgm:prSet presAssocID="{D702EA87-9148-4ABB-9AF1-A950D9E292E9}" presName="sibTrans" presStyleLbl="sibTrans2D1" presStyleIdx="2" presStyleCnt="5"/>
      <dgm:spPr/>
      <dgm:t>
        <a:bodyPr/>
        <a:lstStyle/>
        <a:p>
          <a:endParaRPr lang="zh-CN" altLang="en-US"/>
        </a:p>
      </dgm:t>
    </dgm:pt>
    <dgm:pt modelId="{D917CF7B-2449-4B02-A83E-129D11A18771}" type="pres">
      <dgm:prSet presAssocID="{D702EA87-9148-4ABB-9AF1-A950D9E292E9}" presName="connectorText" presStyleLbl="sibTrans2D1" presStyleIdx="2" presStyleCnt="5"/>
      <dgm:spPr/>
      <dgm:t>
        <a:bodyPr/>
        <a:lstStyle/>
        <a:p>
          <a:endParaRPr lang="zh-CN" altLang="en-US"/>
        </a:p>
      </dgm:t>
    </dgm:pt>
    <dgm:pt modelId="{F8ADCCE6-ACC9-4062-A6BA-6DE547076638}" type="pres">
      <dgm:prSet presAssocID="{99EEC45B-C1A0-44A3-ACBA-E0651A6BDCF5}" presName="node" presStyleLbl="node1" presStyleIdx="3" presStyleCnt="6">
        <dgm:presLayoutVars>
          <dgm:bulletEnabled val="1"/>
        </dgm:presLayoutVars>
      </dgm:prSet>
      <dgm:spPr/>
      <dgm:t>
        <a:bodyPr/>
        <a:lstStyle/>
        <a:p>
          <a:endParaRPr lang="zh-CN" altLang="en-US"/>
        </a:p>
      </dgm:t>
    </dgm:pt>
    <dgm:pt modelId="{F861832D-04E8-4AA8-A6B2-924366A9CF1E}" type="pres">
      <dgm:prSet presAssocID="{436056B5-DD98-4490-B537-8A11B32B403A}" presName="sibTrans" presStyleLbl="sibTrans2D1" presStyleIdx="3" presStyleCnt="5"/>
      <dgm:spPr/>
      <dgm:t>
        <a:bodyPr/>
        <a:lstStyle/>
        <a:p>
          <a:endParaRPr lang="zh-CN" altLang="en-US"/>
        </a:p>
      </dgm:t>
    </dgm:pt>
    <dgm:pt modelId="{5587AD5F-33CB-42E5-BE0F-9DB71FAFB261}" type="pres">
      <dgm:prSet presAssocID="{436056B5-DD98-4490-B537-8A11B32B403A}" presName="connectorText" presStyleLbl="sibTrans2D1" presStyleIdx="3" presStyleCnt="5"/>
      <dgm:spPr/>
      <dgm:t>
        <a:bodyPr/>
        <a:lstStyle/>
        <a:p>
          <a:endParaRPr lang="zh-CN" altLang="en-US"/>
        </a:p>
      </dgm:t>
    </dgm:pt>
    <dgm:pt modelId="{42D7ACA2-132B-4073-8AE3-E090186D3834}" type="pres">
      <dgm:prSet presAssocID="{B4830BCC-F290-4FB2-B8E8-3AFD89272C9F}" presName="node" presStyleLbl="node1" presStyleIdx="4" presStyleCnt="6">
        <dgm:presLayoutVars>
          <dgm:bulletEnabled val="1"/>
        </dgm:presLayoutVars>
      </dgm:prSet>
      <dgm:spPr/>
      <dgm:t>
        <a:bodyPr/>
        <a:lstStyle/>
        <a:p>
          <a:endParaRPr lang="zh-CN" altLang="en-US"/>
        </a:p>
      </dgm:t>
    </dgm:pt>
    <dgm:pt modelId="{FDE3A3B2-7EEA-4E33-A4E8-80C3461ED237}" type="pres">
      <dgm:prSet presAssocID="{AF28B17E-B0E3-4C62-9B54-B6DF8F5797EF}" presName="sibTrans" presStyleLbl="sibTrans2D1" presStyleIdx="4" presStyleCnt="5"/>
      <dgm:spPr/>
      <dgm:t>
        <a:bodyPr/>
        <a:lstStyle/>
        <a:p>
          <a:endParaRPr lang="zh-CN" altLang="en-US"/>
        </a:p>
      </dgm:t>
    </dgm:pt>
    <dgm:pt modelId="{585BA671-FB45-4BC6-B29E-7A5DB4187915}" type="pres">
      <dgm:prSet presAssocID="{AF28B17E-B0E3-4C62-9B54-B6DF8F5797EF}" presName="connectorText" presStyleLbl="sibTrans2D1" presStyleIdx="4" presStyleCnt="5"/>
      <dgm:spPr/>
      <dgm:t>
        <a:bodyPr/>
        <a:lstStyle/>
        <a:p>
          <a:endParaRPr lang="zh-CN" altLang="en-US"/>
        </a:p>
      </dgm:t>
    </dgm:pt>
    <dgm:pt modelId="{B2D433D9-CC98-4367-A076-2070D836559F}" type="pres">
      <dgm:prSet presAssocID="{2F0F90F7-81E1-4292-903E-BC63955E7A29}" presName="node" presStyleLbl="node1" presStyleIdx="5" presStyleCnt="6">
        <dgm:presLayoutVars>
          <dgm:bulletEnabled val="1"/>
        </dgm:presLayoutVars>
      </dgm:prSet>
      <dgm:spPr/>
      <dgm:t>
        <a:bodyPr/>
        <a:lstStyle/>
        <a:p>
          <a:endParaRPr lang="zh-CN" altLang="en-US"/>
        </a:p>
      </dgm:t>
    </dgm:pt>
  </dgm:ptLst>
  <dgm:cxnLst>
    <dgm:cxn modelId="{7AABA80E-026A-41DC-922A-F356D8CFF321}" type="presOf" srcId="{848DB785-578A-4A78-B285-363D0B175976}" destId="{0E19FD26-8413-4BB8-A50E-18A49F748BB5}" srcOrd="1" destOrd="0" presId="urn:microsoft.com/office/officeart/2005/8/layout/process1"/>
    <dgm:cxn modelId="{8D2CE391-E9BC-4007-9E6A-2C8A365C7000}" type="presOf" srcId="{7EEC1BC0-B357-44D8-9438-CEBED147A215}" destId="{E7101391-41BE-4EB8-B17B-8D7C674835A8}" srcOrd="0" destOrd="0" presId="urn:microsoft.com/office/officeart/2005/8/layout/process1"/>
    <dgm:cxn modelId="{6E33BE80-A0EC-4093-8571-3F7926BEC8FE}" type="presOf" srcId="{AF28B17E-B0E3-4C62-9B54-B6DF8F5797EF}" destId="{585BA671-FB45-4BC6-B29E-7A5DB4187915}" srcOrd="1" destOrd="0" presId="urn:microsoft.com/office/officeart/2005/8/layout/process1"/>
    <dgm:cxn modelId="{2BC4706B-3144-4D93-9E23-D89E27212C18}" type="presOf" srcId="{DDADCE8F-9A4F-4BEC-B998-5A608D9DE25B}" destId="{93FAC3A3-FD9C-435F-BC79-DF49B50E8F0E}" srcOrd="0" destOrd="0" presId="urn:microsoft.com/office/officeart/2005/8/layout/process1"/>
    <dgm:cxn modelId="{62A73213-0FC7-414F-A41F-316DF763D486}" type="presOf" srcId="{2F0F90F7-81E1-4292-903E-BC63955E7A29}" destId="{B2D433D9-CC98-4367-A076-2070D836559F}" srcOrd="0" destOrd="0" presId="urn:microsoft.com/office/officeart/2005/8/layout/process1"/>
    <dgm:cxn modelId="{933043A9-7F48-4DAE-B35F-B2FE07F11B7E}" srcId="{DDADCE8F-9A4F-4BEC-B998-5A608D9DE25B}" destId="{4B136000-E3E0-4939-A5C7-C24E6F283B48}" srcOrd="0" destOrd="0" parTransId="{F76D7DFF-280B-411F-AFBF-D184C8F1099B}" sibTransId="{848DB785-578A-4A78-B285-363D0B175976}"/>
    <dgm:cxn modelId="{73B19D73-0CBA-4081-9907-9DDB32610AEA}" type="presOf" srcId="{AF28B17E-B0E3-4C62-9B54-B6DF8F5797EF}" destId="{FDE3A3B2-7EEA-4E33-A4E8-80C3461ED237}" srcOrd="0" destOrd="0" presId="urn:microsoft.com/office/officeart/2005/8/layout/process1"/>
    <dgm:cxn modelId="{AE1E026D-ADE3-4B65-9C11-B47D64147F11}" srcId="{DDADCE8F-9A4F-4BEC-B998-5A608D9DE25B}" destId="{7EEC1BC0-B357-44D8-9438-CEBED147A215}" srcOrd="1" destOrd="0" parTransId="{FD234C5D-E0A2-4471-94E1-F6E8DE39A12E}" sibTransId="{8FF20809-E004-4803-8889-41470E9A9A9F}"/>
    <dgm:cxn modelId="{D00F2CFF-0005-4AE4-A783-9A417CC32BE3}" srcId="{DDADCE8F-9A4F-4BEC-B998-5A608D9DE25B}" destId="{FEA7DEEB-8479-479C-9C01-F3501D0F810D}" srcOrd="2" destOrd="0" parTransId="{E46F652F-F0B2-4763-B5EE-DAB9DC6C8DB9}" sibTransId="{D702EA87-9148-4ABB-9AF1-A950D9E292E9}"/>
    <dgm:cxn modelId="{AE02AAF0-D257-4DE4-9C37-FB4D3DB5E3D0}" type="presOf" srcId="{FEA7DEEB-8479-479C-9C01-F3501D0F810D}" destId="{7C6182C0-FD78-43A8-9CE7-821FB95106DB}" srcOrd="0" destOrd="0" presId="urn:microsoft.com/office/officeart/2005/8/layout/process1"/>
    <dgm:cxn modelId="{83EA669E-96C7-40C5-9646-25103158BD60}" type="presOf" srcId="{D702EA87-9148-4ABB-9AF1-A950D9E292E9}" destId="{D917CF7B-2449-4B02-A83E-129D11A18771}" srcOrd="1" destOrd="0" presId="urn:microsoft.com/office/officeart/2005/8/layout/process1"/>
    <dgm:cxn modelId="{605E6372-7529-4DFD-AEAF-19A15A41D320}" type="presOf" srcId="{848DB785-578A-4A78-B285-363D0B175976}" destId="{9230949D-2F88-4E6F-94DB-CB6D7AFF8EC7}" srcOrd="0" destOrd="0" presId="urn:microsoft.com/office/officeart/2005/8/layout/process1"/>
    <dgm:cxn modelId="{53C0E2DD-461B-4BEF-BC15-AB610D9426FB}" type="presOf" srcId="{4B136000-E3E0-4939-A5C7-C24E6F283B48}" destId="{DCA6CD95-AA58-4D38-AAE9-49C75DA8026A}" srcOrd="0" destOrd="0" presId="urn:microsoft.com/office/officeart/2005/8/layout/process1"/>
    <dgm:cxn modelId="{6E98B675-1C85-444E-B948-6837E89BC719}" srcId="{DDADCE8F-9A4F-4BEC-B998-5A608D9DE25B}" destId="{2F0F90F7-81E1-4292-903E-BC63955E7A29}" srcOrd="5" destOrd="0" parTransId="{4E42028A-4CE7-448B-BF12-0B669239EA34}" sibTransId="{C1E50C82-B436-4CDB-8C06-FF7C1DE77BBB}"/>
    <dgm:cxn modelId="{0FF91A5F-4C58-4B3B-8C1C-CE2F6EFC77C9}" type="presOf" srcId="{8FF20809-E004-4803-8889-41470E9A9A9F}" destId="{8A9110DE-4506-4D9A-B7FC-522B14263EF7}" srcOrd="0" destOrd="0" presId="urn:microsoft.com/office/officeart/2005/8/layout/process1"/>
    <dgm:cxn modelId="{E1F160BD-2C6B-4D57-97B5-A2617CCE784A}" type="presOf" srcId="{D702EA87-9148-4ABB-9AF1-A950D9E292E9}" destId="{121194C1-ADC9-4A5E-97E6-6CE0130E3718}" srcOrd="0" destOrd="0" presId="urn:microsoft.com/office/officeart/2005/8/layout/process1"/>
    <dgm:cxn modelId="{58102B37-8F80-43FD-9E4A-DB00A1C21255}" type="presOf" srcId="{436056B5-DD98-4490-B537-8A11B32B403A}" destId="{F861832D-04E8-4AA8-A6B2-924366A9CF1E}" srcOrd="0" destOrd="0" presId="urn:microsoft.com/office/officeart/2005/8/layout/process1"/>
    <dgm:cxn modelId="{47BB291D-157B-4F85-8A9A-E78C4CAA3C1D}" srcId="{DDADCE8F-9A4F-4BEC-B998-5A608D9DE25B}" destId="{99EEC45B-C1A0-44A3-ACBA-E0651A6BDCF5}" srcOrd="3" destOrd="0" parTransId="{3B0837F6-8310-4E93-B546-F2FF3829B331}" sibTransId="{436056B5-DD98-4490-B537-8A11B32B403A}"/>
    <dgm:cxn modelId="{539BF012-B619-4ADC-87F5-D55B6F263337}" type="presOf" srcId="{B4830BCC-F290-4FB2-B8E8-3AFD89272C9F}" destId="{42D7ACA2-132B-4073-8AE3-E090186D3834}" srcOrd="0" destOrd="0" presId="urn:microsoft.com/office/officeart/2005/8/layout/process1"/>
    <dgm:cxn modelId="{547C8684-D988-4190-8342-9553C4A40A3E}" type="presOf" srcId="{436056B5-DD98-4490-B537-8A11B32B403A}" destId="{5587AD5F-33CB-42E5-BE0F-9DB71FAFB261}" srcOrd="1" destOrd="0" presId="urn:microsoft.com/office/officeart/2005/8/layout/process1"/>
    <dgm:cxn modelId="{803F7C77-D467-4895-A705-9FF8FDACC507}" srcId="{DDADCE8F-9A4F-4BEC-B998-5A608D9DE25B}" destId="{B4830BCC-F290-4FB2-B8E8-3AFD89272C9F}" srcOrd="4" destOrd="0" parTransId="{39D5B2B4-C6E8-4EB3-943B-34D72475E618}" sibTransId="{AF28B17E-B0E3-4C62-9B54-B6DF8F5797EF}"/>
    <dgm:cxn modelId="{E9B0E41B-1C66-47A8-970B-18470147B4A1}" type="presOf" srcId="{99EEC45B-C1A0-44A3-ACBA-E0651A6BDCF5}" destId="{F8ADCCE6-ACC9-4062-A6BA-6DE547076638}" srcOrd="0" destOrd="0" presId="urn:microsoft.com/office/officeart/2005/8/layout/process1"/>
    <dgm:cxn modelId="{38C9C8D4-2160-454A-A1ED-8E0842CBD6DF}" type="presOf" srcId="{8FF20809-E004-4803-8889-41470E9A9A9F}" destId="{86FF27DD-7913-4177-97BB-460450FFE021}" srcOrd="1" destOrd="0" presId="urn:microsoft.com/office/officeart/2005/8/layout/process1"/>
    <dgm:cxn modelId="{96BFC087-9F76-46C9-8F7C-B92C0D4D6D42}" type="presParOf" srcId="{93FAC3A3-FD9C-435F-BC79-DF49B50E8F0E}" destId="{DCA6CD95-AA58-4D38-AAE9-49C75DA8026A}" srcOrd="0" destOrd="0" presId="urn:microsoft.com/office/officeart/2005/8/layout/process1"/>
    <dgm:cxn modelId="{E4C6CC24-9357-4231-A33C-39B7D3684BC6}" type="presParOf" srcId="{93FAC3A3-FD9C-435F-BC79-DF49B50E8F0E}" destId="{9230949D-2F88-4E6F-94DB-CB6D7AFF8EC7}" srcOrd="1" destOrd="0" presId="urn:microsoft.com/office/officeart/2005/8/layout/process1"/>
    <dgm:cxn modelId="{861CADF7-536A-452C-AB71-E563659D2663}" type="presParOf" srcId="{9230949D-2F88-4E6F-94DB-CB6D7AFF8EC7}" destId="{0E19FD26-8413-4BB8-A50E-18A49F748BB5}" srcOrd="0" destOrd="0" presId="urn:microsoft.com/office/officeart/2005/8/layout/process1"/>
    <dgm:cxn modelId="{E03E7730-BCB5-463E-8585-380805C2F14D}" type="presParOf" srcId="{93FAC3A3-FD9C-435F-BC79-DF49B50E8F0E}" destId="{E7101391-41BE-4EB8-B17B-8D7C674835A8}" srcOrd="2" destOrd="0" presId="urn:microsoft.com/office/officeart/2005/8/layout/process1"/>
    <dgm:cxn modelId="{918CB73E-1825-4C4C-AA62-89E32A3A57AE}" type="presParOf" srcId="{93FAC3A3-FD9C-435F-BC79-DF49B50E8F0E}" destId="{8A9110DE-4506-4D9A-B7FC-522B14263EF7}" srcOrd="3" destOrd="0" presId="urn:microsoft.com/office/officeart/2005/8/layout/process1"/>
    <dgm:cxn modelId="{F3614C71-F9B7-4F32-9C44-C12089200BE9}" type="presParOf" srcId="{8A9110DE-4506-4D9A-B7FC-522B14263EF7}" destId="{86FF27DD-7913-4177-97BB-460450FFE021}" srcOrd="0" destOrd="0" presId="urn:microsoft.com/office/officeart/2005/8/layout/process1"/>
    <dgm:cxn modelId="{AFDBB493-FBAE-4951-B256-3332FC3E9942}" type="presParOf" srcId="{93FAC3A3-FD9C-435F-BC79-DF49B50E8F0E}" destId="{7C6182C0-FD78-43A8-9CE7-821FB95106DB}" srcOrd="4" destOrd="0" presId="urn:microsoft.com/office/officeart/2005/8/layout/process1"/>
    <dgm:cxn modelId="{C86DA1B0-F282-4E67-8685-79DB0EF789D4}" type="presParOf" srcId="{93FAC3A3-FD9C-435F-BC79-DF49B50E8F0E}" destId="{121194C1-ADC9-4A5E-97E6-6CE0130E3718}" srcOrd="5" destOrd="0" presId="urn:microsoft.com/office/officeart/2005/8/layout/process1"/>
    <dgm:cxn modelId="{6DD2BB2A-8A9C-4118-949E-FC09A3454E17}" type="presParOf" srcId="{121194C1-ADC9-4A5E-97E6-6CE0130E3718}" destId="{D917CF7B-2449-4B02-A83E-129D11A18771}" srcOrd="0" destOrd="0" presId="urn:microsoft.com/office/officeart/2005/8/layout/process1"/>
    <dgm:cxn modelId="{9A02754E-903B-4D11-860F-EF8CD8FE4BD3}" type="presParOf" srcId="{93FAC3A3-FD9C-435F-BC79-DF49B50E8F0E}" destId="{F8ADCCE6-ACC9-4062-A6BA-6DE547076638}" srcOrd="6" destOrd="0" presId="urn:microsoft.com/office/officeart/2005/8/layout/process1"/>
    <dgm:cxn modelId="{1A3673A5-02CD-44D6-A0AE-2514E087B68A}" type="presParOf" srcId="{93FAC3A3-FD9C-435F-BC79-DF49B50E8F0E}" destId="{F861832D-04E8-4AA8-A6B2-924366A9CF1E}" srcOrd="7" destOrd="0" presId="urn:microsoft.com/office/officeart/2005/8/layout/process1"/>
    <dgm:cxn modelId="{4BE11FD8-2659-4D8B-9F55-6C6B1BE8A8CD}" type="presParOf" srcId="{F861832D-04E8-4AA8-A6B2-924366A9CF1E}" destId="{5587AD5F-33CB-42E5-BE0F-9DB71FAFB261}" srcOrd="0" destOrd="0" presId="urn:microsoft.com/office/officeart/2005/8/layout/process1"/>
    <dgm:cxn modelId="{ECF41EAA-312B-4D1F-ACCD-61920E323CDC}" type="presParOf" srcId="{93FAC3A3-FD9C-435F-BC79-DF49B50E8F0E}" destId="{42D7ACA2-132B-4073-8AE3-E090186D3834}" srcOrd="8" destOrd="0" presId="urn:microsoft.com/office/officeart/2005/8/layout/process1"/>
    <dgm:cxn modelId="{354E180A-538F-4A15-95C3-D085E03667D8}" type="presParOf" srcId="{93FAC3A3-FD9C-435F-BC79-DF49B50E8F0E}" destId="{FDE3A3B2-7EEA-4E33-A4E8-80C3461ED237}" srcOrd="9" destOrd="0" presId="urn:microsoft.com/office/officeart/2005/8/layout/process1"/>
    <dgm:cxn modelId="{63B4191D-192F-4962-8040-7FA96F29CD95}" type="presParOf" srcId="{FDE3A3B2-7EEA-4E33-A4E8-80C3461ED237}" destId="{585BA671-FB45-4BC6-B29E-7A5DB4187915}" srcOrd="0" destOrd="0" presId="urn:microsoft.com/office/officeart/2005/8/layout/process1"/>
    <dgm:cxn modelId="{B2CDDD7A-0E74-4DFF-AECF-A916E7B7C078}" type="presParOf" srcId="{93FAC3A3-FD9C-435F-BC79-DF49B50E8F0E}" destId="{B2D433D9-CC98-4367-A076-2070D836559F}" srcOrd="1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342D9-ECB5-46C9-8918-BA79289794D1}">
      <dsp:nvSpPr>
        <dsp:cNvPr id="0" name=""/>
        <dsp:cNvSpPr/>
      </dsp:nvSpPr>
      <dsp:spPr>
        <a:xfrm>
          <a:off x="-2784179" y="-429216"/>
          <a:ext cx="3322480" cy="3322480"/>
        </a:xfrm>
        <a:prstGeom prst="blockArc">
          <a:avLst>
            <a:gd name="adj1" fmla="val 18900000"/>
            <a:gd name="adj2" fmla="val 2700000"/>
            <a:gd name="adj3" fmla="val 650"/>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AB3B1D-F774-4754-8170-43B458E56263}">
      <dsp:nvSpPr>
        <dsp:cNvPr id="0" name=""/>
        <dsp:cNvSpPr/>
      </dsp:nvSpPr>
      <dsp:spPr>
        <a:xfrm>
          <a:off x="282524" y="189436"/>
          <a:ext cx="3575990" cy="37906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886" tIns="33020" rIns="33020" bIns="33020" numCol="1" spcCol="1270" anchor="ctr" anchorCtr="0">
          <a:noAutofit/>
        </a:bodyPr>
        <a:lstStyle/>
        <a:p>
          <a:pPr lvl="0" algn="l" defTabSz="577850">
            <a:lnSpc>
              <a:spcPct val="90000"/>
            </a:lnSpc>
            <a:spcBef>
              <a:spcPct val="0"/>
            </a:spcBef>
            <a:spcAft>
              <a:spcPct val="35000"/>
            </a:spcAft>
          </a:pPr>
          <a:r>
            <a:rPr lang="zh-CN" sz="1300" b="1" kern="1200" dirty="0"/>
            <a:t>疫情数据获取</a:t>
          </a:r>
          <a:endParaRPr lang="zh-CN" altLang="en-US" sz="1300" kern="1200" dirty="0"/>
        </a:p>
      </dsp:txBody>
      <dsp:txXfrm>
        <a:off x="282524" y="189436"/>
        <a:ext cx="3575990" cy="379069"/>
      </dsp:txXfrm>
    </dsp:sp>
    <dsp:sp modelId="{08519839-30AA-4F9B-852A-83698203722F}">
      <dsp:nvSpPr>
        <dsp:cNvPr id="0" name=""/>
        <dsp:cNvSpPr/>
      </dsp:nvSpPr>
      <dsp:spPr>
        <a:xfrm>
          <a:off x="45606" y="142052"/>
          <a:ext cx="473836" cy="473836"/>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9D0614-D596-4FAB-A0F4-409ED78A7F46}">
      <dsp:nvSpPr>
        <dsp:cNvPr id="0" name=""/>
        <dsp:cNvSpPr/>
      </dsp:nvSpPr>
      <dsp:spPr>
        <a:xfrm>
          <a:off x="499853" y="758138"/>
          <a:ext cx="3358661" cy="37906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886" tIns="33020" rIns="33020" bIns="33020" numCol="1" spcCol="1270" anchor="ctr" anchorCtr="0">
          <a:noAutofit/>
        </a:bodyPr>
        <a:lstStyle/>
        <a:p>
          <a:pPr lvl="0" algn="l" defTabSz="577850">
            <a:lnSpc>
              <a:spcPct val="90000"/>
            </a:lnSpc>
            <a:spcBef>
              <a:spcPct val="0"/>
            </a:spcBef>
            <a:spcAft>
              <a:spcPct val="35000"/>
            </a:spcAft>
          </a:pPr>
          <a:r>
            <a:rPr lang="zh-CN" sz="1300" b="1" kern="1200" dirty="0"/>
            <a:t>疫情分析</a:t>
          </a:r>
          <a:endParaRPr lang="zh-CN" altLang="en-US" sz="1300" kern="1200" dirty="0"/>
        </a:p>
      </dsp:txBody>
      <dsp:txXfrm>
        <a:off x="499853" y="758138"/>
        <a:ext cx="3358661" cy="379069"/>
      </dsp:txXfrm>
    </dsp:sp>
    <dsp:sp modelId="{AAF457C1-9013-4DD4-955F-0A38608C3740}">
      <dsp:nvSpPr>
        <dsp:cNvPr id="0" name=""/>
        <dsp:cNvSpPr/>
      </dsp:nvSpPr>
      <dsp:spPr>
        <a:xfrm>
          <a:off x="262935" y="710754"/>
          <a:ext cx="473836" cy="47383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C1BCFA-F909-4309-B369-9BD66642EA3B}">
      <dsp:nvSpPr>
        <dsp:cNvPr id="0" name=""/>
        <dsp:cNvSpPr/>
      </dsp:nvSpPr>
      <dsp:spPr>
        <a:xfrm>
          <a:off x="499853" y="1326840"/>
          <a:ext cx="3358661" cy="37906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886" tIns="33020" rIns="33020" bIns="33020" numCol="1" spcCol="1270" anchor="ctr" anchorCtr="0">
          <a:noAutofit/>
        </a:bodyPr>
        <a:lstStyle/>
        <a:p>
          <a:pPr lvl="0" algn="l" defTabSz="577850">
            <a:lnSpc>
              <a:spcPct val="90000"/>
            </a:lnSpc>
            <a:spcBef>
              <a:spcPct val="0"/>
            </a:spcBef>
            <a:spcAft>
              <a:spcPct val="35000"/>
            </a:spcAft>
          </a:pPr>
          <a:r>
            <a:rPr lang="zh-CN" sz="1300" b="1" kern="1200" dirty="0"/>
            <a:t>每日疫情可视化、中国疫情地图可视化</a:t>
          </a:r>
          <a:endParaRPr lang="zh-CN" altLang="en-US" sz="1300" kern="1200" dirty="0"/>
        </a:p>
      </dsp:txBody>
      <dsp:txXfrm>
        <a:off x="499853" y="1326840"/>
        <a:ext cx="3358661" cy="379069"/>
      </dsp:txXfrm>
    </dsp:sp>
    <dsp:sp modelId="{1FC193AD-DA29-4A19-8B2F-44118499F7EC}">
      <dsp:nvSpPr>
        <dsp:cNvPr id="0" name=""/>
        <dsp:cNvSpPr/>
      </dsp:nvSpPr>
      <dsp:spPr>
        <a:xfrm>
          <a:off x="262935" y="1279456"/>
          <a:ext cx="473836" cy="473836"/>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0752E4-4D8F-4DA6-B001-9740E5635321}">
      <dsp:nvSpPr>
        <dsp:cNvPr id="0" name=""/>
        <dsp:cNvSpPr/>
      </dsp:nvSpPr>
      <dsp:spPr>
        <a:xfrm>
          <a:off x="282524" y="1895542"/>
          <a:ext cx="3575990" cy="37906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886" tIns="33020" rIns="33020" bIns="33020" numCol="1" spcCol="1270" anchor="ctr" anchorCtr="0">
          <a:noAutofit/>
        </a:bodyPr>
        <a:lstStyle/>
        <a:p>
          <a:pPr lvl="0" algn="l" defTabSz="577850">
            <a:lnSpc>
              <a:spcPct val="90000"/>
            </a:lnSpc>
            <a:spcBef>
              <a:spcPct val="0"/>
            </a:spcBef>
            <a:spcAft>
              <a:spcPct val="35000"/>
            </a:spcAft>
          </a:pPr>
          <a:r>
            <a:rPr lang="zh-CN" sz="1300" b="1" kern="1200" dirty="0"/>
            <a:t>世界疫情及地级市疫情地图可视化</a:t>
          </a:r>
          <a:endParaRPr lang="zh-CN" altLang="en-US" sz="1300" kern="1200" dirty="0"/>
        </a:p>
      </dsp:txBody>
      <dsp:txXfrm>
        <a:off x="282524" y="1895542"/>
        <a:ext cx="3575990" cy="379069"/>
      </dsp:txXfrm>
    </dsp:sp>
    <dsp:sp modelId="{0066C52F-8978-4E7B-8AC0-CCC39A6F7DA6}">
      <dsp:nvSpPr>
        <dsp:cNvPr id="0" name=""/>
        <dsp:cNvSpPr/>
      </dsp:nvSpPr>
      <dsp:spPr>
        <a:xfrm>
          <a:off x="45606" y="1848159"/>
          <a:ext cx="473836" cy="473836"/>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6CD95-AA58-4D38-AAE9-49C75DA8026A}">
      <dsp:nvSpPr>
        <dsp:cNvPr id="0" name=""/>
        <dsp:cNvSpPr/>
      </dsp:nvSpPr>
      <dsp:spPr>
        <a:xfrm>
          <a:off x="0" y="666280"/>
          <a:ext cx="795722" cy="825018"/>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构建</a:t>
          </a:r>
          <a:r>
            <a:rPr lang="en-US" altLang="zh-CN" sz="1800" kern="1200" dirty="0"/>
            <a:t>URL</a:t>
          </a:r>
          <a:endParaRPr lang="zh-CN" altLang="en-US" sz="1800" kern="1200" dirty="0"/>
        </a:p>
      </dsp:txBody>
      <dsp:txXfrm>
        <a:off x="23306" y="689586"/>
        <a:ext cx="749110" cy="778406"/>
      </dsp:txXfrm>
    </dsp:sp>
    <dsp:sp modelId="{9230949D-2F88-4E6F-94DB-CB6D7AFF8EC7}">
      <dsp:nvSpPr>
        <dsp:cNvPr id="0" name=""/>
        <dsp:cNvSpPr/>
      </dsp:nvSpPr>
      <dsp:spPr>
        <a:xfrm>
          <a:off x="875294" y="980120"/>
          <a:ext cx="168693" cy="197339"/>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875294" y="1019588"/>
        <a:ext cx="118085" cy="118403"/>
      </dsp:txXfrm>
    </dsp:sp>
    <dsp:sp modelId="{E7101391-41BE-4EB8-B17B-8D7C674835A8}">
      <dsp:nvSpPr>
        <dsp:cNvPr id="0" name=""/>
        <dsp:cNvSpPr/>
      </dsp:nvSpPr>
      <dsp:spPr>
        <a:xfrm>
          <a:off x="1114011" y="666280"/>
          <a:ext cx="795722" cy="825018"/>
        </a:xfrm>
        <a:prstGeom prst="roundRect">
          <a:avLst>
            <a:gd name="adj" fmla="val 10000"/>
          </a:avLst>
        </a:prstGeom>
        <a:gradFill rotWithShape="0">
          <a:gsLst>
            <a:gs pos="0">
              <a:schemeClr val="accent5">
                <a:hueOff val="1863212"/>
                <a:satOff val="-8708"/>
                <a:lumOff val="3020"/>
                <a:alphaOff val="0"/>
                <a:shade val="51000"/>
                <a:satMod val="130000"/>
              </a:schemeClr>
            </a:gs>
            <a:gs pos="80000">
              <a:schemeClr val="accent5">
                <a:hueOff val="1863212"/>
                <a:satOff val="-8708"/>
                <a:lumOff val="3020"/>
                <a:alphaOff val="0"/>
                <a:shade val="93000"/>
                <a:satMod val="130000"/>
              </a:schemeClr>
            </a:gs>
            <a:gs pos="100000">
              <a:schemeClr val="accent5">
                <a:hueOff val="1863212"/>
                <a:satOff val="-8708"/>
                <a:lumOff val="302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选定</a:t>
          </a:r>
          <a:r>
            <a:rPr lang="en-US" altLang="zh-CN" sz="1800" kern="1200" dirty="0"/>
            <a:t>URL</a:t>
          </a:r>
          <a:endParaRPr lang="zh-CN" altLang="en-US" sz="1800" kern="1200" dirty="0"/>
        </a:p>
      </dsp:txBody>
      <dsp:txXfrm>
        <a:off x="1137317" y="689586"/>
        <a:ext cx="749110" cy="778406"/>
      </dsp:txXfrm>
    </dsp:sp>
    <dsp:sp modelId="{8A9110DE-4506-4D9A-B7FC-522B14263EF7}">
      <dsp:nvSpPr>
        <dsp:cNvPr id="0" name=""/>
        <dsp:cNvSpPr/>
      </dsp:nvSpPr>
      <dsp:spPr>
        <a:xfrm>
          <a:off x="1989306" y="980120"/>
          <a:ext cx="168693" cy="197339"/>
        </a:xfrm>
        <a:prstGeom prst="rightArrow">
          <a:avLst>
            <a:gd name="adj1" fmla="val 60000"/>
            <a:gd name="adj2" fmla="val 50000"/>
          </a:avLst>
        </a:prstGeom>
        <a:gradFill rotWithShape="0">
          <a:gsLst>
            <a:gs pos="0">
              <a:schemeClr val="accent5">
                <a:hueOff val="2329015"/>
                <a:satOff val="-10885"/>
                <a:lumOff val="3774"/>
                <a:alphaOff val="0"/>
                <a:shade val="51000"/>
                <a:satMod val="130000"/>
              </a:schemeClr>
            </a:gs>
            <a:gs pos="80000">
              <a:schemeClr val="accent5">
                <a:hueOff val="2329015"/>
                <a:satOff val="-10885"/>
                <a:lumOff val="3774"/>
                <a:alphaOff val="0"/>
                <a:shade val="93000"/>
                <a:satMod val="130000"/>
              </a:schemeClr>
            </a:gs>
            <a:gs pos="100000">
              <a:schemeClr val="accent5">
                <a:hueOff val="2329015"/>
                <a:satOff val="-10885"/>
                <a:lumOff val="377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89306" y="1019588"/>
        <a:ext cx="118085" cy="118403"/>
      </dsp:txXfrm>
    </dsp:sp>
    <dsp:sp modelId="{7C6182C0-FD78-43A8-9CE7-821FB95106DB}">
      <dsp:nvSpPr>
        <dsp:cNvPr id="0" name=""/>
        <dsp:cNvSpPr/>
      </dsp:nvSpPr>
      <dsp:spPr>
        <a:xfrm>
          <a:off x="2228023" y="666280"/>
          <a:ext cx="795722" cy="825018"/>
        </a:xfrm>
        <a:prstGeom prst="roundRect">
          <a:avLst>
            <a:gd name="adj" fmla="val 10000"/>
          </a:avLst>
        </a:prstGeom>
        <a:gradFill rotWithShape="0">
          <a:gsLst>
            <a:gs pos="0">
              <a:schemeClr val="accent5">
                <a:hueOff val="3726424"/>
                <a:satOff val="-17416"/>
                <a:lumOff val="6039"/>
                <a:alphaOff val="0"/>
                <a:shade val="51000"/>
                <a:satMod val="130000"/>
              </a:schemeClr>
            </a:gs>
            <a:gs pos="80000">
              <a:schemeClr val="accent5">
                <a:hueOff val="3726424"/>
                <a:satOff val="-17416"/>
                <a:lumOff val="6039"/>
                <a:alphaOff val="0"/>
                <a:shade val="93000"/>
                <a:satMod val="130000"/>
              </a:schemeClr>
            </a:gs>
            <a:gs pos="100000">
              <a:schemeClr val="accent5">
                <a:hueOff val="3726424"/>
                <a:satOff val="-17416"/>
                <a:lumOff val="603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发送请求</a:t>
          </a:r>
        </a:p>
      </dsp:txBody>
      <dsp:txXfrm>
        <a:off x="2251329" y="689586"/>
        <a:ext cx="749110" cy="778406"/>
      </dsp:txXfrm>
    </dsp:sp>
    <dsp:sp modelId="{121194C1-ADC9-4A5E-97E6-6CE0130E3718}">
      <dsp:nvSpPr>
        <dsp:cNvPr id="0" name=""/>
        <dsp:cNvSpPr/>
      </dsp:nvSpPr>
      <dsp:spPr>
        <a:xfrm>
          <a:off x="3103317" y="980120"/>
          <a:ext cx="168693" cy="197339"/>
        </a:xfrm>
        <a:prstGeom prst="rightArrow">
          <a:avLst>
            <a:gd name="adj1" fmla="val 60000"/>
            <a:gd name="adj2" fmla="val 50000"/>
          </a:avLst>
        </a:prstGeom>
        <a:gradFill rotWithShape="0">
          <a:gsLst>
            <a:gs pos="0">
              <a:schemeClr val="accent5">
                <a:hueOff val="4658030"/>
                <a:satOff val="-21771"/>
                <a:lumOff val="7549"/>
                <a:alphaOff val="0"/>
                <a:shade val="51000"/>
                <a:satMod val="130000"/>
              </a:schemeClr>
            </a:gs>
            <a:gs pos="80000">
              <a:schemeClr val="accent5">
                <a:hueOff val="4658030"/>
                <a:satOff val="-21771"/>
                <a:lumOff val="7549"/>
                <a:alphaOff val="0"/>
                <a:shade val="93000"/>
                <a:satMod val="130000"/>
              </a:schemeClr>
            </a:gs>
            <a:gs pos="100000">
              <a:schemeClr val="accent5">
                <a:hueOff val="4658030"/>
                <a:satOff val="-21771"/>
                <a:lumOff val="754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103317" y="1019588"/>
        <a:ext cx="118085" cy="118403"/>
      </dsp:txXfrm>
    </dsp:sp>
    <dsp:sp modelId="{F8ADCCE6-ACC9-4062-A6BA-6DE547076638}">
      <dsp:nvSpPr>
        <dsp:cNvPr id="0" name=""/>
        <dsp:cNvSpPr/>
      </dsp:nvSpPr>
      <dsp:spPr>
        <a:xfrm>
          <a:off x="3342034" y="666280"/>
          <a:ext cx="795722" cy="825018"/>
        </a:xfrm>
        <a:prstGeom prst="roundRect">
          <a:avLst>
            <a:gd name="adj" fmla="val 10000"/>
          </a:avLst>
        </a:prstGeom>
        <a:gradFill rotWithShape="0">
          <a:gsLst>
            <a:gs pos="0">
              <a:schemeClr val="accent5">
                <a:hueOff val="5589636"/>
                <a:satOff val="-26125"/>
                <a:lumOff val="9059"/>
                <a:alphaOff val="0"/>
                <a:shade val="51000"/>
                <a:satMod val="130000"/>
              </a:schemeClr>
            </a:gs>
            <a:gs pos="80000">
              <a:schemeClr val="accent5">
                <a:hueOff val="5589636"/>
                <a:satOff val="-26125"/>
                <a:lumOff val="9059"/>
                <a:alphaOff val="0"/>
                <a:shade val="93000"/>
                <a:satMod val="130000"/>
              </a:schemeClr>
            </a:gs>
            <a:gs pos="100000">
              <a:schemeClr val="accent5">
                <a:hueOff val="5589636"/>
                <a:satOff val="-26125"/>
                <a:lumOff val="905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获取数据</a:t>
          </a:r>
        </a:p>
      </dsp:txBody>
      <dsp:txXfrm>
        <a:off x="3365340" y="689586"/>
        <a:ext cx="749110" cy="778406"/>
      </dsp:txXfrm>
    </dsp:sp>
    <dsp:sp modelId="{F861832D-04E8-4AA8-A6B2-924366A9CF1E}">
      <dsp:nvSpPr>
        <dsp:cNvPr id="0" name=""/>
        <dsp:cNvSpPr/>
      </dsp:nvSpPr>
      <dsp:spPr>
        <a:xfrm>
          <a:off x="4217329" y="980120"/>
          <a:ext cx="168693" cy="197339"/>
        </a:xfrm>
        <a:prstGeom prst="rightArrow">
          <a:avLst>
            <a:gd name="adj1" fmla="val 60000"/>
            <a:gd name="adj2" fmla="val 50000"/>
          </a:avLst>
        </a:prstGeom>
        <a:gradFill rotWithShape="0">
          <a:gsLst>
            <a:gs pos="0">
              <a:schemeClr val="accent5">
                <a:hueOff val="6987045"/>
                <a:satOff val="-32656"/>
                <a:lumOff val="11323"/>
                <a:alphaOff val="0"/>
                <a:shade val="51000"/>
                <a:satMod val="130000"/>
              </a:schemeClr>
            </a:gs>
            <a:gs pos="80000">
              <a:schemeClr val="accent5">
                <a:hueOff val="6987045"/>
                <a:satOff val="-32656"/>
                <a:lumOff val="11323"/>
                <a:alphaOff val="0"/>
                <a:shade val="93000"/>
                <a:satMod val="130000"/>
              </a:schemeClr>
            </a:gs>
            <a:gs pos="100000">
              <a:schemeClr val="accent5">
                <a:hueOff val="6987045"/>
                <a:satOff val="-32656"/>
                <a:lumOff val="1132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17329" y="1019588"/>
        <a:ext cx="118085" cy="118403"/>
      </dsp:txXfrm>
    </dsp:sp>
    <dsp:sp modelId="{42D7ACA2-132B-4073-8AE3-E090186D3834}">
      <dsp:nvSpPr>
        <dsp:cNvPr id="0" name=""/>
        <dsp:cNvSpPr/>
      </dsp:nvSpPr>
      <dsp:spPr>
        <a:xfrm>
          <a:off x="4456046" y="666280"/>
          <a:ext cx="795722" cy="825018"/>
        </a:xfrm>
        <a:prstGeom prst="roundRect">
          <a:avLst>
            <a:gd name="adj" fmla="val 10000"/>
          </a:avLst>
        </a:prstGeom>
        <a:gradFill rotWithShape="0">
          <a:gsLst>
            <a:gs pos="0">
              <a:schemeClr val="accent5">
                <a:hueOff val="7452848"/>
                <a:satOff val="-34833"/>
                <a:lumOff val="12078"/>
                <a:alphaOff val="0"/>
                <a:shade val="51000"/>
                <a:satMod val="130000"/>
              </a:schemeClr>
            </a:gs>
            <a:gs pos="80000">
              <a:schemeClr val="accent5">
                <a:hueOff val="7452848"/>
                <a:satOff val="-34833"/>
                <a:lumOff val="12078"/>
                <a:alphaOff val="0"/>
                <a:shade val="93000"/>
                <a:satMod val="130000"/>
              </a:schemeClr>
            </a:gs>
            <a:gs pos="100000">
              <a:schemeClr val="accent5">
                <a:hueOff val="7452848"/>
                <a:satOff val="-34833"/>
                <a:lumOff val="1207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解析数据</a:t>
          </a:r>
        </a:p>
      </dsp:txBody>
      <dsp:txXfrm>
        <a:off x="4479352" y="689586"/>
        <a:ext cx="749110" cy="778406"/>
      </dsp:txXfrm>
    </dsp:sp>
    <dsp:sp modelId="{FDE3A3B2-7EEA-4E33-A4E8-80C3461ED237}">
      <dsp:nvSpPr>
        <dsp:cNvPr id="0" name=""/>
        <dsp:cNvSpPr/>
      </dsp:nvSpPr>
      <dsp:spPr>
        <a:xfrm>
          <a:off x="5331340" y="980120"/>
          <a:ext cx="168693" cy="197339"/>
        </a:xfrm>
        <a:prstGeom prst="rightArrow">
          <a:avLst>
            <a:gd name="adj1" fmla="val 60000"/>
            <a:gd name="adj2" fmla="val 50000"/>
          </a:avLst>
        </a:prstGeom>
        <a:gradFill rotWithShape="0">
          <a:gsLst>
            <a:gs pos="0">
              <a:schemeClr val="accent5">
                <a:hueOff val="9316060"/>
                <a:satOff val="-43541"/>
                <a:lumOff val="15098"/>
                <a:alphaOff val="0"/>
                <a:shade val="51000"/>
                <a:satMod val="130000"/>
              </a:schemeClr>
            </a:gs>
            <a:gs pos="80000">
              <a:schemeClr val="accent5">
                <a:hueOff val="9316060"/>
                <a:satOff val="-43541"/>
                <a:lumOff val="15098"/>
                <a:alphaOff val="0"/>
                <a:shade val="93000"/>
                <a:satMod val="130000"/>
              </a:schemeClr>
            </a:gs>
            <a:gs pos="100000">
              <a:schemeClr val="accent5">
                <a:hueOff val="9316060"/>
                <a:satOff val="-43541"/>
                <a:lumOff val="150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331340" y="1019588"/>
        <a:ext cx="118085" cy="118403"/>
      </dsp:txXfrm>
    </dsp:sp>
    <dsp:sp modelId="{B2D433D9-CC98-4367-A076-2070D836559F}">
      <dsp:nvSpPr>
        <dsp:cNvPr id="0" name=""/>
        <dsp:cNvSpPr/>
      </dsp:nvSpPr>
      <dsp:spPr>
        <a:xfrm>
          <a:off x="5570057" y="666280"/>
          <a:ext cx="795722" cy="825018"/>
        </a:xfrm>
        <a:prstGeom prst="roundRect">
          <a:avLst>
            <a:gd name="adj" fmla="val 10000"/>
          </a:avLst>
        </a:prstGeom>
        <a:gradFill rotWithShape="0">
          <a:gsLst>
            <a:gs pos="0">
              <a:schemeClr val="accent5">
                <a:hueOff val="9316060"/>
                <a:satOff val="-43541"/>
                <a:lumOff val="15098"/>
                <a:alphaOff val="0"/>
                <a:shade val="51000"/>
                <a:satMod val="130000"/>
              </a:schemeClr>
            </a:gs>
            <a:gs pos="80000">
              <a:schemeClr val="accent5">
                <a:hueOff val="9316060"/>
                <a:satOff val="-43541"/>
                <a:lumOff val="15098"/>
                <a:alphaOff val="0"/>
                <a:shade val="93000"/>
                <a:satMod val="130000"/>
              </a:schemeClr>
            </a:gs>
            <a:gs pos="100000">
              <a:schemeClr val="accent5">
                <a:hueOff val="9316060"/>
                <a:satOff val="-43541"/>
                <a:lumOff val="1509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保存数据</a:t>
          </a:r>
        </a:p>
      </dsp:txBody>
      <dsp:txXfrm>
        <a:off x="5593363" y="689586"/>
        <a:ext cx="749110" cy="77840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064D4F-0E9C-4E20-8456-E7D024E175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7E8F4-36F5-42F3-8BF8-DD642CEEF7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2"/>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2"/>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1"/>
            <a:ext cx="9144000" cy="5279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47"/>
          <p:cNvSpPr/>
          <p:nvPr userDrawn="1"/>
        </p:nvSpPr>
        <p:spPr>
          <a:xfrm rot="2700000">
            <a:off x="488189" y="379561"/>
            <a:ext cx="216704" cy="216704"/>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1" fmla="*/ 0 w 416623"/>
              <a:gd name="connsiteY0-2" fmla="*/ 416623 h 416623"/>
              <a:gd name="connsiteX1-3" fmla="*/ 416623 w 416623"/>
              <a:gd name="connsiteY1-4" fmla="*/ 0 h 416623"/>
              <a:gd name="connsiteX2-5" fmla="*/ 416623 w 416623"/>
              <a:gd name="connsiteY2-6" fmla="*/ 416623 h 416623"/>
              <a:gd name="connsiteX3-7" fmla="*/ 0 w 416623"/>
              <a:gd name="connsiteY3-8" fmla="*/ 416623 h 416623"/>
            </a:gdLst>
            <a:ahLst/>
            <a:cxnLst>
              <a:cxn ang="0">
                <a:pos x="connsiteX0-1" y="connsiteY0-2"/>
              </a:cxn>
              <a:cxn ang="0">
                <a:pos x="connsiteX1-3" y="connsiteY1-4"/>
              </a:cxn>
              <a:cxn ang="0">
                <a:pos x="connsiteX2-5" y="connsiteY2-6"/>
              </a:cxn>
              <a:cxn ang="0">
                <a:pos x="connsiteX3-7" y="connsiteY3-8"/>
              </a:cxn>
            </a:cxnLst>
            <a:rect l="l" t="t" r="r" b="b"/>
            <a:pathLst>
              <a:path w="416623" h="416623">
                <a:moveTo>
                  <a:pt x="0" y="416623"/>
                </a:moveTo>
                <a:lnTo>
                  <a:pt x="416623" y="0"/>
                </a:lnTo>
                <a:lnTo>
                  <a:pt x="416623" y="416623"/>
                </a:lnTo>
                <a:lnTo>
                  <a:pt x="0" y="41662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47"/>
          <p:cNvSpPr/>
          <p:nvPr userDrawn="1"/>
        </p:nvSpPr>
        <p:spPr>
          <a:xfrm rot="2700000">
            <a:off x="469274" y="712765"/>
            <a:ext cx="108352" cy="108352"/>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1" fmla="*/ 0 w 416623"/>
              <a:gd name="connsiteY0-2" fmla="*/ 416623 h 416623"/>
              <a:gd name="connsiteX1-3" fmla="*/ 416623 w 416623"/>
              <a:gd name="connsiteY1-4" fmla="*/ 0 h 416623"/>
              <a:gd name="connsiteX2-5" fmla="*/ 416623 w 416623"/>
              <a:gd name="connsiteY2-6" fmla="*/ 416623 h 416623"/>
              <a:gd name="connsiteX3-7" fmla="*/ 0 w 416623"/>
              <a:gd name="connsiteY3-8" fmla="*/ 416623 h 416623"/>
            </a:gdLst>
            <a:ahLst/>
            <a:cxnLst>
              <a:cxn ang="0">
                <a:pos x="connsiteX0-1" y="connsiteY0-2"/>
              </a:cxn>
              <a:cxn ang="0">
                <a:pos x="connsiteX1-3" y="connsiteY1-4"/>
              </a:cxn>
              <a:cxn ang="0">
                <a:pos x="connsiteX2-5" y="connsiteY2-6"/>
              </a:cxn>
              <a:cxn ang="0">
                <a:pos x="connsiteX3-7" y="connsiteY3-8"/>
              </a:cxn>
            </a:cxnLst>
            <a:rect l="l" t="t" r="r" b="b"/>
            <a:pathLst>
              <a:path w="416623" h="416623">
                <a:moveTo>
                  <a:pt x="0" y="416623"/>
                </a:moveTo>
                <a:lnTo>
                  <a:pt x="416623" y="0"/>
                </a:lnTo>
                <a:lnTo>
                  <a:pt x="416623" y="416623"/>
                </a:lnTo>
                <a:lnTo>
                  <a:pt x="0" y="416623"/>
                </a:ln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47"/>
          <p:cNvSpPr/>
          <p:nvPr userDrawn="1"/>
        </p:nvSpPr>
        <p:spPr>
          <a:xfrm rot="18900000" flipV="1">
            <a:off x="132264" y="388006"/>
            <a:ext cx="298169" cy="298169"/>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1" fmla="*/ 0 w 416623"/>
              <a:gd name="connsiteY0-2" fmla="*/ 416623 h 416623"/>
              <a:gd name="connsiteX1-3" fmla="*/ 416623 w 416623"/>
              <a:gd name="connsiteY1-4" fmla="*/ 0 h 416623"/>
              <a:gd name="connsiteX2-5" fmla="*/ 416623 w 416623"/>
              <a:gd name="connsiteY2-6" fmla="*/ 416623 h 416623"/>
              <a:gd name="connsiteX3-7" fmla="*/ 0 w 416623"/>
              <a:gd name="connsiteY3-8" fmla="*/ 416623 h 416623"/>
            </a:gdLst>
            <a:ahLst/>
            <a:cxnLst>
              <a:cxn ang="0">
                <a:pos x="connsiteX0-1" y="connsiteY0-2"/>
              </a:cxn>
              <a:cxn ang="0">
                <a:pos x="connsiteX1-3" y="connsiteY1-4"/>
              </a:cxn>
              <a:cxn ang="0">
                <a:pos x="connsiteX2-5" y="connsiteY2-6"/>
              </a:cxn>
              <a:cxn ang="0">
                <a:pos x="connsiteX3-7" y="connsiteY3-8"/>
              </a:cxn>
            </a:cxnLst>
            <a:rect l="l" t="t" r="r" b="b"/>
            <a:pathLst>
              <a:path w="416623" h="416623">
                <a:moveTo>
                  <a:pt x="0" y="416623"/>
                </a:moveTo>
                <a:lnTo>
                  <a:pt x="416623" y="0"/>
                </a:lnTo>
                <a:lnTo>
                  <a:pt x="416623" y="416623"/>
                </a:lnTo>
                <a:lnTo>
                  <a:pt x="0" y="4166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47"/>
          <p:cNvSpPr/>
          <p:nvPr userDrawn="1"/>
        </p:nvSpPr>
        <p:spPr>
          <a:xfrm rot="2700000">
            <a:off x="290580" y="602328"/>
            <a:ext cx="136370" cy="136370"/>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1" fmla="*/ 0 w 416623"/>
              <a:gd name="connsiteY0-2" fmla="*/ 416623 h 416623"/>
              <a:gd name="connsiteX1-3" fmla="*/ 416623 w 416623"/>
              <a:gd name="connsiteY1-4" fmla="*/ 0 h 416623"/>
              <a:gd name="connsiteX2-5" fmla="*/ 416623 w 416623"/>
              <a:gd name="connsiteY2-6" fmla="*/ 416623 h 416623"/>
              <a:gd name="connsiteX3-7" fmla="*/ 0 w 416623"/>
              <a:gd name="connsiteY3-8" fmla="*/ 416623 h 416623"/>
            </a:gdLst>
            <a:ahLst/>
            <a:cxnLst>
              <a:cxn ang="0">
                <a:pos x="connsiteX0-1" y="connsiteY0-2"/>
              </a:cxn>
              <a:cxn ang="0">
                <a:pos x="connsiteX1-3" y="connsiteY1-4"/>
              </a:cxn>
              <a:cxn ang="0">
                <a:pos x="connsiteX2-5" y="connsiteY2-6"/>
              </a:cxn>
              <a:cxn ang="0">
                <a:pos x="connsiteX3-7" y="connsiteY3-8"/>
              </a:cxn>
            </a:cxnLst>
            <a:rect l="l" t="t" r="r" b="b"/>
            <a:pathLst>
              <a:path w="416623" h="416623">
                <a:moveTo>
                  <a:pt x="0" y="416623"/>
                </a:moveTo>
                <a:lnTo>
                  <a:pt x="416623" y="0"/>
                </a:lnTo>
                <a:lnTo>
                  <a:pt x="416623" y="416623"/>
                </a:lnTo>
                <a:lnTo>
                  <a:pt x="0" y="41662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A592ADA-4250-4FCF-A651-0F312BFFC3F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DDBEC0-2DB8-4133-8823-AC5F1478E71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A592ADA-4250-4FCF-A651-0F312BFFC3F1}"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FDDBEC0-2DB8-4133-8823-AC5F1478E71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6.xml"/><Relationship Id="rId2" Type="http://schemas.openxmlformats.org/officeDocument/2006/relationships/image" Target="../media/image3.png"/><Relationship Id="rId1" Type="http://schemas.openxmlformats.org/officeDocument/2006/relationships/hyperlink" Target="https://view.inews.qq.com/g2/getOnsInfo?name=disease_h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slide" Target="slide6.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slide" Target="slide6.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slide" Target="slide6.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17.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hemeOverride" Target="../theme/themeOverride3.xml"/><Relationship Id="rId4" Type="http://schemas.openxmlformats.org/officeDocument/2006/relationships/slide" Target="slide27.xml"/><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slide" Target="slide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xml"/><Relationship Id="rId7" Type="http://schemas.openxmlformats.org/officeDocument/2006/relationships/themeOverride" Target="../theme/themeOverride4.xml"/><Relationship Id="rId6" Type="http://schemas.openxmlformats.org/officeDocument/2006/relationships/slide" Target="slide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themeOverride" Target="../theme/themeOverride5.xml"/><Relationship Id="rId6" Type="http://schemas.openxmlformats.org/officeDocument/2006/relationships/slide" Target="slide3.xml"/><Relationship Id="rId5" Type="http://schemas.openxmlformats.org/officeDocument/2006/relationships/slide" Target="slide23.xml"/><Relationship Id="rId4" Type="http://schemas.openxmlformats.org/officeDocument/2006/relationships/slide" Target="slide19.xml"/><Relationship Id="rId3" Type="http://schemas.openxmlformats.org/officeDocument/2006/relationships/slide" Target="slide15.xml"/><Relationship Id="rId2" Type="http://schemas.openxmlformats.org/officeDocument/2006/relationships/slide" Target="slide11.xml"/><Relationship Id="rId1" Type="http://schemas.openxmlformats.org/officeDocument/2006/relationships/slide" Target="slide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rot="5400000">
            <a:off x="-950112" y="-552328"/>
            <a:ext cx="3197376" cy="1598692"/>
          </a:xfrm>
          <a:custGeom>
            <a:avLst/>
            <a:gdLst/>
            <a:ahLst/>
            <a:cxnLst/>
            <a:rect l="l" t="t" r="r" b="b"/>
            <a:pathLst>
              <a:path w="421675" h="210838">
                <a:moveTo>
                  <a:pt x="210838" y="0"/>
                </a:moveTo>
                <a:lnTo>
                  <a:pt x="421675" y="210838"/>
                </a:lnTo>
                <a:lnTo>
                  <a:pt x="0" y="210838"/>
                </a:lnTo>
                <a:close/>
              </a:path>
            </a:pathLst>
          </a:cu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2"/>
          <p:cNvSpPr/>
          <p:nvPr/>
        </p:nvSpPr>
        <p:spPr>
          <a:xfrm rot="5400000">
            <a:off x="-335752" y="1125526"/>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2"/>
          <p:cNvSpPr/>
          <p:nvPr/>
        </p:nvSpPr>
        <p:spPr>
          <a:xfrm rot="5400000">
            <a:off x="440446" y="159020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2"/>
          <p:cNvSpPr/>
          <p:nvPr/>
        </p:nvSpPr>
        <p:spPr>
          <a:xfrm rot="5400000">
            <a:off x="315136" y="412526"/>
            <a:ext cx="1302985" cy="65026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2"/>
          <p:cNvSpPr/>
          <p:nvPr/>
        </p:nvSpPr>
        <p:spPr>
          <a:xfrm rot="5400000">
            <a:off x="906560" y="1928305"/>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2"/>
          <p:cNvSpPr/>
          <p:nvPr/>
        </p:nvSpPr>
        <p:spPr>
          <a:xfrm rot="5400000">
            <a:off x="906560" y="2456469"/>
            <a:ext cx="547159" cy="2730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矩形 2"/>
          <p:cNvSpPr/>
          <p:nvPr/>
        </p:nvSpPr>
        <p:spPr>
          <a:xfrm rot="5400000">
            <a:off x="440446" y="239194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矩形 2"/>
          <p:cNvSpPr/>
          <p:nvPr/>
        </p:nvSpPr>
        <p:spPr>
          <a:xfrm rot="5400000">
            <a:off x="367402" y="3265808"/>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矩形 2"/>
          <p:cNvSpPr/>
          <p:nvPr/>
        </p:nvSpPr>
        <p:spPr>
          <a:xfrm rot="5400000">
            <a:off x="486335" y="425795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2"/>
          <p:cNvSpPr/>
          <p:nvPr/>
        </p:nvSpPr>
        <p:spPr>
          <a:xfrm rot="5400000">
            <a:off x="-335752" y="4444812"/>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矩形 2"/>
          <p:cNvSpPr/>
          <p:nvPr/>
        </p:nvSpPr>
        <p:spPr>
          <a:xfrm rot="5400000">
            <a:off x="486335" y="4918502"/>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矩形 2"/>
          <p:cNvSpPr/>
          <p:nvPr/>
        </p:nvSpPr>
        <p:spPr>
          <a:xfrm rot="5400000">
            <a:off x="795492" y="4608759"/>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2"/>
          <p:cNvSpPr/>
          <p:nvPr/>
        </p:nvSpPr>
        <p:spPr>
          <a:xfrm rot="5400000">
            <a:off x="1106720" y="4305215"/>
            <a:ext cx="611216" cy="30503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
          <p:cNvSpPr/>
          <p:nvPr/>
        </p:nvSpPr>
        <p:spPr>
          <a:xfrm rot="5400000">
            <a:off x="1104649" y="3687800"/>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
          <p:cNvSpPr/>
          <p:nvPr/>
        </p:nvSpPr>
        <p:spPr>
          <a:xfrm rot="5400000">
            <a:off x="-233773" y="3135261"/>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7" name="矩形 2"/>
          <p:cNvSpPr/>
          <p:nvPr/>
        </p:nvSpPr>
        <p:spPr>
          <a:xfrm rot="5400000">
            <a:off x="-457281" y="119735"/>
            <a:ext cx="1829122" cy="9145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矩形 2"/>
          <p:cNvSpPr/>
          <p:nvPr/>
        </p:nvSpPr>
        <p:spPr>
          <a:xfrm rot="5400000">
            <a:off x="151528" y="15026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9" name="矩形 2"/>
          <p:cNvSpPr/>
          <p:nvPr/>
        </p:nvSpPr>
        <p:spPr>
          <a:xfrm rot="5400000">
            <a:off x="151528" y="252347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0" name="矩形 2"/>
          <p:cNvSpPr/>
          <p:nvPr/>
        </p:nvSpPr>
        <p:spPr>
          <a:xfrm rot="5400000">
            <a:off x="-75391" y="3863968"/>
            <a:ext cx="957086" cy="477638"/>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2"/>
          <p:cNvSpPr/>
          <p:nvPr/>
        </p:nvSpPr>
        <p:spPr>
          <a:xfrm rot="5400000">
            <a:off x="1306481" y="1479337"/>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矩形 2"/>
          <p:cNvSpPr/>
          <p:nvPr/>
        </p:nvSpPr>
        <p:spPr>
          <a:xfrm rot="5400000">
            <a:off x="-700570" y="1070967"/>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矩形 2"/>
          <p:cNvSpPr/>
          <p:nvPr/>
        </p:nvSpPr>
        <p:spPr>
          <a:xfrm rot="5400000">
            <a:off x="-407031" y="2913873"/>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4" name="矩形 2"/>
          <p:cNvSpPr/>
          <p:nvPr/>
        </p:nvSpPr>
        <p:spPr>
          <a:xfrm rot="5400000">
            <a:off x="361002" y="4020142"/>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矩形 2"/>
          <p:cNvSpPr/>
          <p:nvPr/>
        </p:nvSpPr>
        <p:spPr>
          <a:xfrm rot="5400000">
            <a:off x="1277524" y="3061881"/>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6" name="矩形 2"/>
          <p:cNvSpPr/>
          <p:nvPr/>
        </p:nvSpPr>
        <p:spPr>
          <a:xfrm rot="5400000">
            <a:off x="1747240" y="2233233"/>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矩形 2"/>
          <p:cNvSpPr/>
          <p:nvPr/>
        </p:nvSpPr>
        <p:spPr>
          <a:xfrm rot="5400000">
            <a:off x="1687430" y="2829651"/>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8" name="矩形 2"/>
          <p:cNvSpPr/>
          <p:nvPr/>
        </p:nvSpPr>
        <p:spPr>
          <a:xfrm rot="5400000">
            <a:off x="1501312" y="4527089"/>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9" name="矩形 2"/>
          <p:cNvSpPr/>
          <p:nvPr/>
        </p:nvSpPr>
        <p:spPr>
          <a:xfrm rot="5400000">
            <a:off x="1164999" y="5043965"/>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9" name="矩形 2"/>
          <p:cNvSpPr/>
          <p:nvPr/>
        </p:nvSpPr>
        <p:spPr>
          <a:xfrm rot="5400000">
            <a:off x="-470723" y="2550230"/>
            <a:ext cx="1882895" cy="941450"/>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0" name="矩形 2"/>
          <p:cNvSpPr/>
          <p:nvPr/>
        </p:nvSpPr>
        <p:spPr>
          <a:xfrm rot="5400000">
            <a:off x="197724" y="4516526"/>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1" name="矩形 2"/>
          <p:cNvSpPr/>
          <p:nvPr/>
        </p:nvSpPr>
        <p:spPr>
          <a:xfrm rot="5400000">
            <a:off x="176184" y="1235392"/>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2" name="矩形 2"/>
          <p:cNvSpPr/>
          <p:nvPr/>
        </p:nvSpPr>
        <p:spPr>
          <a:xfrm rot="5400000">
            <a:off x="1184628" y="2196878"/>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2"/>
          <p:cNvSpPr/>
          <p:nvPr/>
        </p:nvSpPr>
        <p:spPr>
          <a:xfrm rot="5400000">
            <a:off x="1226534" y="542473"/>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2"/>
          <p:cNvSpPr/>
          <p:nvPr/>
        </p:nvSpPr>
        <p:spPr>
          <a:xfrm rot="16200000">
            <a:off x="7402359" y="1913156"/>
            <a:ext cx="2340562" cy="117028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8" name="矩形 2"/>
          <p:cNvSpPr/>
          <p:nvPr/>
        </p:nvSpPr>
        <p:spPr>
          <a:xfrm rot="16200000">
            <a:off x="8150524" y="3620765"/>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9" name="矩形 2"/>
          <p:cNvSpPr/>
          <p:nvPr/>
        </p:nvSpPr>
        <p:spPr>
          <a:xfrm rot="16200000">
            <a:off x="7913119" y="342548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0" name="矩形 2"/>
          <p:cNvSpPr/>
          <p:nvPr/>
        </p:nvSpPr>
        <p:spPr>
          <a:xfrm rot="16200000">
            <a:off x="7539660" y="4355011"/>
            <a:ext cx="1302985" cy="65026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1" name="矩形 2"/>
          <p:cNvSpPr/>
          <p:nvPr/>
        </p:nvSpPr>
        <p:spPr>
          <a:xfrm rot="16200000">
            <a:off x="7704062" y="3216430"/>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2" name="矩形 2"/>
          <p:cNvSpPr/>
          <p:nvPr/>
        </p:nvSpPr>
        <p:spPr>
          <a:xfrm rot="16200000">
            <a:off x="7704062" y="2688266"/>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3" name="矩形 2"/>
          <p:cNvSpPr/>
          <p:nvPr/>
        </p:nvSpPr>
        <p:spPr>
          <a:xfrm rot="16200000">
            <a:off x="7913119" y="262374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4" name="矩形 2"/>
          <p:cNvSpPr/>
          <p:nvPr/>
        </p:nvSpPr>
        <p:spPr>
          <a:xfrm rot="16200000">
            <a:off x="7696061" y="1605865"/>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5" name="矩形 2"/>
          <p:cNvSpPr/>
          <p:nvPr/>
        </p:nvSpPr>
        <p:spPr>
          <a:xfrm rot="16200000">
            <a:off x="8051961" y="850689"/>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6" name="矩形 2"/>
          <p:cNvSpPr/>
          <p:nvPr/>
        </p:nvSpPr>
        <p:spPr>
          <a:xfrm rot="16200000">
            <a:off x="8150524" y="301479"/>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7" name="矩形 2"/>
          <p:cNvSpPr/>
          <p:nvPr/>
        </p:nvSpPr>
        <p:spPr>
          <a:xfrm rot="16200000">
            <a:off x="8051961" y="190138"/>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8" name="矩形 2"/>
          <p:cNvSpPr/>
          <p:nvPr/>
        </p:nvSpPr>
        <p:spPr>
          <a:xfrm rot="16200000">
            <a:off x="7742804" y="49988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9" name="矩形 2"/>
          <p:cNvSpPr/>
          <p:nvPr/>
        </p:nvSpPr>
        <p:spPr>
          <a:xfrm rot="16200000">
            <a:off x="7439845" y="807552"/>
            <a:ext cx="611216" cy="3050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0" name="矩形 2"/>
          <p:cNvSpPr/>
          <p:nvPr/>
        </p:nvSpPr>
        <p:spPr>
          <a:xfrm rot="16200000">
            <a:off x="7433647" y="1420840"/>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2"/>
          <p:cNvSpPr/>
          <p:nvPr/>
        </p:nvSpPr>
        <p:spPr>
          <a:xfrm rot="16200000">
            <a:off x="8456467" y="1814992"/>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2" name="矩形 2"/>
          <p:cNvSpPr/>
          <p:nvPr/>
        </p:nvSpPr>
        <p:spPr>
          <a:xfrm rot="16200000">
            <a:off x="7785940" y="4383500"/>
            <a:ext cx="1829122" cy="914562"/>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2"/>
          <p:cNvSpPr/>
          <p:nvPr/>
        </p:nvSpPr>
        <p:spPr>
          <a:xfrm rot="16200000">
            <a:off x="8427737" y="36263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4" name="矩形 2"/>
          <p:cNvSpPr/>
          <p:nvPr/>
        </p:nvSpPr>
        <p:spPr>
          <a:xfrm rot="16200000">
            <a:off x="8427737" y="260560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5" name="矩形 2"/>
          <p:cNvSpPr/>
          <p:nvPr/>
        </p:nvSpPr>
        <p:spPr>
          <a:xfrm rot="16200000">
            <a:off x="8276086" y="1076191"/>
            <a:ext cx="957086" cy="477638"/>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6" name="矩形 2"/>
          <p:cNvSpPr/>
          <p:nvPr/>
        </p:nvSpPr>
        <p:spPr>
          <a:xfrm rot="16200000">
            <a:off x="7491229" y="3814035"/>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7" name="矩形 2"/>
          <p:cNvSpPr/>
          <p:nvPr/>
        </p:nvSpPr>
        <p:spPr>
          <a:xfrm rot="16200000">
            <a:off x="7286929" y="3063551"/>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8" name="矩形 2"/>
          <p:cNvSpPr/>
          <p:nvPr/>
        </p:nvSpPr>
        <p:spPr>
          <a:xfrm rot="16200000">
            <a:off x="8165890" y="1805786"/>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矩形 2"/>
          <p:cNvSpPr/>
          <p:nvPr/>
        </p:nvSpPr>
        <p:spPr>
          <a:xfrm rot="16200000">
            <a:off x="7703908" y="852253"/>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0" name="矩形 2"/>
          <p:cNvSpPr/>
          <p:nvPr/>
        </p:nvSpPr>
        <p:spPr>
          <a:xfrm rot="16200000">
            <a:off x="7135069" y="4083577"/>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1" name="矩形 2"/>
          <p:cNvSpPr/>
          <p:nvPr/>
        </p:nvSpPr>
        <p:spPr>
          <a:xfrm rot="16200000">
            <a:off x="7258114" y="1919896"/>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矩形 2"/>
          <p:cNvSpPr/>
          <p:nvPr/>
        </p:nvSpPr>
        <p:spPr>
          <a:xfrm rot="16200000">
            <a:off x="7281990" y="2426460"/>
            <a:ext cx="360071" cy="17969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3" name="矩形 2"/>
          <p:cNvSpPr/>
          <p:nvPr/>
        </p:nvSpPr>
        <p:spPr>
          <a:xfrm rot="16200000">
            <a:off x="7396060" y="760750"/>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4" name="矩形 2"/>
          <p:cNvSpPr/>
          <p:nvPr/>
        </p:nvSpPr>
        <p:spPr>
          <a:xfrm rot="16200000">
            <a:off x="7563822" y="159758"/>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矩形 2"/>
          <p:cNvSpPr/>
          <p:nvPr/>
        </p:nvSpPr>
        <p:spPr>
          <a:xfrm rot="16200000">
            <a:off x="7745609" y="1926117"/>
            <a:ext cx="1882895" cy="941450"/>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6" name="矩形 2"/>
          <p:cNvSpPr/>
          <p:nvPr/>
        </p:nvSpPr>
        <p:spPr>
          <a:xfrm rot="16200000">
            <a:off x="8071565" y="457024"/>
            <a:ext cx="888492" cy="444247"/>
          </a:xfrm>
          <a:custGeom>
            <a:avLst/>
            <a:gdLst/>
            <a:ahLst/>
            <a:cxnLst/>
            <a:rect l="l" t="t" r="r" b="b"/>
            <a:pathLst>
              <a:path w="421675" h="210838">
                <a:moveTo>
                  <a:pt x="210838" y="0"/>
                </a:moveTo>
                <a:lnTo>
                  <a:pt x="421675" y="210838"/>
                </a:lnTo>
                <a:lnTo>
                  <a:pt x="0" y="210838"/>
                </a:lnTo>
                <a:close/>
              </a:path>
            </a:pathLst>
          </a:cu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7" name="矩形 2"/>
          <p:cNvSpPr/>
          <p:nvPr/>
        </p:nvSpPr>
        <p:spPr>
          <a:xfrm rot="16200000">
            <a:off x="8093105" y="3738158"/>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8" name="矩形 2"/>
          <p:cNvSpPr/>
          <p:nvPr/>
        </p:nvSpPr>
        <p:spPr>
          <a:xfrm rot="16200000">
            <a:off x="7444988" y="2956836"/>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9" name="矩形 2"/>
          <p:cNvSpPr/>
          <p:nvPr/>
        </p:nvSpPr>
        <p:spPr>
          <a:xfrm rot="16200000">
            <a:off x="7670838" y="4745366"/>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0" name="矩形 2"/>
          <p:cNvSpPr/>
          <p:nvPr/>
        </p:nvSpPr>
        <p:spPr>
          <a:xfrm rot="16200000">
            <a:off x="6602252" y="1252110"/>
            <a:ext cx="221029" cy="11030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1" name="矩形 2"/>
          <p:cNvSpPr/>
          <p:nvPr/>
        </p:nvSpPr>
        <p:spPr>
          <a:xfrm rot="16200000">
            <a:off x="6789362" y="863370"/>
            <a:ext cx="346918" cy="1731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2" name="矩形 2"/>
          <p:cNvSpPr/>
          <p:nvPr/>
        </p:nvSpPr>
        <p:spPr>
          <a:xfrm rot="5400000">
            <a:off x="2373847" y="3995607"/>
            <a:ext cx="151366" cy="7554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3" name="矩形 2"/>
          <p:cNvSpPr/>
          <p:nvPr/>
        </p:nvSpPr>
        <p:spPr>
          <a:xfrm rot="5400000">
            <a:off x="2143823" y="4294172"/>
            <a:ext cx="223729" cy="111653"/>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6" name="矩形 2"/>
          <p:cNvSpPr/>
          <p:nvPr/>
        </p:nvSpPr>
        <p:spPr>
          <a:xfrm rot="5400000">
            <a:off x="954577" y="553142"/>
            <a:ext cx="2388807" cy="1192144"/>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9" name="矩形 2"/>
          <p:cNvSpPr/>
          <p:nvPr/>
        </p:nvSpPr>
        <p:spPr>
          <a:xfrm rot="16200000" flipH="1">
            <a:off x="5815089" y="1807217"/>
            <a:ext cx="4052969" cy="2147308"/>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0" name="矩形 2"/>
          <p:cNvSpPr/>
          <p:nvPr/>
        </p:nvSpPr>
        <p:spPr>
          <a:xfrm rot="16200000" flipH="1">
            <a:off x="5726344" y="181545"/>
            <a:ext cx="2384235" cy="1189862"/>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3" name="矩形 2"/>
          <p:cNvSpPr/>
          <p:nvPr/>
        </p:nvSpPr>
        <p:spPr>
          <a:xfrm rot="16200000">
            <a:off x="6556517" y="2723944"/>
            <a:ext cx="3610375" cy="1805192"/>
          </a:xfrm>
          <a:custGeom>
            <a:avLst/>
            <a:gdLst/>
            <a:ahLst/>
            <a:cxnLst/>
            <a:rect l="l" t="t" r="r" b="b"/>
            <a:pathLst>
              <a:path w="421675" h="210838">
                <a:moveTo>
                  <a:pt x="210838" y="0"/>
                </a:moveTo>
                <a:lnTo>
                  <a:pt x="421675" y="210838"/>
                </a:lnTo>
                <a:lnTo>
                  <a:pt x="0" y="210838"/>
                </a:lnTo>
                <a:close/>
              </a:path>
            </a:pathLst>
          </a:custGeom>
          <a:solidFill>
            <a:srgbClr val="EEECE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4" name="矩形 2"/>
          <p:cNvSpPr/>
          <p:nvPr/>
        </p:nvSpPr>
        <p:spPr>
          <a:xfrm rot="16200000">
            <a:off x="6187228" y="3832378"/>
            <a:ext cx="940772" cy="470387"/>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1777618" y="1595330"/>
            <a:ext cx="5643999" cy="769441"/>
          </a:xfrm>
          <a:prstGeom prst="rect">
            <a:avLst/>
          </a:prstGeom>
          <a:noFill/>
        </p:spPr>
        <p:txBody>
          <a:bodyPr wrap="square" rtlCol="0">
            <a:spAutoFit/>
          </a:bodyPr>
          <a:lstStyle/>
          <a:p>
            <a:pPr algn="dist"/>
            <a:r>
              <a:rPr lang="zh-CN" altLang="en-US" sz="4400" dirty="0">
                <a:latin typeface="微软雅黑" panose="020B0503020204020204" pitchFamily="34" charset="-122"/>
                <a:ea typeface="微软雅黑" panose="020B0503020204020204" pitchFamily="34" charset="-122"/>
              </a:rPr>
              <a:t>全球疫情情况分析</a:t>
            </a:r>
            <a:endParaRPr lang="zh-CN" altLang="en-US" sz="4400" dirty="0">
              <a:latin typeface="微软雅黑" panose="020B0503020204020204" pitchFamily="34" charset="-122"/>
              <a:ea typeface="微软雅黑" panose="020B0503020204020204" pitchFamily="34" charset="-122"/>
            </a:endParaRPr>
          </a:p>
        </p:txBody>
      </p:sp>
      <p:sp>
        <p:nvSpPr>
          <p:cNvPr id="6" name="矩形 5"/>
          <p:cNvSpPr/>
          <p:nvPr/>
        </p:nvSpPr>
        <p:spPr>
          <a:xfrm>
            <a:off x="2022291" y="2391152"/>
            <a:ext cx="5358022" cy="261610"/>
          </a:xfrm>
          <a:prstGeom prst="rect">
            <a:avLst/>
          </a:prstGeom>
        </p:spPr>
        <p:txBody>
          <a:bodyPr wrap="square">
            <a:spAutoFit/>
          </a:bodyPr>
          <a:lstStyle/>
          <a:p>
            <a:pPr algn="r"/>
            <a:r>
              <a:rPr lang="en-US" altLang="zh-CN" sz="1100" dirty="0">
                <a:latin typeface="Arial Black" panose="020B0A04020102020204" pitchFamily="34" charset="0"/>
                <a:ea typeface="微软雅黑" panose="020B0503020204020204" pitchFamily="34" charset="-122"/>
              </a:rPr>
              <a:t>Analysis of global epidemic situation</a:t>
            </a:r>
            <a:endParaRPr lang="zh-CN" altLang="en-US" sz="1100" dirty="0">
              <a:latin typeface="Arial Black" panose="020B0A040201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8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80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100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3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0-#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80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0-#ppt_w/2"/>
                                          </p:val>
                                        </p:tav>
                                        <p:tav tm="100000">
                                          <p:val>
                                            <p:strVal val="#ppt_x"/>
                                          </p:val>
                                        </p:tav>
                                      </p:tavLst>
                                    </p:anim>
                                    <p:anim calcmode="lin" valueType="num">
                                      <p:cBhvr additive="base">
                                        <p:cTn id="60" dur="500" fill="hold"/>
                                        <p:tgtEl>
                                          <p:spTgt spid="2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30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0-#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0-#ppt_w/2"/>
                                          </p:val>
                                        </p:tav>
                                        <p:tav tm="100000">
                                          <p:val>
                                            <p:strVal val="#ppt_x"/>
                                          </p:val>
                                        </p:tav>
                                      </p:tavLst>
                                    </p:anim>
                                    <p:anim calcmode="lin" valueType="num">
                                      <p:cBhvr additive="base">
                                        <p:cTn id="72" dur="500" fill="hold"/>
                                        <p:tgtEl>
                                          <p:spTgt spid="2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100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0-#ppt_w/2"/>
                                          </p:val>
                                        </p:tav>
                                        <p:tav tm="100000">
                                          <p:val>
                                            <p:strVal val="#ppt_x"/>
                                          </p:val>
                                        </p:tav>
                                      </p:tavLst>
                                    </p:anim>
                                    <p:anim calcmode="lin" valueType="num">
                                      <p:cBhvr additive="base">
                                        <p:cTn id="76" dur="500" fill="hold"/>
                                        <p:tgtEl>
                                          <p:spTgt spid="29"/>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50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0-#ppt_w/2"/>
                                          </p:val>
                                        </p:tav>
                                        <p:tav tm="100000">
                                          <p:val>
                                            <p:strVal val="#ppt_x"/>
                                          </p:val>
                                        </p:tav>
                                      </p:tavLst>
                                    </p:anim>
                                    <p:anim calcmode="lin" valueType="num">
                                      <p:cBhvr additive="base">
                                        <p:cTn id="80" dur="500" fill="hold"/>
                                        <p:tgtEl>
                                          <p:spTgt spid="30"/>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8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additive="base">
                                        <p:cTn id="87" dur="500" fill="hold"/>
                                        <p:tgtEl>
                                          <p:spTgt spid="32"/>
                                        </p:tgtEl>
                                        <p:attrNameLst>
                                          <p:attrName>ppt_x</p:attrName>
                                        </p:attrNameLst>
                                      </p:cBhvr>
                                      <p:tavLst>
                                        <p:tav tm="0">
                                          <p:val>
                                            <p:strVal val="0-#ppt_w/2"/>
                                          </p:val>
                                        </p:tav>
                                        <p:tav tm="100000">
                                          <p:val>
                                            <p:strVal val="#ppt_x"/>
                                          </p:val>
                                        </p:tav>
                                      </p:tavLst>
                                    </p:anim>
                                    <p:anim calcmode="lin" valueType="num">
                                      <p:cBhvr additive="base">
                                        <p:cTn id="88" dur="500" fill="hold"/>
                                        <p:tgtEl>
                                          <p:spTgt spid="3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30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0-#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fill="hold"/>
                                        <p:tgtEl>
                                          <p:spTgt spid="34"/>
                                        </p:tgtEl>
                                        <p:attrNameLst>
                                          <p:attrName>ppt_x</p:attrName>
                                        </p:attrNameLst>
                                      </p:cBhvr>
                                      <p:tavLst>
                                        <p:tav tm="0">
                                          <p:val>
                                            <p:strVal val="0-#ppt_w/2"/>
                                          </p:val>
                                        </p:tav>
                                        <p:tav tm="100000">
                                          <p:val>
                                            <p:strVal val="#ppt_x"/>
                                          </p:val>
                                        </p:tav>
                                      </p:tavLst>
                                    </p:anim>
                                    <p:anim calcmode="lin" valueType="num">
                                      <p:cBhvr additive="base">
                                        <p:cTn id="96" dur="500" fill="hold"/>
                                        <p:tgtEl>
                                          <p:spTgt spid="34"/>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1000"/>
                                  </p:stCondLst>
                                  <p:childTnLst>
                                    <p:set>
                                      <p:cBhvr>
                                        <p:cTn id="98" dur="1" fill="hold">
                                          <p:stCondLst>
                                            <p:cond delay="0"/>
                                          </p:stCondLst>
                                        </p:cTn>
                                        <p:tgtEl>
                                          <p:spTgt spid="35"/>
                                        </p:tgtEl>
                                        <p:attrNameLst>
                                          <p:attrName>style.visibility</p:attrName>
                                        </p:attrNameLst>
                                      </p:cBhvr>
                                      <p:to>
                                        <p:strVal val="visible"/>
                                      </p:to>
                                    </p:set>
                                    <p:anim calcmode="lin" valueType="num">
                                      <p:cBhvr additive="base">
                                        <p:cTn id="99" dur="500" fill="hold"/>
                                        <p:tgtEl>
                                          <p:spTgt spid="35"/>
                                        </p:tgtEl>
                                        <p:attrNameLst>
                                          <p:attrName>ppt_x</p:attrName>
                                        </p:attrNameLst>
                                      </p:cBhvr>
                                      <p:tavLst>
                                        <p:tav tm="0">
                                          <p:val>
                                            <p:strVal val="0-#ppt_w/2"/>
                                          </p:val>
                                        </p:tav>
                                        <p:tav tm="100000">
                                          <p:val>
                                            <p:strVal val="#ppt_x"/>
                                          </p:val>
                                        </p:tav>
                                      </p:tavLst>
                                    </p:anim>
                                    <p:anim calcmode="lin" valueType="num">
                                      <p:cBhvr additive="base">
                                        <p:cTn id="100" dur="500" fill="hold"/>
                                        <p:tgtEl>
                                          <p:spTgt spid="35"/>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50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0-#ppt_w/2"/>
                                          </p:val>
                                        </p:tav>
                                        <p:tav tm="100000">
                                          <p:val>
                                            <p:strVal val="#ppt_x"/>
                                          </p:val>
                                        </p:tav>
                                      </p:tavLst>
                                    </p:anim>
                                    <p:anim calcmode="lin" valueType="num">
                                      <p:cBhvr additive="base">
                                        <p:cTn id="104" dur="500" fill="hold"/>
                                        <p:tgtEl>
                                          <p:spTgt spid="36"/>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additive="base">
                                        <p:cTn id="107" dur="500" fill="hold"/>
                                        <p:tgtEl>
                                          <p:spTgt spid="37"/>
                                        </p:tgtEl>
                                        <p:attrNameLst>
                                          <p:attrName>ppt_x</p:attrName>
                                        </p:attrNameLst>
                                      </p:cBhvr>
                                      <p:tavLst>
                                        <p:tav tm="0">
                                          <p:val>
                                            <p:strVal val="0-#ppt_w/2"/>
                                          </p:val>
                                        </p:tav>
                                        <p:tav tm="100000">
                                          <p:val>
                                            <p:strVal val="#ppt_x"/>
                                          </p:val>
                                        </p:tav>
                                      </p:tavLst>
                                    </p:anim>
                                    <p:anim calcmode="lin" valueType="num">
                                      <p:cBhvr additive="base">
                                        <p:cTn id="108" dur="500" fill="hold"/>
                                        <p:tgtEl>
                                          <p:spTgt spid="37"/>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100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0-#ppt_w/2"/>
                                          </p:val>
                                        </p:tav>
                                        <p:tav tm="100000">
                                          <p:val>
                                            <p:strVal val="#ppt_x"/>
                                          </p:val>
                                        </p:tav>
                                      </p:tavLst>
                                    </p:anim>
                                    <p:anim calcmode="lin" valueType="num">
                                      <p:cBhvr additive="base">
                                        <p:cTn id="112" dur="500" fill="hold"/>
                                        <p:tgtEl>
                                          <p:spTgt spid="38"/>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 calcmode="lin" valueType="num">
                                      <p:cBhvr additive="base">
                                        <p:cTn id="115" dur="500" fill="hold"/>
                                        <p:tgtEl>
                                          <p:spTgt spid="39"/>
                                        </p:tgtEl>
                                        <p:attrNameLst>
                                          <p:attrName>ppt_x</p:attrName>
                                        </p:attrNameLst>
                                      </p:cBhvr>
                                      <p:tavLst>
                                        <p:tav tm="0">
                                          <p:val>
                                            <p:strVal val="0-#ppt_w/2"/>
                                          </p:val>
                                        </p:tav>
                                        <p:tav tm="100000">
                                          <p:val>
                                            <p:strVal val="#ppt_x"/>
                                          </p:val>
                                        </p:tav>
                                      </p:tavLst>
                                    </p:anim>
                                    <p:anim calcmode="lin" valueType="num">
                                      <p:cBhvr additive="base">
                                        <p:cTn id="116" dur="500" fill="hold"/>
                                        <p:tgtEl>
                                          <p:spTgt spid="39"/>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300"/>
                                  </p:stCondLst>
                                  <p:childTnLst>
                                    <p:set>
                                      <p:cBhvr>
                                        <p:cTn id="118" dur="1" fill="hold">
                                          <p:stCondLst>
                                            <p:cond delay="0"/>
                                          </p:stCondLst>
                                        </p:cTn>
                                        <p:tgtEl>
                                          <p:spTgt spid="69"/>
                                        </p:tgtEl>
                                        <p:attrNameLst>
                                          <p:attrName>style.visibility</p:attrName>
                                        </p:attrNameLst>
                                      </p:cBhvr>
                                      <p:to>
                                        <p:strVal val="visible"/>
                                      </p:to>
                                    </p:set>
                                    <p:anim calcmode="lin" valueType="num">
                                      <p:cBhvr additive="base">
                                        <p:cTn id="119" dur="500" fill="hold"/>
                                        <p:tgtEl>
                                          <p:spTgt spid="69"/>
                                        </p:tgtEl>
                                        <p:attrNameLst>
                                          <p:attrName>ppt_x</p:attrName>
                                        </p:attrNameLst>
                                      </p:cBhvr>
                                      <p:tavLst>
                                        <p:tav tm="0">
                                          <p:val>
                                            <p:strVal val="0-#ppt_w/2"/>
                                          </p:val>
                                        </p:tav>
                                        <p:tav tm="100000">
                                          <p:val>
                                            <p:strVal val="#ppt_x"/>
                                          </p:val>
                                        </p:tav>
                                      </p:tavLst>
                                    </p:anim>
                                    <p:anim calcmode="lin" valueType="num">
                                      <p:cBhvr additive="base">
                                        <p:cTn id="120" dur="500" fill="hold"/>
                                        <p:tgtEl>
                                          <p:spTgt spid="69"/>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70"/>
                                        </p:tgtEl>
                                        <p:attrNameLst>
                                          <p:attrName>style.visibility</p:attrName>
                                        </p:attrNameLst>
                                      </p:cBhvr>
                                      <p:to>
                                        <p:strVal val="visible"/>
                                      </p:to>
                                    </p:set>
                                    <p:anim calcmode="lin" valueType="num">
                                      <p:cBhvr additive="base">
                                        <p:cTn id="123" dur="500" fill="hold"/>
                                        <p:tgtEl>
                                          <p:spTgt spid="70"/>
                                        </p:tgtEl>
                                        <p:attrNameLst>
                                          <p:attrName>ppt_x</p:attrName>
                                        </p:attrNameLst>
                                      </p:cBhvr>
                                      <p:tavLst>
                                        <p:tav tm="0">
                                          <p:val>
                                            <p:strVal val="0-#ppt_w/2"/>
                                          </p:val>
                                        </p:tav>
                                        <p:tav tm="100000">
                                          <p:val>
                                            <p:strVal val="#ppt_x"/>
                                          </p:val>
                                        </p:tav>
                                      </p:tavLst>
                                    </p:anim>
                                    <p:anim calcmode="lin" valueType="num">
                                      <p:cBhvr additive="base">
                                        <p:cTn id="124" dur="500" fill="hold"/>
                                        <p:tgtEl>
                                          <p:spTgt spid="70"/>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800"/>
                                  </p:stCondLst>
                                  <p:childTnLst>
                                    <p:set>
                                      <p:cBhvr>
                                        <p:cTn id="126" dur="1" fill="hold">
                                          <p:stCondLst>
                                            <p:cond delay="0"/>
                                          </p:stCondLst>
                                        </p:cTn>
                                        <p:tgtEl>
                                          <p:spTgt spid="71"/>
                                        </p:tgtEl>
                                        <p:attrNameLst>
                                          <p:attrName>style.visibility</p:attrName>
                                        </p:attrNameLst>
                                      </p:cBhvr>
                                      <p:to>
                                        <p:strVal val="visible"/>
                                      </p:to>
                                    </p:set>
                                    <p:anim calcmode="lin" valueType="num">
                                      <p:cBhvr additive="base">
                                        <p:cTn id="127" dur="500" fill="hold"/>
                                        <p:tgtEl>
                                          <p:spTgt spid="71"/>
                                        </p:tgtEl>
                                        <p:attrNameLst>
                                          <p:attrName>ppt_x</p:attrName>
                                        </p:attrNameLst>
                                      </p:cBhvr>
                                      <p:tavLst>
                                        <p:tav tm="0">
                                          <p:val>
                                            <p:strVal val="0-#ppt_w/2"/>
                                          </p:val>
                                        </p:tav>
                                        <p:tav tm="100000">
                                          <p:val>
                                            <p:strVal val="#ppt_x"/>
                                          </p:val>
                                        </p:tav>
                                      </p:tavLst>
                                    </p:anim>
                                    <p:anim calcmode="lin" valueType="num">
                                      <p:cBhvr additive="base">
                                        <p:cTn id="128" dur="500" fill="hold"/>
                                        <p:tgtEl>
                                          <p:spTgt spid="71"/>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anim calcmode="lin" valueType="num">
                                      <p:cBhvr additive="base">
                                        <p:cTn id="131" dur="500" fill="hold"/>
                                        <p:tgtEl>
                                          <p:spTgt spid="72"/>
                                        </p:tgtEl>
                                        <p:attrNameLst>
                                          <p:attrName>ppt_x</p:attrName>
                                        </p:attrNameLst>
                                      </p:cBhvr>
                                      <p:tavLst>
                                        <p:tav tm="0">
                                          <p:val>
                                            <p:strVal val="0-#ppt_w/2"/>
                                          </p:val>
                                        </p:tav>
                                        <p:tav tm="100000">
                                          <p:val>
                                            <p:strVal val="#ppt_x"/>
                                          </p:val>
                                        </p:tav>
                                      </p:tavLst>
                                    </p:anim>
                                    <p:anim calcmode="lin" valueType="num">
                                      <p:cBhvr additive="base">
                                        <p:cTn id="132" dur="500" fill="hold"/>
                                        <p:tgtEl>
                                          <p:spTgt spid="72"/>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300"/>
                                  </p:stCondLst>
                                  <p:childTnLst>
                                    <p:set>
                                      <p:cBhvr>
                                        <p:cTn id="134" dur="1" fill="hold">
                                          <p:stCondLst>
                                            <p:cond delay="0"/>
                                          </p:stCondLst>
                                        </p:cTn>
                                        <p:tgtEl>
                                          <p:spTgt spid="73"/>
                                        </p:tgtEl>
                                        <p:attrNameLst>
                                          <p:attrName>style.visibility</p:attrName>
                                        </p:attrNameLst>
                                      </p:cBhvr>
                                      <p:to>
                                        <p:strVal val="visible"/>
                                      </p:to>
                                    </p:set>
                                    <p:anim calcmode="lin" valueType="num">
                                      <p:cBhvr additive="base">
                                        <p:cTn id="135" dur="500" fill="hold"/>
                                        <p:tgtEl>
                                          <p:spTgt spid="73"/>
                                        </p:tgtEl>
                                        <p:attrNameLst>
                                          <p:attrName>ppt_x</p:attrName>
                                        </p:attrNameLst>
                                      </p:cBhvr>
                                      <p:tavLst>
                                        <p:tav tm="0">
                                          <p:val>
                                            <p:strVal val="0-#ppt_w/2"/>
                                          </p:val>
                                        </p:tav>
                                        <p:tav tm="100000">
                                          <p:val>
                                            <p:strVal val="#ppt_x"/>
                                          </p:val>
                                        </p:tav>
                                      </p:tavLst>
                                    </p:anim>
                                    <p:anim calcmode="lin" valueType="num">
                                      <p:cBhvr additive="base">
                                        <p:cTn id="136" dur="500" fill="hold"/>
                                        <p:tgtEl>
                                          <p:spTgt spid="73"/>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80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0-#ppt_w/2"/>
                                          </p:val>
                                        </p:tav>
                                        <p:tav tm="100000">
                                          <p:val>
                                            <p:strVal val="#ppt_x"/>
                                          </p:val>
                                        </p:tav>
                                      </p:tavLst>
                                    </p:anim>
                                    <p:anim calcmode="lin" valueType="num">
                                      <p:cBhvr additive="base">
                                        <p:cTn id="140" dur="500" fill="hold"/>
                                        <p:tgtEl>
                                          <p:spTgt spid="112"/>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300"/>
                                  </p:stCondLst>
                                  <p:childTnLst>
                                    <p:set>
                                      <p:cBhvr>
                                        <p:cTn id="142" dur="1" fill="hold">
                                          <p:stCondLst>
                                            <p:cond delay="0"/>
                                          </p:stCondLst>
                                        </p:cTn>
                                        <p:tgtEl>
                                          <p:spTgt spid="113"/>
                                        </p:tgtEl>
                                        <p:attrNameLst>
                                          <p:attrName>style.visibility</p:attrName>
                                        </p:attrNameLst>
                                      </p:cBhvr>
                                      <p:to>
                                        <p:strVal val="visible"/>
                                      </p:to>
                                    </p:set>
                                    <p:anim calcmode="lin" valueType="num">
                                      <p:cBhvr additive="base">
                                        <p:cTn id="143" dur="500" fill="hold"/>
                                        <p:tgtEl>
                                          <p:spTgt spid="113"/>
                                        </p:tgtEl>
                                        <p:attrNameLst>
                                          <p:attrName>ppt_x</p:attrName>
                                        </p:attrNameLst>
                                      </p:cBhvr>
                                      <p:tavLst>
                                        <p:tav tm="0">
                                          <p:val>
                                            <p:strVal val="0-#ppt_w/2"/>
                                          </p:val>
                                        </p:tav>
                                        <p:tav tm="100000">
                                          <p:val>
                                            <p:strVal val="#ppt_x"/>
                                          </p:val>
                                        </p:tav>
                                      </p:tavLst>
                                    </p:anim>
                                    <p:anim calcmode="lin" valueType="num">
                                      <p:cBhvr additive="base">
                                        <p:cTn id="144" dur="500" fill="hold"/>
                                        <p:tgtEl>
                                          <p:spTgt spid="113"/>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 calcmode="lin" valueType="num">
                                      <p:cBhvr additive="base">
                                        <p:cTn id="147" dur="500" fill="hold"/>
                                        <p:tgtEl>
                                          <p:spTgt spid="77"/>
                                        </p:tgtEl>
                                        <p:attrNameLst>
                                          <p:attrName>ppt_x</p:attrName>
                                        </p:attrNameLst>
                                      </p:cBhvr>
                                      <p:tavLst>
                                        <p:tav tm="0">
                                          <p:val>
                                            <p:strVal val="1+#ppt_w/2"/>
                                          </p:val>
                                        </p:tav>
                                        <p:tav tm="100000">
                                          <p:val>
                                            <p:strVal val="#ppt_x"/>
                                          </p:val>
                                        </p:tav>
                                      </p:tavLst>
                                    </p:anim>
                                    <p:anim calcmode="lin" valueType="num">
                                      <p:cBhvr additive="base">
                                        <p:cTn id="148" dur="500" fill="hold"/>
                                        <p:tgtEl>
                                          <p:spTgt spid="77"/>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500"/>
                                  </p:stCondLst>
                                  <p:childTnLst>
                                    <p:set>
                                      <p:cBhvr>
                                        <p:cTn id="150" dur="1" fill="hold">
                                          <p:stCondLst>
                                            <p:cond delay="0"/>
                                          </p:stCondLst>
                                        </p:cTn>
                                        <p:tgtEl>
                                          <p:spTgt spid="78"/>
                                        </p:tgtEl>
                                        <p:attrNameLst>
                                          <p:attrName>style.visibility</p:attrName>
                                        </p:attrNameLst>
                                      </p:cBhvr>
                                      <p:to>
                                        <p:strVal val="visible"/>
                                      </p:to>
                                    </p:set>
                                    <p:anim calcmode="lin" valueType="num">
                                      <p:cBhvr additive="base">
                                        <p:cTn id="151" dur="500" fill="hold"/>
                                        <p:tgtEl>
                                          <p:spTgt spid="78"/>
                                        </p:tgtEl>
                                        <p:attrNameLst>
                                          <p:attrName>ppt_x</p:attrName>
                                        </p:attrNameLst>
                                      </p:cBhvr>
                                      <p:tavLst>
                                        <p:tav tm="0">
                                          <p:val>
                                            <p:strVal val="1+#ppt_w/2"/>
                                          </p:val>
                                        </p:tav>
                                        <p:tav tm="100000">
                                          <p:val>
                                            <p:strVal val="#ppt_x"/>
                                          </p:val>
                                        </p:tav>
                                      </p:tavLst>
                                    </p:anim>
                                    <p:anim calcmode="lin" valueType="num">
                                      <p:cBhvr additive="base">
                                        <p:cTn id="152" dur="500" fill="hold"/>
                                        <p:tgtEl>
                                          <p:spTgt spid="78"/>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79"/>
                                        </p:tgtEl>
                                        <p:attrNameLst>
                                          <p:attrName>style.visibility</p:attrName>
                                        </p:attrNameLst>
                                      </p:cBhvr>
                                      <p:to>
                                        <p:strVal val="visible"/>
                                      </p:to>
                                    </p:set>
                                    <p:anim calcmode="lin" valueType="num">
                                      <p:cBhvr additive="base">
                                        <p:cTn id="155" dur="500" fill="hold"/>
                                        <p:tgtEl>
                                          <p:spTgt spid="79"/>
                                        </p:tgtEl>
                                        <p:attrNameLst>
                                          <p:attrName>ppt_x</p:attrName>
                                        </p:attrNameLst>
                                      </p:cBhvr>
                                      <p:tavLst>
                                        <p:tav tm="0">
                                          <p:val>
                                            <p:strVal val="1+#ppt_w/2"/>
                                          </p:val>
                                        </p:tav>
                                        <p:tav tm="100000">
                                          <p:val>
                                            <p:strVal val="#ppt_x"/>
                                          </p:val>
                                        </p:tav>
                                      </p:tavLst>
                                    </p:anim>
                                    <p:anim calcmode="lin" valueType="num">
                                      <p:cBhvr additive="base">
                                        <p:cTn id="156" dur="500" fill="hold"/>
                                        <p:tgtEl>
                                          <p:spTgt spid="79"/>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800"/>
                                  </p:stCondLst>
                                  <p:childTnLst>
                                    <p:set>
                                      <p:cBhvr>
                                        <p:cTn id="158" dur="1" fill="hold">
                                          <p:stCondLst>
                                            <p:cond delay="0"/>
                                          </p:stCondLst>
                                        </p:cTn>
                                        <p:tgtEl>
                                          <p:spTgt spid="80"/>
                                        </p:tgtEl>
                                        <p:attrNameLst>
                                          <p:attrName>style.visibility</p:attrName>
                                        </p:attrNameLst>
                                      </p:cBhvr>
                                      <p:to>
                                        <p:strVal val="visible"/>
                                      </p:to>
                                    </p:set>
                                    <p:anim calcmode="lin" valueType="num">
                                      <p:cBhvr additive="base">
                                        <p:cTn id="159" dur="500" fill="hold"/>
                                        <p:tgtEl>
                                          <p:spTgt spid="80"/>
                                        </p:tgtEl>
                                        <p:attrNameLst>
                                          <p:attrName>ppt_x</p:attrName>
                                        </p:attrNameLst>
                                      </p:cBhvr>
                                      <p:tavLst>
                                        <p:tav tm="0">
                                          <p:val>
                                            <p:strVal val="1+#ppt_w/2"/>
                                          </p:val>
                                        </p:tav>
                                        <p:tav tm="100000">
                                          <p:val>
                                            <p:strVal val="#ppt_x"/>
                                          </p:val>
                                        </p:tav>
                                      </p:tavLst>
                                    </p:anim>
                                    <p:anim calcmode="lin" valueType="num">
                                      <p:cBhvr additive="base">
                                        <p:cTn id="160" dur="500" fill="hold"/>
                                        <p:tgtEl>
                                          <p:spTgt spid="80"/>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500"/>
                                  </p:stCondLst>
                                  <p:childTnLst>
                                    <p:set>
                                      <p:cBhvr>
                                        <p:cTn id="162" dur="1" fill="hold">
                                          <p:stCondLst>
                                            <p:cond delay="0"/>
                                          </p:stCondLst>
                                        </p:cTn>
                                        <p:tgtEl>
                                          <p:spTgt spid="81"/>
                                        </p:tgtEl>
                                        <p:attrNameLst>
                                          <p:attrName>style.visibility</p:attrName>
                                        </p:attrNameLst>
                                      </p:cBhvr>
                                      <p:to>
                                        <p:strVal val="visible"/>
                                      </p:to>
                                    </p:set>
                                    <p:anim calcmode="lin" valueType="num">
                                      <p:cBhvr additive="base">
                                        <p:cTn id="163" dur="500" fill="hold"/>
                                        <p:tgtEl>
                                          <p:spTgt spid="81"/>
                                        </p:tgtEl>
                                        <p:attrNameLst>
                                          <p:attrName>ppt_x</p:attrName>
                                        </p:attrNameLst>
                                      </p:cBhvr>
                                      <p:tavLst>
                                        <p:tav tm="0">
                                          <p:val>
                                            <p:strVal val="1+#ppt_w/2"/>
                                          </p:val>
                                        </p:tav>
                                        <p:tav tm="100000">
                                          <p:val>
                                            <p:strVal val="#ppt_x"/>
                                          </p:val>
                                        </p:tav>
                                      </p:tavLst>
                                    </p:anim>
                                    <p:anim calcmode="lin" valueType="num">
                                      <p:cBhvr additive="base">
                                        <p:cTn id="164" dur="500" fill="hold"/>
                                        <p:tgtEl>
                                          <p:spTgt spid="81"/>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1000"/>
                                  </p:stCondLst>
                                  <p:childTnLst>
                                    <p:set>
                                      <p:cBhvr>
                                        <p:cTn id="166" dur="1" fill="hold">
                                          <p:stCondLst>
                                            <p:cond delay="0"/>
                                          </p:stCondLst>
                                        </p:cTn>
                                        <p:tgtEl>
                                          <p:spTgt spid="82"/>
                                        </p:tgtEl>
                                        <p:attrNameLst>
                                          <p:attrName>style.visibility</p:attrName>
                                        </p:attrNameLst>
                                      </p:cBhvr>
                                      <p:to>
                                        <p:strVal val="visible"/>
                                      </p:to>
                                    </p:set>
                                    <p:anim calcmode="lin" valueType="num">
                                      <p:cBhvr additive="base">
                                        <p:cTn id="167" dur="500" fill="hold"/>
                                        <p:tgtEl>
                                          <p:spTgt spid="82"/>
                                        </p:tgtEl>
                                        <p:attrNameLst>
                                          <p:attrName>ppt_x</p:attrName>
                                        </p:attrNameLst>
                                      </p:cBhvr>
                                      <p:tavLst>
                                        <p:tav tm="0">
                                          <p:val>
                                            <p:strVal val="1+#ppt_w/2"/>
                                          </p:val>
                                        </p:tav>
                                        <p:tav tm="100000">
                                          <p:val>
                                            <p:strVal val="#ppt_x"/>
                                          </p:val>
                                        </p:tav>
                                      </p:tavLst>
                                    </p:anim>
                                    <p:anim calcmode="lin" valueType="num">
                                      <p:cBhvr additive="base">
                                        <p:cTn id="168" dur="500" fill="hold"/>
                                        <p:tgtEl>
                                          <p:spTgt spid="82"/>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300"/>
                                  </p:stCondLst>
                                  <p:childTnLst>
                                    <p:set>
                                      <p:cBhvr>
                                        <p:cTn id="170" dur="1" fill="hold">
                                          <p:stCondLst>
                                            <p:cond delay="0"/>
                                          </p:stCondLst>
                                        </p:cTn>
                                        <p:tgtEl>
                                          <p:spTgt spid="83"/>
                                        </p:tgtEl>
                                        <p:attrNameLst>
                                          <p:attrName>style.visibility</p:attrName>
                                        </p:attrNameLst>
                                      </p:cBhvr>
                                      <p:to>
                                        <p:strVal val="visible"/>
                                      </p:to>
                                    </p:set>
                                    <p:anim calcmode="lin" valueType="num">
                                      <p:cBhvr additive="base">
                                        <p:cTn id="171" dur="500" fill="hold"/>
                                        <p:tgtEl>
                                          <p:spTgt spid="83"/>
                                        </p:tgtEl>
                                        <p:attrNameLst>
                                          <p:attrName>ppt_x</p:attrName>
                                        </p:attrNameLst>
                                      </p:cBhvr>
                                      <p:tavLst>
                                        <p:tav tm="0">
                                          <p:val>
                                            <p:strVal val="1+#ppt_w/2"/>
                                          </p:val>
                                        </p:tav>
                                        <p:tav tm="100000">
                                          <p:val>
                                            <p:strVal val="#ppt_x"/>
                                          </p:val>
                                        </p:tav>
                                      </p:tavLst>
                                    </p:anim>
                                    <p:anim calcmode="lin" valueType="num">
                                      <p:cBhvr additive="base">
                                        <p:cTn id="172" dur="500" fill="hold"/>
                                        <p:tgtEl>
                                          <p:spTgt spid="83"/>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84"/>
                                        </p:tgtEl>
                                        <p:attrNameLst>
                                          <p:attrName>style.visibility</p:attrName>
                                        </p:attrNameLst>
                                      </p:cBhvr>
                                      <p:to>
                                        <p:strVal val="visible"/>
                                      </p:to>
                                    </p:set>
                                    <p:anim calcmode="lin" valueType="num">
                                      <p:cBhvr additive="base">
                                        <p:cTn id="175" dur="500" fill="hold"/>
                                        <p:tgtEl>
                                          <p:spTgt spid="84"/>
                                        </p:tgtEl>
                                        <p:attrNameLst>
                                          <p:attrName>ppt_x</p:attrName>
                                        </p:attrNameLst>
                                      </p:cBhvr>
                                      <p:tavLst>
                                        <p:tav tm="0">
                                          <p:val>
                                            <p:strVal val="1+#ppt_w/2"/>
                                          </p:val>
                                        </p:tav>
                                        <p:tav tm="100000">
                                          <p:val>
                                            <p:strVal val="#ppt_x"/>
                                          </p:val>
                                        </p:tav>
                                      </p:tavLst>
                                    </p:anim>
                                    <p:anim calcmode="lin" valueType="num">
                                      <p:cBhvr additive="base">
                                        <p:cTn id="176" dur="500" fill="hold"/>
                                        <p:tgtEl>
                                          <p:spTgt spid="84"/>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500"/>
                                  </p:stCondLst>
                                  <p:childTnLst>
                                    <p:set>
                                      <p:cBhvr>
                                        <p:cTn id="178" dur="1" fill="hold">
                                          <p:stCondLst>
                                            <p:cond delay="0"/>
                                          </p:stCondLst>
                                        </p:cTn>
                                        <p:tgtEl>
                                          <p:spTgt spid="85"/>
                                        </p:tgtEl>
                                        <p:attrNameLst>
                                          <p:attrName>style.visibility</p:attrName>
                                        </p:attrNameLst>
                                      </p:cBhvr>
                                      <p:to>
                                        <p:strVal val="visible"/>
                                      </p:to>
                                    </p:set>
                                    <p:anim calcmode="lin" valueType="num">
                                      <p:cBhvr additive="base">
                                        <p:cTn id="179" dur="500" fill="hold"/>
                                        <p:tgtEl>
                                          <p:spTgt spid="85"/>
                                        </p:tgtEl>
                                        <p:attrNameLst>
                                          <p:attrName>ppt_x</p:attrName>
                                        </p:attrNameLst>
                                      </p:cBhvr>
                                      <p:tavLst>
                                        <p:tav tm="0">
                                          <p:val>
                                            <p:strVal val="1+#ppt_w/2"/>
                                          </p:val>
                                        </p:tav>
                                        <p:tav tm="100000">
                                          <p:val>
                                            <p:strVal val="#ppt_x"/>
                                          </p:val>
                                        </p:tav>
                                      </p:tavLst>
                                    </p:anim>
                                    <p:anim calcmode="lin" valueType="num">
                                      <p:cBhvr additive="base">
                                        <p:cTn id="180" dur="500" fill="hold"/>
                                        <p:tgtEl>
                                          <p:spTgt spid="85"/>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86"/>
                                        </p:tgtEl>
                                        <p:attrNameLst>
                                          <p:attrName>style.visibility</p:attrName>
                                        </p:attrNameLst>
                                      </p:cBhvr>
                                      <p:to>
                                        <p:strVal val="visible"/>
                                      </p:to>
                                    </p:set>
                                    <p:anim calcmode="lin" valueType="num">
                                      <p:cBhvr additive="base">
                                        <p:cTn id="183" dur="500" fill="hold"/>
                                        <p:tgtEl>
                                          <p:spTgt spid="86"/>
                                        </p:tgtEl>
                                        <p:attrNameLst>
                                          <p:attrName>ppt_x</p:attrName>
                                        </p:attrNameLst>
                                      </p:cBhvr>
                                      <p:tavLst>
                                        <p:tav tm="0">
                                          <p:val>
                                            <p:strVal val="1+#ppt_w/2"/>
                                          </p:val>
                                        </p:tav>
                                        <p:tav tm="100000">
                                          <p:val>
                                            <p:strVal val="#ppt_x"/>
                                          </p:val>
                                        </p:tav>
                                      </p:tavLst>
                                    </p:anim>
                                    <p:anim calcmode="lin" valueType="num">
                                      <p:cBhvr additive="base">
                                        <p:cTn id="184" dur="500" fill="hold"/>
                                        <p:tgtEl>
                                          <p:spTgt spid="86"/>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800"/>
                                  </p:stCondLst>
                                  <p:childTnLst>
                                    <p:set>
                                      <p:cBhvr>
                                        <p:cTn id="186" dur="1" fill="hold">
                                          <p:stCondLst>
                                            <p:cond delay="0"/>
                                          </p:stCondLst>
                                        </p:cTn>
                                        <p:tgtEl>
                                          <p:spTgt spid="87"/>
                                        </p:tgtEl>
                                        <p:attrNameLst>
                                          <p:attrName>style.visibility</p:attrName>
                                        </p:attrNameLst>
                                      </p:cBhvr>
                                      <p:to>
                                        <p:strVal val="visible"/>
                                      </p:to>
                                    </p:set>
                                    <p:anim calcmode="lin" valueType="num">
                                      <p:cBhvr additive="base">
                                        <p:cTn id="187" dur="500" fill="hold"/>
                                        <p:tgtEl>
                                          <p:spTgt spid="87"/>
                                        </p:tgtEl>
                                        <p:attrNameLst>
                                          <p:attrName>ppt_x</p:attrName>
                                        </p:attrNameLst>
                                      </p:cBhvr>
                                      <p:tavLst>
                                        <p:tav tm="0">
                                          <p:val>
                                            <p:strVal val="1+#ppt_w/2"/>
                                          </p:val>
                                        </p:tav>
                                        <p:tav tm="100000">
                                          <p:val>
                                            <p:strVal val="#ppt_x"/>
                                          </p:val>
                                        </p:tav>
                                      </p:tavLst>
                                    </p:anim>
                                    <p:anim calcmode="lin" valueType="num">
                                      <p:cBhvr additive="base">
                                        <p:cTn id="188" dur="500" fill="hold"/>
                                        <p:tgtEl>
                                          <p:spTgt spid="87"/>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1000"/>
                                  </p:stCondLst>
                                  <p:childTnLst>
                                    <p:set>
                                      <p:cBhvr>
                                        <p:cTn id="190" dur="1" fill="hold">
                                          <p:stCondLst>
                                            <p:cond delay="0"/>
                                          </p:stCondLst>
                                        </p:cTn>
                                        <p:tgtEl>
                                          <p:spTgt spid="88"/>
                                        </p:tgtEl>
                                        <p:attrNameLst>
                                          <p:attrName>style.visibility</p:attrName>
                                        </p:attrNameLst>
                                      </p:cBhvr>
                                      <p:to>
                                        <p:strVal val="visible"/>
                                      </p:to>
                                    </p:set>
                                    <p:anim calcmode="lin" valueType="num">
                                      <p:cBhvr additive="base">
                                        <p:cTn id="191" dur="500" fill="hold"/>
                                        <p:tgtEl>
                                          <p:spTgt spid="88"/>
                                        </p:tgtEl>
                                        <p:attrNameLst>
                                          <p:attrName>ppt_x</p:attrName>
                                        </p:attrNameLst>
                                      </p:cBhvr>
                                      <p:tavLst>
                                        <p:tav tm="0">
                                          <p:val>
                                            <p:strVal val="1+#ppt_w/2"/>
                                          </p:val>
                                        </p:tav>
                                        <p:tav tm="100000">
                                          <p:val>
                                            <p:strVal val="#ppt_x"/>
                                          </p:val>
                                        </p:tav>
                                      </p:tavLst>
                                    </p:anim>
                                    <p:anim calcmode="lin" valueType="num">
                                      <p:cBhvr additive="base">
                                        <p:cTn id="192" dur="500" fill="hold"/>
                                        <p:tgtEl>
                                          <p:spTgt spid="88"/>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500"/>
                                  </p:stCondLst>
                                  <p:childTnLst>
                                    <p:set>
                                      <p:cBhvr>
                                        <p:cTn id="194" dur="1" fill="hold">
                                          <p:stCondLst>
                                            <p:cond delay="0"/>
                                          </p:stCondLst>
                                        </p:cTn>
                                        <p:tgtEl>
                                          <p:spTgt spid="89"/>
                                        </p:tgtEl>
                                        <p:attrNameLst>
                                          <p:attrName>style.visibility</p:attrName>
                                        </p:attrNameLst>
                                      </p:cBhvr>
                                      <p:to>
                                        <p:strVal val="visible"/>
                                      </p:to>
                                    </p:set>
                                    <p:anim calcmode="lin" valueType="num">
                                      <p:cBhvr additive="base">
                                        <p:cTn id="195" dur="500" fill="hold"/>
                                        <p:tgtEl>
                                          <p:spTgt spid="89"/>
                                        </p:tgtEl>
                                        <p:attrNameLst>
                                          <p:attrName>ppt_x</p:attrName>
                                        </p:attrNameLst>
                                      </p:cBhvr>
                                      <p:tavLst>
                                        <p:tav tm="0">
                                          <p:val>
                                            <p:strVal val="1+#ppt_w/2"/>
                                          </p:val>
                                        </p:tav>
                                        <p:tav tm="100000">
                                          <p:val>
                                            <p:strVal val="#ppt_x"/>
                                          </p:val>
                                        </p:tav>
                                      </p:tavLst>
                                    </p:anim>
                                    <p:anim calcmode="lin" valueType="num">
                                      <p:cBhvr additive="base">
                                        <p:cTn id="196" dur="500" fill="hold"/>
                                        <p:tgtEl>
                                          <p:spTgt spid="89"/>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90"/>
                                        </p:tgtEl>
                                        <p:attrNameLst>
                                          <p:attrName>style.visibility</p:attrName>
                                        </p:attrNameLst>
                                      </p:cBhvr>
                                      <p:to>
                                        <p:strVal val="visible"/>
                                      </p:to>
                                    </p:set>
                                    <p:anim calcmode="lin" valueType="num">
                                      <p:cBhvr additive="base">
                                        <p:cTn id="199" dur="500" fill="hold"/>
                                        <p:tgtEl>
                                          <p:spTgt spid="90"/>
                                        </p:tgtEl>
                                        <p:attrNameLst>
                                          <p:attrName>ppt_x</p:attrName>
                                        </p:attrNameLst>
                                      </p:cBhvr>
                                      <p:tavLst>
                                        <p:tav tm="0">
                                          <p:val>
                                            <p:strVal val="1+#ppt_w/2"/>
                                          </p:val>
                                        </p:tav>
                                        <p:tav tm="100000">
                                          <p:val>
                                            <p:strVal val="#ppt_x"/>
                                          </p:val>
                                        </p:tav>
                                      </p:tavLst>
                                    </p:anim>
                                    <p:anim calcmode="lin" valueType="num">
                                      <p:cBhvr additive="base">
                                        <p:cTn id="200" dur="500" fill="hold"/>
                                        <p:tgtEl>
                                          <p:spTgt spid="90"/>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300"/>
                                  </p:stCondLst>
                                  <p:childTnLst>
                                    <p:set>
                                      <p:cBhvr>
                                        <p:cTn id="202" dur="1" fill="hold">
                                          <p:stCondLst>
                                            <p:cond delay="0"/>
                                          </p:stCondLst>
                                        </p:cTn>
                                        <p:tgtEl>
                                          <p:spTgt spid="91"/>
                                        </p:tgtEl>
                                        <p:attrNameLst>
                                          <p:attrName>style.visibility</p:attrName>
                                        </p:attrNameLst>
                                      </p:cBhvr>
                                      <p:to>
                                        <p:strVal val="visible"/>
                                      </p:to>
                                    </p:set>
                                    <p:anim calcmode="lin" valueType="num">
                                      <p:cBhvr additive="base">
                                        <p:cTn id="203" dur="500" fill="hold"/>
                                        <p:tgtEl>
                                          <p:spTgt spid="91"/>
                                        </p:tgtEl>
                                        <p:attrNameLst>
                                          <p:attrName>ppt_x</p:attrName>
                                        </p:attrNameLst>
                                      </p:cBhvr>
                                      <p:tavLst>
                                        <p:tav tm="0">
                                          <p:val>
                                            <p:strVal val="1+#ppt_w/2"/>
                                          </p:val>
                                        </p:tav>
                                        <p:tav tm="100000">
                                          <p:val>
                                            <p:strVal val="#ppt_x"/>
                                          </p:val>
                                        </p:tav>
                                      </p:tavLst>
                                    </p:anim>
                                    <p:anim calcmode="lin" valueType="num">
                                      <p:cBhvr additive="base">
                                        <p:cTn id="204" dur="500" fill="hold"/>
                                        <p:tgtEl>
                                          <p:spTgt spid="91"/>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92"/>
                                        </p:tgtEl>
                                        <p:attrNameLst>
                                          <p:attrName>style.visibility</p:attrName>
                                        </p:attrNameLst>
                                      </p:cBhvr>
                                      <p:to>
                                        <p:strVal val="visible"/>
                                      </p:to>
                                    </p:set>
                                    <p:anim calcmode="lin" valueType="num">
                                      <p:cBhvr additive="base">
                                        <p:cTn id="207" dur="500" fill="hold"/>
                                        <p:tgtEl>
                                          <p:spTgt spid="92"/>
                                        </p:tgtEl>
                                        <p:attrNameLst>
                                          <p:attrName>ppt_x</p:attrName>
                                        </p:attrNameLst>
                                      </p:cBhvr>
                                      <p:tavLst>
                                        <p:tav tm="0">
                                          <p:val>
                                            <p:strVal val="1+#ppt_w/2"/>
                                          </p:val>
                                        </p:tav>
                                        <p:tav tm="100000">
                                          <p:val>
                                            <p:strVal val="#ppt_x"/>
                                          </p:val>
                                        </p:tav>
                                      </p:tavLst>
                                    </p:anim>
                                    <p:anim calcmode="lin" valueType="num">
                                      <p:cBhvr additive="base">
                                        <p:cTn id="208" dur="500" fill="hold"/>
                                        <p:tgtEl>
                                          <p:spTgt spid="92"/>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500"/>
                                  </p:stCondLst>
                                  <p:childTnLst>
                                    <p:set>
                                      <p:cBhvr>
                                        <p:cTn id="210" dur="1" fill="hold">
                                          <p:stCondLst>
                                            <p:cond delay="0"/>
                                          </p:stCondLst>
                                        </p:cTn>
                                        <p:tgtEl>
                                          <p:spTgt spid="93"/>
                                        </p:tgtEl>
                                        <p:attrNameLst>
                                          <p:attrName>style.visibility</p:attrName>
                                        </p:attrNameLst>
                                      </p:cBhvr>
                                      <p:to>
                                        <p:strVal val="visible"/>
                                      </p:to>
                                    </p:set>
                                    <p:anim calcmode="lin" valueType="num">
                                      <p:cBhvr additive="base">
                                        <p:cTn id="211" dur="500" fill="hold"/>
                                        <p:tgtEl>
                                          <p:spTgt spid="93"/>
                                        </p:tgtEl>
                                        <p:attrNameLst>
                                          <p:attrName>ppt_x</p:attrName>
                                        </p:attrNameLst>
                                      </p:cBhvr>
                                      <p:tavLst>
                                        <p:tav tm="0">
                                          <p:val>
                                            <p:strVal val="1+#ppt_w/2"/>
                                          </p:val>
                                        </p:tav>
                                        <p:tav tm="100000">
                                          <p:val>
                                            <p:strVal val="#ppt_x"/>
                                          </p:val>
                                        </p:tav>
                                      </p:tavLst>
                                    </p:anim>
                                    <p:anim calcmode="lin" valueType="num">
                                      <p:cBhvr additive="base">
                                        <p:cTn id="212" dur="500" fill="hold"/>
                                        <p:tgtEl>
                                          <p:spTgt spid="93"/>
                                        </p:tgtEl>
                                        <p:attrNameLst>
                                          <p:attrName>ppt_y</p:attrName>
                                        </p:attrNameLst>
                                      </p:cBhvr>
                                      <p:tavLst>
                                        <p:tav tm="0">
                                          <p:val>
                                            <p:strVal val="#ppt_y"/>
                                          </p:val>
                                        </p:tav>
                                        <p:tav tm="100000">
                                          <p:val>
                                            <p:strVal val="#ppt_y"/>
                                          </p:val>
                                        </p:tav>
                                      </p:tavLst>
                                    </p:anim>
                                  </p:childTnLst>
                                </p:cTn>
                              </p:par>
                              <p:par>
                                <p:cTn id="213" presetID="2" presetClass="entr" presetSubtype="2" fill="hold" grpId="0" nodeType="withEffect">
                                  <p:stCondLst>
                                    <p:cond delay="300"/>
                                  </p:stCondLst>
                                  <p:childTnLst>
                                    <p:set>
                                      <p:cBhvr>
                                        <p:cTn id="214" dur="1" fill="hold">
                                          <p:stCondLst>
                                            <p:cond delay="0"/>
                                          </p:stCondLst>
                                        </p:cTn>
                                        <p:tgtEl>
                                          <p:spTgt spid="94"/>
                                        </p:tgtEl>
                                        <p:attrNameLst>
                                          <p:attrName>style.visibility</p:attrName>
                                        </p:attrNameLst>
                                      </p:cBhvr>
                                      <p:to>
                                        <p:strVal val="visible"/>
                                      </p:to>
                                    </p:set>
                                    <p:anim calcmode="lin" valueType="num">
                                      <p:cBhvr additive="base">
                                        <p:cTn id="215" dur="500" fill="hold"/>
                                        <p:tgtEl>
                                          <p:spTgt spid="94"/>
                                        </p:tgtEl>
                                        <p:attrNameLst>
                                          <p:attrName>ppt_x</p:attrName>
                                        </p:attrNameLst>
                                      </p:cBhvr>
                                      <p:tavLst>
                                        <p:tav tm="0">
                                          <p:val>
                                            <p:strVal val="1+#ppt_w/2"/>
                                          </p:val>
                                        </p:tav>
                                        <p:tav tm="100000">
                                          <p:val>
                                            <p:strVal val="#ppt_x"/>
                                          </p:val>
                                        </p:tav>
                                      </p:tavLst>
                                    </p:anim>
                                    <p:anim calcmode="lin" valueType="num">
                                      <p:cBhvr additive="base">
                                        <p:cTn id="216" dur="500" fill="hold"/>
                                        <p:tgtEl>
                                          <p:spTgt spid="94"/>
                                        </p:tgtEl>
                                        <p:attrNameLst>
                                          <p:attrName>ppt_y</p:attrName>
                                        </p:attrNameLst>
                                      </p:cBhvr>
                                      <p:tavLst>
                                        <p:tav tm="0">
                                          <p:val>
                                            <p:strVal val="#ppt_y"/>
                                          </p:val>
                                        </p:tav>
                                        <p:tav tm="100000">
                                          <p:val>
                                            <p:strVal val="#ppt_y"/>
                                          </p:val>
                                        </p:tav>
                                      </p:tavLst>
                                    </p:anim>
                                  </p:childTnLst>
                                </p:cTn>
                              </p:par>
                              <p:par>
                                <p:cTn id="217" presetID="2" presetClass="entr" presetSubtype="2" fill="hold" grpId="0" nodeType="withEffect">
                                  <p:stCondLst>
                                    <p:cond delay="0"/>
                                  </p:stCondLst>
                                  <p:childTnLst>
                                    <p:set>
                                      <p:cBhvr>
                                        <p:cTn id="218" dur="1" fill="hold">
                                          <p:stCondLst>
                                            <p:cond delay="0"/>
                                          </p:stCondLst>
                                        </p:cTn>
                                        <p:tgtEl>
                                          <p:spTgt spid="95"/>
                                        </p:tgtEl>
                                        <p:attrNameLst>
                                          <p:attrName>style.visibility</p:attrName>
                                        </p:attrNameLst>
                                      </p:cBhvr>
                                      <p:to>
                                        <p:strVal val="visible"/>
                                      </p:to>
                                    </p:set>
                                    <p:anim calcmode="lin" valueType="num">
                                      <p:cBhvr additive="base">
                                        <p:cTn id="219" dur="500" fill="hold"/>
                                        <p:tgtEl>
                                          <p:spTgt spid="95"/>
                                        </p:tgtEl>
                                        <p:attrNameLst>
                                          <p:attrName>ppt_x</p:attrName>
                                        </p:attrNameLst>
                                      </p:cBhvr>
                                      <p:tavLst>
                                        <p:tav tm="0">
                                          <p:val>
                                            <p:strVal val="1+#ppt_w/2"/>
                                          </p:val>
                                        </p:tav>
                                        <p:tav tm="100000">
                                          <p:val>
                                            <p:strVal val="#ppt_x"/>
                                          </p:val>
                                        </p:tav>
                                      </p:tavLst>
                                    </p:anim>
                                    <p:anim calcmode="lin" valueType="num">
                                      <p:cBhvr additive="base">
                                        <p:cTn id="220" dur="500" fill="hold"/>
                                        <p:tgtEl>
                                          <p:spTgt spid="95"/>
                                        </p:tgtEl>
                                        <p:attrNameLst>
                                          <p:attrName>ppt_y</p:attrName>
                                        </p:attrNameLst>
                                      </p:cBhvr>
                                      <p:tavLst>
                                        <p:tav tm="0">
                                          <p:val>
                                            <p:strVal val="#ppt_y"/>
                                          </p:val>
                                        </p:tav>
                                        <p:tav tm="100000">
                                          <p:val>
                                            <p:strVal val="#ppt_y"/>
                                          </p:val>
                                        </p:tav>
                                      </p:tavLst>
                                    </p:anim>
                                  </p:childTnLst>
                                </p:cTn>
                              </p:par>
                              <p:par>
                                <p:cTn id="221" presetID="2" presetClass="entr" presetSubtype="2" fill="hold" grpId="0" nodeType="withEffect">
                                  <p:stCondLst>
                                    <p:cond delay="800"/>
                                  </p:stCondLst>
                                  <p:childTnLst>
                                    <p:set>
                                      <p:cBhvr>
                                        <p:cTn id="222" dur="1" fill="hold">
                                          <p:stCondLst>
                                            <p:cond delay="0"/>
                                          </p:stCondLst>
                                        </p:cTn>
                                        <p:tgtEl>
                                          <p:spTgt spid="96"/>
                                        </p:tgtEl>
                                        <p:attrNameLst>
                                          <p:attrName>style.visibility</p:attrName>
                                        </p:attrNameLst>
                                      </p:cBhvr>
                                      <p:to>
                                        <p:strVal val="visible"/>
                                      </p:to>
                                    </p:set>
                                    <p:anim calcmode="lin" valueType="num">
                                      <p:cBhvr additive="base">
                                        <p:cTn id="223" dur="500" fill="hold"/>
                                        <p:tgtEl>
                                          <p:spTgt spid="96"/>
                                        </p:tgtEl>
                                        <p:attrNameLst>
                                          <p:attrName>ppt_x</p:attrName>
                                        </p:attrNameLst>
                                      </p:cBhvr>
                                      <p:tavLst>
                                        <p:tav tm="0">
                                          <p:val>
                                            <p:strVal val="1+#ppt_w/2"/>
                                          </p:val>
                                        </p:tav>
                                        <p:tav tm="100000">
                                          <p:val>
                                            <p:strVal val="#ppt_x"/>
                                          </p:val>
                                        </p:tav>
                                      </p:tavLst>
                                    </p:anim>
                                    <p:anim calcmode="lin" valueType="num">
                                      <p:cBhvr additive="base">
                                        <p:cTn id="224" dur="500" fill="hold"/>
                                        <p:tgtEl>
                                          <p:spTgt spid="96"/>
                                        </p:tgtEl>
                                        <p:attrNameLst>
                                          <p:attrName>ppt_y</p:attrName>
                                        </p:attrNameLst>
                                      </p:cBhvr>
                                      <p:tavLst>
                                        <p:tav tm="0">
                                          <p:val>
                                            <p:strVal val="#ppt_y"/>
                                          </p:val>
                                        </p:tav>
                                        <p:tav tm="100000">
                                          <p:val>
                                            <p:strVal val="#ppt_y"/>
                                          </p:val>
                                        </p:tav>
                                      </p:tavLst>
                                    </p:anim>
                                  </p:childTnLst>
                                </p:cTn>
                              </p:par>
                              <p:par>
                                <p:cTn id="225" presetID="2" presetClass="entr" presetSubtype="2" fill="hold" grpId="0" nodeType="withEffect">
                                  <p:stCondLst>
                                    <p:cond delay="0"/>
                                  </p:stCondLst>
                                  <p:childTnLst>
                                    <p:set>
                                      <p:cBhvr>
                                        <p:cTn id="226" dur="1" fill="hold">
                                          <p:stCondLst>
                                            <p:cond delay="0"/>
                                          </p:stCondLst>
                                        </p:cTn>
                                        <p:tgtEl>
                                          <p:spTgt spid="97"/>
                                        </p:tgtEl>
                                        <p:attrNameLst>
                                          <p:attrName>style.visibility</p:attrName>
                                        </p:attrNameLst>
                                      </p:cBhvr>
                                      <p:to>
                                        <p:strVal val="visible"/>
                                      </p:to>
                                    </p:set>
                                    <p:anim calcmode="lin" valueType="num">
                                      <p:cBhvr additive="base">
                                        <p:cTn id="227" dur="500" fill="hold"/>
                                        <p:tgtEl>
                                          <p:spTgt spid="97"/>
                                        </p:tgtEl>
                                        <p:attrNameLst>
                                          <p:attrName>ppt_x</p:attrName>
                                        </p:attrNameLst>
                                      </p:cBhvr>
                                      <p:tavLst>
                                        <p:tav tm="0">
                                          <p:val>
                                            <p:strVal val="1+#ppt_w/2"/>
                                          </p:val>
                                        </p:tav>
                                        <p:tav tm="100000">
                                          <p:val>
                                            <p:strVal val="#ppt_x"/>
                                          </p:val>
                                        </p:tav>
                                      </p:tavLst>
                                    </p:anim>
                                    <p:anim calcmode="lin" valueType="num">
                                      <p:cBhvr additive="base">
                                        <p:cTn id="228" dur="500" fill="hold"/>
                                        <p:tgtEl>
                                          <p:spTgt spid="97"/>
                                        </p:tgtEl>
                                        <p:attrNameLst>
                                          <p:attrName>ppt_y</p:attrName>
                                        </p:attrNameLst>
                                      </p:cBhvr>
                                      <p:tavLst>
                                        <p:tav tm="0">
                                          <p:val>
                                            <p:strVal val="#ppt_y"/>
                                          </p:val>
                                        </p:tav>
                                        <p:tav tm="100000">
                                          <p:val>
                                            <p:strVal val="#ppt_y"/>
                                          </p:val>
                                        </p:tav>
                                      </p:tavLst>
                                    </p:anim>
                                  </p:childTnLst>
                                </p:cTn>
                              </p:par>
                              <p:par>
                                <p:cTn id="229" presetID="2" presetClass="entr" presetSubtype="2" fill="hold" grpId="0" nodeType="withEffect">
                                  <p:stCondLst>
                                    <p:cond delay="300"/>
                                  </p:stCondLst>
                                  <p:childTnLst>
                                    <p:set>
                                      <p:cBhvr>
                                        <p:cTn id="230" dur="1" fill="hold">
                                          <p:stCondLst>
                                            <p:cond delay="0"/>
                                          </p:stCondLst>
                                        </p:cTn>
                                        <p:tgtEl>
                                          <p:spTgt spid="98"/>
                                        </p:tgtEl>
                                        <p:attrNameLst>
                                          <p:attrName>style.visibility</p:attrName>
                                        </p:attrNameLst>
                                      </p:cBhvr>
                                      <p:to>
                                        <p:strVal val="visible"/>
                                      </p:to>
                                    </p:set>
                                    <p:anim calcmode="lin" valueType="num">
                                      <p:cBhvr additive="base">
                                        <p:cTn id="231" dur="500" fill="hold"/>
                                        <p:tgtEl>
                                          <p:spTgt spid="98"/>
                                        </p:tgtEl>
                                        <p:attrNameLst>
                                          <p:attrName>ppt_x</p:attrName>
                                        </p:attrNameLst>
                                      </p:cBhvr>
                                      <p:tavLst>
                                        <p:tav tm="0">
                                          <p:val>
                                            <p:strVal val="1+#ppt_w/2"/>
                                          </p:val>
                                        </p:tav>
                                        <p:tav tm="100000">
                                          <p:val>
                                            <p:strVal val="#ppt_x"/>
                                          </p:val>
                                        </p:tav>
                                      </p:tavLst>
                                    </p:anim>
                                    <p:anim calcmode="lin" valueType="num">
                                      <p:cBhvr additive="base">
                                        <p:cTn id="232" dur="500" fill="hold"/>
                                        <p:tgtEl>
                                          <p:spTgt spid="98"/>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1000"/>
                                  </p:stCondLst>
                                  <p:childTnLst>
                                    <p:set>
                                      <p:cBhvr>
                                        <p:cTn id="234" dur="1" fill="hold">
                                          <p:stCondLst>
                                            <p:cond delay="0"/>
                                          </p:stCondLst>
                                        </p:cTn>
                                        <p:tgtEl>
                                          <p:spTgt spid="99"/>
                                        </p:tgtEl>
                                        <p:attrNameLst>
                                          <p:attrName>style.visibility</p:attrName>
                                        </p:attrNameLst>
                                      </p:cBhvr>
                                      <p:to>
                                        <p:strVal val="visible"/>
                                      </p:to>
                                    </p:set>
                                    <p:anim calcmode="lin" valueType="num">
                                      <p:cBhvr additive="base">
                                        <p:cTn id="235" dur="500" fill="hold"/>
                                        <p:tgtEl>
                                          <p:spTgt spid="99"/>
                                        </p:tgtEl>
                                        <p:attrNameLst>
                                          <p:attrName>ppt_x</p:attrName>
                                        </p:attrNameLst>
                                      </p:cBhvr>
                                      <p:tavLst>
                                        <p:tav tm="0">
                                          <p:val>
                                            <p:strVal val="1+#ppt_w/2"/>
                                          </p:val>
                                        </p:tav>
                                        <p:tav tm="100000">
                                          <p:val>
                                            <p:strVal val="#ppt_x"/>
                                          </p:val>
                                        </p:tav>
                                      </p:tavLst>
                                    </p:anim>
                                    <p:anim calcmode="lin" valueType="num">
                                      <p:cBhvr additive="base">
                                        <p:cTn id="236" dur="500" fill="hold"/>
                                        <p:tgtEl>
                                          <p:spTgt spid="99"/>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500"/>
                                  </p:stCondLst>
                                  <p:childTnLst>
                                    <p:set>
                                      <p:cBhvr>
                                        <p:cTn id="238" dur="1" fill="hold">
                                          <p:stCondLst>
                                            <p:cond delay="0"/>
                                          </p:stCondLst>
                                        </p:cTn>
                                        <p:tgtEl>
                                          <p:spTgt spid="100"/>
                                        </p:tgtEl>
                                        <p:attrNameLst>
                                          <p:attrName>style.visibility</p:attrName>
                                        </p:attrNameLst>
                                      </p:cBhvr>
                                      <p:to>
                                        <p:strVal val="visible"/>
                                      </p:to>
                                    </p:set>
                                    <p:anim calcmode="lin" valueType="num">
                                      <p:cBhvr additive="base">
                                        <p:cTn id="239" dur="500" fill="hold"/>
                                        <p:tgtEl>
                                          <p:spTgt spid="100"/>
                                        </p:tgtEl>
                                        <p:attrNameLst>
                                          <p:attrName>ppt_x</p:attrName>
                                        </p:attrNameLst>
                                      </p:cBhvr>
                                      <p:tavLst>
                                        <p:tav tm="0">
                                          <p:val>
                                            <p:strVal val="1+#ppt_w/2"/>
                                          </p:val>
                                        </p:tav>
                                        <p:tav tm="100000">
                                          <p:val>
                                            <p:strVal val="#ppt_x"/>
                                          </p:val>
                                        </p:tav>
                                      </p:tavLst>
                                    </p:anim>
                                    <p:anim calcmode="lin" valueType="num">
                                      <p:cBhvr additive="base">
                                        <p:cTn id="240" dur="500" fill="hold"/>
                                        <p:tgtEl>
                                          <p:spTgt spid="100"/>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101"/>
                                        </p:tgtEl>
                                        <p:attrNameLst>
                                          <p:attrName>style.visibility</p:attrName>
                                        </p:attrNameLst>
                                      </p:cBhvr>
                                      <p:to>
                                        <p:strVal val="visible"/>
                                      </p:to>
                                    </p:set>
                                    <p:anim calcmode="lin" valueType="num">
                                      <p:cBhvr additive="base">
                                        <p:cTn id="243" dur="500" fill="hold"/>
                                        <p:tgtEl>
                                          <p:spTgt spid="101"/>
                                        </p:tgtEl>
                                        <p:attrNameLst>
                                          <p:attrName>ppt_x</p:attrName>
                                        </p:attrNameLst>
                                      </p:cBhvr>
                                      <p:tavLst>
                                        <p:tav tm="0">
                                          <p:val>
                                            <p:strVal val="1+#ppt_w/2"/>
                                          </p:val>
                                        </p:tav>
                                        <p:tav tm="100000">
                                          <p:val>
                                            <p:strVal val="#ppt_x"/>
                                          </p:val>
                                        </p:tav>
                                      </p:tavLst>
                                    </p:anim>
                                    <p:anim calcmode="lin" valueType="num">
                                      <p:cBhvr additive="base">
                                        <p:cTn id="244" dur="500" fill="hold"/>
                                        <p:tgtEl>
                                          <p:spTgt spid="101"/>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300"/>
                                  </p:stCondLst>
                                  <p:childTnLst>
                                    <p:set>
                                      <p:cBhvr>
                                        <p:cTn id="246" dur="1" fill="hold">
                                          <p:stCondLst>
                                            <p:cond delay="0"/>
                                          </p:stCondLst>
                                        </p:cTn>
                                        <p:tgtEl>
                                          <p:spTgt spid="102"/>
                                        </p:tgtEl>
                                        <p:attrNameLst>
                                          <p:attrName>style.visibility</p:attrName>
                                        </p:attrNameLst>
                                      </p:cBhvr>
                                      <p:to>
                                        <p:strVal val="visible"/>
                                      </p:to>
                                    </p:set>
                                    <p:anim calcmode="lin" valueType="num">
                                      <p:cBhvr additive="base">
                                        <p:cTn id="247" dur="500" fill="hold"/>
                                        <p:tgtEl>
                                          <p:spTgt spid="102"/>
                                        </p:tgtEl>
                                        <p:attrNameLst>
                                          <p:attrName>ppt_x</p:attrName>
                                        </p:attrNameLst>
                                      </p:cBhvr>
                                      <p:tavLst>
                                        <p:tav tm="0">
                                          <p:val>
                                            <p:strVal val="1+#ppt_w/2"/>
                                          </p:val>
                                        </p:tav>
                                        <p:tav tm="100000">
                                          <p:val>
                                            <p:strVal val="#ppt_x"/>
                                          </p:val>
                                        </p:tav>
                                      </p:tavLst>
                                    </p:anim>
                                    <p:anim calcmode="lin" valueType="num">
                                      <p:cBhvr additive="base">
                                        <p:cTn id="248" dur="500" fill="hold"/>
                                        <p:tgtEl>
                                          <p:spTgt spid="102"/>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1000"/>
                                  </p:stCondLst>
                                  <p:childTnLst>
                                    <p:set>
                                      <p:cBhvr>
                                        <p:cTn id="250" dur="1" fill="hold">
                                          <p:stCondLst>
                                            <p:cond delay="0"/>
                                          </p:stCondLst>
                                        </p:cTn>
                                        <p:tgtEl>
                                          <p:spTgt spid="103"/>
                                        </p:tgtEl>
                                        <p:attrNameLst>
                                          <p:attrName>style.visibility</p:attrName>
                                        </p:attrNameLst>
                                      </p:cBhvr>
                                      <p:to>
                                        <p:strVal val="visible"/>
                                      </p:to>
                                    </p:set>
                                    <p:anim calcmode="lin" valueType="num">
                                      <p:cBhvr additive="base">
                                        <p:cTn id="251" dur="500" fill="hold"/>
                                        <p:tgtEl>
                                          <p:spTgt spid="103"/>
                                        </p:tgtEl>
                                        <p:attrNameLst>
                                          <p:attrName>ppt_x</p:attrName>
                                        </p:attrNameLst>
                                      </p:cBhvr>
                                      <p:tavLst>
                                        <p:tav tm="0">
                                          <p:val>
                                            <p:strVal val="1+#ppt_w/2"/>
                                          </p:val>
                                        </p:tav>
                                        <p:tav tm="100000">
                                          <p:val>
                                            <p:strVal val="#ppt_x"/>
                                          </p:val>
                                        </p:tav>
                                      </p:tavLst>
                                    </p:anim>
                                    <p:anim calcmode="lin" valueType="num">
                                      <p:cBhvr additive="base">
                                        <p:cTn id="252" dur="500" fill="hold"/>
                                        <p:tgtEl>
                                          <p:spTgt spid="103"/>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500"/>
                                  </p:stCondLst>
                                  <p:childTnLst>
                                    <p:set>
                                      <p:cBhvr>
                                        <p:cTn id="254" dur="1" fill="hold">
                                          <p:stCondLst>
                                            <p:cond delay="0"/>
                                          </p:stCondLst>
                                        </p:cTn>
                                        <p:tgtEl>
                                          <p:spTgt spid="104"/>
                                        </p:tgtEl>
                                        <p:attrNameLst>
                                          <p:attrName>style.visibility</p:attrName>
                                        </p:attrNameLst>
                                      </p:cBhvr>
                                      <p:to>
                                        <p:strVal val="visible"/>
                                      </p:to>
                                    </p:set>
                                    <p:anim calcmode="lin" valueType="num">
                                      <p:cBhvr additive="base">
                                        <p:cTn id="255" dur="500" fill="hold"/>
                                        <p:tgtEl>
                                          <p:spTgt spid="104"/>
                                        </p:tgtEl>
                                        <p:attrNameLst>
                                          <p:attrName>ppt_x</p:attrName>
                                        </p:attrNameLst>
                                      </p:cBhvr>
                                      <p:tavLst>
                                        <p:tav tm="0">
                                          <p:val>
                                            <p:strVal val="1+#ppt_w/2"/>
                                          </p:val>
                                        </p:tav>
                                        <p:tav tm="100000">
                                          <p:val>
                                            <p:strVal val="#ppt_x"/>
                                          </p:val>
                                        </p:tav>
                                      </p:tavLst>
                                    </p:anim>
                                    <p:anim calcmode="lin" valueType="num">
                                      <p:cBhvr additive="base">
                                        <p:cTn id="256" dur="500" fill="hold"/>
                                        <p:tgtEl>
                                          <p:spTgt spid="104"/>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300"/>
                                  </p:stCondLst>
                                  <p:childTnLst>
                                    <p:set>
                                      <p:cBhvr>
                                        <p:cTn id="258" dur="1" fill="hold">
                                          <p:stCondLst>
                                            <p:cond delay="0"/>
                                          </p:stCondLst>
                                        </p:cTn>
                                        <p:tgtEl>
                                          <p:spTgt spid="105"/>
                                        </p:tgtEl>
                                        <p:attrNameLst>
                                          <p:attrName>style.visibility</p:attrName>
                                        </p:attrNameLst>
                                      </p:cBhvr>
                                      <p:to>
                                        <p:strVal val="visible"/>
                                      </p:to>
                                    </p:set>
                                    <p:anim calcmode="lin" valueType="num">
                                      <p:cBhvr additive="base">
                                        <p:cTn id="259" dur="500" fill="hold"/>
                                        <p:tgtEl>
                                          <p:spTgt spid="105"/>
                                        </p:tgtEl>
                                        <p:attrNameLst>
                                          <p:attrName>ppt_x</p:attrName>
                                        </p:attrNameLst>
                                      </p:cBhvr>
                                      <p:tavLst>
                                        <p:tav tm="0">
                                          <p:val>
                                            <p:strVal val="1+#ppt_w/2"/>
                                          </p:val>
                                        </p:tav>
                                        <p:tav tm="100000">
                                          <p:val>
                                            <p:strVal val="#ppt_x"/>
                                          </p:val>
                                        </p:tav>
                                      </p:tavLst>
                                    </p:anim>
                                    <p:anim calcmode="lin" valueType="num">
                                      <p:cBhvr additive="base">
                                        <p:cTn id="260" dur="500" fill="hold"/>
                                        <p:tgtEl>
                                          <p:spTgt spid="105"/>
                                        </p:tgtEl>
                                        <p:attrNameLst>
                                          <p:attrName>ppt_y</p:attrName>
                                        </p:attrNameLst>
                                      </p:cBhvr>
                                      <p:tavLst>
                                        <p:tav tm="0">
                                          <p:val>
                                            <p:strVal val="#ppt_y"/>
                                          </p:val>
                                        </p:tav>
                                        <p:tav tm="100000">
                                          <p:val>
                                            <p:strVal val="#ppt_y"/>
                                          </p:val>
                                        </p:tav>
                                      </p:tavLst>
                                    </p:anim>
                                  </p:childTnLst>
                                </p:cTn>
                              </p:par>
                              <p:par>
                                <p:cTn id="261" presetID="2" presetClass="entr" presetSubtype="2" fill="hold" grpId="0" nodeType="withEffect">
                                  <p:stCondLst>
                                    <p:cond delay="800"/>
                                  </p:stCondLst>
                                  <p:childTnLst>
                                    <p:set>
                                      <p:cBhvr>
                                        <p:cTn id="262" dur="1" fill="hold">
                                          <p:stCondLst>
                                            <p:cond delay="0"/>
                                          </p:stCondLst>
                                        </p:cTn>
                                        <p:tgtEl>
                                          <p:spTgt spid="106"/>
                                        </p:tgtEl>
                                        <p:attrNameLst>
                                          <p:attrName>style.visibility</p:attrName>
                                        </p:attrNameLst>
                                      </p:cBhvr>
                                      <p:to>
                                        <p:strVal val="visible"/>
                                      </p:to>
                                    </p:set>
                                    <p:anim calcmode="lin" valueType="num">
                                      <p:cBhvr additive="base">
                                        <p:cTn id="263" dur="500" fill="hold"/>
                                        <p:tgtEl>
                                          <p:spTgt spid="106"/>
                                        </p:tgtEl>
                                        <p:attrNameLst>
                                          <p:attrName>ppt_x</p:attrName>
                                        </p:attrNameLst>
                                      </p:cBhvr>
                                      <p:tavLst>
                                        <p:tav tm="0">
                                          <p:val>
                                            <p:strVal val="1+#ppt_w/2"/>
                                          </p:val>
                                        </p:tav>
                                        <p:tav tm="100000">
                                          <p:val>
                                            <p:strVal val="#ppt_x"/>
                                          </p:val>
                                        </p:tav>
                                      </p:tavLst>
                                    </p:anim>
                                    <p:anim calcmode="lin" valueType="num">
                                      <p:cBhvr additive="base">
                                        <p:cTn id="264" dur="500" fill="hold"/>
                                        <p:tgtEl>
                                          <p:spTgt spid="106"/>
                                        </p:tgtEl>
                                        <p:attrNameLst>
                                          <p:attrName>ppt_y</p:attrName>
                                        </p:attrNameLst>
                                      </p:cBhvr>
                                      <p:tavLst>
                                        <p:tav tm="0">
                                          <p:val>
                                            <p:strVal val="#ppt_y"/>
                                          </p:val>
                                        </p:tav>
                                        <p:tav tm="100000">
                                          <p:val>
                                            <p:strVal val="#ppt_y"/>
                                          </p:val>
                                        </p:tav>
                                      </p:tavLst>
                                    </p:anim>
                                  </p:childTnLst>
                                </p:cTn>
                              </p:par>
                              <p:par>
                                <p:cTn id="265" presetID="2" presetClass="entr" presetSubtype="2" fill="hold" grpId="0" nodeType="withEffect">
                                  <p:stCondLst>
                                    <p:cond delay="500"/>
                                  </p:stCondLst>
                                  <p:childTnLst>
                                    <p:set>
                                      <p:cBhvr>
                                        <p:cTn id="266" dur="1" fill="hold">
                                          <p:stCondLst>
                                            <p:cond delay="0"/>
                                          </p:stCondLst>
                                        </p:cTn>
                                        <p:tgtEl>
                                          <p:spTgt spid="107"/>
                                        </p:tgtEl>
                                        <p:attrNameLst>
                                          <p:attrName>style.visibility</p:attrName>
                                        </p:attrNameLst>
                                      </p:cBhvr>
                                      <p:to>
                                        <p:strVal val="visible"/>
                                      </p:to>
                                    </p:set>
                                    <p:anim calcmode="lin" valueType="num">
                                      <p:cBhvr additive="base">
                                        <p:cTn id="267" dur="500" fill="hold"/>
                                        <p:tgtEl>
                                          <p:spTgt spid="107"/>
                                        </p:tgtEl>
                                        <p:attrNameLst>
                                          <p:attrName>ppt_x</p:attrName>
                                        </p:attrNameLst>
                                      </p:cBhvr>
                                      <p:tavLst>
                                        <p:tav tm="0">
                                          <p:val>
                                            <p:strVal val="1+#ppt_w/2"/>
                                          </p:val>
                                        </p:tav>
                                        <p:tav tm="100000">
                                          <p:val>
                                            <p:strVal val="#ppt_x"/>
                                          </p:val>
                                        </p:tav>
                                      </p:tavLst>
                                    </p:anim>
                                    <p:anim calcmode="lin" valueType="num">
                                      <p:cBhvr additive="base">
                                        <p:cTn id="268" dur="500" fill="hold"/>
                                        <p:tgtEl>
                                          <p:spTgt spid="107"/>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108"/>
                                        </p:tgtEl>
                                        <p:attrNameLst>
                                          <p:attrName>style.visibility</p:attrName>
                                        </p:attrNameLst>
                                      </p:cBhvr>
                                      <p:to>
                                        <p:strVal val="visible"/>
                                      </p:to>
                                    </p:set>
                                    <p:anim calcmode="lin" valueType="num">
                                      <p:cBhvr additive="base">
                                        <p:cTn id="271" dur="500" fill="hold"/>
                                        <p:tgtEl>
                                          <p:spTgt spid="108"/>
                                        </p:tgtEl>
                                        <p:attrNameLst>
                                          <p:attrName>ppt_x</p:attrName>
                                        </p:attrNameLst>
                                      </p:cBhvr>
                                      <p:tavLst>
                                        <p:tav tm="0">
                                          <p:val>
                                            <p:strVal val="1+#ppt_w/2"/>
                                          </p:val>
                                        </p:tav>
                                        <p:tav tm="100000">
                                          <p:val>
                                            <p:strVal val="#ppt_x"/>
                                          </p:val>
                                        </p:tav>
                                      </p:tavLst>
                                    </p:anim>
                                    <p:anim calcmode="lin" valueType="num">
                                      <p:cBhvr additive="base">
                                        <p:cTn id="272" dur="500" fill="hold"/>
                                        <p:tgtEl>
                                          <p:spTgt spid="108"/>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300"/>
                                  </p:stCondLst>
                                  <p:childTnLst>
                                    <p:set>
                                      <p:cBhvr>
                                        <p:cTn id="274" dur="1" fill="hold">
                                          <p:stCondLst>
                                            <p:cond delay="0"/>
                                          </p:stCondLst>
                                        </p:cTn>
                                        <p:tgtEl>
                                          <p:spTgt spid="109"/>
                                        </p:tgtEl>
                                        <p:attrNameLst>
                                          <p:attrName>style.visibility</p:attrName>
                                        </p:attrNameLst>
                                      </p:cBhvr>
                                      <p:to>
                                        <p:strVal val="visible"/>
                                      </p:to>
                                    </p:set>
                                    <p:anim calcmode="lin" valueType="num">
                                      <p:cBhvr additive="base">
                                        <p:cTn id="275" dur="500" fill="hold"/>
                                        <p:tgtEl>
                                          <p:spTgt spid="109"/>
                                        </p:tgtEl>
                                        <p:attrNameLst>
                                          <p:attrName>ppt_x</p:attrName>
                                        </p:attrNameLst>
                                      </p:cBhvr>
                                      <p:tavLst>
                                        <p:tav tm="0">
                                          <p:val>
                                            <p:strVal val="1+#ppt_w/2"/>
                                          </p:val>
                                        </p:tav>
                                        <p:tav tm="100000">
                                          <p:val>
                                            <p:strVal val="#ppt_x"/>
                                          </p:val>
                                        </p:tav>
                                      </p:tavLst>
                                    </p:anim>
                                    <p:anim calcmode="lin" valueType="num">
                                      <p:cBhvr additive="base">
                                        <p:cTn id="276" dur="500" fill="hold"/>
                                        <p:tgtEl>
                                          <p:spTgt spid="109"/>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500"/>
                                  </p:stCondLst>
                                  <p:childTnLst>
                                    <p:set>
                                      <p:cBhvr>
                                        <p:cTn id="278" dur="1" fill="hold">
                                          <p:stCondLst>
                                            <p:cond delay="0"/>
                                          </p:stCondLst>
                                        </p:cTn>
                                        <p:tgtEl>
                                          <p:spTgt spid="110"/>
                                        </p:tgtEl>
                                        <p:attrNameLst>
                                          <p:attrName>style.visibility</p:attrName>
                                        </p:attrNameLst>
                                      </p:cBhvr>
                                      <p:to>
                                        <p:strVal val="visible"/>
                                      </p:to>
                                    </p:set>
                                    <p:anim calcmode="lin" valueType="num">
                                      <p:cBhvr additive="base">
                                        <p:cTn id="279" dur="500" fill="hold"/>
                                        <p:tgtEl>
                                          <p:spTgt spid="110"/>
                                        </p:tgtEl>
                                        <p:attrNameLst>
                                          <p:attrName>ppt_x</p:attrName>
                                        </p:attrNameLst>
                                      </p:cBhvr>
                                      <p:tavLst>
                                        <p:tav tm="0">
                                          <p:val>
                                            <p:strVal val="1+#ppt_w/2"/>
                                          </p:val>
                                        </p:tav>
                                        <p:tav tm="100000">
                                          <p:val>
                                            <p:strVal val="#ppt_x"/>
                                          </p:val>
                                        </p:tav>
                                      </p:tavLst>
                                    </p:anim>
                                    <p:anim calcmode="lin" valueType="num">
                                      <p:cBhvr additive="base">
                                        <p:cTn id="280" dur="500" fill="hold"/>
                                        <p:tgtEl>
                                          <p:spTgt spid="110"/>
                                        </p:tgtEl>
                                        <p:attrNameLst>
                                          <p:attrName>ppt_y</p:attrName>
                                        </p:attrNameLst>
                                      </p:cBhvr>
                                      <p:tavLst>
                                        <p:tav tm="0">
                                          <p:val>
                                            <p:strVal val="#ppt_y"/>
                                          </p:val>
                                        </p:tav>
                                        <p:tav tm="100000">
                                          <p:val>
                                            <p:strVal val="#ppt_y"/>
                                          </p:val>
                                        </p:tav>
                                      </p:tavLst>
                                    </p:anim>
                                  </p:childTnLst>
                                </p:cTn>
                              </p:par>
                              <p:par>
                                <p:cTn id="281" presetID="2" presetClass="entr" presetSubtype="2" fill="hold" grpId="0" nodeType="withEffect">
                                  <p:stCondLst>
                                    <p:cond delay="0"/>
                                  </p:stCondLst>
                                  <p:childTnLst>
                                    <p:set>
                                      <p:cBhvr>
                                        <p:cTn id="282" dur="1" fill="hold">
                                          <p:stCondLst>
                                            <p:cond delay="0"/>
                                          </p:stCondLst>
                                        </p:cTn>
                                        <p:tgtEl>
                                          <p:spTgt spid="111"/>
                                        </p:tgtEl>
                                        <p:attrNameLst>
                                          <p:attrName>style.visibility</p:attrName>
                                        </p:attrNameLst>
                                      </p:cBhvr>
                                      <p:to>
                                        <p:strVal val="visible"/>
                                      </p:to>
                                    </p:set>
                                    <p:anim calcmode="lin" valueType="num">
                                      <p:cBhvr additive="base">
                                        <p:cTn id="283" dur="500" fill="hold"/>
                                        <p:tgtEl>
                                          <p:spTgt spid="111"/>
                                        </p:tgtEl>
                                        <p:attrNameLst>
                                          <p:attrName>ppt_x</p:attrName>
                                        </p:attrNameLst>
                                      </p:cBhvr>
                                      <p:tavLst>
                                        <p:tav tm="0">
                                          <p:val>
                                            <p:strVal val="1+#ppt_w/2"/>
                                          </p:val>
                                        </p:tav>
                                        <p:tav tm="100000">
                                          <p:val>
                                            <p:strVal val="#ppt_x"/>
                                          </p:val>
                                        </p:tav>
                                      </p:tavLst>
                                    </p:anim>
                                    <p:anim calcmode="lin" valueType="num">
                                      <p:cBhvr additive="base">
                                        <p:cTn id="284" dur="500" fill="hold"/>
                                        <p:tgtEl>
                                          <p:spTgt spid="111"/>
                                        </p:tgtEl>
                                        <p:attrNameLst>
                                          <p:attrName>ppt_y</p:attrName>
                                        </p:attrNameLst>
                                      </p:cBhvr>
                                      <p:tavLst>
                                        <p:tav tm="0">
                                          <p:val>
                                            <p:strVal val="#ppt_y"/>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6" presetClass="entr" presetSubtype="16" fill="hold" grpId="0" nodeType="clickEffect">
                                  <p:stCondLst>
                                    <p:cond delay="0"/>
                                  </p:stCondLst>
                                  <p:childTnLst>
                                    <p:set>
                                      <p:cBhvr>
                                        <p:cTn id="288" dur="1" fill="hold">
                                          <p:stCondLst>
                                            <p:cond delay="0"/>
                                          </p:stCondLst>
                                        </p:cTn>
                                        <p:tgtEl>
                                          <p:spTgt spid="5"/>
                                        </p:tgtEl>
                                        <p:attrNameLst>
                                          <p:attrName>style.visibility</p:attrName>
                                        </p:attrNameLst>
                                      </p:cBhvr>
                                      <p:to>
                                        <p:strVal val="visible"/>
                                      </p:to>
                                    </p:set>
                                    <p:animEffect transition="in" filter="circle(in)">
                                      <p:cBhvr>
                                        <p:cTn id="289" dur="2000"/>
                                        <p:tgtEl>
                                          <p:spTgt spid="5"/>
                                        </p:tgtEl>
                                      </p:cBhvr>
                                    </p:animEffect>
                                  </p:childTnLst>
                                </p:cTn>
                              </p:par>
                            </p:childTnLst>
                          </p:cTn>
                        </p:par>
                        <p:par>
                          <p:cTn id="290" fill="hold">
                            <p:stCondLst>
                              <p:cond delay="2000"/>
                            </p:stCondLst>
                            <p:childTnLst>
                              <p:par>
                                <p:cTn id="291" presetID="12" presetClass="entr" presetSubtype="2" fill="hold" grpId="0" nodeType="afterEffect">
                                  <p:stCondLst>
                                    <p:cond delay="0"/>
                                  </p:stCondLst>
                                  <p:childTnLst>
                                    <p:set>
                                      <p:cBhvr>
                                        <p:cTn id="292" dur="1" fill="hold">
                                          <p:stCondLst>
                                            <p:cond delay="0"/>
                                          </p:stCondLst>
                                        </p:cTn>
                                        <p:tgtEl>
                                          <p:spTgt spid="6"/>
                                        </p:tgtEl>
                                        <p:attrNameLst>
                                          <p:attrName>style.visibility</p:attrName>
                                        </p:attrNameLst>
                                      </p:cBhvr>
                                      <p:to>
                                        <p:strVal val="visible"/>
                                      </p:to>
                                    </p:set>
                                    <p:anim calcmode="lin" valueType="num">
                                      <p:cBhvr additive="base">
                                        <p:cTn id="293" dur="500"/>
                                        <p:tgtEl>
                                          <p:spTgt spid="6"/>
                                        </p:tgtEl>
                                        <p:attrNameLst>
                                          <p:attrName>ppt_x</p:attrName>
                                        </p:attrNameLst>
                                      </p:cBhvr>
                                      <p:tavLst>
                                        <p:tav tm="0">
                                          <p:val>
                                            <p:strVal val="#ppt_x+#ppt_w*1.125000"/>
                                          </p:val>
                                        </p:tav>
                                        <p:tav tm="100000">
                                          <p:val>
                                            <p:strVal val="#ppt_x"/>
                                          </p:val>
                                        </p:tav>
                                      </p:tavLst>
                                    </p:anim>
                                    <p:animEffect transition="in" filter="wipe(left)">
                                      <p:cBhvr>
                                        <p:cTn id="294" dur="500"/>
                                        <p:tgtEl>
                                          <p:spTgt spid="6"/>
                                        </p:tgtEl>
                                      </p:cBhvr>
                                    </p:animEffect>
                                  </p:childTnLst>
                                </p:cTn>
                              </p:par>
                              <p:par>
                                <p:cTn id="295" presetID="2" presetClass="entr" presetSubtype="8" fill="hold" grpId="0" nodeType="withEffect">
                                  <p:stCondLst>
                                    <p:cond delay="500"/>
                                  </p:stCondLst>
                                  <p:childTnLst>
                                    <p:set>
                                      <p:cBhvr>
                                        <p:cTn id="296" dur="1" fill="hold">
                                          <p:stCondLst>
                                            <p:cond delay="0"/>
                                          </p:stCondLst>
                                        </p:cTn>
                                        <p:tgtEl>
                                          <p:spTgt spid="116"/>
                                        </p:tgtEl>
                                        <p:attrNameLst>
                                          <p:attrName>style.visibility</p:attrName>
                                        </p:attrNameLst>
                                      </p:cBhvr>
                                      <p:to>
                                        <p:strVal val="visible"/>
                                      </p:to>
                                    </p:set>
                                    <p:anim calcmode="lin" valueType="num">
                                      <p:cBhvr additive="base">
                                        <p:cTn id="297" dur="500" fill="hold"/>
                                        <p:tgtEl>
                                          <p:spTgt spid="116"/>
                                        </p:tgtEl>
                                        <p:attrNameLst>
                                          <p:attrName>ppt_x</p:attrName>
                                        </p:attrNameLst>
                                      </p:cBhvr>
                                      <p:tavLst>
                                        <p:tav tm="0">
                                          <p:val>
                                            <p:strVal val="0-#ppt_w/2"/>
                                          </p:val>
                                        </p:tav>
                                        <p:tav tm="100000">
                                          <p:val>
                                            <p:strVal val="#ppt_x"/>
                                          </p:val>
                                        </p:tav>
                                      </p:tavLst>
                                    </p:anim>
                                    <p:anim calcmode="lin" valueType="num">
                                      <p:cBhvr additive="base">
                                        <p:cTn id="298" dur="500" fill="hold"/>
                                        <p:tgtEl>
                                          <p:spTgt spid="116"/>
                                        </p:tgtEl>
                                        <p:attrNameLst>
                                          <p:attrName>ppt_y</p:attrName>
                                        </p:attrNameLst>
                                      </p:cBhvr>
                                      <p:tavLst>
                                        <p:tav tm="0">
                                          <p:val>
                                            <p:strVal val="#ppt_y"/>
                                          </p:val>
                                        </p:tav>
                                        <p:tav tm="100000">
                                          <p:val>
                                            <p:strVal val="#ppt_y"/>
                                          </p:val>
                                        </p:tav>
                                      </p:tavLst>
                                    </p:anim>
                                  </p:childTnLst>
                                </p:cTn>
                              </p:par>
                              <p:par>
                                <p:cTn id="299" presetID="2" presetClass="entr" presetSubtype="2" fill="hold" grpId="0" nodeType="withEffect">
                                  <p:stCondLst>
                                    <p:cond delay="200"/>
                                  </p:stCondLst>
                                  <p:childTnLst>
                                    <p:set>
                                      <p:cBhvr>
                                        <p:cTn id="300" dur="1" fill="hold">
                                          <p:stCondLst>
                                            <p:cond delay="0"/>
                                          </p:stCondLst>
                                        </p:cTn>
                                        <p:tgtEl>
                                          <p:spTgt spid="119"/>
                                        </p:tgtEl>
                                        <p:attrNameLst>
                                          <p:attrName>style.visibility</p:attrName>
                                        </p:attrNameLst>
                                      </p:cBhvr>
                                      <p:to>
                                        <p:strVal val="visible"/>
                                      </p:to>
                                    </p:set>
                                    <p:anim calcmode="lin" valueType="num">
                                      <p:cBhvr additive="base">
                                        <p:cTn id="301" dur="500" fill="hold"/>
                                        <p:tgtEl>
                                          <p:spTgt spid="119"/>
                                        </p:tgtEl>
                                        <p:attrNameLst>
                                          <p:attrName>ppt_x</p:attrName>
                                        </p:attrNameLst>
                                      </p:cBhvr>
                                      <p:tavLst>
                                        <p:tav tm="0">
                                          <p:val>
                                            <p:strVal val="1+#ppt_w/2"/>
                                          </p:val>
                                        </p:tav>
                                        <p:tav tm="100000">
                                          <p:val>
                                            <p:strVal val="#ppt_x"/>
                                          </p:val>
                                        </p:tav>
                                      </p:tavLst>
                                    </p:anim>
                                    <p:anim calcmode="lin" valueType="num">
                                      <p:cBhvr additive="base">
                                        <p:cTn id="302" dur="500" fill="hold"/>
                                        <p:tgtEl>
                                          <p:spTgt spid="119"/>
                                        </p:tgtEl>
                                        <p:attrNameLst>
                                          <p:attrName>ppt_y</p:attrName>
                                        </p:attrNameLst>
                                      </p:cBhvr>
                                      <p:tavLst>
                                        <p:tav tm="0">
                                          <p:val>
                                            <p:strVal val="#ppt_y"/>
                                          </p:val>
                                        </p:tav>
                                        <p:tav tm="100000">
                                          <p:val>
                                            <p:strVal val="#ppt_y"/>
                                          </p:val>
                                        </p:tav>
                                      </p:tavLst>
                                    </p:anim>
                                  </p:childTnLst>
                                </p:cTn>
                              </p:par>
                              <p:par>
                                <p:cTn id="303" presetID="2" presetClass="entr" presetSubtype="2" fill="hold" grpId="0" nodeType="withEffect">
                                  <p:stCondLst>
                                    <p:cond delay="500"/>
                                  </p:stCondLst>
                                  <p:childTnLst>
                                    <p:set>
                                      <p:cBhvr>
                                        <p:cTn id="304" dur="1" fill="hold">
                                          <p:stCondLst>
                                            <p:cond delay="0"/>
                                          </p:stCondLst>
                                        </p:cTn>
                                        <p:tgtEl>
                                          <p:spTgt spid="120"/>
                                        </p:tgtEl>
                                        <p:attrNameLst>
                                          <p:attrName>style.visibility</p:attrName>
                                        </p:attrNameLst>
                                      </p:cBhvr>
                                      <p:to>
                                        <p:strVal val="visible"/>
                                      </p:to>
                                    </p:set>
                                    <p:anim calcmode="lin" valueType="num">
                                      <p:cBhvr additive="base">
                                        <p:cTn id="305" dur="600" fill="hold"/>
                                        <p:tgtEl>
                                          <p:spTgt spid="120"/>
                                        </p:tgtEl>
                                        <p:attrNameLst>
                                          <p:attrName>ppt_x</p:attrName>
                                        </p:attrNameLst>
                                      </p:cBhvr>
                                      <p:tavLst>
                                        <p:tav tm="0">
                                          <p:val>
                                            <p:strVal val="1+#ppt_w/2"/>
                                          </p:val>
                                        </p:tav>
                                        <p:tav tm="100000">
                                          <p:val>
                                            <p:strVal val="#ppt_x"/>
                                          </p:val>
                                        </p:tav>
                                      </p:tavLst>
                                    </p:anim>
                                    <p:anim calcmode="lin" valueType="num">
                                      <p:cBhvr additive="base">
                                        <p:cTn id="306" dur="600" fill="hold"/>
                                        <p:tgtEl>
                                          <p:spTgt spid="120"/>
                                        </p:tgtEl>
                                        <p:attrNameLst>
                                          <p:attrName>ppt_y</p:attrName>
                                        </p:attrNameLst>
                                      </p:cBhvr>
                                      <p:tavLst>
                                        <p:tav tm="0">
                                          <p:val>
                                            <p:strVal val="#ppt_y"/>
                                          </p:val>
                                        </p:tav>
                                        <p:tav tm="100000">
                                          <p:val>
                                            <p:strVal val="#ppt_y"/>
                                          </p:val>
                                        </p:tav>
                                      </p:tavLst>
                                    </p:anim>
                                  </p:childTnLst>
                                </p:cTn>
                              </p:par>
                              <p:par>
                                <p:cTn id="307" presetID="2" presetClass="entr" presetSubtype="2" fill="hold" grpId="0" nodeType="withEffect">
                                  <p:stCondLst>
                                    <p:cond delay="700"/>
                                  </p:stCondLst>
                                  <p:childTnLst>
                                    <p:set>
                                      <p:cBhvr>
                                        <p:cTn id="308" dur="1" fill="hold">
                                          <p:stCondLst>
                                            <p:cond delay="0"/>
                                          </p:stCondLst>
                                        </p:cTn>
                                        <p:tgtEl>
                                          <p:spTgt spid="123"/>
                                        </p:tgtEl>
                                        <p:attrNameLst>
                                          <p:attrName>style.visibility</p:attrName>
                                        </p:attrNameLst>
                                      </p:cBhvr>
                                      <p:to>
                                        <p:strVal val="visible"/>
                                      </p:to>
                                    </p:set>
                                    <p:anim calcmode="lin" valueType="num">
                                      <p:cBhvr additive="base">
                                        <p:cTn id="309" dur="500" fill="hold"/>
                                        <p:tgtEl>
                                          <p:spTgt spid="123"/>
                                        </p:tgtEl>
                                        <p:attrNameLst>
                                          <p:attrName>ppt_x</p:attrName>
                                        </p:attrNameLst>
                                      </p:cBhvr>
                                      <p:tavLst>
                                        <p:tav tm="0">
                                          <p:val>
                                            <p:strVal val="1+#ppt_w/2"/>
                                          </p:val>
                                        </p:tav>
                                        <p:tav tm="100000">
                                          <p:val>
                                            <p:strVal val="#ppt_x"/>
                                          </p:val>
                                        </p:tav>
                                      </p:tavLst>
                                    </p:anim>
                                    <p:anim calcmode="lin" valueType="num">
                                      <p:cBhvr additive="base">
                                        <p:cTn id="310" dur="500" fill="hold"/>
                                        <p:tgtEl>
                                          <p:spTgt spid="123"/>
                                        </p:tgtEl>
                                        <p:attrNameLst>
                                          <p:attrName>ppt_y</p:attrName>
                                        </p:attrNameLst>
                                      </p:cBhvr>
                                      <p:tavLst>
                                        <p:tav tm="0">
                                          <p:val>
                                            <p:strVal val="#ppt_y"/>
                                          </p:val>
                                        </p:tav>
                                        <p:tav tm="100000">
                                          <p:val>
                                            <p:strVal val="#ppt_y"/>
                                          </p:val>
                                        </p:tav>
                                      </p:tavLst>
                                    </p:anim>
                                  </p:childTnLst>
                                </p:cTn>
                              </p:par>
                              <p:par>
                                <p:cTn id="311" presetID="2" presetClass="entr" presetSubtype="2" fill="hold" grpId="0" nodeType="withEffect">
                                  <p:stCondLst>
                                    <p:cond delay="300"/>
                                  </p:stCondLst>
                                  <p:childTnLst>
                                    <p:set>
                                      <p:cBhvr>
                                        <p:cTn id="312" dur="1" fill="hold">
                                          <p:stCondLst>
                                            <p:cond delay="0"/>
                                          </p:stCondLst>
                                        </p:cTn>
                                        <p:tgtEl>
                                          <p:spTgt spid="124"/>
                                        </p:tgtEl>
                                        <p:attrNameLst>
                                          <p:attrName>style.visibility</p:attrName>
                                        </p:attrNameLst>
                                      </p:cBhvr>
                                      <p:to>
                                        <p:strVal val="visible"/>
                                      </p:to>
                                    </p:set>
                                    <p:anim calcmode="lin" valueType="num">
                                      <p:cBhvr additive="base">
                                        <p:cTn id="313" dur="500" fill="hold"/>
                                        <p:tgtEl>
                                          <p:spTgt spid="124"/>
                                        </p:tgtEl>
                                        <p:attrNameLst>
                                          <p:attrName>ppt_x</p:attrName>
                                        </p:attrNameLst>
                                      </p:cBhvr>
                                      <p:tavLst>
                                        <p:tav tm="0">
                                          <p:val>
                                            <p:strVal val="1+#ppt_w/2"/>
                                          </p:val>
                                        </p:tav>
                                        <p:tav tm="100000">
                                          <p:val>
                                            <p:strVal val="#ppt_x"/>
                                          </p:val>
                                        </p:tav>
                                      </p:tavLst>
                                    </p:anim>
                                    <p:anim calcmode="lin" valueType="num">
                                      <p:cBhvr additive="base">
                                        <p:cTn id="314" dur="500" fill="hold"/>
                                        <p:tgtEl>
                                          <p:spTgt spid="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69" grpId="0" animBg="1"/>
      <p:bldP spid="70" grpId="0" animBg="1"/>
      <p:bldP spid="71" grpId="0" animBg="1"/>
      <p:bldP spid="72" grpId="0" animBg="1"/>
      <p:bldP spid="73"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6" grpId="0" animBg="1"/>
      <p:bldP spid="119" grpId="0" animBg="1"/>
      <p:bldP spid="120" grpId="0" animBg="1"/>
      <p:bldP spid="123" grpId="0" animBg="1"/>
      <p:bldP spid="124" grpId="0" animBg="1"/>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658" y="771550"/>
            <a:ext cx="3240359" cy="2862322"/>
          </a:xfrm>
          <a:prstGeom prst="rect">
            <a:avLst/>
          </a:prstGeom>
          <a:noFill/>
          <a:ln w="19050">
            <a:noFill/>
            <a:prstDash val="dash"/>
          </a:ln>
        </p:spPr>
        <p:txBody>
          <a:bodyPr wrap="square">
            <a:spAutoFit/>
          </a:bodyPr>
          <a:lstStyle/>
          <a:p>
            <a:pPr indent="360045">
              <a:lnSpc>
                <a:spcPts val="1800"/>
              </a:lnSpc>
            </a:pPr>
            <a:r>
              <a:rPr lang="zh-CN" altLang="en-US" sz="1400" dirty="0">
                <a:latin typeface="宋体" panose="02010600030101010101" pitchFamily="2" charset="-122"/>
                <a:ea typeface="宋体" panose="02010600030101010101" pitchFamily="2" charset="-122"/>
              </a:rPr>
              <a:t>以爬取中国历史疫情的数据为例，通过在对应的代码结构上选择，打开新的标签页，即关于国内疫情数据和国外疫情数据的资源结构的内容如“国内疫情数据的</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JSON</a:t>
            </a:r>
            <a:r>
              <a:rPr lang="zh-CN" altLang="en-US" sz="1400" dirty="0">
                <a:latin typeface="宋体" panose="02010600030101010101" pitchFamily="2" charset="-122"/>
                <a:ea typeface="宋体" panose="02010600030101010101" pitchFamily="2" charset="-122"/>
              </a:rPr>
              <a:t>文件预览图”所示。</a:t>
            </a:r>
            <a:endParaRPr lang="en-US" altLang="zh-CN" sz="1400" dirty="0">
              <a:latin typeface="宋体" panose="02010600030101010101" pitchFamily="2" charset="-122"/>
              <a:ea typeface="宋体" panose="02010600030101010101" pitchFamily="2" charset="-122"/>
            </a:endParaRPr>
          </a:p>
          <a:p>
            <a:pPr indent="360045">
              <a:lnSpc>
                <a:spcPts val="1800"/>
              </a:lnSpc>
            </a:pPr>
            <a:r>
              <a:rPr lang="zh-CN" altLang="en-US" sz="1400" dirty="0">
                <a:latin typeface="宋体" panose="02010600030101010101" pitchFamily="2" charset="-122"/>
                <a:ea typeface="宋体" panose="02010600030101010101" pitchFamily="2" charset="-122"/>
              </a:rPr>
              <a:t>通过图例可以看出网页的疫情数据是以</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JSON</a:t>
            </a:r>
            <a:r>
              <a:rPr lang="zh-CN" altLang="en-US" sz="1400" dirty="0">
                <a:latin typeface="宋体" panose="02010600030101010101" pitchFamily="2" charset="-122"/>
                <a:ea typeface="宋体" panose="02010600030101010101" pitchFamily="2" charset="-122"/>
              </a:rPr>
              <a:t>格式进行储存的，可以将</a:t>
            </a:r>
            <a:r>
              <a:rPr lang="en-US" altLang="zh-CN" sz="1400" dirty="0">
                <a:latin typeface="宋体" panose="02010600030101010101" pitchFamily="2" charset="-122"/>
                <a:ea typeface="宋体" panose="02010600030101010101" pitchFamily="2" charset="-122"/>
              </a:rPr>
              <a:t>URL</a:t>
            </a:r>
            <a:r>
              <a:rPr lang="zh-CN" altLang="en-US" sz="1400" dirty="0">
                <a:latin typeface="宋体" panose="02010600030101010101" pitchFamily="2" charset="-122"/>
                <a:ea typeface="宋体" panose="02010600030101010101" pitchFamily="2" charset="-122"/>
              </a:rPr>
              <a:t>复制下来，则关于储存中国疫情数据的</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URL</a:t>
            </a:r>
            <a:r>
              <a:rPr lang="zh-CN" altLang="en-US" sz="1400" dirty="0">
                <a:latin typeface="宋体" panose="02010600030101010101" pitchFamily="2" charset="-122"/>
                <a:ea typeface="宋体" panose="02010600030101010101" pitchFamily="2" charset="-122"/>
              </a:rPr>
              <a:t>为</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self.chinatotal_h5_url</a:t>
            </a:r>
            <a:r>
              <a:rPr lang="en-US" altLang="zh-CN" sz="1400" dirty="0">
                <a:latin typeface="宋体" panose="02010600030101010101" pitchFamily="2" charset="-122"/>
                <a:ea typeface="宋体" panose="02010600030101010101" pitchFamily="2" charset="-122"/>
              </a:rPr>
              <a:t>=</a:t>
            </a:r>
            <a:r>
              <a:rPr lang="en-US" altLang="zh-CN" sz="1400" dirty="0">
                <a:solidFill>
                  <a:srgbClr val="3333CC"/>
                </a:solidFill>
                <a:latin typeface="宋体" panose="02010600030101010101" pitchFamily="2" charset="-122"/>
                <a:ea typeface="宋体" panose="02010600030101010101" pitchFamily="2" charset="-122"/>
              </a:rPr>
              <a:t>"</a:t>
            </a:r>
            <a:r>
              <a:rPr lang="en-US" altLang="zh-CN" sz="1400" b="1" i="1" dirty="0">
                <a:solidFill>
                  <a:srgbClr val="3333CC"/>
                </a:solidFill>
                <a:latin typeface="Times New Roman" panose="02020603050405020304" pitchFamily="18" charset="0"/>
                <a:ea typeface="宋体" panose="02010600030101010101" pitchFamily="2" charset="-122"/>
                <a:cs typeface="Times New Roman" panose="02020603050405020304" pitchFamily="18" charset="0"/>
                <a:hlinkClick r:id="rId1"/>
              </a:rPr>
              <a:t>https://view.inews.qq.com/g2/</a:t>
            </a:r>
            <a:r>
              <a:rPr lang="en-US" altLang="zh-CN" sz="1400" b="1" i="1" dirty="0" err="1">
                <a:solidFill>
                  <a:srgbClr val="3333CC"/>
                </a:solidFill>
                <a:latin typeface="Times New Roman" panose="02020603050405020304" pitchFamily="18" charset="0"/>
                <a:ea typeface="宋体" panose="02010600030101010101" pitchFamily="2" charset="-122"/>
                <a:cs typeface="Times New Roman" panose="02020603050405020304" pitchFamily="18" charset="0"/>
                <a:hlinkClick r:id="rId1"/>
              </a:rPr>
              <a:t>getOnsInfo?name</a:t>
            </a:r>
            <a:r>
              <a:rPr lang="en-US" altLang="zh-CN" sz="1400" b="1" i="1" dirty="0">
                <a:solidFill>
                  <a:srgbClr val="3333CC"/>
                </a:solidFill>
                <a:latin typeface="Times New Roman" panose="02020603050405020304" pitchFamily="18" charset="0"/>
                <a:ea typeface="宋体" panose="02010600030101010101" pitchFamily="2" charset="-122"/>
                <a:cs typeface="Times New Roman" panose="02020603050405020304" pitchFamily="18" charset="0"/>
                <a:hlinkClick r:id="rId1"/>
              </a:rPr>
              <a:t>=disease_h5</a:t>
            </a:r>
            <a:r>
              <a:rPr lang="en-US" altLang="zh-CN" sz="1400" b="1" i="1" dirty="0">
                <a:solidFill>
                  <a:srgbClr val="3333CC"/>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b="1" i="1" dirty="0">
              <a:solidFill>
                <a:srgbClr val="3333CC"/>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9" name="组合 8"/>
          <p:cNvGrpSpPr/>
          <p:nvPr/>
        </p:nvGrpSpPr>
        <p:grpSpPr>
          <a:xfrm>
            <a:off x="971600" y="-2272"/>
            <a:ext cx="4079562" cy="773822"/>
            <a:chOff x="2863408" y="1789656"/>
            <a:chExt cx="4079562" cy="773822"/>
          </a:xfrm>
        </p:grpSpPr>
        <p:sp>
          <p:nvSpPr>
            <p:cNvPr id="10"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获取疫情数据过程</a:t>
              </a:r>
              <a:endParaRPr lang="zh-CN" altLang="en-US" sz="2800" b="1" dirty="0">
                <a:latin typeface="宋体" panose="02010600030101010101" pitchFamily="2" charset="-122"/>
                <a:ea typeface="宋体" panose="02010600030101010101" pitchFamily="2" charset="-122"/>
              </a:endParaRPr>
            </a:p>
          </p:txBody>
        </p:sp>
        <p:grpSp>
          <p:nvGrpSpPr>
            <p:cNvPr id="11" name="组合 10"/>
            <p:cNvGrpSpPr/>
            <p:nvPr/>
          </p:nvGrpSpPr>
          <p:grpSpPr>
            <a:xfrm>
              <a:off x="2863408" y="1789656"/>
              <a:ext cx="710599" cy="773822"/>
              <a:chOff x="550069" y="1100038"/>
              <a:chExt cx="710599" cy="773822"/>
            </a:xfrm>
          </p:grpSpPr>
          <p:sp>
            <p:nvSpPr>
              <p:cNvPr id="13"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a:off x="3443390" y="2420667"/>
              <a:ext cx="33678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420110" y="1020445"/>
            <a:ext cx="5400675" cy="2636857"/>
            <a:chOff x="2718151" y="903655"/>
            <a:chExt cx="6279521" cy="3050339"/>
          </a:xfrm>
        </p:grpSpPr>
        <p:pic>
          <p:nvPicPr>
            <p:cNvPr id="16" name="图片 15" descr="11"/>
            <p:cNvPicPr/>
            <p:nvPr/>
          </p:nvPicPr>
          <p:blipFill>
            <a:blip r:embed="rId2" cstate="print">
              <a:extLst>
                <a:ext uri="{28A0092B-C50C-407E-A947-70E740481C1C}">
                  <a14:useLocalDpi xmlns:a14="http://schemas.microsoft.com/office/drawing/2010/main" val="0"/>
                </a:ext>
              </a:extLst>
            </a:blip>
            <a:srcRect/>
            <a:stretch>
              <a:fillRect/>
            </a:stretch>
          </p:blipFill>
          <p:spPr>
            <a:xfrm>
              <a:off x="2718151" y="903655"/>
              <a:ext cx="6279521" cy="2631591"/>
            </a:xfrm>
            <a:prstGeom prst="rect">
              <a:avLst/>
            </a:prstGeom>
            <a:noFill/>
            <a:ln>
              <a:noFill/>
            </a:ln>
          </p:spPr>
        </p:pic>
        <p:sp>
          <p:nvSpPr>
            <p:cNvPr id="17" name="矩形 16"/>
            <p:cNvSpPr/>
            <p:nvPr/>
          </p:nvSpPr>
          <p:spPr>
            <a:xfrm>
              <a:off x="4175681" y="3552182"/>
              <a:ext cx="3294885" cy="401812"/>
            </a:xfrm>
            <a:prstGeom prst="rect">
              <a:avLst/>
            </a:prstGeom>
            <a:noFill/>
            <a:ln w="19050">
              <a:noFill/>
              <a:prstDash val="dash"/>
            </a:ln>
          </p:spPr>
          <p:txBody>
            <a:bodyPr wrap="square">
              <a:spAutoFit/>
            </a:bodyPr>
            <a:lstStyle/>
            <a:p>
              <a:pPr>
                <a:lnSpc>
                  <a:spcPts val="2000"/>
                </a:lnSpc>
              </a:pPr>
              <a:r>
                <a:rPr lang="zh-CN" altLang="zh-CN" sz="1400" dirty="0"/>
                <a:t>国内疫情数据的</a:t>
              </a:r>
              <a:r>
                <a:rPr lang="en-US" altLang="zh-CN" sz="1400" dirty="0"/>
                <a:t>JSON</a:t>
              </a:r>
              <a:r>
                <a:rPr lang="zh-CN" altLang="zh-CN" sz="1400" dirty="0"/>
                <a:t>文件预览</a:t>
              </a:r>
              <a:r>
                <a:rPr lang="zh-CN" altLang="en-US" sz="1400" dirty="0"/>
                <a:t>图</a:t>
              </a:r>
              <a:endParaRPr lang="zh-CN" altLang="en-US" sz="1400" dirty="0">
                <a:solidFill>
                  <a:schemeClr val="tx1">
                    <a:lumMod val="65000"/>
                    <a:lumOff val="35000"/>
                  </a:schemeClr>
                </a:solidFill>
                <a:latin typeface="宋体" panose="02010600030101010101" pitchFamily="2" charset="-122"/>
                <a:ea typeface="宋体" panose="02010600030101010101" pitchFamily="2" charset="-122"/>
              </a:endParaRPr>
            </a:p>
          </p:txBody>
        </p:sp>
      </p:grpSp>
      <p:sp>
        <p:nvSpPr>
          <p:cNvPr id="4" name="TextBox 3"/>
          <p:cNvSpPr txBox="1"/>
          <p:nvPr/>
        </p:nvSpPr>
        <p:spPr>
          <a:xfrm>
            <a:off x="392430" y="4015105"/>
            <a:ext cx="8358505" cy="306705"/>
          </a:xfrm>
          <a:prstGeom prst="rect">
            <a:avLst/>
          </a:prstGeom>
          <a:noFill/>
        </p:spPr>
        <p:txBody>
          <a:bodyPr wrap="square" rtlCol="0">
            <a:spAutoFit/>
          </a:bodyPr>
          <a:lstStyle/>
          <a:p>
            <a:pPr indent="360045"/>
            <a:r>
              <a:rPr lang="zh-CN" altLang="zh-CN" sz="1400" dirty="0">
                <a:latin typeface="宋体" panose="02010600030101010101" pitchFamily="2" charset="-122"/>
                <a:ea typeface="宋体" panose="02010600030101010101" pitchFamily="2" charset="-122"/>
              </a:rPr>
              <a:t>爬取</a:t>
            </a:r>
            <a:r>
              <a:rPr lang="zh-CN" altLang="en-US" sz="1400" dirty="0">
                <a:latin typeface="宋体" panose="02010600030101010101" pitchFamily="2" charset="-122"/>
                <a:ea typeface="宋体" panose="02010600030101010101" pitchFamily="2" charset="-122"/>
              </a:rPr>
              <a:t>国外历史疫情数据、</a:t>
            </a:r>
            <a:r>
              <a:rPr lang="zh-CN" altLang="zh-CN" sz="1400" dirty="0">
                <a:latin typeface="宋体" panose="02010600030101010101" pitchFamily="2" charset="-122"/>
                <a:ea typeface="宋体" panose="02010600030101010101" pitchFamily="2" charset="-122"/>
              </a:rPr>
              <a:t>中国疫情</a:t>
            </a:r>
            <a:r>
              <a:rPr lang="zh-CN" altLang="en-US" sz="1400" dirty="0">
                <a:latin typeface="宋体" panose="02010600030101010101" pitchFamily="2" charset="-122"/>
                <a:ea typeface="宋体" panose="02010600030101010101" pitchFamily="2" charset="-122"/>
              </a:rPr>
              <a:t>和</a:t>
            </a:r>
            <a:r>
              <a:rPr lang="zh-CN" altLang="zh-CN" sz="1400" dirty="0">
                <a:latin typeface="宋体" panose="02010600030101010101" pitchFamily="2" charset="-122"/>
                <a:ea typeface="宋体" panose="02010600030101010101" pitchFamily="2" charset="-122"/>
              </a:rPr>
              <a:t>国外疫情趋势数据</a:t>
            </a:r>
            <a:r>
              <a:rPr lang="zh-CN" altLang="en-US" sz="1400" dirty="0">
                <a:latin typeface="宋体" panose="02010600030101010101" pitchFamily="2" charset="-122"/>
                <a:ea typeface="宋体" panose="02010600030101010101" pitchFamily="2" charset="-122"/>
              </a:rPr>
              <a:t>、中国各省市（区）历史疫情数据方法类似。</a:t>
            </a:r>
            <a:endParaRPr lang="zh-CN" altLang="en-US" sz="1400" dirty="0">
              <a:latin typeface="宋体" panose="02010600030101010101" pitchFamily="2" charset="-122"/>
              <a:ea typeface="宋体" panose="02010600030101010101" pitchFamily="2" charset="-122"/>
            </a:endParaRPr>
          </a:p>
        </p:txBody>
      </p:sp>
      <p:sp>
        <p:nvSpPr>
          <p:cNvPr id="3" name="箭头: 左 2">
            <a:hlinkClick r:id="rId3" action="ppaction://hlinksldjump"/>
          </p:cNvPr>
          <p:cNvSpPr/>
          <p:nvPr/>
        </p:nvSpPr>
        <p:spPr>
          <a:xfrm>
            <a:off x="8316416" y="4515966"/>
            <a:ext cx="504056" cy="36004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2000"/>
                                        <p:tgtEl>
                                          <p:spTgt spid="2"/>
                                        </p:tgtEl>
                                      </p:cBhvr>
                                    </p:animEffect>
                                    <p:anim calcmode="lin" valueType="num">
                                      <p:cBhvr>
                                        <p:cTn id="15" dur="2000" fill="hold"/>
                                        <p:tgtEl>
                                          <p:spTgt spid="2"/>
                                        </p:tgtEl>
                                        <p:attrNameLst>
                                          <p:attrName>ppt_x</p:attrName>
                                        </p:attrNameLst>
                                      </p:cBhvr>
                                      <p:tavLst>
                                        <p:tav tm="0">
                                          <p:val>
                                            <p:strVal val="#ppt_x"/>
                                          </p:val>
                                        </p:tav>
                                        <p:tav tm="100000">
                                          <p:val>
                                            <p:strVal val="#ppt_x"/>
                                          </p:val>
                                        </p:tav>
                                      </p:tavLst>
                                    </p:anim>
                                    <p:anim calcmode="lin" valueType="num">
                                      <p:cBhvr>
                                        <p:cTn id="16" dur="2000" fill="hold"/>
                                        <p:tgtEl>
                                          <p:spTgt spid="2"/>
                                        </p:tgtEl>
                                        <p:attrNameLst>
                                          <p:attrName>ppt_y</p:attrName>
                                        </p:attrNameLst>
                                      </p:cBhvr>
                                      <p:tavLst>
                                        <p:tav tm="0">
                                          <p:val>
                                            <p:strVal val="#ppt_y+.1"/>
                                          </p:val>
                                        </p:tav>
                                        <p:tav tm="100000">
                                          <p:val>
                                            <p:strVal val="#ppt_y"/>
                                          </p:val>
                                        </p:tav>
                                      </p:tavLst>
                                    </p:anim>
                                  </p:childTnLst>
                                </p:cTn>
                              </p:par>
                            </p:childTnLst>
                          </p:cTn>
                        </p:par>
                        <p:par>
                          <p:cTn id="17" fill="hold">
                            <p:stCondLst>
                              <p:cond delay="2500"/>
                            </p:stCondLst>
                            <p:childTnLst>
                              <p:par>
                                <p:cTn id="18" presetID="10" presetClass="entr" presetSubtype="0" fill="hold" nodeType="after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500"/>
                                        <p:tgtEl>
                                          <p:spTgt spid="8">
                                            <p:txEl>
                                              <p:pRg st="1" end="1"/>
                                            </p:txEl>
                                          </p:spTgt>
                                        </p:tgtEl>
                                      </p:cBhvr>
                                    </p:animEffect>
                                  </p:childTnLst>
                                </p:cTn>
                              </p:par>
                            </p:childTnLst>
                          </p:cTn>
                        </p:par>
                        <p:par>
                          <p:cTn id="21" fill="hold">
                            <p:stCondLst>
                              <p:cond delay="3000"/>
                            </p:stCondLst>
                            <p:childTnLst>
                              <p:par>
                                <p:cTn id="22" presetID="42"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607170" y="3016735"/>
            <a:ext cx="3676706" cy="3741237"/>
          </a:xfrm>
          <a:custGeom>
            <a:avLst/>
            <a:gdLst>
              <a:gd name="connsiteX0" fmla="*/ 0 w 3948545"/>
              <a:gd name="connsiteY0" fmla="*/ 41592 h 4017847"/>
              <a:gd name="connsiteX1" fmla="*/ 0 w 3948545"/>
              <a:gd name="connsiteY1" fmla="*/ 41592 h 4017847"/>
              <a:gd name="connsiteX2" fmla="*/ 3131127 w 3948545"/>
              <a:gd name="connsiteY2" fmla="*/ 13883 h 4017847"/>
              <a:gd name="connsiteX3" fmla="*/ 3948545 w 3948545"/>
              <a:gd name="connsiteY3" fmla="*/ 28 h 4017847"/>
              <a:gd name="connsiteX4" fmla="*/ 3948545 w 3948545"/>
              <a:gd name="connsiteY4" fmla="*/ 4017847 h 401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545" h="4017847">
                <a:moveTo>
                  <a:pt x="0" y="41592"/>
                </a:moveTo>
                <a:lnTo>
                  <a:pt x="0" y="41592"/>
                </a:lnTo>
                <a:lnTo>
                  <a:pt x="3131127" y="13883"/>
                </a:lnTo>
                <a:cubicBezTo>
                  <a:pt x="4154421" y="-1277"/>
                  <a:pt x="3463851" y="28"/>
                  <a:pt x="3948545" y="28"/>
                </a:cubicBezTo>
                <a:lnTo>
                  <a:pt x="3948545" y="4017847"/>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33700" y="1458992"/>
            <a:ext cx="2480872" cy="2562504"/>
            <a:chOff x="433700" y="1458992"/>
            <a:chExt cx="2480872" cy="2562504"/>
          </a:xfrm>
        </p:grpSpPr>
        <p:sp>
          <p:nvSpPr>
            <p:cNvPr id="2" name="椭圆 1"/>
            <p:cNvSpPr/>
            <p:nvPr/>
          </p:nvSpPr>
          <p:spPr>
            <a:xfrm>
              <a:off x="433700" y="1540624"/>
              <a:ext cx="2480872" cy="2480872"/>
            </a:xfrm>
            <a:prstGeom prst="ellipse">
              <a:avLst/>
            </a:prstGeom>
            <a:noFill/>
            <a:ln w="28575">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2727223" y="3149839"/>
              <a:ext cx="187348" cy="187348"/>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1740650" y="1458992"/>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806842" y="3657081"/>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9" name="任意多边形 8"/>
          <p:cNvSpPr/>
          <p:nvPr/>
        </p:nvSpPr>
        <p:spPr>
          <a:xfrm>
            <a:off x="1053802" y="1029661"/>
            <a:ext cx="7897291" cy="1170606"/>
          </a:xfrm>
          <a:custGeom>
            <a:avLst/>
            <a:gdLst>
              <a:gd name="connsiteX0" fmla="*/ 0 w 7398327"/>
              <a:gd name="connsiteY0" fmla="*/ 623454 h 1288473"/>
              <a:gd name="connsiteX1" fmla="*/ 0 w 7398327"/>
              <a:gd name="connsiteY1" fmla="*/ 0 h 1288473"/>
              <a:gd name="connsiteX2" fmla="*/ 1427018 w 7398327"/>
              <a:gd name="connsiteY2" fmla="*/ 0 h 1288473"/>
              <a:gd name="connsiteX3" fmla="*/ 2715491 w 7398327"/>
              <a:gd name="connsiteY3" fmla="*/ 1288473 h 1288473"/>
              <a:gd name="connsiteX4" fmla="*/ 7398327 w 7398327"/>
              <a:gd name="connsiteY4" fmla="*/ 1288473 h 128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8327" h="1288473">
                <a:moveTo>
                  <a:pt x="0" y="623454"/>
                </a:moveTo>
                <a:lnTo>
                  <a:pt x="0" y="0"/>
                </a:lnTo>
                <a:lnTo>
                  <a:pt x="1427018" y="0"/>
                </a:lnTo>
                <a:lnTo>
                  <a:pt x="2715491" y="1288473"/>
                </a:lnTo>
                <a:lnTo>
                  <a:pt x="7398327" y="1288473"/>
                </a:lnTo>
              </a:path>
            </a:pathLst>
          </a:cu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4008798" y="2273235"/>
            <a:ext cx="4654682" cy="2631490"/>
          </a:xfrm>
          <a:prstGeom prst="rect">
            <a:avLst/>
          </a:prstGeom>
          <a:noFill/>
        </p:spPr>
        <p:txBody>
          <a:bodyPr wrap="square" rtlCol="0">
            <a:spAutoFit/>
          </a:bodyPr>
          <a:lstStyle/>
          <a:p>
            <a:pPr indent="360045" algn="just">
              <a:lnSpc>
                <a:spcPts val="2200"/>
              </a:lnSpc>
              <a:defRPr/>
            </a:pPr>
            <a:r>
              <a:rPr lang="zh-CN" altLang="en-US" sz="1400" dirty="0">
                <a:latin typeface="宋体" panose="02010600030101010101" pitchFamily="2" charset="-122"/>
                <a:ea typeface="宋体" panose="02010600030101010101" pitchFamily="2" charset="-122"/>
              </a:rPr>
              <a:t>为了更直观地展示出中国各省份（地区）和外国各地区的疫情情况，我们针对部分疫情数据进行可视化，使用了</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Pyecharts</a:t>
            </a:r>
            <a:r>
              <a:rPr lang="zh-CN" altLang="en-US" sz="1400" dirty="0">
                <a:latin typeface="宋体" panose="02010600030101010101" pitchFamily="2" charset="-122"/>
                <a:ea typeface="宋体" panose="02010600030101010101" pitchFamily="2" charset="-122"/>
              </a:rPr>
              <a:t>库，对生成的图像进行了分析。</a:t>
            </a:r>
            <a:endParaRPr lang="en-US" altLang="zh-CN" sz="1400" dirty="0">
              <a:latin typeface="宋体" panose="02010600030101010101" pitchFamily="2" charset="-122"/>
              <a:ea typeface="宋体" panose="02010600030101010101" pitchFamily="2" charset="-122"/>
            </a:endParaRPr>
          </a:p>
          <a:p>
            <a:pPr indent="360045" algn="just">
              <a:lnSpc>
                <a:spcPts val="2200"/>
              </a:lnSpc>
              <a:defRPr/>
            </a:pPr>
            <a:r>
              <a:rPr lang="zh-CN" altLang="zh-CN" sz="1400" dirty="0">
                <a:latin typeface="宋体" panose="02010600030101010101" pitchFamily="2" charset="-122"/>
                <a:ea typeface="宋体" panose="02010600030101010101" pitchFamily="2" charset="-122"/>
              </a:rPr>
              <a:t>根据对数据的统计、分类和分析，我们绘制出了“中国每日新增信息”、“中国每日治疗率、死亡率”、“中国个省市（区）总体疫情信息”、“中国各省市</a:t>
            </a:r>
            <a:r>
              <a:rPr lang="en-US"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区</a:t>
            </a:r>
            <a:r>
              <a:rPr lang="en-US" altLang="zh-CN" sz="1400" dirty="0">
                <a:latin typeface="宋体" panose="02010600030101010101" pitchFamily="2" charset="-122"/>
                <a:ea typeface="宋体" panose="02010600030101010101" pitchFamily="2" charset="-122"/>
              </a:rPr>
              <a:t>)</a:t>
            </a:r>
            <a:r>
              <a:rPr lang="zh-CN" altLang="zh-CN" sz="1400" dirty="0">
                <a:latin typeface="宋体" panose="02010600030101010101" pitchFamily="2" charset="-122"/>
                <a:ea typeface="宋体" panose="02010600030101010101" pitchFamily="2" charset="-122"/>
              </a:rPr>
              <a:t>治疗率、死亡率”、“中国目前疫情信息”、“中国目前治疗率、死亡率”“世界总体疫情信息”以及“世界其他信息”的散点图</a:t>
            </a:r>
            <a:r>
              <a:rPr lang="zh-CN" altLang="zh-CN" sz="1400" dirty="0" smtClean="0">
                <a:latin typeface="宋体" panose="02010600030101010101" pitchFamily="2" charset="-122"/>
                <a:ea typeface="宋体" panose="02010600030101010101" pitchFamily="2" charset="-122"/>
              </a:rPr>
              <a:t>。</a:t>
            </a:r>
            <a:endParaRPr lang="zh-CN" altLang="zh-CN" sz="1400" dirty="0">
              <a:latin typeface="宋体" panose="02010600030101010101" pitchFamily="2" charset="-122"/>
              <a:ea typeface="宋体" panose="02010600030101010101" pitchFamily="2" charset="-122"/>
            </a:endParaRPr>
          </a:p>
        </p:txBody>
      </p:sp>
      <p:sp>
        <p:nvSpPr>
          <p:cNvPr id="15" name="TextBox 14"/>
          <p:cNvSpPr txBox="1"/>
          <p:nvPr/>
        </p:nvSpPr>
        <p:spPr>
          <a:xfrm>
            <a:off x="318770" y="2355726"/>
            <a:ext cx="2710815" cy="954107"/>
          </a:xfrm>
          <a:prstGeom prst="rect">
            <a:avLst/>
          </a:prstGeom>
          <a:noFill/>
        </p:spPr>
        <p:txBody>
          <a:bodyPr wrap="square" rtlCol="0">
            <a:spAutoFit/>
          </a:bodyPr>
          <a:lstStyle/>
          <a:p>
            <a:pPr lvl="0" algn="ctr">
              <a:defRPr/>
            </a:pPr>
            <a:r>
              <a:rPr lang="zh-CN" altLang="en-US" sz="2800" kern="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800" b="1" kern="0" dirty="0">
                <a:latin typeface="宋体" panose="02010600030101010101" pitchFamily="2" charset="-122"/>
                <a:ea typeface="宋体" panose="02010600030101010101" pitchFamily="2" charset="-122"/>
              </a:rPr>
              <a:t>研究疫情</a:t>
            </a:r>
            <a:endParaRPr lang="en-US" altLang="zh-CN" sz="2800" b="1" kern="0" dirty="0">
              <a:latin typeface="宋体" panose="02010600030101010101" pitchFamily="2" charset="-122"/>
              <a:ea typeface="宋体" panose="02010600030101010101" pitchFamily="2" charset="-122"/>
            </a:endParaRPr>
          </a:p>
          <a:p>
            <a:pPr lvl="0" algn="ctr">
              <a:defRPr/>
            </a:pPr>
            <a:r>
              <a:rPr lang="zh-CN" altLang="en-US" sz="2800" b="1" kern="0" dirty="0">
                <a:latin typeface="宋体" panose="02010600030101010101" pitchFamily="2" charset="-122"/>
                <a:ea typeface="宋体" panose="02010600030101010101" pitchFamily="2" charset="-122"/>
              </a:rPr>
              <a:t>数据目的</a:t>
            </a:r>
            <a:endParaRPr lang="zh-CN" altLang="en-US" sz="2800" b="1" kern="0" dirty="0">
              <a:latin typeface="宋体" panose="02010600030101010101" pitchFamily="2" charset="-122"/>
              <a:ea typeface="宋体" panose="02010600030101010101" pitchFamily="2" charset="-122"/>
            </a:endParaRPr>
          </a:p>
        </p:txBody>
      </p:sp>
      <p:grpSp>
        <p:nvGrpSpPr>
          <p:cNvPr id="12" name="组合 11"/>
          <p:cNvGrpSpPr/>
          <p:nvPr/>
        </p:nvGrpSpPr>
        <p:grpSpPr>
          <a:xfrm>
            <a:off x="971600" y="-2272"/>
            <a:ext cx="4079562" cy="773822"/>
            <a:chOff x="2863408" y="1789656"/>
            <a:chExt cx="4079562" cy="773822"/>
          </a:xfrm>
        </p:grpSpPr>
        <p:sp>
          <p:nvSpPr>
            <p:cNvPr id="13"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疫情数据分析</a:t>
              </a:r>
              <a:endParaRPr lang="zh-CN" altLang="en-US" sz="2800" b="1" dirty="0">
                <a:latin typeface="宋体" panose="02010600030101010101" pitchFamily="2" charset="-122"/>
                <a:ea typeface="宋体" panose="02010600030101010101" pitchFamily="2" charset="-122"/>
              </a:endParaRPr>
            </a:p>
          </p:txBody>
        </p:sp>
        <p:grpSp>
          <p:nvGrpSpPr>
            <p:cNvPr id="17" name="组合 16"/>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3678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177" y="1369695"/>
            <a:ext cx="3282891" cy="2067233"/>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以“中国每日新增信息”为例，从“中国每日新增确诊图” 可看出在2月12日，中国新增确诊人数(confirm)高达一万五千以上，之所以有这么大的差距，是因为检测新冠肺炎的方式发生了变化以及对新冠肺炎确诊的排查范围进行了扩大</a:t>
            </a:r>
            <a:r>
              <a:rPr lang="zh-CN" altLang="en-US" sz="1400" dirty="0" smtClean="0">
                <a:latin typeface="宋体" panose="02010600030101010101" pitchFamily="2" charset="-122"/>
                <a:ea typeface="宋体" panose="02010600030101010101" pitchFamily="2" charset="-122"/>
                <a:cs typeface="宋体" panose="02010600030101010101" pitchFamily="2" charset="-122"/>
              </a:rPr>
              <a:t>。</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p:txBody>
      </p:sp>
      <p:grpSp>
        <p:nvGrpSpPr>
          <p:cNvPr id="2" name="组合 1"/>
          <p:cNvGrpSpPr/>
          <p:nvPr/>
        </p:nvGrpSpPr>
        <p:grpSpPr>
          <a:xfrm>
            <a:off x="3347864" y="843558"/>
            <a:ext cx="6158972" cy="3562509"/>
            <a:chOff x="3347864" y="843558"/>
            <a:chExt cx="6158972" cy="3562509"/>
          </a:xfrm>
        </p:grpSpPr>
        <p:pic>
          <p:nvPicPr>
            <p:cNvPr id="4" name="图片 1" descr="1"/>
            <p:cNvPicPr>
              <a:picLocks noChangeAspect="1"/>
            </p:cNvPicPr>
            <p:nvPr>
              <p:custDataLst>
                <p:tags r:id="rId1"/>
              </p:custDataLst>
            </p:nvPr>
          </p:nvPicPr>
          <p:blipFill>
            <a:blip r:embed="rId2"/>
            <a:stretch>
              <a:fillRect/>
            </a:stretch>
          </p:blipFill>
          <p:spPr>
            <a:xfrm>
              <a:off x="3347864" y="843558"/>
              <a:ext cx="6158972" cy="3279491"/>
            </a:xfrm>
            <a:prstGeom prst="rect">
              <a:avLst/>
            </a:prstGeom>
          </p:spPr>
        </p:pic>
        <p:sp>
          <p:nvSpPr>
            <p:cNvPr id="6" name="文本框 5"/>
            <p:cNvSpPr txBox="1"/>
            <p:nvPr/>
          </p:nvSpPr>
          <p:spPr>
            <a:xfrm>
              <a:off x="5482783" y="4098290"/>
              <a:ext cx="3481705" cy="307777"/>
            </a:xfrm>
            <a:prstGeom prst="rect">
              <a:avLst/>
            </a:prstGeom>
            <a:noFill/>
          </p:spPr>
          <p:txBody>
            <a:bodyPr wrap="square" rtlCol="0">
              <a:spAutoFit/>
            </a:bodyPr>
            <a:lstStyle/>
            <a:p>
              <a:r>
                <a:rPr lang="zh-CN" altLang="en-US" sz="1400" dirty="0"/>
                <a:t>中国每日新增确诊图</a:t>
              </a:r>
              <a:endParaRPr lang="zh-CN" altLang="en-US" sz="1400" dirty="0"/>
            </a:p>
          </p:txBody>
        </p:sp>
      </p:grpSp>
      <p:grpSp>
        <p:nvGrpSpPr>
          <p:cNvPr id="8" name="组合 7"/>
          <p:cNvGrpSpPr/>
          <p:nvPr/>
        </p:nvGrpSpPr>
        <p:grpSpPr>
          <a:xfrm>
            <a:off x="971600" y="-2272"/>
            <a:ext cx="4079562" cy="773822"/>
            <a:chOff x="2863408" y="1789656"/>
            <a:chExt cx="4079562" cy="773822"/>
          </a:xfrm>
        </p:grpSpPr>
        <p:sp>
          <p:nvSpPr>
            <p:cNvPr id="9"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图像分析</a:t>
              </a:r>
              <a:endParaRPr lang="zh-CN" altLang="en-US" sz="2800" b="1" dirty="0">
                <a:latin typeface="宋体" panose="02010600030101010101" pitchFamily="2" charset="-122"/>
                <a:ea typeface="宋体" panose="02010600030101010101" pitchFamily="2" charset="-122"/>
              </a:endParaRPr>
            </a:p>
          </p:txBody>
        </p:sp>
        <p:grpSp>
          <p:nvGrpSpPr>
            <p:cNvPr id="10" name="组合 9"/>
            <p:cNvGrpSpPr/>
            <p:nvPr/>
          </p:nvGrpSpPr>
          <p:grpSpPr>
            <a:xfrm>
              <a:off x="2863408" y="1789656"/>
              <a:ext cx="710599" cy="773822"/>
              <a:chOff x="550069" y="1100038"/>
              <a:chExt cx="710599" cy="773822"/>
            </a:xfrm>
          </p:grpSpPr>
          <p:sp>
            <p:nvSpPr>
              <p:cNvPr id="12"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1" name="直接连接符 10"/>
            <p:cNvCxnSpPr/>
            <p:nvPr/>
          </p:nvCxnSpPr>
          <p:spPr>
            <a:xfrm>
              <a:off x="3443390" y="2420667"/>
              <a:ext cx="22283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219138" y="951957"/>
            <a:ext cx="3704790" cy="1374735"/>
          </a:xfrm>
          <a:prstGeom prst="rect">
            <a:avLst/>
          </a:prstGeom>
          <a:noFill/>
        </p:spPr>
        <p:txBody>
          <a:bodyPr wrap="square" rtlCol="0">
            <a:spAutoFit/>
          </a:bodyPr>
          <a:lstStyle/>
          <a:p>
            <a:pPr indent="360045">
              <a:lnSpc>
                <a:spcPts val="2000"/>
              </a:lnSpc>
            </a:pPr>
            <a:r>
              <a:rPr lang="zh-CN" altLang="en-US" sz="1400" dirty="0">
                <a:latin typeface="宋体" panose="02010600030101010101" pitchFamily="2" charset="-122"/>
                <a:ea typeface="宋体" panose="02010600030101010101" pitchFamily="2" charset="-122"/>
              </a:rPr>
              <a:t>从“中国每日新增疑似病例图”可以看出</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26</a:t>
            </a:r>
            <a:r>
              <a:rPr lang="zh-CN" altLang="en-US" sz="1400" dirty="0">
                <a:latin typeface="宋体" panose="02010600030101010101" pitchFamily="2" charset="-122"/>
                <a:ea typeface="宋体" panose="02010600030101010101" pitchFamily="2" charset="-122"/>
              </a:rPr>
              <a:t>日到</a:t>
            </a:r>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5</a:t>
            </a:r>
            <a:r>
              <a:rPr lang="zh-CN" altLang="en-US" sz="1400" dirty="0">
                <a:latin typeface="宋体" panose="02010600030101010101" pitchFamily="2" charset="-122"/>
                <a:ea typeface="宋体" panose="02010600030101010101" pitchFamily="2" charset="-122"/>
              </a:rPr>
              <a:t>日的疑似病例在增加，反映出了疫情爆发的开始检测新冠肺炎的范围不大和方法不够有效。而之后疑似病例的减少也意味着关于疫情防控加强了重视。</a:t>
            </a:r>
            <a:endParaRPr lang="zh-CN" altLang="en-US" sz="1400" dirty="0">
              <a:latin typeface="宋体" panose="02010600030101010101" pitchFamily="2" charset="-122"/>
              <a:ea typeface="宋体" panose="02010600030101010101" pitchFamily="2" charset="-122"/>
            </a:endParaRPr>
          </a:p>
        </p:txBody>
      </p:sp>
      <p:grpSp>
        <p:nvGrpSpPr>
          <p:cNvPr id="34" name="组合 33"/>
          <p:cNvGrpSpPr/>
          <p:nvPr/>
        </p:nvGrpSpPr>
        <p:grpSpPr>
          <a:xfrm>
            <a:off x="4644007" y="3338065"/>
            <a:ext cx="4331717" cy="1543326"/>
            <a:chOff x="4865935" y="624752"/>
            <a:chExt cx="3213546" cy="1542926"/>
          </a:xfrm>
        </p:grpSpPr>
        <p:sp>
          <p:nvSpPr>
            <p:cNvPr id="35" name="文本框 34"/>
            <p:cNvSpPr txBox="1"/>
            <p:nvPr/>
          </p:nvSpPr>
          <p:spPr>
            <a:xfrm>
              <a:off x="4969857" y="624752"/>
              <a:ext cx="3109624" cy="337098"/>
            </a:xfrm>
            <a:prstGeom prst="rect">
              <a:avLst/>
            </a:prstGeom>
            <a:noFill/>
          </p:spPr>
          <p:txBody>
            <a:bodyPr wrap="square" rtlCol="0">
              <a:spAutoFit/>
            </a:bodyPr>
            <a:lstStyle/>
            <a:p>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865935" y="793300"/>
              <a:ext cx="3109624" cy="1374378"/>
            </a:xfrm>
            <a:prstGeom prst="rect">
              <a:avLst/>
            </a:prstGeom>
            <a:noFill/>
          </p:spPr>
          <p:txBody>
            <a:bodyPr wrap="square" rtlCol="0">
              <a:spAutoFit/>
            </a:bodyPr>
            <a:lstStyle/>
            <a:p>
              <a:pPr indent="360045">
                <a:lnSpc>
                  <a:spcPts val="2000"/>
                </a:lnSpc>
              </a:pPr>
              <a:r>
                <a:rPr lang="zh-CN" altLang="en-US" sz="1400" dirty="0">
                  <a:latin typeface="宋体" panose="02010600030101010101" pitchFamily="2" charset="-122"/>
                  <a:ea typeface="宋体" panose="02010600030101010101" pitchFamily="2" charset="-122"/>
                </a:rPr>
                <a:t>从“中国每日新增境外输入图”可以看出从</a:t>
              </a:r>
              <a:r>
                <a:rPr lang="en-US" altLang="zh-CN" sz="1400" dirty="0">
                  <a:latin typeface="宋体" panose="02010600030101010101" pitchFamily="2" charset="-122"/>
                  <a:ea typeface="宋体" panose="02010600030101010101" pitchFamily="2" charset="-122"/>
                </a:rPr>
                <a:t>3</a:t>
              </a:r>
              <a:r>
                <a:rPr lang="zh-CN" altLang="en-US" sz="1400" dirty="0">
                  <a:latin typeface="宋体" panose="02010600030101010101" pitchFamily="2" charset="-122"/>
                  <a:ea typeface="宋体" panose="02010600030101010101" pitchFamily="2" charset="-122"/>
                </a:rPr>
                <a:t>月</a:t>
              </a:r>
              <a:r>
                <a:rPr lang="en-US" altLang="zh-CN" sz="1400" dirty="0">
                  <a:latin typeface="宋体" panose="02010600030101010101" pitchFamily="2" charset="-122"/>
                  <a:ea typeface="宋体" panose="02010600030101010101" pitchFamily="2" charset="-122"/>
                </a:rPr>
                <a:t>4</a:t>
              </a:r>
              <a:r>
                <a:rPr lang="zh-CN" altLang="en-US" sz="1400" dirty="0">
                  <a:latin typeface="宋体" panose="02010600030101010101" pitchFamily="2" charset="-122"/>
                  <a:ea typeface="宋体" panose="02010600030101010101" pitchFamily="2" charset="-122"/>
                </a:rPr>
                <a:t>日起，我国的新增境外输入确诊患者人数持续增加，这其中伴随着的原因是国外疫情严峻形势的不断加剧，除了对国内疫情进行防控外，还需要加强对境外输入的严控。</a:t>
              </a:r>
              <a:endParaRPr lang="zh-CN" altLang="en-US" sz="1400" dirty="0">
                <a:latin typeface="宋体" panose="02010600030101010101" pitchFamily="2" charset="-122"/>
                <a:ea typeface="宋体" panose="02010600030101010101" pitchFamily="2" charset="-122"/>
              </a:endParaRPr>
            </a:p>
          </p:txBody>
        </p:sp>
      </p:grpSp>
      <p:grpSp>
        <p:nvGrpSpPr>
          <p:cNvPr id="40" name="组合 39"/>
          <p:cNvGrpSpPr/>
          <p:nvPr/>
        </p:nvGrpSpPr>
        <p:grpSpPr>
          <a:xfrm>
            <a:off x="467544" y="-20538"/>
            <a:ext cx="2158492" cy="566937"/>
            <a:chOff x="472838" y="-18110"/>
            <a:chExt cx="2158492" cy="566937"/>
          </a:xfrm>
        </p:grpSpPr>
        <p:sp>
          <p:nvSpPr>
            <p:cNvPr id="41" name="文本框 40"/>
            <p:cNvSpPr txBox="1"/>
            <p:nvPr/>
          </p:nvSpPr>
          <p:spPr>
            <a:xfrm>
              <a:off x="472838" y="-18110"/>
              <a:ext cx="2158492" cy="252730"/>
            </a:xfrm>
            <a:prstGeom prst="rect">
              <a:avLst/>
            </a:prstGeom>
            <a:noFill/>
          </p:spPr>
          <p:txBody>
            <a:bodyPr wrap="square" rtlCol="0">
              <a:spAutoFit/>
            </a:bodyPr>
            <a:lstStyle/>
            <a:p>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472838" y="242122"/>
              <a:ext cx="309880" cy="306705"/>
            </a:xfrm>
            <a:prstGeom prst="rect">
              <a:avLst/>
            </a:prstGeom>
          </p:spPr>
          <p:txBody>
            <a:bodyPr wrap="none">
              <a:spAutoFit/>
            </a:bodyPr>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971600" y="-2272"/>
            <a:ext cx="4079562" cy="773822"/>
            <a:chOff x="2863408" y="1789656"/>
            <a:chExt cx="4079562" cy="773822"/>
          </a:xfrm>
        </p:grpSpPr>
        <p:sp>
          <p:nvSpPr>
            <p:cNvPr id="24"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图像分析</a:t>
              </a:r>
              <a:endParaRPr lang="zh-CN" altLang="en-US" sz="2800" b="1" dirty="0">
                <a:latin typeface="宋体" panose="02010600030101010101" pitchFamily="2" charset="-122"/>
                <a:ea typeface="宋体" panose="02010600030101010101" pitchFamily="2" charset="-122"/>
              </a:endParaRPr>
            </a:p>
          </p:txBody>
        </p:sp>
        <p:grpSp>
          <p:nvGrpSpPr>
            <p:cNvPr id="25" name="组合 24"/>
            <p:cNvGrpSpPr/>
            <p:nvPr/>
          </p:nvGrpSpPr>
          <p:grpSpPr>
            <a:xfrm>
              <a:off x="2863408" y="1789656"/>
              <a:ext cx="710599" cy="773822"/>
              <a:chOff x="550069" y="1100038"/>
              <a:chExt cx="710599" cy="773822"/>
            </a:xfrm>
          </p:grpSpPr>
          <p:sp>
            <p:nvSpPr>
              <p:cNvPr id="27"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TextBox 27"/>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3443390" y="2420667"/>
              <a:ext cx="21213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16284" y="2472872"/>
            <a:ext cx="4214611" cy="2638903"/>
            <a:chOff x="116284" y="2472872"/>
            <a:chExt cx="4214611" cy="2638903"/>
          </a:xfrm>
        </p:grpSpPr>
        <p:sp>
          <p:nvSpPr>
            <p:cNvPr id="2" name="文本框 1"/>
            <p:cNvSpPr txBox="1"/>
            <p:nvPr/>
          </p:nvSpPr>
          <p:spPr>
            <a:xfrm>
              <a:off x="810339" y="4803998"/>
              <a:ext cx="2862642" cy="307777"/>
            </a:xfrm>
            <a:prstGeom prst="rect">
              <a:avLst/>
            </a:prstGeom>
            <a:noFill/>
          </p:spPr>
          <p:txBody>
            <a:bodyPr wrap="square" rtlCol="0">
              <a:spAutoFit/>
            </a:bodyPr>
            <a:lstStyle/>
            <a:p>
              <a:r>
                <a:rPr lang="zh-CN" altLang="en-US" sz="1400" dirty="0"/>
                <a:t>中国每日新增疑似病例图</a:t>
              </a:r>
              <a:endParaRPr lang="zh-CN" altLang="en-US" sz="1400" dirty="0"/>
            </a:p>
          </p:txBody>
        </p:sp>
        <p:pic>
          <p:nvPicPr>
            <p:cNvPr id="29" name="图片 28" descr="1-3"/>
            <p:cNvPicPr/>
            <p:nvPr/>
          </p:nvPicPr>
          <p:blipFill>
            <a:blip r:embed="rId1">
              <a:extLst>
                <a:ext uri="{28A0092B-C50C-407E-A947-70E740481C1C}">
                  <a14:useLocalDpi xmlns:a14="http://schemas.microsoft.com/office/drawing/2010/main" val="0"/>
                </a:ext>
              </a:extLst>
            </a:blip>
            <a:srcRect/>
            <a:stretch>
              <a:fillRect/>
            </a:stretch>
          </p:blipFill>
          <p:spPr>
            <a:xfrm>
              <a:off x="116284" y="2472872"/>
              <a:ext cx="4214611" cy="2403714"/>
            </a:xfrm>
            <a:prstGeom prst="rect">
              <a:avLst/>
            </a:prstGeom>
            <a:noFill/>
            <a:ln>
              <a:noFill/>
            </a:ln>
          </p:spPr>
        </p:pic>
      </p:grpSp>
      <p:grpSp>
        <p:nvGrpSpPr>
          <p:cNvPr id="5" name="组合 4"/>
          <p:cNvGrpSpPr/>
          <p:nvPr/>
        </p:nvGrpSpPr>
        <p:grpSpPr>
          <a:xfrm>
            <a:off x="4330895" y="550096"/>
            <a:ext cx="4129537" cy="2669726"/>
            <a:chOff x="4330895" y="550096"/>
            <a:chExt cx="4129537" cy="2669726"/>
          </a:xfrm>
        </p:grpSpPr>
        <p:sp>
          <p:nvSpPr>
            <p:cNvPr id="6" name="文本框 5"/>
            <p:cNvSpPr txBox="1"/>
            <p:nvPr/>
          </p:nvSpPr>
          <p:spPr>
            <a:xfrm>
              <a:off x="5550506" y="2912045"/>
              <a:ext cx="2837918" cy="307777"/>
            </a:xfrm>
            <a:prstGeom prst="rect">
              <a:avLst/>
            </a:prstGeom>
            <a:noFill/>
          </p:spPr>
          <p:txBody>
            <a:bodyPr wrap="square" rtlCol="0">
              <a:spAutoFit/>
            </a:bodyPr>
            <a:lstStyle/>
            <a:p>
              <a:r>
                <a:rPr lang="zh-CN" altLang="en-US" sz="1400" dirty="0"/>
                <a:t>中国每日新增境外输入图</a:t>
              </a:r>
              <a:endParaRPr lang="zh-CN" altLang="en-US" sz="1400" dirty="0"/>
            </a:p>
          </p:txBody>
        </p:sp>
        <p:pic>
          <p:nvPicPr>
            <p:cNvPr id="38" name="图片 37" descr="1-2"/>
            <p:cNvPicPr/>
            <p:nvPr/>
          </p:nvPicPr>
          <p:blipFill>
            <a:blip r:embed="rId2">
              <a:extLst>
                <a:ext uri="{28A0092B-C50C-407E-A947-70E740481C1C}">
                  <a14:useLocalDpi xmlns:a14="http://schemas.microsoft.com/office/drawing/2010/main" val="0"/>
                </a:ext>
              </a:extLst>
            </a:blip>
            <a:srcRect/>
            <a:stretch>
              <a:fillRect/>
            </a:stretch>
          </p:blipFill>
          <p:spPr>
            <a:xfrm>
              <a:off x="4330895" y="550096"/>
              <a:ext cx="4129537" cy="2440324"/>
            </a:xfrm>
            <a:prstGeom prst="rect">
              <a:avLst/>
            </a:prstGeom>
            <a:noFill/>
            <a:ln>
              <a:noFill/>
            </a:ln>
          </p:spPr>
        </p:pic>
      </p:gr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177" y="1369695"/>
            <a:ext cx="3282891" cy="2067233"/>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从“中国每日治愈、死亡率图”可以看出，随着国家和人们的重视</a:t>
            </a:r>
            <a:r>
              <a:rPr lang="zh-CN" altLang="en-US" sz="1400" dirty="0" smtClean="0">
                <a:latin typeface="宋体" panose="02010600030101010101" pitchFamily="2" charset="-122"/>
                <a:ea typeface="宋体" panose="02010600030101010101" pitchFamily="2" charset="-122"/>
                <a:cs typeface="宋体" panose="02010600030101010101" pitchFamily="2" charset="-122"/>
              </a:rPr>
              <a:t>，新</a:t>
            </a:r>
            <a:r>
              <a:rPr lang="zh-CN" altLang="en-US" sz="1400" dirty="0">
                <a:latin typeface="宋体" panose="02010600030101010101" pitchFamily="2" charset="-122"/>
                <a:ea typeface="宋体" panose="02010600030101010101" pitchFamily="2" charset="-122"/>
                <a:cs typeface="宋体" panose="02010600030101010101" pitchFamily="2" charset="-122"/>
              </a:rPr>
              <a:t>冠肺炎的治愈率有所提高，从</a:t>
            </a:r>
            <a:r>
              <a:rPr lang="en-US" altLang="zh-CN" sz="1400" dirty="0">
                <a:latin typeface="宋体" panose="02010600030101010101" pitchFamily="2" charset="-122"/>
                <a:ea typeface="宋体" panose="02010600030101010101" pitchFamily="2" charset="-122"/>
                <a:cs typeface="宋体" panose="02010600030101010101" pitchFamily="2" charset="-122"/>
              </a:rPr>
              <a:t>2</a:t>
            </a:r>
            <a:r>
              <a:rPr lang="zh-CN" altLang="en-US" sz="1400" dirty="0">
                <a:latin typeface="宋体" panose="02010600030101010101" pitchFamily="2" charset="-122"/>
                <a:ea typeface="宋体" panose="02010600030101010101" pitchFamily="2" charset="-122"/>
                <a:cs typeface="宋体" panose="02010600030101010101" pitchFamily="2" charset="-122"/>
              </a:rPr>
              <a:t>月</a:t>
            </a:r>
            <a:r>
              <a:rPr lang="en-US" altLang="zh-CN" sz="1400" dirty="0">
                <a:latin typeface="宋体" panose="02010600030101010101" pitchFamily="2" charset="-122"/>
                <a:ea typeface="宋体" panose="02010600030101010101" pitchFamily="2" charset="-122"/>
                <a:cs typeface="宋体" panose="02010600030101010101" pitchFamily="2" charset="-122"/>
              </a:rPr>
              <a:t>24</a:t>
            </a:r>
            <a:r>
              <a:rPr lang="zh-CN" altLang="en-US" sz="1400" dirty="0">
                <a:latin typeface="宋体" panose="02010600030101010101" pitchFamily="2" charset="-122"/>
                <a:ea typeface="宋体" panose="02010600030101010101" pitchFamily="2" charset="-122"/>
                <a:cs typeface="宋体" panose="02010600030101010101" pitchFamily="2" charset="-122"/>
              </a:rPr>
              <a:t>日之前，中国的治愈人数不断增多，意味着疫情防控的不断加强，而之后治愈人数的减少也反映出了对疫情的防控是稳定且有效的。</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p:txBody>
      </p:sp>
      <p:grpSp>
        <p:nvGrpSpPr>
          <p:cNvPr id="8" name="组合 7"/>
          <p:cNvGrpSpPr/>
          <p:nvPr/>
        </p:nvGrpSpPr>
        <p:grpSpPr>
          <a:xfrm>
            <a:off x="971600" y="-2272"/>
            <a:ext cx="4079562" cy="773822"/>
            <a:chOff x="2863408" y="1789656"/>
            <a:chExt cx="4079562" cy="773822"/>
          </a:xfrm>
        </p:grpSpPr>
        <p:sp>
          <p:nvSpPr>
            <p:cNvPr id="9"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图像分析</a:t>
              </a:r>
              <a:endParaRPr lang="zh-CN" altLang="en-US" sz="2800" b="1" dirty="0">
                <a:latin typeface="宋体" panose="02010600030101010101" pitchFamily="2" charset="-122"/>
                <a:ea typeface="宋体" panose="02010600030101010101" pitchFamily="2" charset="-122"/>
              </a:endParaRPr>
            </a:p>
          </p:txBody>
        </p:sp>
        <p:grpSp>
          <p:nvGrpSpPr>
            <p:cNvPr id="10" name="组合 9"/>
            <p:cNvGrpSpPr/>
            <p:nvPr/>
          </p:nvGrpSpPr>
          <p:grpSpPr>
            <a:xfrm>
              <a:off x="2863408" y="1789656"/>
              <a:ext cx="710599" cy="773822"/>
              <a:chOff x="550069" y="1100038"/>
              <a:chExt cx="710599" cy="773822"/>
            </a:xfrm>
          </p:grpSpPr>
          <p:sp>
            <p:nvSpPr>
              <p:cNvPr id="12"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1" name="直接连接符 10"/>
            <p:cNvCxnSpPr/>
            <p:nvPr/>
          </p:nvCxnSpPr>
          <p:spPr>
            <a:xfrm>
              <a:off x="3443390" y="2420667"/>
              <a:ext cx="22283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3365068" y="627534"/>
            <a:ext cx="6156176" cy="3778533"/>
            <a:chOff x="3365068" y="627534"/>
            <a:chExt cx="6156176" cy="3778533"/>
          </a:xfrm>
        </p:grpSpPr>
        <p:pic>
          <p:nvPicPr>
            <p:cNvPr id="14" name="图片 13" descr="2"/>
            <p:cNvPicPr/>
            <p:nvPr/>
          </p:nvPicPr>
          <p:blipFill>
            <a:blip r:embed="rId1">
              <a:extLst>
                <a:ext uri="{28A0092B-C50C-407E-A947-70E740481C1C}">
                  <a14:useLocalDpi xmlns:a14="http://schemas.microsoft.com/office/drawing/2010/main" val="0"/>
                </a:ext>
              </a:extLst>
            </a:blip>
            <a:srcRect/>
            <a:stretch>
              <a:fillRect/>
            </a:stretch>
          </p:blipFill>
          <p:spPr>
            <a:xfrm>
              <a:off x="3365068" y="627534"/>
              <a:ext cx="6156176" cy="3590360"/>
            </a:xfrm>
            <a:prstGeom prst="rect">
              <a:avLst/>
            </a:prstGeom>
            <a:noFill/>
            <a:ln>
              <a:noFill/>
            </a:ln>
          </p:spPr>
        </p:pic>
        <p:sp>
          <p:nvSpPr>
            <p:cNvPr id="15" name="文本框 5"/>
            <p:cNvSpPr txBox="1"/>
            <p:nvPr/>
          </p:nvSpPr>
          <p:spPr>
            <a:xfrm>
              <a:off x="5482783" y="4098290"/>
              <a:ext cx="3481705" cy="307777"/>
            </a:xfrm>
            <a:prstGeom prst="rect">
              <a:avLst/>
            </a:prstGeom>
            <a:noFill/>
          </p:spPr>
          <p:txBody>
            <a:bodyPr wrap="square" rtlCol="0">
              <a:spAutoFit/>
            </a:bodyPr>
            <a:lstStyle/>
            <a:p>
              <a:r>
                <a:rPr lang="zh-CN" altLang="en-US" sz="1400" dirty="0"/>
                <a:t>中国每日治愈、死亡率图</a:t>
              </a:r>
              <a:endParaRPr lang="zh-CN" altLang="en-US" sz="1400" dirty="0"/>
            </a:p>
          </p:txBody>
        </p:sp>
      </p:grpSp>
      <p:sp>
        <p:nvSpPr>
          <p:cNvPr id="16" name="箭头: 左 15">
            <a:hlinkClick r:id="rId2" action="ppaction://hlinksldjump"/>
          </p:cNvPr>
          <p:cNvSpPr/>
          <p:nvPr/>
        </p:nvSpPr>
        <p:spPr>
          <a:xfrm>
            <a:off x="8316416" y="4515966"/>
            <a:ext cx="504056" cy="36004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607170" y="3016735"/>
            <a:ext cx="3676706" cy="3741237"/>
          </a:xfrm>
          <a:custGeom>
            <a:avLst/>
            <a:gdLst>
              <a:gd name="connsiteX0" fmla="*/ 0 w 3948545"/>
              <a:gd name="connsiteY0" fmla="*/ 41592 h 4017847"/>
              <a:gd name="connsiteX1" fmla="*/ 0 w 3948545"/>
              <a:gd name="connsiteY1" fmla="*/ 41592 h 4017847"/>
              <a:gd name="connsiteX2" fmla="*/ 3131127 w 3948545"/>
              <a:gd name="connsiteY2" fmla="*/ 13883 h 4017847"/>
              <a:gd name="connsiteX3" fmla="*/ 3948545 w 3948545"/>
              <a:gd name="connsiteY3" fmla="*/ 28 h 4017847"/>
              <a:gd name="connsiteX4" fmla="*/ 3948545 w 3948545"/>
              <a:gd name="connsiteY4" fmla="*/ 4017847 h 401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545" h="4017847">
                <a:moveTo>
                  <a:pt x="0" y="41592"/>
                </a:moveTo>
                <a:lnTo>
                  <a:pt x="0" y="41592"/>
                </a:lnTo>
                <a:lnTo>
                  <a:pt x="3131127" y="13883"/>
                </a:lnTo>
                <a:cubicBezTo>
                  <a:pt x="4154421" y="-1277"/>
                  <a:pt x="3463851" y="28"/>
                  <a:pt x="3948545" y="28"/>
                </a:cubicBezTo>
                <a:lnTo>
                  <a:pt x="3948545" y="4017847"/>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33700" y="1458992"/>
            <a:ext cx="2480872" cy="2562504"/>
            <a:chOff x="433700" y="1458992"/>
            <a:chExt cx="2480872" cy="2562504"/>
          </a:xfrm>
        </p:grpSpPr>
        <p:sp>
          <p:nvSpPr>
            <p:cNvPr id="2" name="椭圆 1"/>
            <p:cNvSpPr/>
            <p:nvPr/>
          </p:nvSpPr>
          <p:spPr>
            <a:xfrm>
              <a:off x="433700" y="1540624"/>
              <a:ext cx="2480872" cy="2480872"/>
            </a:xfrm>
            <a:prstGeom prst="ellipse">
              <a:avLst/>
            </a:prstGeom>
            <a:noFill/>
            <a:ln w="28575">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2727223" y="3149839"/>
              <a:ext cx="187348" cy="187348"/>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1740650" y="1458992"/>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806842" y="3657081"/>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9" name="任意多边形 8"/>
          <p:cNvSpPr/>
          <p:nvPr/>
        </p:nvSpPr>
        <p:spPr>
          <a:xfrm>
            <a:off x="1053802" y="1029661"/>
            <a:ext cx="7897291" cy="1170606"/>
          </a:xfrm>
          <a:custGeom>
            <a:avLst/>
            <a:gdLst>
              <a:gd name="connsiteX0" fmla="*/ 0 w 7398327"/>
              <a:gd name="connsiteY0" fmla="*/ 623454 h 1288473"/>
              <a:gd name="connsiteX1" fmla="*/ 0 w 7398327"/>
              <a:gd name="connsiteY1" fmla="*/ 0 h 1288473"/>
              <a:gd name="connsiteX2" fmla="*/ 1427018 w 7398327"/>
              <a:gd name="connsiteY2" fmla="*/ 0 h 1288473"/>
              <a:gd name="connsiteX3" fmla="*/ 2715491 w 7398327"/>
              <a:gd name="connsiteY3" fmla="*/ 1288473 h 1288473"/>
              <a:gd name="connsiteX4" fmla="*/ 7398327 w 7398327"/>
              <a:gd name="connsiteY4" fmla="*/ 1288473 h 128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8327" h="1288473">
                <a:moveTo>
                  <a:pt x="0" y="623454"/>
                </a:moveTo>
                <a:lnTo>
                  <a:pt x="0" y="0"/>
                </a:lnTo>
                <a:lnTo>
                  <a:pt x="1427018" y="0"/>
                </a:lnTo>
                <a:lnTo>
                  <a:pt x="2715491" y="1288473"/>
                </a:lnTo>
                <a:lnTo>
                  <a:pt x="7398327" y="1288473"/>
                </a:lnTo>
              </a:path>
            </a:pathLst>
          </a:cu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4008798" y="2273235"/>
            <a:ext cx="4654682" cy="2067233"/>
          </a:xfrm>
          <a:prstGeom prst="rect">
            <a:avLst/>
          </a:prstGeom>
          <a:noFill/>
        </p:spPr>
        <p:txBody>
          <a:bodyPr wrap="square" rtlCol="0">
            <a:spAutoFit/>
          </a:bodyPr>
          <a:lstStyle/>
          <a:p>
            <a:pPr indent="360045" algn="just">
              <a:lnSpc>
                <a:spcPts val="2200"/>
              </a:lnSpc>
              <a:defRPr/>
            </a:pPr>
            <a:r>
              <a:rPr lang="zh-CN" altLang="en-US" sz="1400" dirty="0">
                <a:latin typeface="宋体" panose="02010600030101010101" pitchFamily="2" charset="-122"/>
                <a:ea typeface="宋体" panose="02010600030101010101" pitchFamily="2" charset="-122"/>
              </a:rPr>
              <a:t>利用爬取的疫情数据，将可视化数据分析结果在前端展示。运用</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pyecharts</a:t>
            </a:r>
            <a:r>
              <a:rPr lang="zh-CN" altLang="en-US" sz="1400" dirty="0">
                <a:latin typeface="宋体" panose="02010600030101010101" pitchFamily="2" charset="-122"/>
                <a:ea typeface="宋体" panose="02010600030101010101" pitchFamily="2" charset="-122"/>
              </a:rPr>
              <a:t>对各种数据进行详细分析、生成</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HTML</a:t>
            </a:r>
            <a:r>
              <a:rPr lang="zh-CN" altLang="en-US" sz="1400" dirty="0">
                <a:latin typeface="宋体" panose="02010600030101010101" pitchFamily="2" charset="-122"/>
                <a:ea typeface="宋体" panose="02010600030101010101" pitchFamily="2" charset="-122"/>
              </a:rPr>
              <a:t>文件展示。</a:t>
            </a:r>
            <a:endParaRPr lang="zh-CN" altLang="en-US" sz="1400" dirty="0">
              <a:latin typeface="宋体" panose="02010600030101010101" pitchFamily="2" charset="-122"/>
              <a:ea typeface="宋体" panose="02010600030101010101" pitchFamily="2" charset="-122"/>
            </a:endParaRPr>
          </a:p>
          <a:p>
            <a:pPr indent="360045" algn="just">
              <a:lnSpc>
                <a:spcPts val="2200"/>
              </a:lnSpc>
              <a:defRPr/>
            </a:pPr>
            <a:r>
              <a:rPr lang="zh-CN" altLang="en-US" sz="1400" dirty="0">
                <a:latin typeface="宋体" panose="02010600030101010101" pitchFamily="2" charset="-122"/>
                <a:ea typeface="宋体" panose="02010600030101010101" pitchFamily="2" charset="-122"/>
              </a:rPr>
              <a:t>我们对每个国家，每个城市都进行了可视化，并重点中国各城市以及对一些重要的国家疫情进行详细分析。对</a:t>
            </a:r>
            <a:r>
              <a:rPr lang="zh-CN" altLang="en-US" sz="1400" dirty="0">
                <a:latin typeface="宋体" panose="02010600030101010101" pitchFamily="2" charset="-122"/>
                <a:ea typeface="宋体" panose="02010600030101010101" pitchFamily="2" charset="-122"/>
              </a:rPr>
              <a:t>疫情数据进行可视化后可以直观地了解到疫情发展的趋势，这对于疫情的防控等都具有可观的作用</a:t>
            </a:r>
            <a:r>
              <a:rPr lang="zh-CN" altLang="en-US" sz="1400" dirty="0" smtClean="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
        <p:nvSpPr>
          <p:cNvPr id="15" name="TextBox 14"/>
          <p:cNvSpPr txBox="1"/>
          <p:nvPr/>
        </p:nvSpPr>
        <p:spPr>
          <a:xfrm>
            <a:off x="251520" y="2408570"/>
            <a:ext cx="2710815" cy="523220"/>
          </a:xfrm>
          <a:prstGeom prst="rect">
            <a:avLst/>
          </a:prstGeom>
          <a:noFill/>
        </p:spPr>
        <p:txBody>
          <a:bodyPr wrap="square" rtlCol="0">
            <a:spAutoFit/>
          </a:bodyPr>
          <a:lstStyle/>
          <a:p>
            <a:pPr lvl="0" algn="ctr">
              <a:defRPr/>
            </a:pPr>
            <a:r>
              <a:rPr lang="zh-CN" altLang="en-US" sz="2800" kern="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800" b="1" kern="0" dirty="0">
                <a:latin typeface="宋体" panose="02010600030101010101" pitchFamily="2" charset="-122"/>
                <a:ea typeface="宋体" panose="02010600030101010101" pitchFamily="2" charset="-122"/>
              </a:rPr>
              <a:t>问题分析</a:t>
            </a:r>
            <a:endParaRPr lang="zh-CN" altLang="en-US" sz="2800" b="1" kern="0" dirty="0">
              <a:latin typeface="宋体" panose="02010600030101010101" pitchFamily="2" charset="-122"/>
              <a:ea typeface="宋体" panose="02010600030101010101" pitchFamily="2" charset="-122"/>
            </a:endParaRPr>
          </a:p>
        </p:txBody>
      </p:sp>
      <p:grpSp>
        <p:nvGrpSpPr>
          <p:cNvPr id="12" name="组合 11"/>
          <p:cNvGrpSpPr/>
          <p:nvPr/>
        </p:nvGrpSpPr>
        <p:grpSpPr>
          <a:xfrm>
            <a:off x="971600" y="-2272"/>
            <a:ext cx="5184576" cy="773822"/>
            <a:chOff x="2863408" y="1789656"/>
            <a:chExt cx="5184576" cy="773822"/>
          </a:xfrm>
        </p:grpSpPr>
        <p:sp>
          <p:nvSpPr>
            <p:cNvPr id="13" name="Rectangle 11"/>
            <p:cNvSpPr>
              <a:spLocks noChangeArrowheads="1"/>
            </p:cNvSpPr>
            <p:nvPr/>
          </p:nvSpPr>
          <p:spPr bwMode="gray">
            <a:xfrm>
              <a:off x="3570783" y="1897447"/>
              <a:ext cx="4477201" cy="523220"/>
            </a:xfrm>
            <a:prstGeom prst="rect">
              <a:avLst/>
            </a:prstGeom>
            <a:noFill/>
            <a:ln>
              <a:noFill/>
            </a:ln>
          </p:spPr>
          <p:txBody>
            <a:bodyPr wrap="square">
              <a:spAutoFit/>
            </a:bodyPr>
            <a:lstStyle/>
            <a:p>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每日疫情变化可视化</a:t>
              </a:r>
              <a:endParaRPr lang="zh-CN" altLang="en-US" sz="2800" b="1" dirty="0">
                <a:latin typeface="宋体" panose="02010600030101010101" pitchFamily="2" charset="-122"/>
                <a:ea typeface="宋体" panose="02010600030101010101" pitchFamily="2" charset="-122"/>
              </a:endParaRPr>
            </a:p>
          </p:txBody>
        </p:sp>
        <p:grpSp>
          <p:nvGrpSpPr>
            <p:cNvPr id="17" name="组合 16"/>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417254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54635" y="2484755"/>
            <a:ext cx="3779520" cy="2400706"/>
            <a:chOff x="-36512" y="2387167"/>
            <a:chExt cx="4562425" cy="2767536"/>
          </a:xfrm>
        </p:grpSpPr>
        <p:pic>
          <p:nvPicPr>
            <p:cNvPr id="22" name="图片 21"/>
            <p:cNvPicPr/>
            <p:nvPr/>
          </p:nvPicPr>
          <p:blipFill>
            <a:blip r:embed="rId1">
              <a:extLst>
                <a:ext uri="{28A0092B-C50C-407E-A947-70E740481C1C}">
                  <a14:useLocalDpi xmlns:a14="http://schemas.microsoft.com/office/drawing/2010/main" val="0"/>
                </a:ext>
              </a:extLst>
            </a:blip>
            <a:srcRect/>
            <a:stretch>
              <a:fillRect/>
            </a:stretch>
          </p:blipFill>
          <p:spPr>
            <a:xfrm>
              <a:off x="-36512" y="2387167"/>
              <a:ext cx="4562425" cy="2413592"/>
            </a:xfrm>
            <a:prstGeom prst="rect">
              <a:avLst/>
            </a:prstGeom>
            <a:noFill/>
            <a:ln>
              <a:noFill/>
            </a:ln>
          </p:spPr>
        </p:pic>
        <p:sp>
          <p:nvSpPr>
            <p:cNvPr id="30" name="文本框 5"/>
            <p:cNvSpPr txBox="1"/>
            <p:nvPr/>
          </p:nvSpPr>
          <p:spPr>
            <a:xfrm>
              <a:off x="455450" y="4801133"/>
              <a:ext cx="3902416" cy="353570"/>
            </a:xfrm>
            <a:prstGeom prst="rect">
              <a:avLst/>
            </a:prstGeom>
            <a:noFill/>
          </p:spPr>
          <p:txBody>
            <a:bodyPr wrap="square" rtlCol="0">
              <a:spAutoFit/>
            </a:bodyPr>
            <a:lstStyle/>
            <a:p>
              <a:r>
                <a:rPr lang="zh-CN" altLang="zh-CN" sz="1400" dirty="0"/>
                <a:t>中国各省市历史疫情信息</a:t>
              </a:r>
              <a:r>
                <a:rPr lang="zh-CN" altLang="en-US" sz="1400" dirty="0"/>
                <a:t>图</a:t>
              </a:r>
              <a:r>
                <a:rPr lang="zh-CN" altLang="zh-CN" sz="1400" dirty="0"/>
                <a:t>（湖北省）</a:t>
              </a:r>
              <a:endParaRPr lang="zh-CN" altLang="en-US" sz="1400" dirty="0"/>
            </a:p>
          </p:txBody>
        </p:sp>
      </p:grpSp>
      <p:sp>
        <p:nvSpPr>
          <p:cNvPr id="31" name="文本框 30"/>
          <p:cNvSpPr txBox="1"/>
          <p:nvPr/>
        </p:nvSpPr>
        <p:spPr>
          <a:xfrm>
            <a:off x="0" y="951865"/>
            <a:ext cx="4109720" cy="1373505"/>
          </a:xfrm>
          <a:prstGeom prst="rect">
            <a:avLst/>
          </a:prstGeom>
          <a:noFill/>
        </p:spPr>
        <p:txBody>
          <a:bodyPr wrap="square" rtlCol="0">
            <a:spAutoFit/>
          </a:bodyPr>
          <a:lstStyle/>
          <a:p>
            <a:pPr indent="360045">
              <a:lnSpc>
                <a:spcPts val="2000"/>
              </a:lnSpc>
            </a:pPr>
            <a:r>
              <a:rPr lang="zh-CN" altLang="en-US" sz="1400" dirty="0">
                <a:latin typeface="宋体" panose="02010600030101010101" pitchFamily="2" charset="-122"/>
                <a:ea typeface="宋体" panose="02010600030101010101" pitchFamily="2" charset="-122"/>
              </a:rPr>
              <a:t>各省市的总体疫情情况汇总对于各省的具体防控措施的实施起到决定性作用，因此，我们对全国各个城市的历史疫情进行可视化，运用折线图对中国各省的城市历史疫情信息进行可视化，我们以</a:t>
            </a:r>
            <a:r>
              <a:rPr lang="zh-CN" altLang="en-US" sz="1400" dirty="0" smtClean="0">
                <a:latin typeface="宋体" panose="02010600030101010101" pitchFamily="2" charset="-122"/>
                <a:ea typeface="宋体" panose="02010600030101010101" pitchFamily="2" charset="-122"/>
              </a:rPr>
              <a:t>湖北省、北京市为</a:t>
            </a:r>
            <a:r>
              <a:rPr lang="zh-CN" altLang="en-US" sz="1400" dirty="0">
                <a:latin typeface="宋体" panose="02010600030101010101" pitchFamily="2" charset="-122"/>
                <a:ea typeface="宋体" panose="02010600030101010101" pitchFamily="2" charset="-122"/>
              </a:rPr>
              <a:t>例。</a:t>
            </a:r>
            <a:endParaRPr lang="zh-CN" altLang="en-US" sz="1400" dirty="0">
              <a:latin typeface="宋体" panose="02010600030101010101" pitchFamily="2" charset="-122"/>
              <a:ea typeface="宋体" panose="02010600030101010101" pitchFamily="2" charset="-122"/>
            </a:endParaRPr>
          </a:p>
        </p:txBody>
      </p:sp>
      <p:grpSp>
        <p:nvGrpSpPr>
          <p:cNvPr id="34" name="组合 33"/>
          <p:cNvGrpSpPr/>
          <p:nvPr/>
        </p:nvGrpSpPr>
        <p:grpSpPr>
          <a:xfrm>
            <a:off x="4330700" y="2785745"/>
            <a:ext cx="4730115" cy="2034921"/>
            <a:chOff x="4633649" y="624752"/>
            <a:chExt cx="3445832" cy="2312201"/>
          </a:xfrm>
        </p:grpSpPr>
        <p:sp>
          <p:nvSpPr>
            <p:cNvPr id="35" name="文本框 34"/>
            <p:cNvSpPr txBox="1"/>
            <p:nvPr/>
          </p:nvSpPr>
          <p:spPr>
            <a:xfrm>
              <a:off x="4969857" y="624752"/>
              <a:ext cx="3109624" cy="337098"/>
            </a:xfrm>
            <a:prstGeom prst="rect">
              <a:avLst/>
            </a:prstGeom>
            <a:noFill/>
          </p:spPr>
          <p:txBody>
            <a:bodyPr wrap="square" rtlCol="0">
              <a:spAutoFit/>
            </a:bodyPr>
            <a:lstStyle/>
            <a:p>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633649" y="793300"/>
              <a:ext cx="3445831" cy="2143653"/>
            </a:xfrm>
            <a:prstGeom prst="rect">
              <a:avLst/>
            </a:prstGeom>
            <a:noFill/>
          </p:spPr>
          <p:txBody>
            <a:bodyPr wrap="square" rtlCol="0">
              <a:spAutoFit/>
            </a:bodyPr>
            <a:lstStyle/>
            <a:p>
              <a:pPr indent="360045">
                <a:lnSpc>
                  <a:spcPts val="2000"/>
                </a:lnSpc>
              </a:pPr>
              <a:r>
                <a:rPr lang="zh-CN" altLang="en-US" sz="1200" dirty="0">
                  <a:latin typeface="宋体" panose="02010600030101010101" pitchFamily="2" charset="-122"/>
                  <a:ea typeface="宋体" panose="02010600030101010101" pitchFamily="2" charset="-122"/>
                </a:rPr>
                <a:t>从“中国各省市历史疫情信息图（湖北省）”我们发现在</a:t>
              </a:r>
              <a:r>
                <a:rPr lang="en-US" altLang="zh-CN" sz="1200" dirty="0">
                  <a:latin typeface="宋体" panose="02010600030101010101" pitchFamily="2" charset="-122"/>
                  <a:ea typeface="宋体" panose="02010600030101010101" pitchFamily="2" charset="-122"/>
                </a:rPr>
                <a:t>3</a:t>
              </a:r>
              <a:r>
                <a:rPr lang="zh-CN" altLang="en-US" sz="1200" dirty="0">
                  <a:latin typeface="宋体" panose="02010600030101010101" pitchFamily="2" charset="-122"/>
                  <a:ea typeface="宋体" panose="02010600030101010101" pitchFamily="2" charset="-122"/>
                </a:rPr>
                <a:t>月份以后，湖北的确诊人数呈现大幅度下降，再到后来的趋于</a:t>
              </a:r>
              <a:r>
                <a:rPr lang="en-US" altLang="zh-CN" sz="1200" dirty="0">
                  <a:latin typeface="宋体" panose="02010600030101010101" pitchFamily="2" charset="-122"/>
                  <a:ea typeface="宋体" panose="02010600030101010101" pitchFamily="2" charset="-122"/>
                </a:rPr>
                <a:t>0</a:t>
              </a:r>
              <a:r>
                <a:rPr lang="zh-CN" altLang="en-US" sz="1200" dirty="0">
                  <a:latin typeface="宋体" panose="02010600030101010101" pitchFamily="2" charset="-122"/>
                  <a:ea typeface="宋体" panose="02010600030101010101" pitchFamily="2" charset="-122"/>
                </a:rPr>
                <a:t>，这说明只要武汉保卫战取得胜利，湖北保卫战就一定能取到胜利。</a:t>
              </a:r>
              <a:endParaRPr lang="en-US" altLang="zh-CN" sz="1200" dirty="0">
                <a:latin typeface="宋体" panose="02010600030101010101" pitchFamily="2" charset="-122"/>
                <a:ea typeface="宋体" panose="02010600030101010101" pitchFamily="2" charset="-122"/>
              </a:endParaRPr>
            </a:p>
            <a:p>
              <a:pPr indent="360045">
                <a:lnSpc>
                  <a:spcPts val="2000"/>
                </a:lnSpc>
              </a:pPr>
              <a:r>
                <a:rPr lang="zh-CN" altLang="en-US" sz="1200" dirty="0">
                  <a:latin typeface="宋体" panose="02010600030101010101" pitchFamily="2" charset="-122"/>
                  <a:ea typeface="宋体" panose="02010600030101010101" pitchFamily="2" charset="-122"/>
                </a:rPr>
                <a:t>从“中国各省市历史疫情信息图（北京市）”我们发现前期由于不知道疫情的传染性，且北京流动人口非常大，导致前期确诊人数大幅度上升，经过防控，现在确诊人数已经平稳，因此，防控境外输入是一下的重要工作。</a:t>
              </a:r>
              <a:endParaRPr lang="zh-CN" altLang="en-US" sz="1200" dirty="0">
                <a:latin typeface="宋体" panose="02010600030101010101" pitchFamily="2" charset="-122"/>
                <a:ea typeface="宋体" panose="02010600030101010101" pitchFamily="2" charset="-122"/>
              </a:endParaRPr>
            </a:p>
          </p:txBody>
        </p:sp>
      </p:grpSp>
      <p:grpSp>
        <p:nvGrpSpPr>
          <p:cNvPr id="40" name="组合 39"/>
          <p:cNvGrpSpPr/>
          <p:nvPr/>
        </p:nvGrpSpPr>
        <p:grpSpPr>
          <a:xfrm>
            <a:off x="467544" y="-20538"/>
            <a:ext cx="2158492" cy="566937"/>
            <a:chOff x="472838" y="-18110"/>
            <a:chExt cx="2158492" cy="566937"/>
          </a:xfrm>
        </p:grpSpPr>
        <p:sp>
          <p:nvSpPr>
            <p:cNvPr id="41" name="文本框 40"/>
            <p:cNvSpPr txBox="1"/>
            <p:nvPr/>
          </p:nvSpPr>
          <p:spPr>
            <a:xfrm>
              <a:off x="472838" y="-18110"/>
              <a:ext cx="2158492" cy="252730"/>
            </a:xfrm>
            <a:prstGeom prst="rect">
              <a:avLst/>
            </a:prstGeom>
            <a:noFill/>
          </p:spPr>
          <p:txBody>
            <a:bodyPr wrap="square" rtlCol="0">
              <a:spAutoFit/>
            </a:bodyPr>
            <a:lstStyle/>
            <a:p>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472838" y="242122"/>
              <a:ext cx="309880" cy="306705"/>
            </a:xfrm>
            <a:prstGeom prst="rect">
              <a:avLst/>
            </a:prstGeom>
          </p:spPr>
          <p:txBody>
            <a:bodyPr wrap="none">
              <a:spAutoFit/>
            </a:bodyPr>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4457700" y="771525"/>
            <a:ext cx="4319270" cy="2148841"/>
            <a:chOff x="4499992" y="638914"/>
            <a:chExt cx="5089511" cy="2759087"/>
          </a:xfrm>
        </p:grpSpPr>
        <p:pic>
          <p:nvPicPr>
            <p:cNvPr id="32" name="图片 31"/>
            <p:cNvPicPr/>
            <p:nvPr/>
          </p:nvPicPr>
          <p:blipFill>
            <a:blip r:embed="rId2">
              <a:extLst>
                <a:ext uri="{28A0092B-C50C-407E-A947-70E740481C1C}">
                  <a14:useLocalDpi xmlns:a14="http://schemas.microsoft.com/office/drawing/2010/main" val="0"/>
                </a:ext>
              </a:extLst>
            </a:blip>
            <a:srcRect/>
            <a:stretch>
              <a:fillRect/>
            </a:stretch>
          </p:blipFill>
          <p:spPr>
            <a:xfrm>
              <a:off x="4499992" y="638914"/>
              <a:ext cx="5089511" cy="2580908"/>
            </a:xfrm>
            <a:prstGeom prst="rect">
              <a:avLst/>
            </a:prstGeom>
            <a:noFill/>
            <a:ln>
              <a:noFill/>
            </a:ln>
          </p:spPr>
        </p:pic>
        <p:sp>
          <p:nvSpPr>
            <p:cNvPr id="33" name="文本框 5"/>
            <p:cNvSpPr txBox="1"/>
            <p:nvPr/>
          </p:nvSpPr>
          <p:spPr>
            <a:xfrm>
              <a:off x="5417331" y="3004195"/>
              <a:ext cx="3843696" cy="393806"/>
            </a:xfrm>
            <a:prstGeom prst="rect">
              <a:avLst/>
            </a:prstGeom>
            <a:noFill/>
          </p:spPr>
          <p:txBody>
            <a:bodyPr wrap="square" rtlCol="0">
              <a:spAutoFit/>
            </a:bodyPr>
            <a:lstStyle/>
            <a:p>
              <a:r>
                <a:rPr lang="zh-CN" altLang="zh-CN" sz="1400" dirty="0"/>
                <a:t>中国各省市历史疫情信息</a:t>
              </a:r>
              <a:r>
                <a:rPr lang="zh-CN" altLang="en-US" sz="1400" dirty="0"/>
                <a:t>图</a:t>
              </a:r>
              <a:r>
                <a:rPr lang="zh-CN" altLang="zh-CN" sz="1400" dirty="0"/>
                <a:t>（</a:t>
              </a:r>
              <a:r>
                <a:rPr lang="zh-CN" altLang="en-US" sz="1400" dirty="0"/>
                <a:t>北京市</a:t>
              </a:r>
              <a:r>
                <a:rPr lang="zh-CN" altLang="zh-CN" sz="1400" dirty="0"/>
                <a:t>）</a:t>
              </a:r>
              <a:endParaRPr lang="zh-CN" altLang="en-US" sz="1400" dirty="0"/>
            </a:p>
          </p:txBody>
        </p:sp>
      </p:grpSp>
      <p:grpSp>
        <p:nvGrpSpPr>
          <p:cNvPr id="23" name="组合 22"/>
          <p:cNvGrpSpPr/>
          <p:nvPr/>
        </p:nvGrpSpPr>
        <p:grpSpPr>
          <a:xfrm>
            <a:off x="971600" y="-2272"/>
            <a:ext cx="4680520" cy="773822"/>
            <a:chOff x="2863408" y="1789656"/>
            <a:chExt cx="4680520" cy="773822"/>
          </a:xfrm>
        </p:grpSpPr>
        <p:sp>
          <p:nvSpPr>
            <p:cNvPr id="24"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可视化分析与实现过程</a:t>
              </a:r>
              <a:endParaRPr lang="zh-CN" altLang="en-US" sz="2800" b="1" dirty="0">
                <a:latin typeface="宋体" panose="02010600030101010101" pitchFamily="2" charset="-122"/>
                <a:ea typeface="宋体" panose="02010600030101010101" pitchFamily="2" charset="-122"/>
              </a:endParaRPr>
            </a:p>
          </p:txBody>
        </p:sp>
        <p:grpSp>
          <p:nvGrpSpPr>
            <p:cNvPr id="25" name="组合 24"/>
            <p:cNvGrpSpPr/>
            <p:nvPr/>
          </p:nvGrpSpPr>
          <p:grpSpPr>
            <a:xfrm>
              <a:off x="2863408" y="1789656"/>
              <a:ext cx="710599" cy="773822"/>
              <a:chOff x="550069" y="1100038"/>
              <a:chExt cx="710599" cy="773822"/>
            </a:xfrm>
          </p:grpSpPr>
          <p:sp>
            <p:nvSpPr>
              <p:cNvPr id="27"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TextBox 27"/>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3443390" y="2420667"/>
              <a:ext cx="410053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ustDataLst>
      <p:tags r:id="rId3"/>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1000"/>
                                        <p:tgtEl>
                                          <p:spTgt spid="10"/>
                                        </p:tgtEl>
                                      </p:cBhvr>
                                    </p:animEffect>
                                    <p:anim calcmode="lin" valueType="num">
                                      <p:cBhvr>
                                        <p:cTn id="10" dur="1000" fill="hold"/>
                                        <p:tgtEl>
                                          <p:spTgt spid="10"/>
                                        </p:tgtEl>
                                        <p:attrNameLst>
                                          <p:attrName>ppt_x</p:attrName>
                                        </p:attrNameLst>
                                      </p:cBhvr>
                                      <p:tavLst>
                                        <p:tav tm="0">
                                          <p:val>
                                            <p:strVal val="#ppt_x"/>
                                          </p:val>
                                        </p:tav>
                                        <p:tav tm="100000">
                                          <p:val>
                                            <p:strVal val="#ppt_x"/>
                                          </p:val>
                                        </p:tav>
                                      </p:tavLst>
                                    </p:anim>
                                    <p:anim calcmode="lin" valueType="num">
                                      <p:cBhvr>
                                        <p:cTn id="11" dur="1000" fill="hold"/>
                                        <p:tgtEl>
                                          <p:spTgt spid="10"/>
                                        </p:tgtEl>
                                        <p:attrNameLst>
                                          <p:attrName>ppt_y</p:attrName>
                                        </p:attrNameLst>
                                      </p:cBhvr>
                                      <p:tavLst>
                                        <p:tav tm="0">
                                          <p:val>
                                            <p:strVal val="#ppt_y+.1"/>
                                          </p:val>
                                        </p:tav>
                                        <p:tav tm="100000">
                                          <p:val>
                                            <p:strVal val="#ppt_y"/>
                                          </p:val>
                                        </p:tav>
                                      </p:tavLst>
                                    </p:anim>
                                  </p:childTnLst>
                                </p:cTn>
                              </p:par>
                            </p:childTnLst>
                          </p:cTn>
                        </p:par>
                        <p:par>
                          <p:cTn id="12" fill="hold">
                            <p:stCondLst>
                              <p:cond delay="0"/>
                            </p:stCondLst>
                            <p:childTnLst>
                              <p:par>
                                <p:cTn id="13" presetID="42"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866275"/>
            <a:ext cx="3282891" cy="3195747"/>
          </a:xfrm>
          <a:prstGeom prst="rect">
            <a:avLst/>
          </a:prstGeom>
          <a:noFill/>
        </p:spPr>
        <p:txBody>
          <a:bodyPr wrap="square" rtlCol="0">
            <a:spAutoFit/>
          </a:bodyPr>
          <a:lstStyle/>
          <a:p>
            <a:pPr indent="360045">
              <a:lnSpc>
                <a:spcPts val="2200"/>
              </a:lnSpc>
            </a:pPr>
            <a:r>
              <a:rPr lang="zh-CN" altLang="en-US" sz="1400" dirty="0" smtClean="0">
                <a:latin typeface="宋体" panose="02010600030101010101" pitchFamily="2" charset="-122"/>
                <a:ea typeface="宋体" panose="02010600030101010101" pitchFamily="2" charset="-122"/>
                <a:cs typeface="宋体" panose="02010600030101010101" pitchFamily="2" charset="-122"/>
              </a:rPr>
              <a:t>海外</a:t>
            </a:r>
            <a:r>
              <a:rPr lang="zh-CN" altLang="en-US" sz="1400" dirty="0">
                <a:latin typeface="宋体" panose="02010600030101010101" pitchFamily="2" charset="-122"/>
                <a:ea typeface="宋体" panose="02010600030101010101" pitchFamily="2" charset="-122"/>
                <a:cs typeface="宋体" panose="02010600030101010101" pitchFamily="2" charset="-122"/>
              </a:rPr>
              <a:t>对于疫情防控形势非常严峻，因此，我们也对海外各国各地区的疫情信息运用折线图进行可视化</a:t>
            </a:r>
            <a:r>
              <a:rPr lang="zh-CN" altLang="en-US" sz="1400" dirty="0" smtClean="0">
                <a:latin typeface="宋体" panose="02010600030101010101" pitchFamily="2" charset="-122"/>
                <a:ea typeface="宋体" panose="02010600030101010101" pitchFamily="2" charset="-122"/>
                <a:cs typeface="宋体" panose="02010600030101010101" pitchFamily="2" charset="-122"/>
              </a:rPr>
              <a:t>，下面</a:t>
            </a:r>
            <a:r>
              <a:rPr lang="zh-CN" altLang="en-US" sz="1400" dirty="0">
                <a:latin typeface="宋体" panose="02010600030101010101" pitchFamily="2" charset="-122"/>
                <a:ea typeface="宋体" panose="02010600030101010101" pitchFamily="2" charset="-122"/>
                <a:cs typeface="宋体" panose="02010600030101010101" pitchFamily="2" charset="-122"/>
              </a:rPr>
              <a:t>我们以美国历史疫情情况为例，进行分析。</a:t>
            </a:r>
            <a:endParaRPr lang="en-US" altLang="zh-CN" sz="1400" dirty="0">
              <a:latin typeface="宋体" panose="02010600030101010101" pitchFamily="2" charset="-122"/>
              <a:ea typeface="宋体" panose="02010600030101010101" pitchFamily="2" charset="-122"/>
              <a:cs typeface="宋体" panose="02010600030101010101" pitchFamily="2" charset="-122"/>
            </a:endParaRPr>
          </a:p>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从“各国历史疫情信息图（美国）”我们可以看出，由于美国前期不重视疫情的防控</a:t>
            </a:r>
            <a:r>
              <a:rPr lang="zh-CN" altLang="en-US" sz="1400" dirty="0" smtClean="0">
                <a:latin typeface="宋体" panose="02010600030101010101" pitchFamily="2" charset="-122"/>
                <a:ea typeface="宋体" panose="02010600030101010101" pitchFamily="2" charset="-122"/>
                <a:cs typeface="宋体" panose="02010600030101010101" pitchFamily="2" charset="-122"/>
              </a:rPr>
              <a:t>，出现</a:t>
            </a:r>
            <a:r>
              <a:rPr lang="zh-CN" altLang="en-US" sz="1400" dirty="0">
                <a:latin typeface="宋体" panose="02010600030101010101" pitchFamily="2" charset="-122"/>
                <a:ea typeface="宋体" panose="02010600030101010101" pitchFamily="2" charset="-122"/>
                <a:cs typeface="宋体" panose="02010600030101010101" pitchFamily="2" charset="-122"/>
              </a:rPr>
              <a:t>大规模的爆发，集体传染，导致一发</a:t>
            </a:r>
            <a:r>
              <a:rPr lang="zh-CN" altLang="en-US" sz="1400" dirty="0" smtClean="0">
                <a:latin typeface="宋体" panose="02010600030101010101" pitchFamily="2" charset="-122"/>
                <a:ea typeface="宋体" panose="02010600030101010101" pitchFamily="2" charset="-122"/>
                <a:cs typeface="宋体" panose="02010600030101010101" pitchFamily="2" charset="-122"/>
              </a:rPr>
              <a:t>不可收拾。现在</a:t>
            </a:r>
            <a:r>
              <a:rPr lang="zh-CN" altLang="en-US" sz="1400" dirty="0">
                <a:latin typeface="宋体" panose="02010600030101010101" pitchFamily="2" charset="-122"/>
                <a:ea typeface="宋体" panose="02010600030101010101" pitchFamily="2" charset="-122"/>
                <a:cs typeface="宋体" panose="02010600030101010101" pitchFamily="2" charset="-122"/>
              </a:rPr>
              <a:t>美国的确诊人数已经达到一百五十多万，而且每天还以巨大的数量上升，这也说明对待疫情我们不能有任何的轻视心态。</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可视化分析与实现过程</a:t>
              </a:r>
              <a:endParaRPr lang="zh-CN" altLang="en-US" sz="2800" b="1" dirty="0">
                <a:latin typeface="宋体" panose="02010600030101010101" pitchFamily="2" charset="-122"/>
                <a:ea typeface="宋体" panose="02010600030101010101" pitchFamily="2" charset="-122"/>
              </a:endParaRP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410053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365068" y="833686"/>
            <a:ext cx="6189332" cy="3572381"/>
            <a:chOff x="3365068" y="833686"/>
            <a:chExt cx="6189332" cy="3572381"/>
          </a:xfrm>
        </p:grpSpPr>
        <p:sp>
          <p:nvSpPr>
            <p:cNvPr id="15" name="文本框 5"/>
            <p:cNvSpPr txBox="1"/>
            <p:nvPr/>
          </p:nvSpPr>
          <p:spPr>
            <a:xfrm>
              <a:off x="5482783" y="4098290"/>
              <a:ext cx="3481705" cy="307777"/>
            </a:xfrm>
            <a:prstGeom prst="rect">
              <a:avLst/>
            </a:prstGeom>
            <a:noFill/>
          </p:spPr>
          <p:txBody>
            <a:bodyPr wrap="square" rtlCol="0">
              <a:spAutoFit/>
            </a:bodyPr>
            <a:lstStyle/>
            <a:p>
              <a:r>
                <a:rPr lang="zh-CN" altLang="zh-CN" sz="1400" dirty="0"/>
                <a:t>各国历史疫情信息</a:t>
              </a:r>
              <a:r>
                <a:rPr lang="zh-CN" altLang="en-US" sz="1400" dirty="0"/>
                <a:t>图</a:t>
              </a:r>
              <a:r>
                <a:rPr lang="zh-CN" altLang="zh-CN" sz="1400" dirty="0"/>
                <a:t>（美国）</a:t>
              </a:r>
              <a:endParaRPr lang="zh-CN" altLang="en-US" sz="1400" dirty="0"/>
            </a:p>
          </p:txBody>
        </p:sp>
        <p:pic>
          <p:nvPicPr>
            <p:cNvPr id="22" name="图片 21"/>
            <p:cNvPicPr/>
            <p:nvPr/>
          </p:nvPicPr>
          <p:blipFill>
            <a:blip r:embed="rId1">
              <a:extLst>
                <a:ext uri="{28A0092B-C50C-407E-A947-70E740481C1C}">
                  <a14:useLocalDpi xmlns:a14="http://schemas.microsoft.com/office/drawing/2010/main" val="0"/>
                </a:ext>
              </a:extLst>
            </a:blip>
            <a:srcRect/>
            <a:stretch>
              <a:fillRect/>
            </a:stretch>
          </p:blipFill>
          <p:spPr>
            <a:xfrm>
              <a:off x="3365068" y="833686"/>
              <a:ext cx="6189332" cy="3264604"/>
            </a:xfrm>
            <a:prstGeom prst="rect">
              <a:avLst/>
            </a:prstGeom>
            <a:noFill/>
            <a:ln>
              <a:noFill/>
            </a:ln>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4763" y="1126603"/>
            <a:ext cx="3665547" cy="3195747"/>
          </a:xfrm>
          <a:prstGeom prst="rect">
            <a:avLst/>
          </a:prstGeom>
          <a:noFill/>
        </p:spPr>
        <p:txBody>
          <a:bodyPr wrap="square" rtlCol="0">
            <a:spAutoFit/>
          </a:bodyPr>
          <a:lstStyle/>
          <a:p>
            <a:pPr indent="360045">
              <a:lnSpc>
                <a:spcPts val="2200"/>
              </a:lnSpc>
            </a:pPr>
            <a:r>
              <a:rPr lang="zh-CN" altLang="en-US" sz="1400" dirty="0" smtClean="0">
                <a:latin typeface="宋体" panose="02010600030101010101" pitchFamily="2" charset="-122"/>
                <a:ea typeface="宋体" panose="02010600030101010101" pitchFamily="2" charset="-122"/>
                <a:cs typeface="宋体" panose="02010600030101010101" pitchFamily="2" charset="-122"/>
              </a:rPr>
              <a:t>我们</a:t>
            </a:r>
            <a:r>
              <a:rPr lang="zh-CN" altLang="en-US" sz="1400" dirty="0">
                <a:latin typeface="宋体" panose="02010600030101010101" pitchFamily="2" charset="-122"/>
                <a:ea typeface="宋体" panose="02010600030101010101" pitchFamily="2" charset="-122"/>
                <a:cs typeface="宋体" panose="02010600030101010101" pitchFamily="2" charset="-122"/>
              </a:rPr>
              <a:t>也对各大洲疫情的数据运用饼图进行可视化，因为这样可以了解更多情况，这对于外贸、航线开通等具有重要意义，下面为各大洲的疫情信息分析。</a:t>
            </a:r>
            <a:endParaRPr lang="en-US" altLang="zh-CN" sz="1400" dirty="0">
              <a:latin typeface="宋体" panose="02010600030101010101" pitchFamily="2" charset="-122"/>
              <a:ea typeface="宋体" panose="02010600030101010101" pitchFamily="2" charset="-122"/>
              <a:cs typeface="宋体" panose="02010600030101010101" pitchFamily="2" charset="-122"/>
            </a:endParaRPr>
          </a:p>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从“各大洲疫情信息图”可知，虽然前期亚洲的疫情比较严峻，但经过防控力度的加大，现在亚洲的疫情也得到很好的控制，而由于美国所在的北美洲的疫情形势显然不是很乐观，因此对于大洋洲的航班，我们应该采取多方面的研究才能通航，而且对于入境人员也应该进行严重的隔离。</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可视化分析与实现过程</a:t>
              </a:r>
              <a:endParaRPr lang="zh-CN" altLang="en-US" sz="2800" b="1" dirty="0">
                <a:latin typeface="宋体" panose="02010600030101010101" pitchFamily="2" charset="-122"/>
                <a:ea typeface="宋体" panose="02010600030101010101" pitchFamily="2" charset="-122"/>
              </a:endParaRP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410053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4040310" y="744563"/>
            <a:ext cx="5098776" cy="3719140"/>
            <a:chOff x="4040310" y="744563"/>
            <a:chExt cx="5098776" cy="3719140"/>
          </a:xfrm>
        </p:grpSpPr>
        <p:pic>
          <p:nvPicPr>
            <p:cNvPr id="12" name="图片 11"/>
            <p:cNvPicPr/>
            <p:nvPr/>
          </p:nvPicPr>
          <p:blipFill>
            <a:blip r:embed="rId1">
              <a:extLst>
                <a:ext uri="{28A0092B-C50C-407E-A947-70E740481C1C}">
                  <a14:useLocalDpi xmlns:a14="http://schemas.microsoft.com/office/drawing/2010/main" val="0"/>
                </a:ext>
              </a:extLst>
            </a:blip>
            <a:srcRect/>
            <a:stretch>
              <a:fillRect/>
            </a:stretch>
          </p:blipFill>
          <p:spPr>
            <a:xfrm>
              <a:off x="4040310" y="744563"/>
              <a:ext cx="5098776" cy="3654449"/>
            </a:xfrm>
            <a:prstGeom prst="rect">
              <a:avLst/>
            </a:prstGeom>
            <a:noFill/>
            <a:ln>
              <a:noFill/>
            </a:ln>
          </p:spPr>
        </p:pic>
        <p:sp>
          <p:nvSpPr>
            <p:cNvPr id="15" name="文本框 5"/>
            <p:cNvSpPr txBox="1"/>
            <p:nvPr/>
          </p:nvSpPr>
          <p:spPr>
            <a:xfrm>
              <a:off x="5338767" y="4155926"/>
              <a:ext cx="3481705" cy="307777"/>
            </a:xfrm>
            <a:prstGeom prst="rect">
              <a:avLst/>
            </a:prstGeom>
            <a:noFill/>
          </p:spPr>
          <p:txBody>
            <a:bodyPr wrap="square" rtlCol="0">
              <a:spAutoFit/>
            </a:bodyPr>
            <a:lstStyle/>
            <a:p>
              <a:r>
                <a:rPr lang="zh-CN" altLang="en-US" sz="1400" dirty="0"/>
                <a:t>各大洲疫情信息图</a:t>
              </a:r>
              <a:endParaRPr lang="zh-CN" altLang="en-US" sz="1400" dirty="0"/>
            </a:p>
          </p:txBody>
        </p:sp>
      </p:grpSp>
      <p:sp>
        <p:nvSpPr>
          <p:cNvPr id="13" name="箭头: 左 12">
            <a:hlinkClick r:id="rId2" action="ppaction://hlinksldjump"/>
          </p:cNvPr>
          <p:cNvSpPr/>
          <p:nvPr/>
        </p:nvSpPr>
        <p:spPr>
          <a:xfrm>
            <a:off x="8316416" y="4515966"/>
            <a:ext cx="504056" cy="36004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607170" y="3016735"/>
            <a:ext cx="3676706" cy="3741237"/>
          </a:xfrm>
          <a:custGeom>
            <a:avLst/>
            <a:gdLst>
              <a:gd name="connsiteX0" fmla="*/ 0 w 3948545"/>
              <a:gd name="connsiteY0" fmla="*/ 41592 h 4017847"/>
              <a:gd name="connsiteX1" fmla="*/ 0 w 3948545"/>
              <a:gd name="connsiteY1" fmla="*/ 41592 h 4017847"/>
              <a:gd name="connsiteX2" fmla="*/ 3131127 w 3948545"/>
              <a:gd name="connsiteY2" fmla="*/ 13883 h 4017847"/>
              <a:gd name="connsiteX3" fmla="*/ 3948545 w 3948545"/>
              <a:gd name="connsiteY3" fmla="*/ 28 h 4017847"/>
              <a:gd name="connsiteX4" fmla="*/ 3948545 w 3948545"/>
              <a:gd name="connsiteY4" fmla="*/ 4017847 h 401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545" h="4017847">
                <a:moveTo>
                  <a:pt x="0" y="41592"/>
                </a:moveTo>
                <a:lnTo>
                  <a:pt x="0" y="41592"/>
                </a:lnTo>
                <a:lnTo>
                  <a:pt x="3131127" y="13883"/>
                </a:lnTo>
                <a:cubicBezTo>
                  <a:pt x="4154421" y="-1277"/>
                  <a:pt x="3463851" y="28"/>
                  <a:pt x="3948545" y="28"/>
                </a:cubicBezTo>
                <a:lnTo>
                  <a:pt x="3948545" y="4017847"/>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33700" y="1458992"/>
            <a:ext cx="2480872" cy="2562504"/>
            <a:chOff x="433700" y="1458992"/>
            <a:chExt cx="2480872" cy="2562504"/>
          </a:xfrm>
        </p:grpSpPr>
        <p:sp>
          <p:nvSpPr>
            <p:cNvPr id="2" name="椭圆 1"/>
            <p:cNvSpPr/>
            <p:nvPr/>
          </p:nvSpPr>
          <p:spPr>
            <a:xfrm>
              <a:off x="433700" y="1540624"/>
              <a:ext cx="2480872" cy="2480872"/>
            </a:xfrm>
            <a:prstGeom prst="ellipse">
              <a:avLst/>
            </a:prstGeom>
            <a:noFill/>
            <a:ln w="28575">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2727223" y="3149839"/>
              <a:ext cx="187348" cy="187348"/>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1740650" y="1458992"/>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806842" y="3657081"/>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9" name="任意多边形 8"/>
          <p:cNvSpPr/>
          <p:nvPr/>
        </p:nvSpPr>
        <p:spPr>
          <a:xfrm>
            <a:off x="1053802" y="1029661"/>
            <a:ext cx="7897291" cy="1170606"/>
          </a:xfrm>
          <a:custGeom>
            <a:avLst/>
            <a:gdLst>
              <a:gd name="connsiteX0" fmla="*/ 0 w 7398327"/>
              <a:gd name="connsiteY0" fmla="*/ 623454 h 1288473"/>
              <a:gd name="connsiteX1" fmla="*/ 0 w 7398327"/>
              <a:gd name="connsiteY1" fmla="*/ 0 h 1288473"/>
              <a:gd name="connsiteX2" fmla="*/ 1427018 w 7398327"/>
              <a:gd name="connsiteY2" fmla="*/ 0 h 1288473"/>
              <a:gd name="connsiteX3" fmla="*/ 2715491 w 7398327"/>
              <a:gd name="connsiteY3" fmla="*/ 1288473 h 1288473"/>
              <a:gd name="connsiteX4" fmla="*/ 7398327 w 7398327"/>
              <a:gd name="connsiteY4" fmla="*/ 1288473 h 128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8327" h="1288473">
                <a:moveTo>
                  <a:pt x="0" y="623454"/>
                </a:moveTo>
                <a:lnTo>
                  <a:pt x="0" y="0"/>
                </a:lnTo>
                <a:lnTo>
                  <a:pt x="1427018" y="0"/>
                </a:lnTo>
                <a:lnTo>
                  <a:pt x="2715491" y="1288473"/>
                </a:lnTo>
                <a:lnTo>
                  <a:pt x="7398327" y="1288473"/>
                </a:lnTo>
              </a:path>
            </a:pathLst>
          </a:cu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3707904" y="2273235"/>
            <a:ext cx="5387205" cy="2631490"/>
          </a:xfrm>
          <a:prstGeom prst="rect">
            <a:avLst/>
          </a:prstGeom>
          <a:noFill/>
        </p:spPr>
        <p:txBody>
          <a:bodyPr wrap="square" rtlCol="0">
            <a:spAutoFit/>
          </a:bodyPr>
          <a:lstStyle/>
          <a:p>
            <a:pPr indent="360045" algn="just">
              <a:lnSpc>
                <a:spcPts val="2200"/>
              </a:lnSpc>
              <a:defRPr/>
            </a:pPr>
            <a:r>
              <a:rPr lang="zh-CN" altLang="en-US" sz="1400" dirty="0">
                <a:latin typeface="宋体" panose="02010600030101010101" pitchFamily="2" charset="-122"/>
                <a:ea typeface="宋体" panose="02010600030101010101" pitchFamily="2" charset="-122"/>
              </a:rPr>
              <a:t>为了更直观地展示中国当前确诊人数、死亡人数等情况，我们对部分爬取到的数据可视化，采用了</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map</a:t>
            </a:r>
            <a:r>
              <a:rPr lang="zh-CN" altLang="en-US" sz="1400" dirty="0">
                <a:latin typeface="宋体" panose="02010600030101010101" pitchFamily="2" charset="-122"/>
                <a:ea typeface="宋体" panose="02010600030101010101" pitchFamily="2" charset="-122"/>
              </a:rPr>
              <a:t>地图库，对生成的图像进行了分析。</a:t>
            </a:r>
            <a:endParaRPr lang="en-US" altLang="zh-CN" sz="1400" dirty="0">
              <a:latin typeface="宋体" panose="02010600030101010101" pitchFamily="2" charset="-122"/>
              <a:ea typeface="宋体" panose="02010600030101010101" pitchFamily="2" charset="-122"/>
            </a:endParaRPr>
          </a:p>
          <a:p>
            <a:pPr indent="360045" algn="just">
              <a:lnSpc>
                <a:spcPts val="2200"/>
              </a:lnSpc>
              <a:defRPr/>
            </a:pPr>
            <a:r>
              <a:rPr lang="zh-CN" altLang="en-US" sz="1400" dirty="0">
                <a:latin typeface="宋体" panose="02010600030101010101" pitchFamily="2" charset="-122"/>
                <a:ea typeface="宋体" panose="02010600030101010101" pitchFamily="2" charset="-122"/>
              </a:rPr>
              <a:t>根据对数据的统计、分类和分析，我们绘制出了“中国各省今日新增疫情情况”、“中国累计确诊人数线形图”、“中国疫情地图（累计确诊人数）”、“中国疫情地图（累计死亡人数）”、“中国疫情地图（累计治愈人数）”、“中国疫情地图（现存确诊人数）”、“中国疫情地图（新增确诊人数）”的分布图。通过对这些图像进行分析，能获取有用于疫情的信息。</a:t>
            </a:r>
            <a:endParaRPr lang="zh-CN" altLang="en-US" sz="1400" dirty="0">
              <a:latin typeface="宋体" panose="02010600030101010101" pitchFamily="2" charset="-122"/>
              <a:ea typeface="宋体" panose="02010600030101010101" pitchFamily="2" charset="-122"/>
            </a:endParaRPr>
          </a:p>
        </p:txBody>
      </p:sp>
      <p:sp>
        <p:nvSpPr>
          <p:cNvPr id="15" name="TextBox 14"/>
          <p:cNvSpPr txBox="1"/>
          <p:nvPr/>
        </p:nvSpPr>
        <p:spPr>
          <a:xfrm>
            <a:off x="251520" y="2408570"/>
            <a:ext cx="2710815" cy="523220"/>
          </a:xfrm>
          <a:prstGeom prst="rect">
            <a:avLst/>
          </a:prstGeom>
          <a:noFill/>
        </p:spPr>
        <p:txBody>
          <a:bodyPr wrap="square" rtlCol="0">
            <a:spAutoFit/>
          </a:bodyPr>
          <a:lstStyle/>
          <a:p>
            <a:pPr lvl="0" algn="ctr">
              <a:defRPr/>
            </a:pPr>
            <a:r>
              <a:rPr lang="zh-CN" altLang="en-US" sz="2800" kern="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800" b="1" kern="0" dirty="0">
                <a:latin typeface="宋体" panose="02010600030101010101" pitchFamily="2" charset="-122"/>
                <a:ea typeface="宋体" panose="02010600030101010101" pitchFamily="2" charset="-122"/>
              </a:rPr>
              <a:t>问题分析</a:t>
            </a:r>
            <a:endParaRPr lang="zh-CN" altLang="en-US" sz="2800" b="1" kern="0" dirty="0">
              <a:latin typeface="宋体" panose="02010600030101010101" pitchFamily="2" charset="-122"/>
              <a:ea typeface="宋体" panose="02010600030101010101" pitchFamily="2" charset="-122"/>
            </a:endParaRPr>
          </a:p>
        </p:txBody>
      </p:sp>
      <p:grpSp>
        <p:nvGrpSpPr>
          <p:cNvPr id="12" name="组合 11"/>
          <p:cNvGrpSpPr/>
          <p:nvPr/>
        </p:nvGrpSpPr>
        <p:grpSpPr>
          <a:xfrm>
            <a:off x="971600" y="-2272"/>
            <a:ext cx="5184576" cy="773822"/>
            <a:chOff x="2863408" y="1789656"/>
            <a:chExt cx="5184576" cy="773822"/>
          </a:xfrm>
        </p:grpSpPr>
        <p:sp>
          <p:nvSpPr>
            <p:cNvPr id="13" name="Rectangle 11"/>
            <p:cNvSpPr>
              <a:spLocks noChangeArrowheads="1"/>
            </p:cNvSpPr>
            <p:nvPr/>
          </p:nvSpPr>
          <p:spPr bwMode="gray">
            <a:xfrm>
              <a:off x="3570783" y="1897447"/>
              <a:ext cx="4477201" cy="523220"/>
            </a:xfrm>
            <a:prstGeom prst="rect">
              <a:avLst/>
            </a:prstGeom>
            <a:noFill/>
            <a:ln>
              <a:noFill/>
            </a:ln>
          </p:spPr>
          <p:txBody>
            <a:bodyPr wrap="square">
              <a:spAutoFit/>
            </a:bodyPr>
            <a:lstStyle/>
            <a:p>
              <a:r>
                <a:rPr lang="en-US" altLang="zh-CN" sz="2800" b="1" dirty="0">
                  <a:latin typeface="宋体" panose="02010600030101010101" pitchFamily="2" charset="-122"/>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中国疫情地图可视化</a:t>
              </a:r>
              <a:endParaRPr lang="zh-CN" altLang="en-US" sz="2800" b="1" dirty="0">
                <a:latin typeface="宋体" panose="02010600030101010101" pitchFamily="2" charset="-122"/>
                <a:ea typeface="宋体" panose="02010600030101010101" pitchFamily="2" charset="-122"/>
              </a:endParaRPr>
            </a:p>
          </p:txBody>
        </p:sp>
        <p:grpSp>
          <p:nvGrpSpPr>
            <p:cNvPr id="17" name="组合 16"/>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417254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文本框 137"/>
          <p:cNvSpPr txBox="1"/>
          <p:nvPr/>
        </p:nvSpPr>
        <p:spPr>
          <a:xfrm>
            <a:off x="1619672" y="889913"/>
            <a:ext cx="5531240" cy="3842077"/>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zh-CN" altLang="en-US" sz="1400" dirty="0">
                <a:latin typeface="宋体" panose="02010600030101010101" pitchFamily="2" charset="-122"/>
                <a:ea typeface="宋体" panose="02010600030101010101" pitchFamily="2" charset="-122"/>
              </a:rPr>
              <a:t>本文利用数据挖掘、自然语言处理等技术挖掘疫情相关的数据，为疫情防控提供更多有效可靠信息，采用可视化工具使对疫情数据有一个更加直观了解分析，为相关决策的制定与实施提供科学的参考依据。</a:t>
            </a:r>
            <a:endParaRPr lang="zh-CN" altLang="en-US" sz="1400" dirty="0">
              <a:latin typeface="宋体" panose="02010600030101010101" pitchFamily="2" charset="-122"/>
              <a:ea typeface="宋体" panose="02010600030101010101" pitchFamily="2" charset="-122"/>
            </a:endParaRPr>
          </a:p>
          <a:p>
            <a:pPr marL="285750" indent="-285750">
              <a:lnSpc>
                <a:spcPts val="2200"/>
              </a:lnSpc>
              <a:buFont typeface="Wingdings" panose="05000000000000000000" pitchFamily="2" charset="2"/>
              <a:buChar char="l"/>
            </a:pPr>
            <a:r>
              <a:rPr lang="zh-CN" altLang="en-US" sz="1400" dirty="0">
                <a:latin typeface="宋体" panose="02010600030101010101" pitchFamily="2" charset="-122"/>
                <a:ea typeface="宋体" panose="02010600030101010101" pitchFamily="2" charset="-122"/>
              </a:rPr>
              <a:t>选择腾讯实时疫情网站爬取数据，通过</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1400" dirty="0">
                <a:latin typeface="宋体" panose="02010600030101010101" pitchFamily="2" charset="-122"/>
                <a:ea typeface="宋体" panose="02010600030101010101" pitchFamily="2" charset="-122"/>
              </a:rPr>
              <a:t>爬虫技术，根据各个含有海内外疫情数据的</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URL</a:t>
            </a:r>
            <a:r>
              <a:rPr lang="zh-CN" altLang="en-US" sz="1400" dirty="0">
                <a:latin typeface="宋体" panose="02010600030101010101" pitchFamily="2" charset="-122"/>
                <a:ea typeface="宋体" panose="02010600030101010101" pitchFamily="2" charset="-122"/>
              </a:rPr>
              <a:t>内的数据资源格式爬取疫情数据，处理并保存数据。</a:t>
            </a:r>
            <a:endParaRPr lang="zh-CN" altLang="en-US" sz="1400" dirty="0">
              <a:latin typeface="宋体" panose="02010600030101010101" pitchFamily="2" charset="-122"/>
              <a:ea typeface="宋体" panose="02010600030101010101" pitchFamily="2" charset="-122"/>
            </a:endParaRPr>
          </a:p>
          <a:p>
            <a:pPr marL="285750" indent="-285750">
              <a:lnSpc>
                <a:spcPts val="2200"/>
              </a:lnSpc>
              <a:buFont typeface="Wingdings" panose="05000000000000000000" pitchFamily="2" charset="2"/>
              <a:buChar char="l"/>
            </a:pPr>
            <a:r>
              <a:rPr lang="zh-CN" altLang="en-US" sz="1400" dirty="0">
                <a:latin typeface="宋体" panose="02010600030101010101" pitchFamily="2" charset="-122"/>
                <a:ea typeface="宋体" panose="02010600030101010101" pitchFamily="2" charset="-122"/>
              </a:rPr>
              <a:t>采用</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Pyecharts</a:t>
            </a:r>
            <a:r>
              <a:rPr lang="zh-CN" altLang="en-US" sz="1400" dirty="0">
                <a:latin typeface="宋体" panose="02010600030101010101" pitchFamily="2" charset="-122"/>
                <a:ea typeface="宋体" panose="02010600030101010101" pitchFamily="2" charset="-122"/>
              </a:rPr>
              <a:t>库将数据可视化，以图像形式、地图类型将疫情数据展示出来，分析疫情变化趋势。</a:t>
            </a:r>
            <a:endParaRPr lang="en-US" altLang="zh-CN" sz="1400" dirty="0">
              <a:latin typeface="宋体" panose="02010600030101010101" pitchFamily="2" charset="-122"/>
              <a:ea typeface="宋体" panose="02010600030101010101" pitchFamily="2" charset="-122"/>
            </a:endParaRPr>
          </a:p>
          <a:p>
            <a:pPr marL="285750" indent="-285750">
              <a:lnSpc>
                <a:spcPts val="2200"/>
              </a:lnSpc>
              <a:buFont typeface="Wingdings" panose="05000000000000000000" pitchFamily="2" charset="2"/>
              <a:buChar char="l"/>
            </a:pPr>
            <a:r>
              <a:rPr lang="zh-CN" altLang="zh-CN" sz="1400" dirty="0">
                <a:latin typeface="宋体" panose="02010600030101010101" pitchFamily="2" charset="-122"/>
                <a:ea typeface="宋体" panose="02010600030101010101" pitchFamily="2" charset="-122"/>
              </a:rPr>
              <a:t>前端页面的部署上利用了</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JQuery</a:t>
            </a:r>
            <a:r>
              <a:rPr lang="zh-CN" altLang="zh-CN" sz="1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Layui</a:t>
            </a:r>
            <a:r>
              <a:rPr lang="zh-CN" altLang="zh-CN" sz="1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EasyUI</a:t>
            </a:r>
            <a:r>
              <a:rPr lang="zh-CN" altLang="zh-CN" sz="1400" dirty="0">
                <a:latin typeface="宋体" panose="02010600030101010101" pitchFamily="2" charset="-122"/>
                <a:ea typeface="宋体" panose="02010600030101010101" pitchFamily="2" charset="-122"/>
              </a:rPr>
              <a:t>中现有的页面布局样式对前端页面进行美化。</a:t>
            </a:r>
            <a:endParaRPr lang="zh-CN" altLang="en-US" sz="1400" dirty="0">
              <a:latin typeface="宋体" panose="02010600030101010101" pitchFamily="2" charset="-122"/>
              <a:ea typeface="宋体" panose="02010600030101010101" pitchFamily="2" charset="-122"/>
            </a:endParaRPr>
          </a:p>
          <a:p>
            <a:endParaRPr lang="en-US" altLang="zh-CN" sz="1400" b="1" dirty="0">
              <a:latin typeface="宋体" panose="02010600030101010101" pitchFamily="2" charset="-122"/>
              <a:ea typeface="宋体" panose="02010600030101010101" pitchFamily="2" charset="-122"/>
            </a:endParaRPr>
          </a:p>
          <a:p>
            <a:r>
              <a:rPr lang="zh-CN" altLang="zh-CN" sz="1400" b="1" dirty="0">
                <a:latin typeface="宋体" panose="02010600030101010101" pitchFamily="2" charset="-122"/>
                <a:ea typeface="宋体" panose="02010600030101010101" pitchFamily="2" charset="-122"/>
              </a:rPr>
              <a:t>关键字</a:t>
            </a:r>
            <a:r>
              <a:rPr lang="zh-CN" altLang="zh-CN" sz="1400" dirty="0">
                <a:latin typeface="宋体" panose="02010600030101010101" pitchFamily="2" charset="-122"/>
                <a:ea typeface="宋体" panose="02010600030101010101" pitchFamily="2" charset="-122"/>
              </a:rPr>
              <a:t>：自然语言、</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1400" dirty="0">
                <a:latin typeface="宋体" panose="02010600030101010101" pitchFamily="2" charset="-122"/>
                <a:ea typeface="宋体" panose="02010600030101010101" pitchFamily="2" charset="-122"/>
              </a:rPr>
              <a:t>数据分析、</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1400" dirty="0">
                <a:latin typeface="宋体" panose="02010600030101010101" pitchFamily="2" charset="-122"/>
                <a:ea typeface="宋体" panose="02010600030101010101" pitchFamily="2" charset="-122"/>
              </a:rPr>
              <a:t>网络爬虫、</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1400" dirty="0">
                <a:latin typeface="宋体" panose="02010600030101010101" pitchFamily="2" charset="-122"/>
                <a:ea typeface="宋体" panose="02010600030101010101" pitchFamily="2" charset="-122"/>
              </a:rPr>
              <a:t>数据可视化</a:t>
            </a:r>
            <a:endParaRPr lang="zh-CN" altLang="zh-CN" sz="1400" dirty="0">
              <a:latin typeface="宋体" panose="02010600030101010101" pitchFamily="2" charset="-122"/>
              <a:ea typeface="宋体" panose="02010600030101010101" pitchFamily="2" charset="-122"/>
            </a:endParaRPr>
          </a:p>
        </p:txBody>
      </p:sp>
      <p:grpSp>
        <p:nvGrpSpPr>
          <p:cNvPr id="97" name="组合 96"/>
          <p:cNvGrpSpPr/>
          <p:nvPr/>
        </p:nvGrpSpPr>
        <p:grpSpPr>
          <a:xfrm>
            <a:off x="-56139" y="-601220"/>
            <a:ext cx="1753135" cy="5789614"/>
            <a:chOff x="-56639" y="-632373"/>
            <a:chExt cx="1753135" cy="5789614"/>
          </a:xfrm>
        </p:grpSpPr>
        <p:sp>
          <p:nvSpPr>
            <p:cNvPr id="98"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0"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1"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3"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4"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9"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0"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1"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2"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3"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4"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5"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6"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7"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8"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9"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0"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1"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2"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3"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4"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7"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8"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9"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0"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1"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2"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3"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65" name="组合 164"/>
          <p:cNvGrpSpPr/>
          <p:nvPr/>
        </p:nvGrpSpPr>
        <p:grpSpPr>
          <a:xfrm flipH="1">
            <a:off x="6833040" y="-636958"/>
            <a:ext cx="2368153" cy="5789614"/>
            <a:chOff x="-56639" y="-632373"/>
            <a:chExt cx="2368153" cy="5789614"/>
          </a:xfrm>
        </p:grpSpPr>
        <p:sp>
          <p:nvSpPr>
            <p:cNvPr id="166"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7"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8"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9"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0"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1"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2"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3"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4"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5"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6"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7"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8"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9"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0"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1"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2"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3"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4"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5"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6"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7"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8"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9"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0"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1"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2"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3"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4"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5"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6"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7"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8"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9"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84" name="组合 83"/>
          <p:cNvGrpSpPr/>
          <p:nvPr/>
        </p:nvGrpSpPr>
        <p:grpSpPr>
          <a:xfrm>
            <a:off x="1657552" y="-2272"/>
            <a:ext cx="3130472" cy="773822"/>
            <a:chOff x="2863408" y="1789656"/>
            <a:chExt cx="3130472" cy="773822"/>
          </a:xfrm>
        </p:grpSpPr>
        <p:sp>
          <p:nvSpPr>
            <p:cNvPr id="85" name="Rectangle 11"/>
            <p:cNvSpPr>
              <a:spLocks noChangeArrowheads="1"/>
            </p:cNvSpPr>
            <p:nvPr/>
          </p:nvSpPr>
          <p:spPr bwMode="gray">
            <a:xfrm>
              <a:off x="3570784" y="1897447"/>
              <a:ext cx="2423096"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摘要</a:t>
              </a:r>
              <a:endParaRPr lang="zh-CN" altLang="en-US" sz="2800" b="1" dirty="0">
                <a:latin typeface="宋体" panose="02010600030101010101" pitchFamily="2" charset="-122"/>
                <a:ea typeface="宋体" panose="02010600030101010101" pitchFamily="2" charset="-122"/>
              </a:endParaRPr>
            </a:p>
          </p:txBody>
        </p:sp>
        <p:grpSp>
          <p:nvGrpSpPr>
            <p:cNvPr id="86" name="组合 85"/>
            <p:cNvGrpSpPr/>
            <p:nvPr/>
          </p:nvGrpSpPr>
          <p:grpSpPr>
            <a:xfrm>
              <a:off x="2863408" y="1789656"/>
              <a:ext cx="710599" cy="773822"/>
              <a:chOff x="550069" y="1100038"/>
              <a:chExt cx="710599" cy="773822"/>
            </a:xfrm>
          </p:grpSpPr>
          <p:sp>
            <p:nvSpPr>
              <p:cNvPr id="88"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9" name="TextBox 88"/>
              <p:cNvSpPr txBox="1"/>
              <p:nvPr/>
            </p:nvSpPr>
            <p:spPr>
              <a:xfrm>
                <a:off x="550069" y="1175365"/>
                <a:ext cx="184731" cy="584775"/>
              </a:xfrm>
              <a:prstGeom prst="rect">
                <a:avLst/>
              </a:prstGeom>
              <a:noFill/>
            </p:spPr>
            <p:txBody>
              <a:bodyPr wrap="none" rtlCol="0">
                <a:spAutoFit/>
              </a:bodyPr>
              <a:lstStyle/>
              <a:p>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87" name="直接连接符 86"/>
            <p:cNvCxnSpPr>
              <a:endCxn id="85" idx="2"/>
            </p:cNvCxnSpPr>
            <p:nvPr/>
          </p:nvCxnSpPr>
          <p:spPr>
            <a:xfrm>
              <a:off x="3443390" y="2420667"/>
              <a:ext cx="133894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anim calcmode="lin" valueType="num">
                                      <p:cBhvr>
                                        <p:cTn id="13" dur="1000" fill="hold"/>
                                        <p:tgtEl>
                                          <p:spTgt spid="165"/>
                                        </p:tgtEl>
                                        <p:attrNameLst>
                                          <p:attrName>ppt_x</p:attrName>
                                        </p:attrNameLst>
                                      </p:cBhvr>
                                      <p:tavLst>
                                        <p:tav tm="0">
                                          <p:val>
                                            <p:strVal val="#ppt_x"/>
                                          </p:val>
                                        </p:tav>
                                        <p:tav tm="100000">
                                          <p:val>
                                            <p:strVal val="#ppt_x"/>
                                          </p:val>
                                        </p:tav>
                                      </p:tavLst>
                                    </p:anim>
                                    <p:anim calcmode="lin" valueType="num">
                                      <p:cBhvr>
                                        <p:cTn id="14" dur="1000" fill="hold"/>
                                        <p:tgtEl>
                                          <p:spTgt spid="165"/>
                                        </p:tgtEl>
                                        <p:attrNameLst>
                                          <p:attrName>ppt_y</p:attrName>
                                        </p:attrNameLst>
                                      </p:cBhvr>
                                      <p:tavLst>
                                        <p:tav tm="0">
                                          <p:val>
                                            <p:strVal val="#ppt_y-.1"/>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childTnLst>
                          </p:cTn>
                        </p:par>
                        <p:par>
                          <p:cTn id="17" fill="hold">
                            <p:stCondLst>
                              <p:cond delay="1000"/>
                            </p:stCondLst>
                            <p:childTnLst>
                              <p:par>
                                <p:cTn id="18" presetID="20" presetClass="entr" presetSubtype="0" fill="hold" grpId="0" nodeType="afterEffect">
                                  <p:stCondLst>
                                    <p:cond delay="0"/>
                                  </p:stCondLst>
                                  <p:childTnLst>
                                    <p:set>
                                      <p:cBhvr>
                                        <p:cTn id="19" dur="1" fill="hold">
                                          <p:stCondLst>
                                            <p:cond delay="0"/>
                                          </p:stCondLst>
                                        </p:cTn>
                                        <p:tgtEl>
                                          <p:spTgt spid="138">
                                            <p:txEl>
                                              <p:pRg st="0" end="0"/>
                                            </p:txEl>
                                          </p:spTgt>
                                        </p:tgtEl>
                                        <p:attrNameLst>
                                          <p:attrName>style.visibility</p:attrName>
                                        </p:attrNameLst>
                                      </p:cBhvr>
                                      <p:to>
                                        <p:strVal val="visible"/>
                                      </p:to>
                                    </p:set>
                                    <p:animEffect transition="in" filter="wedge">
                                      <p:cBhvr>
                                        <p:cTn id="20" dur="2000"/>
                                        <p:tgtEl>
                                          <p:spTgt spid="138">
                                            <p:txEl>
                                              <p:pRg st="0" end="0"/>
                                            </p:txEl>
                                          </p:spTgt>
                                        </p:tgtEl>
                                      </p:cBhvr>
                                    </p:animEffect>
                                  </p:childTnLst>
                                </p:cTn>
                              </p:par>
                            </p:childTnLst>
                          </p:cTn>
                        </p:par>
                        <p:par>
                          <p:cTn id="21" fill="hold">
                            <p:stCondLst>
                              <p:cond delay="3000"/>
                            </p:stCondLst>
                            <p:childTnLst>
                              <p:par>
                                <p:cTn id="22" presetID="20" presetClass="entr" presetSubtype="0" fill="hold" grpId="0" nodeType="afterEffect">
                                  <p:stCondLst>
                                    <p:cond delay="0"/>
                                  </p:stCondLst>
                                  <p:childTnLst>
                                    <p:set>
                                      <p:cBhvr>
                                        <p:cTn id="23" dur="1" fill="hold">
                                          <p:stCondLst>
                                            <p:cond delay="0"/>
                                          </p:stCondLst>
                                        </p:cTn>
                                        <p:tgtEl>
                                          <p:spTgt spid="138">
                                            <p:txEl>
                                              <p:pRg st="1" end="1"/>
                                            </p:txEl>
                                          </p:spTgt>
                                        </p:tgtEl>
                                        <p:attrNameLst>
                                          <p:attrName>style.visibility</p:attrName>
                                        </p:attrNameLst>
                                      </p:cBhvr>
                                      <p:to>
                                        <p:strVal val="visible"/>
                                      </p:to>
                                    </p:set>
                                    <p:animEffect transition="in" filter="wedge">
                                      <p:cBhvr>
                                        <p:cTn id="24" dur="2000"/>
                                        <p:tgtEl>
                                          <p:spTgt spid="138">
                                            <p:txEl>
                                              <p:pRg st="1" end="1"/>
                                            </p:txEl>
                                          </p:spTgt>
                                        </p:tgtEl>
                                      </p:cBhvr>
                                    </p:animEffect>
                                  </p:childTnLst>
                                </p:cTn>
                              </p:par>
                            </p:childTnLst>
                          </p:cTn>
                        </p:par>
                        <p:par>
                          <p:cTn id="25" fill="hold">
                            <p:stCondLst>
                              <p:cond delay="5000"/>
                            </p:stCondLst>
                            <p:childTnLst>
                              <p:par>
                                <p:cTn id="26" presetID="20" presetClass="entr" presetSubtype="0" fill="hold" grpId="0" nodeType="afterEffect">
                                  <p:stCondLst>
                                    <p:cond delay="0"/>
                                  </p:stCondLst>
                                  <p:childTnLst>
                                    <p:set>
                                      <p:cBhvr>
                                        <p:cTn id="27" dur="1" fill="hold">
                                          <p:stCondLst>
                                            <p:cond delay="0"/>
                                          </p:stCondLst>
                                        </p:cTn>
                                        <p:tgtEl>
                                          <p:spTgt spid="138">
                                            <p:txEl>
                                              <p:pRg st="2" end="2"/>
                                            </p:txEl>
                                          </p:spTgt>
                                        </p:tgtEl>
                                        <p:attrNameLst>
                                          <p:attrName>style.visibility</p:attrName>
                                        </p:attrNameLst>
                                      </p:cBhvr>
                                      <p:to>
                                        <p:strVal val="visible"/>
                                      </p:to>
                                    </p:set>
                                    <p:animEffect transition="in" filter="wedge">
                                      <p:cBhvr>
                                        <p:cTn id="28" dur="2000"/>
                                        <p:tgtEl>
                                          <p:spTgt spid="138">
                                            <p:txEl>
                                              <p:pRg st="2" end="2"/>
                                            </p:txEl>
                                          </p:spTgt>
                                        </p:tgtEl>
                                      </p:cBhvr>
                                    </p:animEffect>
                                  </p:childTnLst>
                                </p:cTn>
                              </p:par>
                            </p:childTnLst>
                          </p:cTn>
                        </p:par>
                        <p:par>
                          <p:cTn id="29" fill="hold">
                            <p:stCondLst>
                              <p:cond delay="7000"/>
                            </p:stCondLst>
                            <p:childTnLst>
                              <p:par>
                                <p:cTn id="30" presetID="20" presetClass="entr" presetSubtype="0" fill="hold" grpId="0" nodeType="afterEffect">
                                  <p:stCondLst>
                                    <p:cond delay="0"/>
                                  </p:stCondLst>
                                  <p:childTnLst>
                                    <p:set>
                                      <p:cBhvr>
                                        <p:cTn id="31" dur="1" fill="hold">
                                          <p:stCondLst>
                                            <p:cond delay="0"/>
                                          </p:stCondLst>
                                        </p:cTn>
                                        <p:tgtEl>
                                          <p:spTgt spid="138">
                                            <p:txEl>
                                              <p:pRg st="3" end="3"/>
                                            </p:txEl>
                                          </p:spTgt>
                                        </p:tgtEl>
                                        <p:attrNameLst>
                                          <p:attrName>style.visibility</p:attrName>
                                        </p:attrNameLst>
                                      </p:cBhvr>
                                      <p:to>
                                        <p:strVal val="visible"/>
                                      </p:to>
                                    </p:set>
                                    <p:animEffect transition="in" filter="wedge">
                                      <p:cBhvr>
                                        <p:cTn id="32" dur="2000"/>
                                        <p:tgtEl>
                                          <p:spTgt spid="138">
                                            <p:txEl>
                                              <p:pRg st="3" end="3"/>
                                            </p:txEl>
                                          </p:spTgt>
                                        </p:tgtEl>
                                      </p:cBhvr>
                                    </p:animEffect>
                                  </p:childTnLst>
                                </p:cTn>
                              </p:par>
                            </p:childTnLst>
                          </p:cTn>
                        </p:par>
                        <p:par>
                          <p:cTn id="33" fill="hold">
                            <p:stCondLst>
                              <p:cond delay="9000"/>
                            </p:stCondLst>
                            <p:childTnLst>
                              <p:par>
                                <p:cTn id="34" presetID="12" presetClass="entr" presetSubtype="4" fill="hold" grpId="0" nodeType="afterEffect">
                                  <p:stCondLst>
                                    <p:cond delay="0"/>
                                  </p:stCondLst>
                                  <p:childTnLst>
                                    <p:set>
                                      <p:cBhvr>
                                        <p:cTn id="35" dur="1" fill="hold">
                                          <p:stCondLst>
                                            <p:cond delay="0"/>
                                          </p:stCondLst>
                                        </p:cTn>
                                        <p:tgtEl>
                                          <p:spTgt spid="138">
                                            <p:txEl>
                                              <p:pRg st="5" end="5"/>
                                            </p:txEl>
                                          </p:spTgt>
                                        </p:tgtEl>
                                        <p:attrNameLst>
                                          <p:attrName>style.visibility</p:attrName>
                                        </p:attrNameLst>
                                      </p:cBhvr>
                                      <p:to>
                                        <p:strVal val="visible"/>
                                      </p:to>
                                    </p:set>
                                    <p:anim calcmode="lin" valueType="num">
                                      <p:cBhvr additive="base">
                                        <p:cTn id="36" dur="500"/>
                                        <p:tgtEl>
                                          <p:spTgt spid="138">
                                            <p:txEl>
                                              <p:pRg st="5" end="5"/>
                                            </p:txEl>
                                          </p:spTgt>
                                        </p:tgtEl>
                                        <p:attrNameLst>
                                          <p:attrName>ppt_y</p:attrName>
                                        </p:attrNameLst>
                                      </p:cBhvr>
                                      <p:tavLst>
                                        <p:tav tm="0">
                                          <p:val>
                                            <p:strVal val="#ppt_y+#ppt_h*1.125000"/>
                                          </p:val>
                                        </p:tav>
                                        <p:tav tm="100000">
                                          <p:val>
                                            <p:strVal val="#ppt_y"/>
                                          </p:val>
                                        </p:tav>
                                      </p:tavLst>
                                    </p:anim>
                                    <p:animEffect transition="in" filter="wipe(up)">
                                      <p:cBhvr>
                                        <p:cTn id="37" dur="500"/>
                                        <p:tgtEl>
                                          <p:spTgt spid="1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可视化分析</a:t>
              </a:r>
              <a:endParaRPr lang="zh-CN" altLang="en-US" sz="2800" b="1" dirty="0">
                <a:latin typeface="宋体" panose="02010600030101010101" pitchFamily="2" charset="-122"/>
                <a:ea typeface="宋体" panose="02010600030101010101" pitchFamily="2" charset="-122"/>
              </a:endParaRP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237234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pic>
        <p:nvPicPr>
          <p:cNvPr id="13" name="图片 12"/>
          <p:cNvPicPr/>
          <p:nvPr/>
        </p:nvPicPr>
        <p:blipFill>
          <a:blip r:embed="rId1" cstate="print">
            <a:extLst>
              <a:ext uri="{28A0092B-C50C-407E-A947-70E740481C1C}">
                <a14:useLocalDpi xmlns:a14="http://schemas.microsoft.com/office/drawing/2010/main" val="0"/>
              </a:ext>
            </a:extLst>
          </a:blip>
          <a:srcRect/>
          <a:stretch>
            <a:fillRect/>
          </a:stretch>
        </p:blipFill>
        <p:spPr>
          <a:xfrm>
            <a:off x="971599" y="771549"/>
            <a:ext cx="6912769" cy="3886225"/>
          </a:xfrm>
          <a:prstGeom prst="rect">
            <a:avLst/>
          </a:prstGeom>
          <a:noFill/>
          <a:ln>
            <a:noFill/>
          </a:ln>
        </p:spPr>
      </p:pic>
      <p:sp>
        <p:nvSpPr>
          <p:cNvPr id="14" name="文本框 5"/>
          <p:cNvSpPr txBox="1"/>
          <p:nvPr/>
        </p:nvSpPr>
        <p:spPr>
          <a:xfrm>
            <a:off x="3347864" y="4681087"/>
            <a:ext cx="3481705" cy="307777"/>
          </a:xfrm>
          <a:prstGeom prst="rect">
            <a:avLst/>
          </a:prstGeom>
          <a:noFill/>
        </p:spPr>
        <p:txBody>
          <a:bodyPr wrap="square" rtlCol="0">
            <a:spAutoFit/>
          </a:bodyPr>
          <a:lstStyle/>
          <a:p>
            <a:r>
              <a:rPr lang="zh-CN" altLang="en-US" sz="1400" dirty="0"/>
              <a:t>中国疫情地图可视化流程图</a:t>
            </a:r>
            <a:endParaRPr lang="zh-CN" altLang="en-US" sz="1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1" y="699542"/>
            <a:ext cx="4572000" cy="1631216"/>
          </a:xfrm>
          <a:prstGeom prst="rect">
            <a:avLst/>
          </a:prstGeom>
          <a:noFill/>
        </p:spPr>
        <p:txBody>
          <a:bodyPr wrap="square" rtlCol="0">
            <a:spAutoFit/>
          </a:bodyPr>
          <a:lstStyle/>
          <a:p>
            <a:pPr indent="360045">
              <a:lnSpc>
                <a:spcPts val="2000"/>
              </a:lnSpc>
            </a:pPr>
            <a:r>
              <a:rPr lang="zh-CN" altLang="en-US" sz="1400" dirty="0">
                <a:latin typeface="宋体" panose="02010600030101010101" pitchFamily="2" charset="-122"/>
                <a:ea typeface="宋体" panose="02010600030101010101" pitchFamily="2" charset="-122"/>
              </a:rPr>
              <a:t>从“中国疫情地图（累计治愈人数）”看出广东、湖北、湖南、河南以及浙江是中国疫情的重灾区</a:t>
            </a:r>
            <a:r>
              <a:rPr lang="zh-CN" altLang="en-US" sz="1400" dirty="0" smtClean="0">
                <a:latin typeface="宋体" panose="02010600030101010101" pitchFamily="2" charset="-122"/>
                <a:ea typeface="宋体" panose="02010600030101010101" pitchFamily="2" charset="-122"/>
              </a:rPr>
              <a:t>，而新疆</a:t>
            </a:r>
            <a:r>
              <a:rPr lang="zh-CN" altLang="en-US" sz="1400" dirty="0">
                <a:latin typeface="宋体" panose="02010600030101010101" pitchFamily="2" charset="-122"/>
                <a:ea typeface="宋体" panose="02010600030101010101" pitchFamily="2" charset="-122"/>
              </a:rPr>
              <a:t>、西藏感染情况相对其他省份较轻。之所以会产生差异，是因为湖北是此次疫情的爆发源头，周围省份会受到牵连，而西藏等地因海拔过高等环境因素的影响，阻挡了疫情的大规模扩散，患病人数也会相对较少。</a:t>
            </a:r>
            <a:endParaRPr lang="zh-CN" altLang="en-US" sz="1400" dirty="0">
              <a:latin typeface="宋体" panose="02010600030101010101" pitchFamily="2" charset="-122"/>
              <a:ea typeface="宋体" panose="02010600030101010101" pitchFamily="2" charset="-122"/>
            </a:endParaRPr>
          </a:p>
        </p:txBody>
      </p:sp>
      <p:grpSp>
        <p:nvGrpSpPr>
          <p:cNvPr id="34" name="组合 33"/>
          <p:cNvGrpSpPr/>
          <p:nvPr/>
        </p:nvGrpSpPr>
        <p:grpSpPr>
          <a:xfrm>
            <a:off x="3995936" y="3363838"/>
            <a:ext cx="5040560" cy="1286847"/>
            <a:chOff x="4969857" y="624752"/>
            <a:chExt cx="3109624" cy="1286513"/>
          </a:xfrm>
        </p:grpSpPr>
        <p:sp>
          <p:nvSpPr>
            <p:cNvPr id="35" name="文本框 34"/>
            <p:cNvSpPr txBox="1"/>
            <p:nvPr/>
          </p:nvSpPr>
          <p:spPr>
            <a:xfrm>
              <a:off x="4969857" y="624752"/>
              <a:ext cx="3109624" cy="337098"/>
            </a:xfrm>
            <a:prstGeom prst="rect">
              <a:avLst/>
            </a:prstGeom>
            <a:noFill/>
          </p:spPr>
          <p:txBody>
            <a:bodyPr wrap="square" rtlCol="0">
              <a:spAutoFit/>
            </a:bodyPr>
            <a:lstStyle/>
            <a:p>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281538" y="793300"/>
              <a:ext cx="2797942" cy="1117965"/>
            </a:xfrm>
            <a:prstGeom prst="rect">
              <a:avLst/>
            </a:prstGeom>
            <a:noFill/>
          </p:spPr>
          <p:txBody>
            <a:bodyPr wrap="square" rtlCol="0">
              <a:spAutoFit/>
            </a:bodyPr>
            <a:lstStyle/>
            <a:p>
              <a:pPr indent="360045">
                <a:lnSpc>
                  <a:spcPts val="2000"/>
                </a:lnSpc>
              </a:pPr>
              <a:r>
                <a:rPr lang="zh-CN" altLang="en-US" sz="1400" dirty="0">
                  <a:latin typeface="宋体" panose="02010600030101010101" pitchFamily="2" charset="-122"/>
                  <a:ea typeface="宋体" panose="02010600030101010101" pitchFamily="2" charset="-122"/>
                </a:rPr>
                <a:t>从“中国疫情地图（累计治愈人数）”可以看出，湖北省及其周围部分省份的治愈人数相对其他省份多许多，</a:t>
              </a:r>
              <a:r>
                <a:rPr lang="zh-CN" altLang="en-US" sz="1400" dirty="0" smtClean="0">
                  <a:latin typeface="宋体" panose="02010600030101010101" pitchFamily="2" charset="-122"/>
                  <a:ea typeface="宋体" panose="02010600030101010101" pitchFamily="2" charset="-122"/>
                </a:rPr>
                <a:t>主要越来越</a:t>
              </a:r>
              <a:r>
                <a:rPr lang="zh-CN" altLang="en-US" sz="1400" dirty="0">
                  <a:latin typeface="宋体" panose="02010600030101010101" pitchFamily="2" charset="-122"/>
                  <a:ea typeface="宋体" panose="02010600030101010101" pitchFamily="2" charset="-122"/>
                </a:rPr>
                <a:t>多的病人得到有效及时的救治</a:t>
              </a:r>
              <a:r>
                <a:rPr lang="zh-CN" altLang="en-US" sz="1400" dirty="0" smtClean="0">
                  <a:latin typeface="宋体" panose="02010600030101010101" pitchFamily="2" charset="-122"/>
                  <a:ea typeface="宋体" panose="02010600030101010101" pitchFamily="2" charset="-122"/>
                </a:rPr>
                <a:t>，湖北的救治工作是</a:t>
              </a:r>
              <a:r>
                <a:rPr lang="zh-CN" altLang="en-US" sz="1400" dirty="0">
                  <a:latin typeface="宋体" panose="02010600030101010101" pitchFamily="2" charset="-122"/>
                  <a:ea typeface="宋体" panose="02010600030101010101" pitchFamily="2" charset="-122"/>
                </a:rPr>
                <a:t>重中之重。</a:t>
              </a:r>
              <a:endParaRPr lang="zh-CN" altLang="en-US" sz="1400" dirty="0">
                <a:latin typeface="宋体" panose="02010600030101010101" pitchFamily="2" charset="-122"/>
                <a:ea typeface="宋体" panose="02010600030101010101" pitchFamily="2" charset="-122"/>
              </a:endParaRPr>
            </a:p>
          </p:txBody>
        </p:sp>
      </p:grpSp>
      <p:grpSp>
        <p:nvGrpSpPr>
          <p:cNvPr id="40" name="组合 39"/>
          <p:cNvGrpSpPr/>
          <p:nvPr/>
        </p:nvGrpSpPr>
        <p:grpSpPr>
          <a:xfrm>
            <a:off x="467544" y="-20538"/>
            <a:ext cx="2158492" cy="566937"/>
            <a:chOff x="472838" y="-18110"/>
            <a:chExt cx="2158492" cy="566937"/>
          </a:xfrm>
        </p:grpSpPr>
        <p:sp>
          <p:nvSpPr>
            <p:cNvPr id="41" name="文本框 40"/>
            <p:cNvSpPr txBox="1"/>
            <p:nvPr/>
          </p:nvSpPr>
          <p:spPr>
            <a:xfrm>
              <a:off x="472838" y="-18110"/>
              <a:ext cx="2158492" cy="252730"/>
            </a:xfrm>
            <a:prstGeom prst="rect">
              <a:avLst/>
            </a:prstGeom>
            <a:noFill/>
          </p:spPr>
          <p:txBody>
            <a:bodyPr wrap="square" rtlCol="0">
              <a:spAutoFit/>
            </a:bodyPr>
            <a:lstStyle/>
            <a:p>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472838" y="242122"/>
              <a:ext cx="309880" cy="306705"/>
            </a:xfrm>
            <a:prstGeom prst="rect">
              <a:avLst/>
            </a:prstGeom>
          </p:spPr>
          <p:txBody>
            <a:bodyPr wrap="none">
              <a:spAutoFit/>
            </a:bodyPr>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971600" y="-2272"/>
            <a:ext cx="4680520" cy="773822"/>
            <a:chOff x="2863408" y="1789656"/>
            <a:chExt cx="4680520" cy="773822"/>
          </a:xfrm>
        </p:grpSpPr>
        <p:sp>
          <p:nvSpPr>
            <p:cNvPr id="24"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可视化分析</a:t>
              </a:r>
              <a:endParaRPr lang="zh-CN" altLang="en-US" sz="2800" b="1" dirty="0">
                <a:latin typeface="宋体" panose="02010600030101010101" pitchFamily="2" charset="-122"/>
                <a:ea typeface="宋体" panose="02010600030101010101" pitchFamily="2" charset="-122"/>
              </a:endParaRPr>
            </a:p>
          </p:txBody>
        </p:sp>
        <p:grpSp>
          <p:nvGrpSpPr>
            <p:cNvPr id="25" name="组合 24"/>
            <p:cNvGrpSpPr/>
            <p:nvPr/>
          </p:nvGrpSpPr>
          <p:grpSpPr>
            <a:xfrm>
              <a:off x="2863408" y="1789656"/>
              <a:ext cx="710599" cy="773822"/>
              <a:chOff x="550069" y="1100038"/>
              <a:chExt cx="710599" cy="773822"/>
            </a:xfrm>
          </p:grpSpPr>
          <p:sp>
            <p:nvSpPr>
              <p:cNvPr id="27"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TextBox 27"/>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3443390" y="2420667"/>
              <a:ext cx="244435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0050" y="2368412"/>
            <a:ext cx="4366026" cy="2764191"/>
            <a:chOff x="-10050" y="2271088"/>
            <a:chExt cx="4366026" cy="2764191"/>
          </a:xfrm>
        </p:grpSpPr>
        <p:pic>
          <p:nvPicPr>
            <p:cNvPr id="29" name="图片 28"/>
            <p:cNvPicPr/>
            <p:nvPr/>
          </p:nvPicPr>
          <p:blipFill>
            <a:blip r:embed="rId1">
              <a:extLst>
                <a:ext uri="{28A0092B-C50C-407E-A947-70E740481C1C}">
                  <a14:useLocalDpi xmlns:a14="http://schemas.microsoft.com/office/drawing/2010/main" val="0"/>
                </a:ext>
              </a:extLst>
            </a:blip>
            <a:srcRect/>
            <a:stretch>
              <a:fillRect/>
            </a:stretch>
          </p:blipFill>
          <p:spPr>
            <a:xfrm>
              <a:off x="-10050" y="2271088"/>
              <a:ext cx="3900960" cy="2676926"/>
            </a:xfrm>
            <a:prstGeom prst="rect">
              <a:avLst/>
            </a:prstGeom>
            <a:noFill/>
            <a:ln>
              <a:noFill/>
            </a:ln>
          </p:spPr>
        </p:pic>
        <p:sp>
          <p:nvSpPr>
            <p:cNvPr id="38" name="文本框 5"/>
            <p:cNvSpPr txBox="1"/>
            <p:nvPr/>
          </p:nvSpPr>
          <p:spPr>
            <a:xfrm>
              <a:off x="1096934" y="4727502"/>
              <a:ext cx="3259042" cy="307777"/>
            </a:xfrm>
            <a:prstGeom prst="rect">
              <a:avLst/>
            </a:prstGeom>
            <a:noFill/>
          </p:spPr>
          <p:txBody>
            <a:bodyPr wrap="square" rtlCol="0">
              <a:spAutoFit/>
            </a:bodyPr>
            <a:lstStyle/>
            <a:p>
              <a:r>
                <a:rPr lang="zh-CN" altLang="zh-CN" sz="1400" dirty="0"/>
                <a:t>中国疫情地图（累计确诊人数）</a:t>
              </a:r>
              <a:endParaRPr lang="zh-CN" altLang="en-US" sz="1400" dirty="0"/>
            </a:p>
          </p:txBody>
        </p:sp>
      </p:grpSp>
      <p:grpSp>
        <p:nvGrpSpPr>
          <p:cNvPr id="6" name="组合 5"/>
          <p:cNvGrpSpPr/>
          <p:nvPr/>
        </p:nvGrpSpPr>
        <p:grpSpPr>
          <a:xfrm>
            <a:off x="5076056" y="627534"/>
            <a:ext cx="3979122" cy="2958143"/>
            <a:chOff x="5076056" y="627534"/>
            <a:chExt cx="3979122" cy="2958143"/>
          </a:xfrm>
        </p:grpSpPr>
        <p:pic>
          <p:nvPicPr>
            <p:cNvPr id="37" name="图片 36"/>
            <p:cNvPicPr/>
            <p:nvPr/>
          </p:nvPicPr>
          <p:blipFill>
            <a:blip r:embed="rId2">
              <a:extLst>
                <a:ext uri="{28A0092B-C50C-407E-A947-70E740481C1C}">
                  <a14:useLocalDpi xmlns:a14="http://schemas.microsoft.com/office/drawing/2010/main" val="0"/>
                </a:ext>
              </a:extLst>
            </a:blip>
            <a:srcRect/>
            <a:stretch>
              <a:fillRect/>
            </a:stretch>
          </p:blipFill>
          <p:spPr>
            <a:xfrm>
              <a:off x="5076056" y="627534"/>
              <a:ext cx="3844215" cy="2761620"/>
            </a:xfrm>
            <a:prstGeom prst="rect">
              <a:avLst/>
            </a:prstGeom>
            <a:noFill/>
            <a:ln>
              <a:noFill/>
            </a:ln>
          </p:spPr>
        </p:pic>
        <p:sp>
          <p:nvSpPr>
            <p:cNvPr id="39" name="文本框 5"/>
            <p:cNvSpPr txBox="1"/>
            <p:nvPr/>
          </p:nvSpPr>
          <p:spPr>
            <a:xfrm>
              <a:off x="5796136" y="3277900"/>
              <a:ext cx="3259042" cy="307777"/>
            </a:xfrm>
            <a:prstGeom prst="rect">
              <a:avLst/>
            </a:prstGeom>
            <a:noFill/>
          </p:spPr>
          <p:txBody>
            <a:bodyPr wrap="square" rtlCol="0">
              <a:spAutoFit/>
            </a:bodyPr>
            <a:lstStyle/>
            <a:p>
              <a:r>
                <a:rPr lang="zh-CN" altLang="zh-CN" sz="1400" dirty="0"/>
                <a:t>中国疫情地图（累计</a:t>
              </a:r>
              <a:r>
                <a:rPr lang="zh-CN" altLang="en-US" sz="1400" dirty="0"/>
                <a:t>治愈</a:t>
              </a:r>
              <a:r>
                <a:rPr lang="zh-CN" altLang="zh-CN" sz="1400" dirty="0"/>
                <a:t>人数）</a:t>
              </a:r>
              <a:endParaRPr lang="zh-CN" altLang="en-US" sz="1400" dirty="0"/>
            </a:p>
          </p:txBody>
        </p:sp>
      </p:grpSp>
    </p:spTree>
    <p:custDataLst>
      <p:tags r:id="rId3"/>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4016" y="1026284"/>
            <a:ext cx="3059832" cy="2913618"/>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从“中国疫情地图（累计死亡人数）”可以看出，湖北省的死亡人数远超其他省份，主要是因为疫情</a:t>
            </a:r>
            <a:r>
              <a:rPr lang="zh-CN" altLang="en-US" sz="1400" dirty="0" smtClean="0">
                <a:latin typeface="宋体" panose="02010600030101010101" pitchFamily="2" charset="-122"/>
                <a:ea typeface="宋体" panose="02010600030101010101" pitchFamily="2" charset="-122"/>
                <a:cs typeface="宋体" panose="02010600030101010101" pitchFamily="2" charset="-122"/>
              </a:rPr>
              <a:t>爆发</a:t>
            </a:r>
            <a:r>
              <a:rPr lang="zh-CN" altLang="en-US" sz="1400" dirty="0" smtClean="0">
                <a:latin typeface="宋体" panose="02010600030101010101" pitchFamily="2" charset="-122"/>
                <a:ea typeface="宋体" panose="02010600030101010101" pitchFamily="2" charset="-122"/>
                <a:cs typeface="宋体" panose="02010600030101010101" pitchFamily="2" charset="-122"/>
              </a:rPr>
              <a:t>突然，人们对</a:t>
            </a:r>
            <a:r>
              <a:rPr lang="zh-CN" altLang="en-US" sz="1400" dirty="0" smtClean="0">
                <a:latin typeface="宋体" panose="02010600030101010101" pitchFamily="2" charset="-122"/>
                <a:ea typeface="宋体" panose="02010600030101010101" pitchFamily="2" charset="-122"/>
                <a:cs typeface="宋体" panose="02010600030101010101" pitchFamily="2" charset="-122"/>
              </a:rPr>
              <a:t>病毒</a:t>
            </a:r>
            <a:r>
              <a:rPr lang="zh-CN" altLang="en-US" sz="1400" dirty="0">
                <a:latin typeface="宋体" panose="02010600030101010101" pitchFamily="2" charset="-122"/>
                <a:ea typeface="宋体" panose="02010600030101010101" pitchFamily="2" charset="-122"/>
                <a:cs typeface="宋体" panose="02010600030101010101" pitchFamily="2" charset="-122"/>
              </a:rPr>
              <a:t>的了解不足，加上当时人们的防范意识不强，对疫情形势的严峻程度不了解，以及医疗防护用具的供应不足和医疗人员的缺乏，让新冠肺炎患者错失了及时确诊并及时治疗的最佳时机，导致死亡人数增多。</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可视化分析</a:t>
              </a:r>
              <a:endParaRPr lang="zh-CN" altLang="en-US" sz="2800" b="1" dirty="0">
                <a:latin typeface="宋体" panose="02010600030101010101" pitchFamily="2" charset="-122"/>
                <a:ea typeface="宋体" panose="02010600030101010101" pitchFamily="2" charset="-122"/>
              </a:endParaRP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244435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3563888" y="696993"/>
            <a:ext cx="5544616" cy="3962989"/>
            <a:chOff x="3563888" y="696993"/>
            <a:chExt cx="5544616" cy="3962989"/>
          </a:xfrm>
        </p:grpSpPr>
        <p:sp>
          <p:nvSpPr>
            <p:cNvPr id="15" name="文本框 5"/>
            <p:cNvSpPr txBox="1"/>
            <p:nvPr/>
          </p:nvSpPr>
          <p:spPr>
            <a:xfrm>
              <a:off x="5626799" y="4352205"/>
              <a:ext cx="3481705" cy="307777"/>
            </a:xfrm>
            <a:prstGeom prst="rect">
              <a:avLst/>
            </a:prstGeom>
            <a:noFill/>
          </p:spPr>
          <p:txBody>
            <a:bodyPr wrap="square" rtlCol="0">
              <a:spAutoFit/>
            </a:bodyPr>
            <a:lstStyle/>
            <a:p>
              <a:r>
                <a:rPr lang="zh-CN" altLang="zh-CN" sz="1400" dirty="0"/>
                <a:t>中国疫情地图（累计死亡人数）</a:t>
              </a:r>
              <a:endParaRPr lang="zh-CN" altLang="en-US" sz="1400" dirty="0"/>
            </a:p>
          </p:txBody>
        </p:sp>
        <p:pic>
          <p:nvPicPr>
            <p:cNvPr id="13" name="图片 12"/>
            <p:cNvPicPr/>
            <p:nvPr/>
          </p:nvPicPr>
          <p:blipFill>
            <a:blip r:embed="rId1">
              <a:extLst>
                <a:ext uri="{28A0092B-C50C-407E-A947-70E740481C1C}">
                  <a14:useLocalDpi xmlns:a14="http://schemas.microsoft.com/office/drawing/2010/main" val="0"/>
                </a:ext>
              </a:extLst>
            </a:blip>
            <a:srcRect/>
            <a:stretch>
              <a:fillRect/>
            </a:stretch>
          </p:blipFill>
          <p:spPr>
            <a:xfrm>
              <a:off x="3563888" y="696993"/>
              <a:ext cx="5400600" cy="3674957"/>
            </a:xfrm>
            <a:prstGeom prst="rect">
              <a:avLst/>
            </a:prstGeom>
            <a:noFill/>
            <a:ln>
              <a:noFill/>
            </a:ln>
          </p:spPr>
        </p:pic>
      </p:grpSp>
      <p:sp>
        <p:nvSpPr>
          <p:cNvPr id="12" name="箭头: 左 11">
            <a:hlinkClick r:id="rId2" action="ppaction://hlinksldjump"/>
          </p:cNvPr>
          <p:cNvSpPr/>
          <p:nvPr/>
        </p:nvSpPr>
        <p:spPr>
          <a:xfrm>
            <a:off x="8316416" y="4515966"/>
            <a:ext cx="504056" cy="36004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607170" y="3016735"/>
            <a:ext cx="3676706" cy="3741237"/>
          </a:xfrm>
          <a:custGeom>
            <a:avLst/>
            <a:gdLst>
              <a:gd name="connsiteX0" fmla="*/ 0 w 3948545"/>
              <a:gd name="connsiteY0" fmla="*/ 41592 h 4017847"/>
              <a:gd name="connsiteX1" fmla="*/ 0 w 3948545"/>
              <a:gd name="connsiteY1" fmla="*/ 41592 h 4017847"/>
              <a:gd name="connsiteX2" fmla="*/ 3131127 w 3948545"/>
              <a:gd name="connsiteY2" fmla="*/ 13883 h 4017847"/>
              <a:gd name="connsiteX3" fmla="*/ 3948545 w 3948545"/>
              <a:gd name="connsiteY3" fmla="*/ 28 h 4017847"/>
              <a:gd name="connsiteX4" fmla="*/ 3948545 w 3948545"/>
              <a:gd name="connsiteY4" fmla="*/ 4017847 h 401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545" h="4017847">
                <a:moveTo>
                  <a:pt x="0" y="41592"/>
                </a:moveTo>
                <a:lnTo>
                  <a:pt x="0" y="41592"/>
                </a:lnTo>
                <a:lnTo>
                  <a:pt x="3131127" y="13883"/>
                </a:lnTo>
                <a:cubicBezTo>
                  <a:pt x="4154421" y="-1277"/>
                  <a:pt x="3463851" y="28"/>
                  <a:pt x="3948545" y="28"/>
                </a:cubicBezTo>
                <a:lnTo>
                  <a:pt x="3948545" y="4017847"/>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33700" y="1458992"/>
            <a:ext cx="2480872" cy="2562504"/>
            <a:chOff x="433700" y="1458992"/>
            <a:chExt cx="2480872" cy="2562504"/>
          </a:xfrm>
        </p:grpSpPr>
        <p:sp>
          <p:nvSpPr>
            <p:cNvPr id="2" name="椭圆 1"/>
            <p:cNvSpPr/>
            <p:nvPr/>
          </p:nvSpPr>
          <p:spPr>
            <a:xfrm>
              <a:off x="433700" y="1540624"/>
              <a:ext cx="2480872" cy="2480872"/>
            </a:xfrm>
            <a:prstGeom prst="ellipse">
              <a:avLst/>
            </a:prstGeom>
            <a:noFill/>
            <a:ln w="28575">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2727223" y="3149839"/>
              <a:ext cx="187348" cy="187348"/>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1740650" y="1458992"/>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806842" y="3657081"/>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9" name="任意多边形 8"/>
          <p:cNvSpPr/>
          <p:nvPr/>
        </p:nvSpPr>
        <p:spPr>
          <a:xfrm>
            <a:off x="1053802" y="1029661"/>
            <a:ext cx="7897291" cy="1170606"/>
          </a:xfrm>
          <a:custGeom>
            <a:avLst/>
            <a:gdLst>
              <a:gd name="connsiteX0" fmla="*/ 0 w 7398327"/>
              <a:gd name="connsiteY0" fmla="*/ 623454 h 1288473"/>
              <a:gd name="connsiteX1" fmla="*/ 0 w 7398327"/>
              <a:gd name="connsiteY1" fmla="*/ 0 h 1288473"/>
              <a:gd name="connsiteX2" fmla="*/ 1427018 w 7398327"/>
              <a:gd name="connsiteY2" fmla="*/ 0 h 1288473"/>
              <a:gd name="connsiteX3" fmla="*/ 2715491 w 7398327"/>
              <a:gd name="connsiteY3" fmla="*/ 1288473 h 1288473"/>
              <a:gd name="connsiteX4" fmla="*/ 7398327 w 7398327"/>
              <a:gd name="connsiteY4" fmla="*/ 1288473 h 128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8327" h="1288473">
                <a:moveTo>
                  <a:pt x="0" y="623454"/>
                </a:moveTo>
                <a:lnTo>
                  <a:pt x="0" y="0"/>
                </a:lnTo>
                <a:lnTo>
                  <a:pt x="1427018" y="0"/>
                </a:lnTo>
                <a:lnTo>
                  <a:pt x="2715491" y="1288473"/>
                </a:lnTo>
                <a:lnTo>
                  <a:pt x="7398327" y="1288473"/>
                </a:lnTo>
              </a:path>
            </a:pathLst>
          </a:cu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3851920" y="2273235"/>
            <a:ext cx="5171181" cy="2349361"/>
          </a:xfrm>
          <a:prstGeom prst="rect">
            <a:avLst/>
          </a:prstGeom>
          <a:noFill/>
        </p:spPr>
        <p:txBody>
          <a:bodyPr wrap="square" rtlCol="0">
            <a:spAutoFit/>
          </a:bodyPr>
          <a:lstStyle/>
          <a:p>
            <a:pPr indent="360045" algn="just">
              <a:lnSpc>
                <a:spcPts val="2200"/>
              </a:lnSpc>
              <a:defRPr/>
            </a:pPr>
            <a:r>
              <a:rPr lang="zh-CN" altLang="en-US" sz="1400" dirty="0">
                <a:latin typeface="宋体" panose="02010600030101010101" pitchFamily="2" charset="-122"/>
                <a:ea typeface="宋体" panose="02010600030101010101" pitchFamily="2" charset="-122"/>
              </a:rPr>
              <a:t>通过绘制世界疫情以及地级市疫情一系列交互地图，以这种直观的方式，帮助我们更好的了解疫情发展变化，通过最直观清楚数据从总体上了解疫情的分布趋势，我们对爬取到的数据进行可视化，使用了</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Pyecharts</a:t>
            </a:r>
            <a:r>
              <a:rPr lang="zh-CN" altLang="en-US" sz="1400" dirty="0">
                <a:latin typeface="宋体" panose="02010600030101010101" pitchFamily="2" charset="-122"/>
                <a:ea typeface="宋体" panose="02010600030101010101" pitchFamily="2" charset="-122"/>
              </a:rPr>
              <a:t>库的</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Bar, Line, Map, Pie</a:t>
            </a:r>
            <a:r>
              <a:rPr lang="zh-CN" altLang="en-US" sz="1400" dirty="0">
                <a:latin typeface="宋体" panose="02010600030101010101" pitchFamily="2" charset="-122"/>
                <a:ea typeface="宋体" panose="02010600030101010101" pitchFamily="2" charset="-122"/>
              </a:rPr>
              <a:t>生成以图像并保存。</a:t>
            </a:r>
            <a:endParaRPr lang="en-US" altLang="zh-CN" sz="1400" dirty="0">
              <a:latin typeface="宋体" panose="02010600030101010101" pitchFamily="2" charset="-122"/>
              <a:ea typeface="宋体" panose="02010600030101010101" pitchFamily="2" charset="-122"/>
            </a:endParaRPr>
          </a:p>
          <a:p>
            <a:pPr indent="360045" algn="just">
              <a:lnSpc>
                <a:spcPts val="2200"/>
              </a:lnSpc>
              <a:defRPr/>
            </a:pPr>
            <a:r>
              <a:rPr lang="zh-CN" altLang="en-US" sz="1400" dirty="0">
                <a:latin typeface="宋体" panose="02010600030101010101" pitchFamily="2" charset="-122"/>
                <a:ea typeface="宋体" panose="02010600030101010101" pitchFamily="2" charset="-122"/>
              </a:rPr>
              <a:t>根据所获得的数据文件，绘制出了疫情信息地图和国内疫情走向折线图等图像，疫情信息地图分为世界、省级和县市级三级呈现</a:t>
            </a:r>
            <a:r>
              <a:rPr lang="zh-CN" altLang="en-US" sz="1400" dirty="0" smtClean="0">
                <a:latin typeface="宋体" panose="02010600030101010101" pitchFamily="2" charset="-122"/>
                <a:ea typeface="宋体" panose="02010600030101010101" pitchFamily="2" charset="-122"/>
              </a:rPr>
              <a:t>。</a:t>
            </a:r>
            <a:endParaRPr lang="zh-CN" altLang="en-US" sz="1400" dirty="0">
              <a:latin typeface="宋体" panose="02010600030101010101" pitchFamily="2" charset="-122"/>
              <a:ea typeface="宋体" panose="02010600030101010101" pitchFamily="2" charset="-122"/>
            </a:endParaRPr>
          </a:p>
        </p:txBody>
      </p:sp>
      <p:sp>
        <p:nvSpPr>
          <p:cNvPr id="15" name="TextBox 14"/>
          <p:cNvSpPr txBox="1"/>
          <p:nvPr/>
        </p:nvSpPr>
        <p:spPr>
          <a:xfrm>
            <a:off x="251520" y="2408570"/>
            <a:ext cx="2710815" cy="523220"/>
          </a:xfrm>
          <a:prstGeom prst="rect">
            <a:avLst/>
          </a:prstGeom>
          <a:noFill/>
        </p:spPr>
        <p:txBody>
          <a:bodyPr wrap="square" rtlCol="0">
            <a:spAutoFit/>
          </a:bodyPr>
          <a:lstStyle/>
          <a:p>
            <a:pPr lvl="0" algn="ctr">
              <a:defRPr/>
            </a:pPr>
            <a:r>
              <a:rPr lang="zh-CN" altLang="en-US" sz="2800" kern="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800" b="1" kern="0" dirty="0">
                <a:latin typeface="宋体" panose="02010600030101010101" pitchFamily="2" charset="-122"/>
                <a:ea typeface="宋体" panose="02010600030101010101" pitchFamily="2" charset="-122"/>
              </a:rPr>
              <a:t>问题分析</a:t>
            </a:r>
            <a:endParaRPr lang="zh-CN" altLang="en-US" sz="2800" b="1" kern="0" dirty="0">
              <a:latin typeface="宋体" panose="02010600030101010101" pitchFamily="2" charset="-122"/>
              <a:ea typeface="宋体" panose="02010600030101010101" pitchFamily="2" charset="-122"/>
            </a:endParaRPr>
          </a:p>
        </p:txBody>
      </p:sp>
      <p:grpSp>
        <p:nvGrpSpPr>
          <p:cNvPr id="12" name="组合 11"/>
          <p:cNvGrpSpPr/>
          <p:nvPr/>
        </p:nvGrpSpPr>
        <p:grpSpPr>
          <a:xfrm>
            <a:off x="971600" y="-2272"/>
            <a:ext cx="6984776" cy="773822"/>
            <a:chOff x="2863408" y="1789656"/>
            <a:chExt cx="6984776" cy="773822"/>
          </a:xfrm>
        </p:grpSpPr>
        <p:sp>
          <p:nvSpPr>
            <p:cNvPr id="13" name="Rectangle 11"/>
            <p:cNvSpPr>
              <a:spLocks noChangeArrowheads="1"/>
            </p:cNvSpPr>
            <p:nvPr/>
          </p:nvSpPr>
          <p:spPr bwMode="gray">
            <a:xfrm>
              <a:off x="3570783" y="1897447"/>
              <a:ext cx="6277401" cy="523220"/>
            </a:xfrm>
            <a:prstGeom prst="rect">
              <a:avLst/>
            </a:prstGeom>
            <a:noFill/>
            <a:ln>
              <a:noFill/>
            </a:ln>
          </p:spPr>
          <p:txBody>
            <a:bodyPr wrap="square">
              <a:spAutoFit/>
            </a:bodyPr>
            <a:lstStyle/>
            <a:p>
              <a:r>
                <a:rPr lang="en-US" altLang="zh-CN" sz="2800" b="1" dirty="0">
                  <a:latin typeface="宋体" panose="02010600030101010101" pitchFamily="2" charset="-122"/>
                  <a:ea typeface="宋体" panose="02010600030101010101" pitchFamily="2" charset="-122"/>
                </a:rPr>
                <a:t>5.</a:t>
              </a:r>
              <a:r>
                <a:rPr lang="zh-CN" altLang="en-US" sz="2800" b="1" dirty="0">
                  <a:latin typeface="宋体" panose="02010600030101010101" pitchFamily="2" charset="-122"/>
                  <a:ea typeface="宋体" panose="02010600030101010101" pitchFamily="2" charset="-122"/>
                </a:rPr>
                <a:t>世界疫情及地级市疫情地图可视化</a:t>
              </a:r>
              <a:endParaRPr lang="zh-CN" altLang="en-US" sz="2800" b="1" dirty="0">
                <a:latin typeface="宋体" panose="02010600030101010101" pitchFamily="2" charset="-122"/>
                <a:ea typeface="宋体" panose="02010600030101010101" pitchFamily="2" charset="-122"/>
              </a:endParaRPr>
            </a:p>
          </p:txBody>
        </p:sp>
        <p:grpSp>
          <p:nvGrpSpPr>
            <p:cNvPr id="17" name="组合 16"/>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626077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9080" y="2515235"/>
            <a:ext cx="4269105" cy="2527842"/>
            <a:chOff x="1" y="2437685"/>
            <a:chExt cx="4501156" cy="2611113"/>
          </a:xfrm>
        </p:grpSpPr>
        <p:pic>
          <p:nvPicPr>
            <p:cNvPr id="22" name="图片 21"/>
            <p:cNvPicPr/>
            <p:nvPr/>
          </p:nvPicPr>
          <p:blipFill>
            <a:blip r:embed="rId1">
              <a:extLst>
                <a:ext uri="{28A0092B-C50C-407E-A947-70E740481C1C}">
                  <a14:useLocalDpi xmlns:a14="http://schemas.microsoft.com/office/drawing/2010/main" val="0"/>
                </a:ext>
              </a:extLst>
            </a:blip>
            <a:srcRect/>
            <a:stretch>
              <a:fillRect/>
            </a:stretch>
          </p:blipFill>
          <p:spPr>
            <a:xfrm>
              <a:off x="1" y="2437685"/>
              <a:ext cx="4501156" cy="2387141"/>
            </a:xfrm>
            <a:prstGeom prst="rect">
              <a:avLst/>
            </a:prstGeom>
            <a:noFill/>
            <a:ln>
              <a:noFill/>
            </a:ln>
          </p:spPr>
        </p:pic>
        <p:sp>
          <p:nvSpPr>
            <p:cNvPr id="38" name="文本框 5"/>
            <p:cNvSpPr txBox="1"/>
            <p:nvPr/>
          </p:nvSpPr>
          <p:spPr>
            <a:xfrm>
              <a:off x="539552" y="4731990"/>
              <a:ext cx="3259042" cy="316808"/>
            </a:xfrm>
            <a:prstGeom prst="rect">
              <a:avLst/>
            </a:prstGeom>
            <a:noFill/>
          </p:spPr>
          <p:txBody>
            <a:bodyPr wrap="square" rtlCol="0">
              <a:spAutoFit/>
            </a:bodyPr>
            <a:lstStyle/>
            <a:p>
              <a:r>
                <a:rPr lang="zh-CN" altLang="en-US" sz="1400" dirty="0"/>
                <a:t>湖北省各地区的累计确诊人数分布图</a:t>
              </a:r>
              <a:endParaRPr lang="zh-CN" altLang="en-US" sz="1400" dirty="0"/>
            </a:p>
          </p:txBody>
        </p:sp>
      </p:grpSp>
      <p:grpSp>
        <p:nvGrpSpPr>
          <p:cNvPr id="4" name="组合 3"/>
          <p:cNvGrpSpPr/>
          <p:nvPr/>
        </p:nvGrpSpPr>
        <p:grpSpPr>
          <a:xfrm>
            <a:off x="4787900" y="628650"/>
            <a:ext cx="3865245" cy="2637497"/>
            <a:chOff x="4788022" y="628739"/>
            <a:chExt cx="4953037" cy="2850556"/>
          </a:xfrm>
        </p:grpSpPr>
        <p:pic>
          <p:nvPicPr>
            <p:cNvPr id="30" name="图片 29"/>
            <p:cNvPicPr/>
            <p:nvPr/>
          </p:nvPicPr>
          <p:blipFill>
            <a:blip r:embed="rId2">
              <a:extLst>
                <a:ext uri="{28A0092B-C50C-407E-A947-70E740481C1C}">
                  <a14:useLocalDpi xmlns:a14="http://schemas.microsoft.com/office/drawing/2010/main" val="0"/>
                </a:ext>
              </a:extLst>
            </a:blip>
            <a:srcRect/>
            <a:stretch>
              <a:fillRect/>
            </a:stretch>
          </p:blipFill>
          <p:spPr>
            <a:xfrm>
              <a:off x="4788022" y="628739"/>
              <a:ext cx="4953037" cy="2719876"/>
            </a:xfrm>
            <a:prstGeom prst="rect">
              <a:avLst/>
            </a:prstGeom>
            <a:noFill/>
            <a:ln>
              <a:noFill/>
            </a:ln>
          </p:spPr>
        </p:pic>
        <p:sp>
          <p:nvSpPr>
            <p:cNvPr id="39" name="文本框 5"/>
            <p:cNvSpPr txBox="1"/>
            <p:nvPr/>
          </p:nvSpPr>
          <p:spPr>
            <a:xfrm>
              <a:off x="5796136" y="3147814"/>
              <a:ext cx="3259042" cy="331481"/>
            </a:xfrm>
            <a:prstGeom prst="rect">
              <a:avLst/>
            </a:prstGeom>
            <a:noFill/>
          </p:spPr>
          <p:txBody>
            <a:bodyPr wrap="square" rtlCol="0">
              <a:spAutoFit/>
            </a:bodyPr>
            <a:lstStyle/>
            <a:p>
              <a:r>
                <a:rPr lang="zh-CN" altLang="zh-CN" sz="1400" dirty="0"/>
                <a:t>湖北省各地区累计治愈人数图</a:t>
              </a:r>
              <a:endParaRPr lang="zh-CN" altLang="en-US" sz="1400" dirty="0"/>
            </a:p>
          </p:txBody>
        </p:sp>
      </p:grpSp>
      <p:sp>
        <p:nvSpPr>
          <p:cNvPr id="31" name="文本框 30"/>
          <p:cNvSpPr txBox="1"/>
          <p:nvPr/>
        </p:nvSpPr>
        <p:spPr>
          <a:xfrm>
            <a:off x="-635" y="771525"/>
            <a:ext cx="4703445" cy="1630045"/>
          </a:xfrm>
          <a:prstGeom prst="rect">
            <a:avLst/>
          </a:prstGeom>
          <a:noFill/>
        </p:spPr>
        <p:txBody>
          <a:bodyPr wrap="square" rtlCol="0">
            <a:spAutoFit/>
          </a:bodyPr>
          <a:lstStyle/>
          <a:p>
            <a:pPr indent="360045">
              <a:lnSpc>
                <a:spcPts val="2000"/>
              </a:lnSpc>
            </a:pPr>
            <a:r>
              <a:rPr lang="zh-CN" altLang="en-US" sz="1200" dirty="0">
                <a:latin typeface="宋体" panose="02010600030101010101" pitchFamily="2" charset="-122"/>
                <a:ea typeface="宋体" panose="02010600030101010101" pitchFamily="2" charset="-122"/>
              </a:rPr>
              <a:t>从“湖北省各地区的累计确诊人数分布图”中可以</a:t>
            </a:r>
            <a:r>
              <a:rPr lang="zh-CN" altLang="en-US" sz="1200" dirty="0" smtClean="0">
                <a:latin typeface="宋体" panose="02010600030101010101" pitchFamily="2" charset="-122"/>
                <a:ea typeface="宋体" panose="02010600030101010101" pitchFamily="2" charset="-122"/>
              </a:rPr>
              <a:t>看出恩施</a:t>
            </a:r>
            <a:r>
              <a:rPr lang="zh-CN" altLang="en-US" sz="1200" dirty="0">
                <a:latin typeface="宋体" panose="02010600030101010101" pitchFamily="2" charset="-122"/>
                <a:ea typeface="宋体" panose="02010600030101010101" pitchFamily="2" charset="-122"/>
              </a:rPr>
              <a:t>土家族苗族自治州和神农架林区无患病人数，天门市和潜江市确诊人数在</a:t>
            </a:r>
            <a:r>
              <a:rPr lang="en-US" altLang="zh-CN" sz="1200" dirty="0">
                <a:latin typeface="宋体" panose="02010600030101010101" pitchFamily="2" charset="-122"/>
                <a:ea typeface="宋体" panose="02010600030101010101" pitchFamily="2" charset="-122"/>
              </a:rPr>
              <a:t>100</a:t>
            </a:r>
            <a:r>
              <a:rPr lang="zh-CN" altLang="en-US" sz="1200" dirty="0">
                <a:latin typeface="宋体" panose="02010600030101010101" pitchFamily="2" charset="-122"/>
                <a:ea typeface="宋体" panose="02010600030101010101" pitchFamily="2" charset="-122"/>
              </a:rPr>
              <a:t>左右，严重的如襄阳市、随州市、孝感市等几个市区累计确诊人数都超过了</a:t>
            </a:r>
            <a:r>
              <a:rPr lang="en-US" altLang="zh-CN" sz="1200" dirty="0">
                <a:latin typeface="宋体" panose="02010600030101010101" pitchFamily="2" charset="-122"/>
                <a:ea typeface="宋体" panose="02010600030101010101" pitchFamily="2" charset="-122"/>
              </a:rPr>
              <a:t>1000</a:t>
            </a:r>
            <a:r>
              <a:rPr lang="zh-CN" altLang="en-US" sz="1200" dirty="0">
                <a:latin typeface="宋体" panose="02010600030101010101" pitchFamily="2" charset="-122"/>
                <a:ea typeface="宋体" panose="02010600030101010101" pitchFamily="2" charset="-122"/>
              </a:rPr>
              <a:t>人，最严重的武汉市超过了</a:t>
            </a:r>
            <a:r>
              <a:rPr lang="en-US" altLang="zh-CN" sz="1200" dirty="0">
                <a:latin typeface="宋体" panose="02010600030101010101" pitchFamily="2" charset="-122"/>
                <a:ea typeface="宋体" panose="02010600030101010101" pitchFamily="2" charset="-122"/>
              </a:rPr>
              <a:t>10000</a:t>
            </a:r>
            <a:r>
              <a:rPr lang="zh-CN" altLang="en-US" sz="1200" dirty="0">
                <a:latin typeface="宋体" panose="02010600030101010101" pitchFamily="2" charset="-122"/>
                <a:ea typeface="宋体" panose="02010600030101010101" pitchFamily="2" charset="-122"/>
              </a:rPr>
              <a:t>人，达到了</a:t>
            </a:r>
            <a:r>
              <a:rPr lang="en-US" altLang="zh-CN" sz="1200" dirty="0">
                <a:latin typeface="宋体" panose="02010600030101010101" pitchFamily="2" charset="-122"/>
                <a:ea typeface="宋体" panose="02010600030101010101" pitchFamily="2" charset="-122"/>
              </a:rPr>
              <a:t>50340</a:t>
            </a:r>
            <a:r>
              <a:rPr lang="zh-CN" altLang="en-US" sz="1200" dirty="0">
                <a:latin typeface="宋体" panose="02010600030101010101" pitchFamily="2" charset="-122"/>
                <a:ea typeface="宋体" panose="02010600030101010101" pitchFamily="2" charset="-122"/>
              </a:rPr>
              <a:t>人，这是因为疫情初期爆发的时候刚好是春运时期，再者武汉人口流量大，病毒传播速度极快。</a:t>
            </a:r>
            <a:endParaRPr lang="zh-CN" altLang="en-US" sz="1200" dirty="0">
              <a:latin typeface="宋体" panose="02010600030101010101" pitchFamily="2" charset="-122"/>
              <a:ea typeface="宋体" panose="02010600030101010101" pitchFamily="2" charset="-122"/>
            </a:endParaRPr>
          </a:p>
        </p:txBody>
      </p:sp>
      <p:grpSp>
        <p:nvGrpSpPr>
          <p:cNvPr id="34" name="组合 33"/>
          <p:cNvGrpSpPr/>
          <p:nvPr/>
        </p:nvGrpSpPr>
        <p:grpSpPr>
          <a:xfrm>
            <a:off x="4220210" y="3313430"/>
            <a:ext cx="4816475" cy="1547575"/>
            <a:chOff x="4969857" y="624752"/>
            <a:chExt cx="3109624" cy="1498485"/>
          </a:xfrm>
        </p:grpSpPr>
        <p:sp>
          <p:nvSpPr>
            <p:cNvPr id="35" name="文本框 34"/>
            <p:cNvSpPr txBox="1"/>
            <p:nvPr/>
          </p:nvSpPr>
          <p:spPr>
            <a:xfrm>
              <a:off x="4969857" y="624752"/>
              <a:ext cx="3109624" cy="337098"/>
            </a:xfrm>
            <a:prstGeom prst="rect">
              <a:avLst/>
            </a:prstGeom>
            <a:noFill/>
          </p:spPr>
          <p:txBody>
            <a:bodyPr wrap="square" rtlCol="0">
              <a:spAutoFit/>
            </a:bodyPr>
            <a:lstStyle/>
            <a:p>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281538" y="793300"/>
              <a:ext cx="2797942" cy="1329937"/>
            </a:xfrm>
            <a:prstGeom prst="rect">
              <a:avLst/>
            </a:prstGeom>
            <a:noFill/>
          </p:spPr>
          <p:txBody>
            <a:bodyPr wrap="square" rtlCol="0">
              <a:spAutoFit/>
            </a:bodyPr>
            <a:lstStyle/>
            <a:p>
              <a:pPr indent="360045">
                <a:lnSpc>
                  <a:spcPts val="2000"/>
                </a:lnSpc>
              </a:pPr>
              <a:r>
                <a:rPr lang="zh-CN" altLang="en-US" sz="1200" dirty="0" smtClean="0">
                  <a:latin typeface="宋体" panose="02010600030101010101" pitchFamily="2" charset="-122"/>
                  <a:ea typeface="宋体" panose="02010600030101010101" pitchFamily="2" charset="-122"/>
                </a:rPr>
                <a:t>从“湖北省各地区累计治愈人数图”发现，恩施</a:t>
              </a:r>
              <a:r>
                <a:rPr lang="zh-CN" altLang="en-US" sz="1200" dirty="0">
                  <a:latin typeface="宋体" panose="02010600030101010101" pitchFamily="2" charset="-122"/>
                  <a:ea typeface="宋体" panose="02010600030101010101" pitchFamily="2" charset="-122"/>
                </a:rPr>
                <a:t>土家族苗族自治州和</a:t>
              </a:r>
              <a:r>
                <a:rPr lang="zh-CN" altLang="en-US" sz="1200" dirty="0" smtClean="0">
                  <a:latin typeface="宋体" panose="02010600030101010101" pitchFamily="2" charset="-122"/>
                  <a:ea typeface="宋体" panose="02010600030101010101" pitchFamily="2" charset="-122"/>
                </a:rPr>
                <a:t>神农架林区治愈</a:t>
              </a:r>
              <a:r>
                <a:rPr lang="zh-CN" altLang="en-US" sz="1200" dirty="0">
                  <a:latin typeface="宋体" panose="02010600030101010101" pitchFamily="2" charset="-122"/>
                  <a:ea typeface="宋体" panose="02010600030101010101" pitchFamily="2" charset="-122"/>
                </a:rPr>
                <a:t>人数为</a:t>
              </a:r>
              <a:r>
                <a:rPr lang="en-US" altLang="zh-CN" sz="1200" dirty="0">
                  <a:latin typeface="宋体" panose="02010600030101010101" pitchFamily="2" charset="-122"/>
                  <a:ea typeface="宋体" panose="02010600030101010101" pitchFamily="2" charset="-122"/>
                </a:rPr>
                <a:t>0</a:t>
              </a:r>
              <a:r>
                <a:rPr lang="zh-CN" altLang="en-US" sz="1200" dirty="0">
                  <a:latin typeface="宋体" panose="02010600030101010101" pitchFamily="2" charset="-122"/>
                  <a:ea typeface="宋体" panose="02010600030101010101" pitchFamily="2" charset="-122"/>
                </a:rPr>
                <a:t>，潜江市和天门市的累计治愈人数分别是</a:t>
              </a:r>
              <a:r>
                <a:rPr lang="en-US" altLang="zh-CN" sz="1200" dirty="0">
                  <a:latin typeface="宋体" panose="02010600030101010101" pitchFamily="2" charset="-122"/>
                  <a:ea typeface="宋体" panose="02010600030101010101" pitchFamily="2" charset="-122"/>
                </a:rPr>
                <a:t>198</a:t>
              </a:r>
              <a:r>
                <a:rPr lang="zh-CN" altLang="en-US" sz="1200" dirty="0">
                  <a:latin typeface="宋体" panose="02010600030101010101" pitchFamily="2" charset="-122"/>
                  <a:ea typeface="宋体" panose="02010600030101010101" pitchFamily="2" charset="-122"/>
                </a:rPr>
                <a:t>和</a:t>
              </a:r>
              <a:r>
                <a:rPr lang="en-US" altLang="zh-CN" sz="1200" dirty="0">
                  <a:latin typeface="宋体" panose="02010600030101010101" pitchFamily="2" charset="-122"/>
                  <a:ea typeface="宋体" panose="02010600030101010101" pitchFamily="2" charset="-122"/>
                </a:rPr>
                <a:t>496</a:t>
              </a:r>
              <a:r>
                <a:rPr lang="zh-CN" altLang="en-US" sz="1200" dirty="0">
                  <a:latin typeface="宋体" panose="02010600030101010101" pitchFamily="2" charset="-122"/>
                  <a:ea typeface="宋体" panose="02010600030101010101" pitchFamily="2" charset="-122"/>
                </a:rPr>
                <a:t>人，疫情最严重的武汉市累计治愈人数为</a:t>
              </a:r>
              <a:r>
                <a:rPr lang="en-US" altLang="zh-CN" sz="1200" dirty="0">
                  <a:latin typeface="宋体" panose="02010600030101010101" pitchFamily="2" charset="-122"/>
                  <a:ea typeface="宋体" panose="02010600030101010101" pitchFamily="2" charset="-122"/>
                </a:rPr>
                <a:t>46464</a:t>
              </a:r>
              <a:r>
                <a:rPr lang="zh-CN" altLang="en-US" sz="1200" dirty="0">
                  <a:latin typeface="宋体" panose="02010600030101010101" pitchFamily="2" charset="-122"/>
                  <a:ea typeface="宋体" panose="02010600030101010101" pitchFamily="2" charset="-122"/>
                </a:rPr>
                <a:t>人。这</a:t>
              </a:r>
              <a:r>
                <a:rPr lang="zh-CN" altLang="en-US" sz="1200" dirty="0" smtClean="0">
                  <a:latin typeface="宋体" panose="02010600030101010101" pitchFamily="2" charset="-122"/>
                  <a:ea typeface="宋体" panose="02010600030101010101" pitchFamily="2" charset="-122"/>
                </a:rPr>
                <a:t>得益于国家力</a:t>
              </a:r>
              <a:r>
                <a:rPr lang="zh-CN" altLang="en-US" sz="1200" dirty="0">
                  <a:latin typeface="宋体" panose="02010600030101010101" pitchFamily="2" charset="-122"/>
                  <a:ea typeface="宋体" panose="02010600030101010101" pitchFamily="2" charset="-122"/>
                </a:rPr>
                <a:t>支援，还派遣大量军医赶赴一线，全国各个省市区都有医疗队奔赴灾区，去救治患者。</a:t>
              </a:r>
              <a:endParaRPr lang="zh-CN" altLang="en-US" sz="1200" dirty="0">
                <a:latin typeface="宋体" panose="02010600030101010101" pitchFamily="2" charset="-122"/>
                <a:ea typeface="宋体" panose="02010600030101010101" pitchFamily="2" charset="-122"/>
              </a:endParaRPr>
            </a:p>
          </p:txBody>
        </p:sp>
      </p:grpSp>
      <p:grpSp>
        <p:nvGrpSpPr>
          <p:cNvPr id="40" name="组合 39"/>
          <p:cNvGrpSpPr/>
          <p:nvPr/>
        </p:nvGrpSpPr>
        <p:grpSpPr>
          <a:xfrm>
            <a:off x="467544" y="-20538"/>
            <a:ext cx="2158492" cy="566937"/>
            <a:chOff x="472838" y="-18110"/>
            <a:chExt cx="2158492" cy="566937"/>
          </a:xfrm>
        </p:grpSpPr>
        <p:sp>
          <p:nvSpPr>
            <p:cNvPr id="41" name="文本框 40"/>
            <p:cNvSpPr txBox="1"/>
            <p:nvPr/>
          </p:nvSpPr>
          <p:spPr>
            <a:xfrm>
              <a:off x="472838" y="-18110"/>
              <a:ext cx="2158492" cy="252730"/>
            </a:xfrm>
            <a:prstGeom prst="rect">
              <a:avLst/>
            </a:prstGeom>
            <a:noFill/>
          </p:spPr>
          <p:txBody>
            <a:bodyPr wrap="square" rtlCol="0">
              <a:spAutoFit/>
            </a:bodyPr>
            <a:lstStyle/>
            <a:p>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472838" y="242122"/>
              <a:ext cx="309880" cy="306705"/>
            </a:xfrm>
            <a:prstGeom prst="rect">
              <a:avLst/>
            </a:prstGeom>
          </p:spPr>
          <p:txBody>
            <a:bodyPr wrap="none">
              <a:spAutoFit/>
            </a:bodyPr>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971600" y="-2272"/>
            <a:ext cx="4680520" cy="773822"/>
            <a:chOff x="2863408" y="1789656"/>
            <a:chExt cx="4680520" cy="773822"/>
          </a:xfrm>
        </p:grpSpPr>
        <p:sp>
          <p:nvSpPr>
            <p:cNvPr id="24"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时间轴图像分析</a:t>
              </a:r>
              <a:endParaRPr lang="zh-CN" altLang="en-US" sz="2800" b="1" dirty="0">
                <a:latin typeface="宋体" panose="02010600030101010101" pitchFamily="2" charset="-122"/>
                <a:ea typeface="宋体" panose="02010600030101010101" pitchFamily="2" charset="-122"/>
              </a:endParaRPr>
            </a:p>
          </p:txBody>
        </p:sp>
        <p:grpSp>
          <p:nvGrpSpPr>
            <p:cNvPr id="25" name="组合 24"/>
            <p:cNvGrpSpPr/>
            <p:nvPr/>
          </p:nvGrpSpPr>
          <p:grpSpPr>
            <a:xfrm>
              <a:off x="2863408" y="1789656"/>
              <a:ext cx="710599" cy="773822"/>
              <a:chOff x="550069" y="1100038"/>
              <a:chExt cx="710599" cy="773822"/>
            </a:xfrm>
          </p:grpSpPr>
          <p:sp>
            <p:nvSpPr>
              <p:cNvPr id="27"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TextBox 27"/>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3443390" y="2420667"/>
              <a:ext cx="302041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ustDataLst>
      <p:tags r:id="rId3"/>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2284" y="1779662"/>
            <a:ext cx="3059832" cy="2349361"/>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根据爬取的数据绘制了随时间的推移的“中国累计确诊情况图”，从这个动态图中，可以看出，随着时间变化，疫情是以武汉为中心向周围扩散，逐渐扩散至全国；随着时间的推移，各省累计确诊人数也越来越多，疫情正以一种无法阻挡的趋势侵略全国。</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时间轴图像分析</a:t>
              </a:r>
              <a:endParaRPr lang="zh-CN" altLang="en-US" sz="2800" b="1" dirty="0">
                <a:latin typeface="宋体" panose="02010600030101010101" pitchFamily="2" charset="-122"/>
                <a:ea typeface="宋体" panose="02010600030101010101" pitchFamily="2" charset="-122"/>
              </a:endParaRP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092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3632806" y="921469"/>
            <a:ext cx="5691722" cy="3738513"/>
            <a:chOff x="3632806" y="921469"/>
            <a:chExt cx="5691722" cy="3738513"/>
          </a:xfrm>
        </p:grpSpPr>
        <p:sp>
          <p:nvSpPr>
            <p:cNvPr id="15" name="文本框 5"/>
            <p:cNvSpPr txBox="1"/>
            <p:nvPr/>
          </p:nvSpPr>
          <p:spPr>
            <a:xfrm>
              <a:off x="5796136" y="4352205"/>
              <a:ext cx="3481705" cy="307777"/>
            </a:xfrm>
            <a:prstGeom prst="rect">
              <a:avLst/>
            </a:prstGeom>
            <a:noFill/>
          </p:spPr>
          <p:txBody>
            <a:bodyPr wrap="square" rtlCol="0">
              <a:spAutoFit/>
            </a:bodyPr>
            <a:lstStyle/>
            <a:p>
              <a:r>
                <a:rPr lang="zh-CN" altLang="en-US" sz="1400" dirty="0"/>
                <a:t>中国累计确诊数据图</a:t>
              </a:r>
              <a:endParaRPr lang="zh-CN" altLang="en-US" sz="1400" dirty="0"/>
            </a:p>
          </p:txBody>
        </p:sp>
        <p:pic>
          <p:nvPicPr>
            <p:cNvPr id="23" name="图片 22"/>
            <p:cNvPicPr/>
            <p:nvPr/>
          </p:nvPicPr>
          <p:blipFill>
            <a:blip r:embed="rId1">
              <a:extLst>
                <a:ext uri="{28A0092B-C50C-407E-A947-70E740481C1C}">
                  <a14:useLocalDpi xmlns:a14="http://schemas.microsoft.com/office/drawing/2010/main" val="0"/>
                </a:ext>
              </a:extLst>
            </a:blip>
            <a:srcRect l="-2" t="5962" r="-2444"/>
            <a:stretch>
              <a:fillRect/>
            </a:stretch>
          </p:blipFill>
          <p:spPr>
            <a:xfrm>
              <a:off x="3632806" y="921469"/>
              <a:ext cx="5691722" cy="3450481"/>
            </a:xfrm>
            <a:prstGeom prst="rect">
              <a:avLst/>
            </a:prstGeom>
            <a:noFill/>
            <a:ln>
              <a:noFill/>
            </a:ln>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2284" y="1779662"/>
            <a:ext cx="3059832" cy="2349361"/>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根据爬取的数据绘制了随时间推移的“世界累计确诊情况图”，从这个动态图中，可以看出，随着时间变化，疫情是以中国为中心向周围扩散，逐渐扩散至全球，几乎无一幸免；随着时间的推移，各国累计确诊人数也越来越多，疫情正以一种无法阻挡的趋势侵略全球。</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时间轴图像分析</a:t>
              </a:r>
              <a:endParaRPr lang="zh-CN" altLang="en-US" sz="2800" b="1" dirty="0">
                <a:latin typeface="宋体" panose="02010600030101010101" pitchFamily="2" charset="-122"/>
                <a:ea typeface="宋体" panose="02010600030101010101" pitchFamily="2" charset="-122"/>
              </a:endParaRP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092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550404" y="949165"/>
            <a:ext cx="5702116" cy="3710817"/>
            <a:chOff x="3550404" y="949165"/>
            <a:chExt cx="5702116" cy="3710817"/>
          </a:xfrm>
        </p:grpSpPr>
        <p:sp>
          <p:nvSpPr>
            <p:cNvPr id="15" name="文本框 5"/>
            <p:cNvSpPr txBox="1"/>
            <p:nvPr/>
          </p:nvSpPr>
          <p:spPr>
            <a:xfrm>
              <a:off x="5770815" y="4352205"/>
              <a:ext cx="3481705" cy="307777"/>
            </a:xfrm>
            <a:prstGeom prst="rect">
              <a:avLst/>
            </a:prstGeom>
            <a:noFill/>
          </p:spPr>
          <p:txBody>
            <a:bodyPr wrap="square" rtlCol="0">
              <a:spAutoFit/>
            </a:bodyPr>
            <a:lstStyle/>
            <a:p>
              <a:r>
                <a:rPr lang="zh-CN" altLang="zh-CN" sz="1400" dirty="0"/>
                <a:t>世界累计确诊数据</a:t>
              </a:r>
              <a:r>
                <a:rPr lang="zh-CN" altLang="en-US" sz="1400" dirty="0"/>
                <a:t>图</a:t>
              </a:r>
              <a:endParaRPr lang="zh-CN" altLang="en-US" sz="1400" dirty="0"/>
            </a:p>
          </p:txBody>
        </p:sp>
        <p:pic>
          <p:nvPicPr>
            <p:cNvPr id="12" name="图片 11" descr="5eb3679c01bae38c50c385e79241c77"/>
            <p:cNvPicPr/>
            <p:nvPr/>
          </p:nvPicPr>
          <p:blipFill>
            <a:blip r:embed="rId1">
              <a:extLst>
                <a:ext uri="{28A0092B-C50C-407E-A947-70E740481C1C}">
                  <a14:useLocalDpi xmlns:a14="http://schemas.microsoft.com/office/drawing/2010/main" val="0"/>
                </a:ext>
              </a:extLst>
            </a:blip>
            <a:srcRect/>
            <a:stretch>
              <a:fillRect/>
            </a:stretch>
          </p:blipFill>
          <p:spPr>
            <a:xfrm>
              <a:off x="3550404" y="949165"/>
              <a:ext cx="5593595" cy="3403040"/>
            </a:xfrm>
            <a:prstGeom prst="rect">
              <a:avLst/>
            </a:prstGeom>
            <a:noFill/>
            <a:ln>
              <a:noFill/>
            </a:ln>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607170" y="3016735"/>
            <a:ext cx="3676706" cy="3741237"/>
          </a:xfrm>
          <a:custGeom>
            <a:avLst/>
            <a:gdLst>
              <a:gd name="connsiteX0" fmla="*/ 0 w 3948545"/>
              <a:gd name="connsiteY0" fmla="*/ 41592 h 4017847"/>
              <a:gd name="connsiteX1" fmla="*/ 0 w 3948545"/>
              <a:gd name="connsiteY1" fmla="*/ 41592 h 4017847"/>
              <a:gd name="connsiteX2" fmla="*/ 3131127 w 3948545"/>
              <a:gd name="connsiteY2" fmla="*/ 13883 h 4017847"/>
              <a:gd name="connsiteX3" fmla="*/ 3948545 w 3948545"/>
              <a:gd name="connsiteY3" fmla="*/ 28 h 4017847"/>
              <a:gd name="connsiteX4" fmla="*/ 3948545 w 3948545"/>
              <a:gd name="connsiteY4" fmla="*/ 4017847 h 401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545" h="4017847">
                <a:moveTo>
                  <a:pt x="0" y="41592"/>
                </a:moveTo>
                <a:lnTo>
                  <a:pt x="0" y="41592"/>
                </a:lnTo>
                <a:lnTo>
                  <a:pt x="3131127" y="13883"/>
                </a:lnTo>
                <a:cubicBezTo>
                  <a:pt x="4154421" y="-1277"/>
                  <a:pt x="3463851" y="28"/>
                  <a:pt x="3948545" y="28"/>
                </a:cubicBezTo>
                <a:lnTo>
                  <a:pt x="3948545" y="4017847"/>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33700" y="1458992"/>
            <a:ext cx="2480872" cy="2562504"/>
            <a:chOff x="433700" y="1458992"/>
            <a:chExt cx="2480872" cy="2562504"/>
          </a:xfrm>
        </p:grpSpPr>
        <p:sp>
          <p:nvSpPr>
            <p:cNvPr id="2" name="椭圆 1"/>
            <p:cNvSpPr/>
            <p:nvPr/>
          </p:nvSpPr>
          <p:spPr>
            <a:xfrm>
              <a:off x="433700" y="1540624"/>
              <a:ext cx="2480872" cy="2480872"/>
            </a:xfrm>
            <a:prstGeom prst="ellipse">
              <a:avLst/>
            </a:prstGeom>
            <a:noFill/>
            <a:ln w="28575">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2727223" y="3149839"/>
              <a:ext cx="187348" cy="187348"/>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1740650" y="1458992"/>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806842" y="3657081"/>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9" name="任意多边形 8"/>
          <p:cNvSpPr/>
          <p:nvPr/>
        </p:nvSpPr>
        <p:spPr>
          <a:xfrm>
            <a:off x="1053802" y="1029661"/>
            <a:ext cx="7897291" cy="1170606"/>
          </a:xfrm>
          <a:custGeom>
            <a:avLst/>
            <a:gdLst>
              <a:gd name="connsiteX0" fmla="*/ 0 w 7398327"/>
              <a:gd name="connsiteY0" fmla="*/ 623454 h 1288473"/>
              <a:gd name="connsiteX1" fmla="*/ 0 w 7398327"/>
              <a:gd name="connsiteY1" fmla="*/ 0 h 1288473"/>
              <a:gd name="connsiteX2" fmla="*/ 1427018 w 7398327"/>
              <a:gd name="connsiteY2" fmla="*/ 0 h 1288473"/>
              <a:gd name="connsiteX3" fmla="*/ 2715491 w 7398327"/>
              <a:gd name="connsiteY3" fmla="*/ 1288473 h 1288473"/>
              <a:gd name="connsiteX4" fmla="*/ 7398327 w 7398327"/>
              <a:gd name="connsiteY4" fmla="*/ 1288473 h 128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8327" h="1288473">
                <a:moveTo>
                  <a:pt x="0" y="623454"/>
                </a:moveTo>
                <a:lnTo>
                  <a:pt x="0" y="0"/>
                </a:lnTo>
                <a:lnTo>
                  <a:pt x="1427018" y="0"/>
                </a:lnTo>
                <a:lnTo>
                  <a:pt x="2715491" y="1288473"/>
                </a:lnTo>
                <a:lnTo>
                  <a:pt x="7398327" y="1288473"/>
                </a:lnTo>
              </a:path>
            </a:pathLst>
          </a:cu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3851920" y="2273235"/>
            <a:ext cx="5171181" cy="2067233"/>
          </a:xfrm>
          <a:prstGeom prst="rect">
            <a:avLst/>
          </a:prstGeom>
          <a:noFill/>
        </p:spPr>
        <p:txBody>
          <a:bodyPr wrap="square" rtlCol="0">
            <a:spAutoFit/>
          </a:bodyPr>
          <a:lstStyle/>
          <a:p>
            <a:pPr indent="360045" algn="just">
              <a:lnSpc>
                <a:spcPts val="2200"/>
              </a:lnSpc>
              <a:defRPr/>
            </a:pPr>
            <a:r>
              <a:rPr lang="zh-CN" altLang="en-US" sz="1400" dirty="0">
                <a:latin typeface="宋体" panose="02010600030101010101" pitchFamily="2" charset="-122"/>
                <a:ea typeface="宋体" panose="02010600030101010101" pitchFamily="2" charset="-122"/>
              </a:rPr>
              <a:t>在前端页面的部署上，利用了</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JQuery</a:t>
            </a:r>
            <a:r>
              <a:rPr lang="zh-CN" altLang="en-US" sz="1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Layui</a:t>
            </a:r>
            <a:r>
              <a:rPr lang="zh-CN" altLang="en-US" sz="1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EasyUI</a:t>
            </a:r>
            <a:r>
              <a:rPr lang="zh-CN" altLang="en-US" sz="1400" dirty="0">
                <a:latin typeface="宋体" panose="02010600030101010101" pitchFamily="2" charset="-122"/>
                <a:ea typeface="宋体" panose="02010600030101010101" pitchFamily="2" charset="-122"/>
              </a:rPr>
              <a:t>中现有的页面布局样式对前端页面进行美化，在网址首页，我们将疫情表格详情、中国疫情地图、中国地区疫情变化分析、世界疫情趋势以及其他信息作为主导航，每个主导航下有各自对应的副导航栏在页面左侧呈现，用户可以根据自己的需求进行个性化选择，从而浏览到对应页面所显示的疫情数据信息。其中，我们制作出的疫情数据可视化及前端部署网站链接为：</a:t>
            </a:r>
            <a:r>
              <a:rPr lang="en-US" altLang="zh-CN" sz="1400" b="1" i="1" dirty="0">
                <a:solidFill>
                  <a:srgbClr val="3333CC"/>
                </a:solidFill>
                <a:latin typeface="Times New Roman" panose="02020603050405020304" pitchFamily="18" charset="0"/>
                <a:ea typeface="宋体" panose="02010600030101010101" pitchFamily="2" charset="-122"/>
                <a:cs typeface="Times New Roman" panose="02020603050405020304" pitchFamily="18" charset="0"/>
              </a:rPr>
              <a:t>http://106.52.252.68/</a:t>
            </a:r>
            <a:endParaRPr lang="zh-CN" altLang="en-US" sz="1400" b="1" i="1" dirty="0">
              <a:solidFill>
                <a:srgbClr val="33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Box 14"/>
          <p:cNvSpPr txBox="1"/>
          <p:nvPr/>
        </p:nvSpPr>
        <p:spPr>
          <a:xfrm>
            <a:off x="277009" y="2283718"/>
            <a:ext cx="2710815" cy="954107"/>
          </a:xfrm>
          <a:prstGeom prst="rect">
            <a:avLst/>
          </a:prstGeom>
          <a:noFill/>
        </p:spPr>
        <p:txBody>
          <a:bodyPr wrap="square" rtlCol="0">
            <a:spAutoFit/>
          </a:bodyPr>
          <a:lstStyle/>
          <a:p>
            <a:pPr lvl="0" algn="ctr">
              <a:defRPr/>
            </a:pPr>
            <a:r>
              <a:rPr lang="zh-CN" altLang="en-US" sz="2800" kern="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800" b="1" kern="0" dirty="0">
                <a:latin typeface="宋体" panose="02010600030101010101" pitchFamily="2" charset="-122"/>
                <a:ea typeface="宋体" panose="02010600030101010101" pitchFamily="2" charset="-122"/>
              </a:rPr>
              <a:t>页面布局</a:t>
            </a:r>
            <a:endParaRPr lang="en-US" altLang="zh-CN" sz="2800" b="1" kern="0" dirty="0">
              <a:latin typeface="宋体" panose="02010600030101010101" pitchFamily="2" charset="-122"/>
              <a:ea typeface="宋体" panose="02010600030101010101" pitchFamily="2" charset="-122"/>
            </a:endParaRPr>
          </a:p>
          <a:p>
            <a:pPr lvl="0" algn="ctr">
              <a:defRPr/>
            </a:pPr>
            <a:r>
              <a:rPr lang="zh-CN" altLang="en-US" sz="2800" b="1" kern="0" dirty="0">
                <a:latin typeface="宋体" panose="02010600030101010101" pitchFamily="2" charset="-122"/>
                <a:ea typeface="宋体" panose="02010600030101010101" pitchFamily="2" charset="-122"/>
              </a:rPr>
              <a:t>设计思路</a:t>
            </a:r>
            <a:endParaRPr lang="zh-CN" altLang="en-US" sz="2800" b="1" kern="0" dirty="0">
              <a:latin typeface="宋体" panose="02010600030101010101" pitchFamily="2" charset="-122"/>
              <a:ea typeface="宋体" panose="02010600030101010101" pitchFamily="2" charset="-122"/>
            </a:endParaRPr>
          </a:p>
        </p:txBody>
      </p:sp>
      <p:grpSp>
        <p:nvGrpSpPr>
          <p:cNvPr id="12" name="组合 11"/>
          <p:cNvGrpSpPr/>
          <p:nvPr/>
        </p:nvGrpSpPr>
        <p:grpSpPr>
          <a:xfrm>
            <a:off x="971600" y="-2272"/>
            <a:ext cx="6984776" cy="773822"/>
            <a:chOff x="2863408" y="1789656"/>
            <a:chExt cx="6984776" cy="773822"/>
          </a:xfrm>
        </p:grpSpPr>
        <p:sp>
          <p:nvSpPr>
            <p:cNvPr id="13" name="Rectangle 11"/>
            <p:cNvSpPr>
              <a:spLocks noChangeArrowheads="1"/>
            </p:cNvSpPr>
            <p:nvPr/>
          </p:nvSpPr>
          <p:spPr bwMode="gray">
            <a:xfrm>
              <a:off x="3570783" y="1897447"/>
              <a:ext cx="6277401"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疫情数据可视化及前端部署</a:t>
              </a:r>
              <a:endParaRPr lang="zh-CN" altLang="en-US" sz="2800" b="1" dirty="0">
                <a:latin typeface="宋体" panose="02010600030101010101" pitchFamily="2" charset="-122"/>
                <a:ea typeface="宋体" panose="02010600030101010101" pitchFamily="2" charset="-122"/>
              </a:endParaRPr>
            </a:p>
          </p:txBody>
        </p:sp>
        <p:grpSp>
          <p:nvGrpSpPr>
            <p:cNvPr id="17" name="组合 16"/>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48859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520" y="1043994"/>
            <a:ext cx="2707485" cy="3195747"/>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在这个页面上，我们将疫情的实时数据以表格的形式呈现给了用户，用户能够直观地得知中国各个省市所对应地现有确诊、累计确诊等各种具体人数。用户还可以通过副导航栏进行选择，从而了解到广东省下属各个城市的实时疫情数据、世界各国总体的疫情信息以及目前累计确诊病例数最多的国家</a:t>
            </a:r>
            <a:r>
              <a:rPr lang="en-US" altLang="zh-CN" sz="1400" dirty="0">
                <a:latin typeface="宋体" panose="02010600030101010101" pitchFamily="2" charset="-122"/>
                <a:ea typeface="宋体" panose="02010600030101010101" pitchFamily="2" charset="-122"/>
                <a:cs typeface="宋体" panose="02010600030101010101" pitchFamily="2" charset="-122"/>
              </a:rPr>
              <a:t>——</a:t>
            </a:r>
            <a:r>
              <a:rPr lang="zh-CN" altLang="en-US" sz="1400" dirty="0">
                <a:latin typeface="宋体" panose="02010600030101010101" pitchFamily="2" charset="-122"/>
                <a:ea typeface="宋体" panose="02010600030101010101" pitchFamily="2" charset="-122"/>
                <a:cs typeface="宋体" panose="02010600030101010101" pitchFamily="2" charset="-122"/>
              </a:rPr>
              <a:t>美国其国内各个城市的疫情信息。</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页面效果展示</a:t>
              </a:r>
              <a:endParaRPr lang="zh-CN" altLang="en-US" sz="2800" b="1" dirty="0">
                <a:latin typeface="宋体" panose="02010600030101010101" pitchFamily="2" charset="-122"/>
                <a:ea typeface="宋体" panose="02010600030101010101" pitchFamily="2" charset="-122"/>
              </a:endParaRP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092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2915816" y="1129090"/>
            <a:ext cx="6239760" cy="3190597"/>
            <a:chOff x="2915816" y="1129090"/>
            <a:chExt cx="6239760" cy="3190597"/>
          </a:xfrm>
        </p:grpSpPr>
        <p:sp>
          <p:nvSpPr>
            <p:cNvPr id="15" name="文本框 5"/>
            <p:cNvSpPr txBox="1"/>
            <p:nvPr/>
          </p:nvSpPr>
          <p:spPr>
            <a:xfrm>
              <a:off x="5580112" y="4011910"/>
              <a:ext cx="3481705" cy="307777"/>
            </a:xfrm>
            <a:prstGeom prst="rect">
              <a:avLst/>
            </a:prstGeom>
            <a:noFill/>
          </p:spPr>
          <p:txBody>
            <a:bodyPr wrap="square" rtlCol="0">
              <a:spAutoFit/>
            </a:bodyPr>
            <a:lstStyle/>
            <a:p>
              <a:r>
                <a:rPr lang="zh-CN" altLang="en-US" sz="1400" dirty="0"/>
                <a:t>疫情表格详细页面</a:t>
              </a:r>
              <a:endParaRPr lang="zh-CN" altLang="en-US" sz="1400" dirty="0"/>
            </a:p>
          </p:txBody>
        </p:sp>
        <p:pic>
          <p:nvPicPr>
            <p:cNvPr id="12" name="图片 11"/>
            <p:cNvPicPr/>
            <p:nvPr/>
          </p:nvPicPr>
          <p:blipFill>
            <a:blip r:embed="rId1"/>
            <a:stretch>
              <a:fillRect/>
            </a:stretch>
          </p:blipFill>
          <p:spPr>
            <a:xfrm>
              <a:off x="2915816" y="1129090"/>
              <a:ext cx="6239760" cy="2780801"/>
            </a:xfrm>
            <a:prstGeom prst="rect">
              <a:avLst/>
            </a:prstGeom>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520" y="862270"/>
            <a:ext cx="2707485" cy="2873415"/>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此页面展示了中国国内的疫情地图，通过页面左侧的选项卡，用户可以浏览到对应的疫情地图，如，中国总体疫情变化。这种疫情地图的可视化使得用户对疫情情况有更直观的体验，通过地图上不同的颜色深度所表现出来的疫情严重程度，中国国内各地区的疫情信息与疫情严重程度差异一目了然。</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页面效果展示</a:t>
              </a:r>
              <a:endParaRPr lang="zh-CN" altLang="en-US" sz="2800" b="1" dirty="0">
                <a:latin typeface="宋体" panose="02010600030101010101" pitchFamily="2" charset="-122"/>
                <a:ea typeface="宋体" panose="02010600030101010101" pitchFamily="2" charset="-122"/>
              </a:endParaRP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092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2992133" y="905070"/>
            <a:ext cx="6151867" cy="3538888"/>
            <a:chOff x="2992133" y="905070"/>
            <a:chExt cx="6151867" cy="3538888"/>
          </a:xfrm>
        </p:grpSpPr>
        <p:sp>
          <p:nvSpPr>
            <p:cNvPr id="15" name="文本框 5"/>
            <p:cNvSpPr txBox="1"/>
            <p:nvPr/>
          </p:nvSpPr>
          <p:spPr>
            <a:xfrm>
              <a:off x="5580112" y="4136181"/>
              <a:ext cx="3481705" cy="307777"/>
            </a:xfrm>
            <a:prstGeom prst="rect">
              <a:avLst/>
            </a:prstGeom>
            <a:noFill/>
          </p:spPr>
          <p:txBody>
            <a:bodyPr wrap="square" rtlCol="0">
              <a:spAutoFit/>
            </a:bodyPr>
            <a:lstStyle/>
            <a:p>
              <a:r>
                <a:rPr lang="zh-CN" altLang="zh-CN" sz="1400" dirty="0"/>
                <a:t>中国疫情地图</a:t>
              </a:r>
              <a:r>
                <a:rPr lang="zh-CN" altLang="en-US" sz="1400" dirty="0"/>
                <a:t>页面</a:t>
              </a:r>
              <a:endParaRPr lang="zh-CN" altLang="en-US" sz="1400" dirty="0"/>
            </a:p>
          </p:txBody>
        </p:sp>
        <p:pic>
          <p:nvPicPr>
            <p:cNvPr id="11" name="图片 10"/>
            <p:cNvPicPr/>
            <p:nvPr/>
          </p:nvPicPr>
          <p:blipFill>
            <a:blip r:embed="rId1"/>
            <a:stretch>
              <a:fillRect/>
            </a:stretch>
          </p:blipFill>
          <p:spPr>
            <a:xfrm>
              <a:off x="2992133" y="905070"/>
              <a:ext cx="6151867" cy="3303119"/>
            </a:xfrm>
            <a:prstGeom prst="rect">
              <a:avLst/>
            </a:prstGeom>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p:nvGrpSpPr>
        <p:grpSpPr>
          <a:xfrm>
            <a:off x="-56639" y="-632373"/>
            <a:ext cx="2368153" cy="5789614"/>
            <a:chOff x="-56639" y="-632373"/>
            <a:chExt cx="2368153" cy="5789614"/>
          </a:xfrm>
        </p:grpSpPr>
        <p:sp>
          <p:nvSpPr>
            <p:cNvPr id="59"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0"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1"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2"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4"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5"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6"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7"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8"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9"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0"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1"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2"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6"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8"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9"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0"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1"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2"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3"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4"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5"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6"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7"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8"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9"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0"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3779914" y="1166106"/>
            <a:ext cx="4464496" cy="3277199"/>
            <a:chOff x="611560" y="1735977"/>
            <a:chExt cx="5256584" cy="3277199"/>
          </a:xfrm>
        </p:grpSpPr>
        <p:cxnSp>
          <p:nvCxnSpPr>
            <p:cNvPr id="31" name="直接连接符 30"/>
            <p:cNvCxnSpPr/>
            <p:nvPr/>
          </p:nvCxnSpPr>
          <p:spPr>
            <a:xfrm>
              <a:off x="611560" y="1735977"/>
              <a:ext cx="496855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11560" y="2555277"/>
              <a:ext cx="43924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11560" y="3374577"/>
              <a:ext cx="424847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11560" y="4193877"/>
              <a:ext cx="44644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11560" y="5013176"/>
              <a:ext cx="525658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4427984" y="2139702"/>
            <a:ext cx="4195822" cy="549642"/>
            <a:chOff x="562412" y="1277570"/>
            <a:chExt cx="4195822" cy="549642"/>
          </a:xfrm>
        </p:grpSpPr>
        <p:sp>
          <p:nvSpPr>
            <p:cNvPr id="21" name="TextBox 20"/>
            <p:cNvSpPr txBox="1"/>
            <p:nvPr/>
          </p:nvSpPr>
          <p:spPr>
            <a:xfrm>
              <a:off x="562412" y="1565602"/>
              <a:ext cx="4195822" cy="261610"/>
            </a:xfrm>
            <a:prstGeom prst="rect">
              <a:avLst/>
            </a:prstGeom>
            <a:noFill/>
          </p:spPr>
          <p:txBody>
            <a:bodyPr wrap="square" rtlCol="0">
              <a:spAutoFit/>
            </a:bodyPr>
            <a:lstStyle/>
            <a:p>
              <a:pPr algn="just">
                <a:defRPr/>
              </a:pP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疫情相关数据</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Rectangle 11"/>
            <p:cNvSpPr>
              <a:spLocks noChangeArrowheads="1"/>
            </p:cNvSpPr>
            <p:nvPr/>
          </p:nvSpPr>
          <p:spPr bwMode="gray">
            <a:xfrm>
              <a:off x="562412" y="1277570"/>
              <a:ext cx="2423096" cy="400110"/>
            </a:xfrm>
            <a:prstGeom prst="rect">
              <a:avLst/>
            </a:prstGeom>
            <a:noFill/>
            <a:ln>
              <a:noFill/>
            </a:ln>
          </p:spPr>
          <p:txBody>
            <a:bodyPr wrap="square">
              <a:spAutoFit/>
            </a:bodyPr>
            <a:lstStyle/>
            <a:p>
              <a:r>
                <a:rPr lang="zh-CN" altLang="en-US" sz="2000" b="1" dirty="0">
                  <a:solidFill>
                    <a:schemeClr val="tx2"/>
                  </a:solidFill>
                  <a:latin typeface="宋体" panose="02010600030101010101" pitchFamily="2" charset="-122"/>
                  <a:ea typeface="宋体" panose="02010600030101010101" pitchFamily="2" charset="-122"/>
                </a:rPr>
                <a:t>数据准备</a:t>
              </a:r>
              <a:endParaRPr lang="zh-CN" altLang="en-US" sz="2000" b="1" dirty="0">
                <a:solidFill>
                  <a:schemeClr val="tx2"/>
                </a:solidFill>
                <a:latin typeface="宋体" panose="02010600030101010101" pitchFamily="2" charset="-122"/>
                <a:ea typeface="宋体" panose="02010600030101010101" pitchFamily="2" charset="-122"/>
              </a:endParaRPr>
            </a:p>
          </p:txBody>
        </p:sp>
      </p:grpSp>
      <p:grpSp>
        <p:nvGrpSpPr>
          <p:cNvPr id="50" name="组合 49"/>
          <p:cNvGrpSpPr/>
          <p:nvPr/>
        </p:nvGrpSpPr>
        <p:grpSpPr>
          <a:xfrm>
            <a:off x="4427984" y="2931790"/>
            <a:ext cx="4195822" cy="576064"/>
            <a:chOff x="562412" y="1293059"/>
            <a:chExt cx="4195822" cy="576064"/>
          </a:xfrm>
        </p:grpSpPr>
        <p:sp>
          <p:nvSpPr>
            <p:cNvPr id="51" name="TextBox 50"/>
            <p:cNvSpPr txBox="1"/>
            <p:nvPr/>
          </p:nvSpPr>
          <p:spPr>
            <a:xfrm>
              <a:off x="562412" y="1607513"/>
              <a:ext cx="4195822" cy="261610"/>
            </a:xfrm>
            <a:prstGeom prst="rect">
              <a:avLst/>
            </a:prstGeom>
            <a:noFill/>
          </p:spPr>
          <p:txBody>
            <a:bodyPr wrap="square" rtlCol="0">
              <a:spAutoFit/>
            </a:bodyPr>
            <a:lstStyle/>
            <a:p>
              <a:pPr algn="just">
                <a:defRPr/>
              </a:pP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获取全球疫情数据及数据可视化</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2" name="Rectangle 11"/>
            <p:cNvSpPr>
              <a:spLocks noChangeArrowheads="1"/>
            </p:cNvSpPr>
            <p:nvPr/>
          </p:nvSpPr>
          <p:spPr bwMode="gray">
            <a:xfrm>
              <a:off x="562412" y="1293059"/>
              <a:ext cx="2423096" cy="400110"/>
            </a:xfrm>
            <a:prstGeom prst="rect">
              <a:avLst/>
            </a:prstGeom>
            <a:noFill/>
            <a:ln>
              <a:noFill/>
            </a:ln>
          </p:spPr>
          <p:txBody>
            <a:bodyPr wrap="square">
              <a:spAutoFit/>
            </a:bodyPr>
            <a:lstStyle/>
            <a:p>
              <a:r>
                <a:rPr lang="zh-CN" altLang="en-US" sz="2000" b="1" dirty="0">
                  <a:solidFill>
                    <a:schemeClr val="tx2"/>
                  </a:solidFill>
                  <a:latin typeface="宋体" panose="02010600030101010101" pitchFamily="2" charset="-122"/>
                  <a:ea typeface="宋体" panose="02010600030101010101" pitchFamily="2" charset="-122"/>
                </a:rPr>
                <a:t>任务分析以及实现</a:t>
              </a:r>
              <a:endParaRPr lang="zh-CN" altLang="en-US" sz="2000" b="1" dirty="0">
                <a:solidFill>
                  <a:schemeClr val="tx2"/>
                </a:solidFill>
                <a:latin typeface="宋体" panose="02010600030101010101" pitchFamily="2" charset="-122"/>
                <a:ea typeface="宋体" panose="02010600030101010101" pitchFamily="2" charset="-122"/>
              </a:endParaRPr>
            </a:p>
          </p:txBody>
        </p:sp>
      </p:grpSp>
      <p:grpSp>
        <p:nvGrpSpPr>
          <p:cNvPr id="16" name="组合 15"/>
          <p:cNvGrpSpPr/>
          <p:nvPr/>
        </p:nvGrpSpPr>
        <p:grpSpPr>
          <a:xfrm>
            <a:off x="3707904" y="1191568"/>
            <a:ext cx="710599" cy="773822"/>
            <a:chOff x="550069" y="1100038"/>
            <a:chExt cx="710599"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hlinkClick r:id="rId1" action="ppaction://hlinksldjump"/>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97" name="组合 96"/>
          <p:cNvGrpSpPr/>
          <p:nvPr/>
        </p:nvGrpSpPr>
        <p:grpSpPr>
          <a:xfrm>
            <a:off x="3707904" y="2010010"/>
            <a:ext cx="710599" cy="773822"/>
            <a:chOff x="550069" y="1100038"/>
            <a:chExt cx="710599" cy="773822"/>
          </a:xfrm>
        </p:grpSpPr>
        <p:sp>
          <p:nvSpPr>
            <p:cNvPr id="98"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TextBox 98"/>
            <p:cNvSpPr txBox="1"/>
            <p:nvPr/>
          </p:nvSpPr>
          <p:spPr>
            <a:xfrm>
              <a:off x="550069" y="1182919"/>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hlinkClick r:id="rId2" action="ppaction://hlinksldjump"/>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100" name="组合 99"/>
          <p:cNvGrpSpPr/>
          <p:nvPr/>
        </p:nvGrpSpPr>
        <p:grpSpPr>
          <a:xfrm>
            <a:off x="3707904" y="2825056"/>
            <a:ext cx="710599" cy="773822"/>
            <a:chOff x="550069" y="1100038"/>
            <a:chExt cx="710599" cy="773822"/>
          </a:xfrm>
          <a:solidFill>
            <a:schemeClr val="accent3">
              <a:lumMod val="60000"/>
              <a:lumOff val="40000"/>
            </a:schemeClr>
          </a:solidFill>
        </p:grpSpPr>
        <p:sp>
          <p:nvSpPr>
            <p:cNvPr id="101"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TextBox 101"/>
            <p:cNvSpPr txBox="1"/>
            <p:nvPr/>
          </p:nvSpPr>
          <p:spPr>
            <a:xfrm>
              <a:off x="550069" y="1198061"/>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hlinkClick r:id="rId3" action="ppaction://hlinksldjump"/>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103" name="组合 102"/>
          <p:cNvGrpSpPr/>
          <p:nvPr/>
        </p:nvGrpSpPr>
        <p:grpSpPr>
          <a:xfrm>
            <a:off x="3707904" y="3646912"/>
            <a:ext cx="710599" cy="773822"/>
            <a:chOff x="550069" y="1100038"/>
            <a:chExt cx="710599" cy="773822"/>
          </a:xfrm>
        </p:grpSpPr>
        <p:sp>
          <p:nvSpPr>
            <p:cNvPr id="10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TextBox 104"/>
            <p:cNvSpPr txBox="1"/>
            <p:nvPr/>
          </p:nvSpPr>
          <p:spPr>
            <a:xfrm>
              <a:off x="550069" y="1177004"/>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hlinkClick r:id="rId4" action="ppaction://hlinksldjump"/>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1587366" y="2154432"/>
            <a:ext cx="1701528" cy="1015663"/>
          </a:xfrm>
          <a:prstGeom prst="rect">
            <a:avLst/>
          </a:prstGeom>
          <a:noFill/>
        </p:spPr>
        <p:txBody>
          <a:bodyPr wrap="square" rtlCol="0">
            <a:spAutoFit/>
          </a:bodyPr>
          <a:lstStyle/>
          <a:p>
            <a:pPr algn="ctr"/>
            <a:r>
              <a:rPr lang="zh-CN" altLang="en-US" sz="3600" dirty="0">
                <a:solidFill>
                  <a:schemeClr val="accent3">
                    <a:lumMod val="75000"/>
                  </a:schemeClr>
                </a:solidFill>
                <a:latin typeface="微软雅黑" panose="020B0503020204020204" pitchFamily="34" charset="-122"/>
                <a:ea typeface="微软雅黑" panose="020B0503020204020204" pitchFamily="34" charset="-122"/>
              </a:rPr>
              <a:t>目录</a:t>
            </a:r>
            <a:endParaRPr lang="en-US" altLang="zh-CN" sz="3600" dirty="0">
              <a:solidFill>
                <a:schemeClr val="accent3">
                  <a:lumMod val="75000"/>
                </a:schemeClr>
              </a:solidFill>
              <a:latin typeface="微软雅黑" panose="020B0503020204020204" pitchFamily="34" charset="-122"/>
              <a:ea typeface="微软雅黑" panose="020B0503020204020204" pitchFamily="34" charset="-122"/>
            </a:endParaRPr>
          </a:p>
          <a:p>
            <a:pPr algn="ctr"/>
            <a:r>
              <a:rPr lang="en-US" altLang="zh-CN" sz="2400" dirty="0">
                <a:solidFill>
                  <a:schemeClr val="accent3">
                    <a:lumMod val="75000"/>
                  </a:schemeClr>
                </a:solidFill>
                <a:latin typeface="微软雅黑" panose="020B0503020204020204" pitchFamily="34" charset="-122"/>
                <a:ea typeface="微软雅黑" panose="020B0503020204020204" pitchFamily="34" charset="-122"/>
              </a:rPr>
              <a:t>Contents</a:t>
            </a:r>
            <a:endParaRPr lang="zh-CN" altLang="en-US" sz="2400" dirty="0">
              <a:solidFill>
                <a:schemeClr val="accent3">
                  <a:lumMod val="75000"/>
                </a:schemeClr>
              </a:solidFill>
              <a:latin typeface="微软雅黑" panose="020B0503020204020204" pitchFamily="34" charset="-122"/>
              <a:ea typeface="微软雅黑" panose="020B0503020204020204" pitchFamily="34" charset="-122"/>
            </a:endParaRPr>
          </a:p>
        </p:txBody>
      </p:sp>
      <p:grpSp>
        <p:nvGrpSpPr>
          <p:cNvPr id="92" name="组合 91"/>
          <p:cNvGrpSpPr/>
          <p:nvPr/>
        </p:nvGrpSpPr>
        <p:grpSpPr>
          <a:xfrm>
            <a:off x="4427984" y="3795886"/>
            <a:ext cx="4195822" cy="568370"/>
            <a:chOff x="562412" y="1279512"/>
            <a:chExt cx="4195822" cy="568370"/>
          </a:xfrm>
        </p:grpSpPr>
        <p:sp>
          <p:nvSpPr>
            <p:cNvPr id="95" name="TextBox 53"/>
            <p:cNvSpPr txBox="1"/>
            <p:nvPr/>
          </p:nvSpPr>
          <p:spPr>
            <a:xfrm>
              <a:off x="562412" y="1593966"/>
              <a:ext cx="4195822" cy="253916"/>
            </a:xfrm>
            <a:prstGeom prst="rect">
              <a:avLst/>
            </a:prstGeom>
            <a:noFill/>
          </p:spPr>
          <p:txBody>
            <a:bodyPr wrap="square" rtlCol="0">
              <a:spAutoFit/>
            </a:bodyPr>
            <a:lstStyle/>
            <a:p>
              <a:pPr algn="just">
                <a:defRPr/>
              </a:pPr>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对前端页面进行美化</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6" name="Rectangle 11"/>
            <p:cNvSpPr>
              <a:spLocks noChangeArrowheads="1"/>
            </p:cNvSpPr>
            <p:nvPr/>
          </p:nvSpPr>
          <p:spPr bwMode="gray">
            <a:xfrm>
              <a:off x="562412" y="1279512"/>
              <a:ext cx="3456384" cy="400110"/>
            </a:xfrm>
            <a:prstGeom prst="rect">
              <a:avLst/>
            </a:prstGeom>
            <a:noFill/>
            <a:ln>
              <a:noFill/>
            </a:ln>
          </p:spPr>
          <p:txBody>
            <a:bodyPr wrap="square">
              <a:spAutoFit/>
            </a:bodyPr>
            <a:lstStyle/>
            <a:p>
              <a:r>
                <a:rPr lang="zh-CN" altLang="en-US" sz="2000" b="1" dirty="0">
                  <a:solidFill>
                    <a:schemeClr val="tx2"/>
                  </a:solidFill>
                  <a:latin typeface="宋体" panose="02010600030101010101" pitchFamily="2" charset="-122"/>
                  <a:ea typeface="宋体" panose="02010600030101010101" pitchFamily="2" charset="-122"/>
                </a:rPr>
                <a:t>疫情数据可视化及前端部署</a:t>
              </a:r>
              <a:endParaRPr lang="zh-CN" altLang="en-US" sz="2000" b="1" dirty="0">
                <a:solidFill>
                  <a:schemeClr val="tx2"/>
                </a:solidFill>
                <a:latin typeface="宋体" panose="02010600030101010101" pitchFamily="2" charset="-122"/>
                <a:ea typeface="宋体" panose="02010600030101010101" pitchFamily="2" charset="-122"/>
              </a:endParaRPr>
            </a:p>
          </p:txBody>
        </p:sp>
      </p:grpSp>
      <p:grpSp>
        <p:nvGrpSpPr>
          <p:cNvPr id="106" name="组合 105"/>
          <p:cNvGrpSpPr/>
          <p:nvPr/>
        </p:nvGrpSpPr>
        <p:grpSpPr>
          <a:xfrm>
            <a:off x="4427984" y="1307544"/>
            <a:ext cx="4195822" cy="561692"/>
            <a:chOff x="562412" y="1237500"/>
            <a:chExt cx="4195822" cy="561692"/>
          </a:xfrm>
        </p:grpSpPr>
        <p:sp>
          <p:nvSpPr>
            <p:cNvPr id="107" name="TextBox 20"/>
            <p:cNvSpPr txBox="1"/>
            <p:nvPr/>
          </p:nvSpPr>
          <p:spPr>
            <a:xfrm>
              <a:off x="562412" y="1530307"/>
              <a:ext cx="4195822" cy="261610"/>
            </a:xfrm>
            <a:prstGeom prst="rect">
              <a:avLst/>
            </a:prstGeom>
            <a:noFill/>
          </p:spPr>
          <p:txBody>
            <a:bodyPr wrap="square" rtlCol="0">
              <a:spAutoFit/>
            </a:bodyPr>
            <a:lstStyle/>
            <a:p>
              <a:pPr algn="just">
                <a:defRPr/>
              </a:pP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8" name="Rectangle 11"/>
            <p:cNvSpPr>
              <a:spLocks noChangeArrowheads="1"/>
            </p:cNvSpPr>
            <p:nvPr/>
          </p:nvSpPr>
          <p:spPr bwMode="gray">
            <a:xfrm>
              <a:off x="562412" y="1237500"/>
              <a:ext cx="2423096" cy="561692"/>
            </a:xfrm>
            <a:prstGeom prst="rect">
              <a:avLst/>
            </a:prstGeom>
            <a:noFill/>
            <a:ln>
              <a:noFill/>
            </a:ln>
          </p:spPr>
          <p:txBody>
            <a:bodyPr wrap="square">
              <a:spAutoFit/>
            </a:bodyPr>
            <a:lstStyle/>
            <a:p>
              <a:r>
                <a:rPr lang="zh-CN" altLang="en-US" sz="2000" b="1" dirty="0">
                  <a:solidFill>
                    <a:schemeClr val="tx2"/>
                  </a:solidFill>
                  <a:latin typeface="宋体" panose="02010600030101010101" pitchFamily="2" charset="-122"/>
                  <a:ea typeface="宋体" panose="02010600030101010101" pitchFamily="2" charset="-122"/>
                </a:rPr>
                <a:t>引言</a:t>
              </a:r>
              <a:endParaRPr lang="en-US" altLang="zh-CN" sz="2000" b="1" dirty="0">
                <a:solidFill>
                  <a:schemeClr val="tx2"/>
                </a:solidFill>
                <a:latin typeface="宋体" panose="02010600030101010101" pitchFamily="2" charset="-122"/>
                <a:ea typeface="宋体" panose="02010600030101010101" pitchFamily="2" charset="-122"/>
              </a:endParaRPr>
            </a:p>
            <a:p>
              <a:r>
                <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rPr>
                <a:t>研究背景与挖掘目标</a:t>
              </a:r>
              <a:endPar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by="(-#ppt_w*2)" calcmode="lin" valueType="num">
                                      <p:cBhvr rctx="PPT">
                                        <p:cTn id="7" dur="500" autoRev="1" fill="hold">
                                          <p:stCondLst>
                                            <p:cond delay="0"/>
                                          </p:stCondLst>
                                        </p:cTn>
                                        <p:tgtEl>
                                          <p:spTgt spid="13"/>
                                        </p:tgtEl>
                                        <p:attrNameLst>
                                          <p:attrName>ppt_w</p:attrName>
                                        </p:attrNameLst>
                                      </p:cBhvr>
                                    </p:anim>
                                    <p:anim by="(#ppt_w*0.50)" calcmode="lin" valueType="num">
                                      <p:cBhvr>
                                        <p:cTn id="8" dur="500" decel="50000" autoRev="1" fill="hold">
                                          <p:stCondLst>
                                            <p:cond delay="0"/>
                                          </p:stCondLst>
                                        </p:cTn>
                                        <p:tgtEl>
                                          <p:spTgt spid="13"/>
                                        </p:tgtEl>
                                        <p:attrNameLst>
                                          <p:attrName>ppt_x</p:attrName>
                                        </p:attrNameLst>
                                      </p:cBhvr>
                                    </p:anim>
                                    <p:anim from="(-#ppt_h/2)" to="(#ppt_y)" calcmode="lin" valueType="num">
                                      <p:cBhvr>
                                        <p:cTn id="9" dur="1000" fill="hold">
                                          <p:stCondLst>
                                            <p:cond delay="0"/>
                                          </p:stCondLst>
                                        </p:cTn>
                                        <p:tgtEl>
                                          <p:spTgt spid="13"/>
                                        </p:tgtEl>
                                        <p:attrNameLst>
                                          <p:attrName>ppt_y</p:attrName>
                                        </p:attrNameLst>
                                      </p:cBhvr>
                                    </p:anim>
                                    <p:animRot by="21600000">
                                      <p:cBhvr>
                                        <p:cTn id="10" dur="1000" fill="hold">
                                          <p:stCondLst>
                                            <p:cond delay="0"/>
                                          </p:stCondLst>
                                        </p:cTn>
                                        <p:tgtEl>
                                          <p:spTgt spid="13"/>
                                        </p:tgtEl>
                                        <p:attrNameLst>
                                          <p:attrName>r</p:attrName>
                                        </p:attrNameLst>
                                      </p:cBhvr>
                                    </p:animRot>
                                  </p:childTnLst>
                                </p:cTn>
                              </p:par>
                              <p:par>
                                <p:cTn id="11" presetID="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0-#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0"/>
                            </p:stCondLst>
                            <p:childTnLst>
                              <p:par>
                                <p:cTn id="16" presetID="1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ppt_x</p:attrName>
                                        </p:attrNameLst>
                                      </p:cBhvr>
                                      <p:tavLst>
                                        <p:tav tm="0">
                                          <p:val>
                                            <p:strVal val="#ppt_x-#ppt_w*1.125000"/>
                                          </p:val>
                                        </p:tav>
                                        <p:tav tm="100000">
                                          <p:val>
                                            <p:strVal val="#ppt_x"/>
                                          </p:val>
                                        </p:tav>
                                      </p:tavLst>
                                    </p:anim>
                                    <p:animEffect transition="in" filter="wipe(right)">
                                      <p:cBhvr>
                                        <p:cTn id="19" dur="500"/>
                                        <p:tgtEl>
                                          <p:spTgt spid="16"/>
                                        </p:tgtEl>
                                      </p:cBhvr>
                                    </p:animEffect>
                                  </p:childTnLst>
                                </p:cTn>
                              </p:par>
                            </p:childTnLst>
                          </p:cTn>
                        </p:par>
                        <p:par>
                          <p:cTn id="20" fill="hold">
                            <p:stCondLst>
                              <p:cond delay="500"/>
                            </p:stCondLst>
                            <p:childTnLst>
                              <p:par>
                                <p:cTn id="21" presetID="2" presetClass="entr" presetSubtype="2" fill="hold" nodeType="afterEffect">
                                  <p:stCondLst>
                                    <p:cond delay="0"/>
                                  </p:stCondLst>
                                  <p:childTnLst>
                                    <p:set>
                                      <p:cBhvr>
                                        <p:cTn id="22" dur="1" fill="hold">
                                          <p:stCondLst>
                                            <p:cond delay="0"/>
                                          </p:stCondLst>
                                        </p:cTn>
                                        <p:tgtEl>
                                          <p:spTgt spid="106"/>
                                        </p:tgtEl>
                                        <p:attrNameLst>
                                          <p:attrName>style.visibility</p:attrName>
                                        </p:attrNameLst>
                                      </p:cBhvr>
                                      <p:to>
                                        <p:strVal val="visible"/>
                                      </p:to>
                                    </p:set>
                                    <p:anim calcmode="lin" valueType="num">
                                      <p:cBhvr additive="base">
                                        <p:cTn id="23" dur="500" fill="hold"/>
                                        <p:tgtEl>
                                          <p:spTgt spid="106"/>
                                        </p:tgtEl>
                                        <p:attrNameLst>
                                          <p:attrName>ppt_x</p:attrName>
                                        </p:attrNameLst>
                                      </p:cBhvr>
                                      <p:tavLst>
                                        <p:tav tm="0">
                                          <p:val>
                                            <p:strVal val="1+#ppt_w/2"/>
                                          </p:val>
                                        </p:tav>
                                        <p:tav tm="100000">
                                          <p:val>
                                            <p:strVal val="#ppt_x"/>
                                          </p:val>
                                        </p:tav>
                                      </p:tavLst>
                                    </p:anim>
                                    <p:anim calcmode="lin" valueType="num">
                                      <p:cBhvr additive="base">
                                        <p:cTn id="24" dur="500" fill="hold"/>
                                        <p:tgtEl>
                                          <p:spTgt spid="106"/>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1+#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1+#ppt_w/2"/>
                                          </p:val>
                                        </p:tav>
                                        <p:tav tm="100000">
                                          <p:val>
                                            <p:strVal val="#ppt_x"/>
                                          </p:val>
                                        </p:tav>
                                      </p:tavLst>
                                    </p:anim>
                                    <p:anim calcmode="lin" valueType="num">
                                      <p:cBhvr additive="base">
                                        <p:cTn id="34" dur="500" fill="hold"/>
                                        <p:tgtEl>
                                          <p:spTgt spid="2"/>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12" presetClass="entr" presetSubtype="8" fill="hold" nodeType="afterEffect">
                                  <p:stCondLst>
                                    <p:cond delay="0"/>
                                  </p:stCondLst>
                                  <p:childTnLst>
                                    <p:set>
                                      <p:cBhvr>
                                        <p:cTn id="37" dur="1" fill="hold">
                                          <p:stCondLst>
                                            <p:cond delay="0"/>
                                          </p:stCondLst>
                                        </p:cTn>
                                        <p:tgtEl>
                                          <p:spTgt spid="97"/>
                                        </p:tgtEl>
                                        <p:attrNameLst>
                                          <p:attrName>style.visibility</p:attrName>
                                        </p:attrNameLst>
                                      </p:cBhvr>
                                      <p:to>
                                        <p:strVal val="visible"/>
                                      </p:to>
                                    </p:set>
                                    <p:anim calcmode="lin" valueType="num">
                                      <p:cBhvr additive="base">
                                        <p:cTn id="38" dur="500"/>
                                        <p:tgtEl>
                                          <p:spTgt spid="97"/>
                                        </p:tgtEl>
                                        <p:attrNameLst>
                                          <p:attrName>ppt_x</p:attrName>
                                        </p:attrNameLst>
                                      </p:cBhvr>
                                      <p:tavLst>
                                        <p:tav tm="0">
                                          <p:val>
                                            <p:strVal val="#ppt_x-#ppt_w*1.125000"/>
                                          </p:val>
                                        </p:tav>
                                        <p:tav tm="100000">
                                          <p:val>
                                            <p:strVal val="#ppt_x"/>
                                          </p:val>
                                        </p:tav>
                                      </p:tavLst>
                                    </p:anim>
                                    <p:animEffect transition="in" filter="wipe(right)">
                                      <p:cBhvr>
                                        <p:cTn id="39" dur="500"/>
                                        <p:tgtEl>
                                          <p:spTgt spid="97"/>
                                        </p:tgtEl>
                                      </p:cBhvr>
                                    </p:animEffect>
                                  </p:childTnLst>
                                </p:cTn>
                              </p:par>
                            </p:childTnLst>
                          </p:cTn>
                        </p:par>
                        <p:par>
                          <p:cTn id="40" fill="hold">
                            <p:stCondLst>
                              <p:cond delay="2500"/>
                            </p:stCondLst>
                            <p:childTnLst>
                              <p:par>
                                <p:cTn id="41" presetID="2" presetClass="entr" presetSubtype="2" fill="hold"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1+#ppt_w/2"/>
                                          </p:val>
                                        </p:tav>
                                        <p:tav tm="100000">
                                          <p:val>
                                            <p:strVal val="#ppt_x"/>
                                          </p:val>
                                        </p:tav>
                                      </p:tavLst>
                                    </p:anim>
                                    <p:anim calcmode="lin" valueType="num">
                                      <p:cBhvr additive="base">
                                        <p:cTn id="44" dur="500" fill="hold"/>
                                        <p:tgtEl>
                                          <p:spTgt spid="50"/>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12" presetClass="entr" presetSubtype="8" fill="hold" nodeType="afterEffect">
                                  <p:stCondLst>
                                    <p:cond delay="0"/>
                                  </p:stCondLst>
                                  <p:childTnLst>
                                    <p:set>
                                      <p:cBhvr>
                                        <p:cTn id="47" dur="1" fill="hold">
                                          <p:stCondLst>
                                            <p:cond delay="0"/>
                                          </p:stCondLst>
                                        </p:cTn>
                                        <p:tgtEl>
                                          <p:spTgt spid="100"/>
                                        </p:tgtEl>
                                        <p:attrNameLst>
                                          <p:attrName>style.visibility</p:attrName>
                                        </p:attrNameLst>
                                      </p:cBhvr>
                                      <p:to>
                                        <p:strVal val="visible"/>
                                      </p:to>
                                    </p:set>
                                    <p:anim calcmode="lin" valueType="num">
                                      <p:cBhvr additive="base">
                                        <p:cTn id="48" dur="500"/>
                                        <p:tgtEl>
                                          <p:spTgt spid="100"/>
                                        </p:tgtEl>
                                        <p:attrNameLst>
                                          <p:attrName>ppt_x</p:attrName>
                                        </p:attrNameLst>
                                      </p:cBhvr>
                                      <p:tavLst>
                                        <p:tav tm="0">
                                          <p:val>
                                            <p:strVal val="#ppt_x-#ppt_w*1.125000"/>
                                          </p:val>
                                        </p:tav>
                                        <p:tav tm="100000">
                                          <p:val>
                                            <p:strVal val="#ppt_x"/>
                                          </p:val>
                                        </p:tav>
                                      </p:tavLst>
                                    </p:anim>
                                    <p:animEffect transition="in" filter="wipe(right)">
                                      <p:cBhvr>
                                        <p:cTn id="49" dur="500"/>
                                        <p:tgtEl>
                                          <p:spTgt spid="100"/>
                                        </p:tgtEl>
                                      </p:cBhvr>
                                    </p:animEffect>
                                  </p:childTnLst>
                                </p:cTn>
                              </p:par>
                            </p:childTnLst>
                          </p:cTn>
                        </p:par>
                        <p:par>
                          <p:cTn id="50" fill="hold">
                            <p:stCondLst>
                              <p:cond delay="3500"/>
                            </p:stCondLst>
                            <p:childTnLst>
                              <p:par>
                                <p:cTn id="51" presetID="12" presetClass="entr" presetSubtype="8" fill="hold" nodeType="afterEffect">
                                  <p:stCondLst>
                                    <p:cond delay="0"/>
                                  </p:stCondLst>
                                  <p:childTnLst>
                                    <p:set>
                                      <p:cBhvr>
                                        <p:cTn id="52" dur="1" fill="hold">
                                          <p:stCondLst>
                                            <p:cond delay="0"/>
                                          </p:stCondLst>
                                        </p:cTn>
                                        <p:tgtEl>
                                          <p:spTgt spid="103"/>
                                        </p:tgtEl>
                                        <p:attrNameLst>
                                          <p:attrName>style.visibility</p:attrName>
                                        </p:attrNameLst>
                                      </p:cBhvr>
                                      <p:to>
                                        <p:strVal val="visible"/>
                                      </p:to>
                                    </p:set>
                                    <p:anim calcmode="lin" valueType="num">
                                      <p:cBhvr additive="base">
                                        <p:cTn id="53" dur="500"/>
                                        <p:tgtEl>
                                          <p:spTgt spid="103"/>
                                        </p:tgtEl>
                                        <p:attrNameLst>
                                          <p:attrName>ppt_x</p:attrName>
                                        </p:attrNameLst>
                                      </p:cBhvr>
                                      <p:tavLst>
                                        <p:tav tm="0">
                                          <p:val>
                                            <p:strVal val="#ppt_x-#ppt_w*1.125000"/>
                                          </p:val>
                                        </p:tav>
                                        <p:tav tm="100000">
                                          <p:val>
                                            <p:strVal val="#ppt_x"/>
                                          </p:val>
                                        </p:tav>
                                      </p:tavLst>
                                    </p:anim>
                                    <p:animEffect transition="in" filter="wipe(right)">
                                      <p:cBhvr>
                                        <p:cTn id="54" dur="500"/>
                                        <p:tgtEl>
                                          <p:spTgt spid="103"/>
                                        </p:tgtEl>
                                      </p:cBhvr>
                                    </p:animEffect>
                                  </p:childTnLst>
                                </p:cTn>
                              </p:par>
                            </p:childTnLst>
                          </p:cTn>
                        </p:par>
                        <p:par>
                          <p:cTn id="55" fill="hold">
                            <p:stCondLst>
                              <p:cond delay="4000"/>
                            </p:stCondLst>
                            <p:childTnLst>
                              <p:par>
                                <p:cTn id="56" presetID="2" presetClass="entr" presetSubtype="2" fill="hold" nodeType="afterEffect">
                                  <p:stCondLst>
                                    <p:cond delay="0"/>
                                  </p:stCondLst>
                                  <p:childTnLst>
                                    <p:set>
                                      <p:cBhvr>
                                        <p:cTn id="57" dur="1" fill="hold">
                                          <p:stCondLst>
                                            <p:cond delay="0"/>
                                          </p:stCondLst>
                                        </p:cTn>
                                        <p:tgtEl>
                                          <p:spTgt spid="92"/>
                                        </p:tgtEl>
                                        <p:attrNameLst>
                                          <p:attrName>style.visibility</p:attrName>
                                        </p:attrNameLst>
                                      </p:cBhvr>
                                      <p:to>
                                        <p:strVal val="visible"/>
                                      </p:to>
                                    </p:set>
                                    <p:anim calcmode="lin" valueType="num">
                                      <p:cBhvr additive="base">
                                        <p:cTn id="58" dur="500" fill="hold"/>
                                        <p:tgtEl>
                                          <p:spTgt spid="92"/>
                                        </p:tgtEl>
                                        <p:attrNameLst>
                                          <p:attrName>ppt_x</p:attrName>
                                        </p:attrNameLst>
                                      </p:cBhvr>
                                      <p:tavLst>
                                        <p:tav tm="0">
                                          <p:val>
                                            <p:strVal val="1+#ppt_w/2"/>
                                          </p:val>
                                        </p:tav>
                                        <p:tav tm="100000">
                                          <p:val>
                                            <p:strVal val="#ppt_x"/>
                                          </p:val>
                                        </p:tav>
                                      </p:tavLst>
                                    </p:anim>
                                    <p:anim calcmode="lin" valueType="num">
                                      <p:cBhvr additive="base">
                                        <p:cTn id="59" dur="500" fill="hold"/>
                                        <p:tgtEl>
                                          <p:spTgt spid="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520" y="915566"/>
            <a:ext cx="2707485" cy="3155544"/>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在这个页面，我们以折线图的形式展示了中国各省市总体疫情的变化、治愈率和死亡率。这种简洁的疫情数据表现方式可以让我们迅速地找到一些比较突出的疫情信息，比如，国内累计确诊人数最多的省份</a:t>
            </a:r>
            <a:r>
              <a:rPr lang="en-US" altLang="zh-CN" sz="1400" dirty="0">
                <a:latin typeface="宋体" panose="02010600030101010101" pitchFamily="2" charset="-122"/>
                <a:ea typeface="宋体" panose="02010600030101010101" pitchFamily="2" charset="-122"/>
                <a:cs typeface="宋体" panose="02010600030101010101" pitchFamily="2" charset="-122"/>
              </a:rPr>
              <a:t>——</a:t>
            </a:r>
            <a:r>
              <a:rPr lang="zh-CN" altLang="en-US" sz="1400" dirty="0">
                <a:latin typeface="宋体" panose="02010600030101010101" pitchFamily="2" charset="-122"/>
                <a:ea typeface="宋体" panose="02010600030101010101" pitchFamily="2" charset="-122"/>
                <a:cs typeface="宋体" panose="02010600030101010101" pitchFamily="2" charset="-122"/>
              </a:rPr>
              <a:t>湖北。页面下面的两幅疫情地图也可以让我们了解到中国各省市当天新增病例信息以及总体累计确诊病例信息。</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页面效果展示</a:t>
              </a:r>
              <a:endParaRPr lang="zh-CN" altLang="en-US" sz="2800" b="1" dirty="0">
                <a:latin typeface="宋体" panose="02010600030101010101" pitchFamily="2" charset="-122"/>
                <a:ea typeface="宋体" panose="02010600030101010101" pitchFamily="2" charset="-122"/>
              </a:endParaRP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092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138756" y="987574"/>
            <a:ext cx="6005244" cy="3456384"/>
            <a:chOff x="3138756" y="987574"/>
            <a:chExt cx="6005244" cy="3456384"/>
          </a:xfrm>
        </p:grpSpPr>
        <p:sp>
          <p:nvSpPr>
            <p:cNvPr id="15" name="文本框 5"/>
            <p:cNvSpPr txBox="1"/>
            <p:nvPr/>
          </p:nvSpPr>
          <p:spPr>
            <a:xfrm>
              <a:off x="5338767" y="4136181"/>
              <a:ext cx="3481705" cy="307777"/>
            </a:xfrm>
            <a:prstGeom prst="rect">
              <a:avLst/>
            </a:prstGeom>
            <a:noFill/>
          </p:spPr>
          <p:txBody>
            <a:bodyPr wrap="square" rtlCol="0">
              <a:spAutoFit/>
            </a:bodyPr>
            <a:lstStyle/>
            <a:p>
              <a:r>
                <a:rPr lang="zh-CN" altLang="zh-CN" sz="1400" dirty="0"/>
                <a:t>中国</a:t>
              </a:r>
              <a:r>
                <a:rPr lang="zh-CN" altLang="en-US" sz="1400" dirty="0"/>
                <a:t>地区</a:t>
              </a:r>
              <a:r>
                <a:rPr lang="zh-CN" altLang="zh-CN" sz="1400" dirty="0"/>
                <a:t>疫情</a:t>
              </a:r>
              <a:r>
                <a:rPr lang="zh-CN" altLang="en-US" sz="1400" dirty="0"/>
                <a:t>变化分析页面</a:t>
              </a:r>
              <a:endParaRPr lang="zh-CN" altLang="en-US" sz="1400" dirty="0"/>
            </a:p>
          </p:txBody>
        </p:sp>
        <p:pic>
          <p:nvPicPr>
            <p:cNvPr id="12" name="图片 11"/>
            <p:cNvPicPr/>
            <p:nvPr/>
          </p:nvPicPr>
          <p:blipFill>
            <a:blip r:embed="rId1"/>
            <a:stretch>
              <a:fillRect/>
            </a:stretch>
          </p:blipFill>
          <p:spPr>
            <a:xfrm>
              <a:off x="3138756" y="987574"/>
              <a:ext cx="6005244" cy="3168352"/>
            </a:xfrm>
            <a:prstGeom prst="rect">
              <a:avLst/>
            </a:prstGeom>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520" y="915566"/>
            <a:ext cx="2707485" cy="2309158"/>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我们在这个页面上呈现了世界疫情信息的柱状图，从中可以了解到全球实时的新增病例、累计确诊病例、疑似病例、死亡病例、治愈病例以及现有病例。而世界总体的死亡率、治愈率和存活率我们以饼图的形式展示在了页面的下半部分。</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页面效果展示</a:t>
              </a:r>
              <a:endParaRPr lang="zh-CN" altLang="en-US" sz="2800" b="1" dirty="0">
                <a:latin typeface="宋体" panose="02010600030101010101" pitchFamily="2" charset="-122"/>
                <a:ea typeface="宋体" panose="02010600030101010101" pitchFamily="2" charset="-122"/>
              </a:endParaRP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092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3182613" y="915566"/>
            <a:ext cx="5961387" cy="3528392"/>
            <a:chOff x="3182613" y="915566"/>
            <a:chExt cx="5961387" cy="3528392"/>
          </a:xfrm>
        </p:grpSpPr>
        <p:sp>
          <p:nvSpPr>
            <p:cNvPr id="15" name="文本框 5"/>
            <p:cNvSpPr txBox="1"/>
            <p:nvPr/>
          </p:nvSpPr>
          <p:spPr>
            <a:xfrm>
              <a:off x="5482783" y="4136181"/>
              <a:ext cx="3481705" cy="307777"/>
            </a:xfrm>
            <a:prstGeom prst="rect">
              <a:avLst/>
            </a:prstGeom>
            <a:noFill/>
          </p:spPr>
          <p:txBody>
            <a:bodyPr wrap="square" rtlCol="0">
              <a:spAutoFit/>
            </a:bodyPr>
            <a:lstStyle/>
            <a:p>
              <a:r>
                <a:rPr lang="zh-CN" altLang="en-US" sz="1400" dirty="0"/>
                <a:t>世界疫情趋势页面</a:t>
              </a:r>
              <a:endParaRPr lang="zh-CN" altLang="en-US" sz="1400" dirty="0"/>
            </a:p>
          </p:txBody>
        </p:sp>
        <p:pic>
          <p:nvPicPr>
            <p:cNvPr id="13" name="图片 12"/>
            <p:cNvPicPr/>
            <p:nvPr/>
          </p:nvPicPr>
          <p:blipFill>
            <a:blip r:embed="rId1"/>
            <a:stretch>
              <a:fillRect/>
            </a:stretch>
          </p:blipFill>
          <p:spPr>
            <a:xfrm>
              <a:off x="3182613" y="915566"/>
              <a:ext cx="5961387" cy="3179135"/>
            </a:xfrm>
            <a:prstGeom prst="rect">
              <a:avLst/>
            </a:prstGeom>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 y="843558"/>
            <a:ext cx="3203847" cy="3477875"/>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为了满足不同用户的不同需求，在“其他信息页面”我们展示了一些值得关注的疫情信息。如，疫情最严重的十个国家。</a:t>
            </a:r>
            <a:endParaRPr lang="en-US" altLang="zh-CN" sz="1400" dirty="0">
              <a:latin typeface="宋体" panose="02010600030101010101" pitchFamily="2" charset="-122"/>
              <a:ea typeface="宋体" panose="02010600030101010101" pitchFamily="2" charset="-122"/>
              <a:cs typeface="宋体" panose="02010600030101010101" pitchFamily="2" charset="-122"/>
            </a:endParaRPr>
          </a:p>
          <a:p>
            <a:pPr indent="360045">
              <a:lnSpc>
                <a:spcPts val="2200"/>
              </a:lnSpc>
            </a:pPr>
            <a:r>
              <a:rPr lang="zh-CN" altLang="en-US" sz="1400" dirty="0">
                <a:latin typeface="宋体" panose="02010600030101010101" pitchFamily="2" charset="-122"/>
                <a:ea typeface="宋体" panose="02010600030101010101" pitchFamily="2" charset="-122"/>
                <a:cs typeface="宋体" panose="02010600030101010101" pitchFamily="2" charset="-122"/>
              </a:rPr>
              <a:t>疫情严重程度前十国家的折线图和柱状图体现的则是全球疫情核心的迁移情况，如第一波疫情的核心</a:t>
            </a:r>
            <a:r>
              <a:rPr lang="en-US" altLang="zh-CN" sz="1400" dirty="0">
                <a:latin typeface="宋体" panose="02010600030101010101" pitchFamily="2" charset="-122"/>
                <a:ea typeface="宋体" panose="02010600030101010101" pitchFamily="2" charset="-122"/>
                <a:cs typeface="宋体" panose="02010600030101010101" pitchFamily="2" charset="-122"/>
              </a:rPr>
              <a:t>——</a:t>
            </a:r>
            <a:r>
              <a:rPr lang="zh-CN" altLang="en-US" sz="1400" dirty="0">
                <a:latin typeface="宋体" panose="02010600030101010101" pitchFamily="2" charset="-122"/>
                <a:ea typeface="宋体" panose="02010600030101010101" pitchFamily="2" charset="-122"/>
                <a:cs typeface="宋体" panose="02010600030101010101" pitchFamily="2" charset="-122"/>
              </a:rPr>
              <a:t>中国湖北武汉、第二波疫情的核心</a:t>
            </a:r>
            <a:r>
              <a:rPr lang="en-US" altLang="zh-CN" sz="1400" dirty="0">
                <a:latin typeface="宋体" panose="02010600030101010101" pitchFamily="2" charset="-122"/>
                <a:ea typeface="宋体" panose="02010600030101010101" pitchFamily="2" charset="-122"/>
                <a:cs typeface="宋体" panose="02010600030101010101" pitchFamily="2" charset="-122"/>
              </a:rPr>
              <a:t>——</a:t>
            </a:r>
            <a:r>
              <a:rPr lang="zh-CN" altLang="en-US" sz="1400" dirty="0">
                <a:latin typeface="宋体" panose="02010600030101010101" pitchFamily="2" charset="-122"/>
                <a:ea typeface="宋体" panose="02010600030101010101" pitchFamily="2" charset="-122"/>
                <a:cs typeface="宋体" panose="02010600030101010101" pitchFamily="2" charset="-122"/>
              </a:rPr>
              <a:t>美国，在得知这些重要信息的情况下，世界各国可以更好地预防第三波疫情的爆发，从而使新冠疫情在全球范围内逐步得到控制。</a:t>
            </a:r>
            <a:endParaRPr lang="zh-CN" altLang="en-US" sz="1400" dirty="0">
              <a:latin typeface="宋体" panose="02010600030101010101" pitchFamily="2" charset="-122"/>
              <a:ea typeface="宋体" panose="02010600030101010101" pitchFamily="2" charset="-122"/>
              <a:cs typeface="宋体" panose="02010600030101010101" pitchFamily="2" charset="-122"/>
            </a:endParaRPr>
          </a:p>
        </p:txBody>
      </p:sp>
      <p:grpSp>
        <p:nvGrpSpPr>
          <p:cNvPr id="16" name="组合 15"/>
          <p:cNvGrpSpPr/>
          <p:nvPr/>
        </p:nvGrpSpPr>
        <p:grpSpPr>
          <a:xfrm>
            <a:off x="971600" y="-2272"/>
            <a:ext cx="4680520" cy="773822"/>
            <a:chOff x="2863408" y="1789656"/>
            <a:chExt cx="4680520" cy="773822"/>
          </a:xfrm>
        </p:grpSpPr>
        <p:sp>
          <p:nvSpPr>
            <p:cNvPr id="17" name="Rectangle 11"/>
            <p:cNvSpPr>
              <a:spLocks noChangeArrowheads="1"/>
            </p:cNvSpPr>
            <p:nvPr/>
          </p:nvSpPr>
          <p:spPr bwMode="gray">
            <a:xfrm>
              <a:off x="3570783" y="1897447"/>
              <a:ext cx="3973145"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页面效果展示</a:t>
              </a:r>
              <a:endParaRPr lang="zh-CN" altLang="en-US" sz="2800" b="1" dirty="0">
                <a:latin typeface="宋体" panose="02010600030101010101" pitchFamily="2" charset="-122"/>
                <a:ea typeface="宋体" panose="02010600030101010101" pitchFamily="2" charset="-122"/>
              </a:endParaRPr>
            </a:p>
          </p:txBody>
        </p:sp>
        <p:grpSp>
          <p:nvGrpSpPr>
            <p:cNvPr id="18" name="组合 17"/>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092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166892" y="987574"/>
            <a:ext cx="5950555" cy="3468946"/>
            <a:chOff x="3166892" y="987574"/>
            <a:chExt cx="5950555" cy="3468946"/>
          </a:xfrm>
        </p:grpSpPr>
        <p:sp>
          <p:nvSpPr>
            <p:cNvPr id="15" name="文本框 5"/>
            <p:cNvSpPr txBox="1"/>
            <p:nvPr/>
          </p:nvSpPr>
          <p:spPr>
            <a:xfrm>
              <a:off x="5632220" y="4148743"/>
              <a:ext cx="3339595" cy="307777"/>
            </a:xfrm>
            <a:prstGeom prst="rect">
              <a:avLst/>
            </a:prstGeom>
            <a:noFill/>
          </p:spPr>
          <p:txBody>
            <a:bodyPr wrap="square" rtlCol="0">
              <a:spAutoFit/>
            </a:bodyPr>
            <a:lstStyle/>
            <a:p>
              <a:r>
                <a:rPr lang="zh-CN" altLang="en-US" sz="1400" dirty="0"/>
                <a:t>其他信息页面</a:t>
              </a:r>
              <a:endParaRPr lang="zh-CN" altLang="en-US" sz="1400" dirty="0"/>
            </a:p>
          </p:txBody>
        </p:sp>
        <p:pic>
          <p:nvPicPr>
            <p:cNvPr id="12" name="图片 11"/>
            <p:cNvPicPr/>
            <p:nvPr/>
          </p:nvPicPr>
          <p:blipFill>
            <a:blip r:embed="rId1"/>
            <a:stretch>
              <a:fillRect/>
            </a:stretch>
          </p:blipFill>
          <p:spPr>
            <a:xfrm>
              <a:off x="3166892" y="987574"/>
              <a:ext cx="5950555" cy="3161169"/>
            </a:xfrm>
            <a:prstGeom prst="rect">
              <a:avLst/>
            </a:prstGeom>
          </p:spPr>
        </p:pic>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文本框 137"/>
          <p:cNvSpPr txBox="1"/>
          <p:nvPr/>
        </p:nvSpPr>
        <p:spPr>
          <a:xfrm>
            <a:off x="1547664" y="1059582"/>
            <a:ext cx="5531240" cy="1785104"/>
          </a:xfrm>
          <a:prstGeom prst="rect">
            <a:avLst/>
          </a:prstGeom>
          <a:noFill/>
        </p:spPr>
        <p:txBody>
          <a:bodyPr wrap="square" rtlCol="0">
            <a:spAutoFit/>
          </a:bodyPr>
          <a:lstStyle/>
          <a:p>
            <a:pPr indent="360045">
              <a:lnSpc>
                <a:spcPts val="2200"/>
              </a:lnSpc>
            </a:pPr>
            <a:r>
              <a:rPr lang="zh-CN" altLang="en-US" sz="1400" dirty="0">
                <a:latin typeface="宋体" panose="02010600030101010101" pitchFamily="2" charset="-122"/>
                <a:ea typeface="宋体" panose="02010600030101010101" pitchFamily="2" charset="-122"/>
              </a:rPr>
              <a:t>本文利用腾讯新闻平台的公开的数据源，利用</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1400" dirty="0">
                <a:latin typeface="宋体" panose="02010600030101010101" pitchFamily="2" charset="-122"/>
                <a:ea typeface="宋体" panose="02010600030101010101" pitchFamily="2" charset="-122"/>
              </a:rPr>
              <a:t>爬虫技术以及采用可视化工具对这次疫情的数据即使追踪。将这次疫情中体现的世界乃至全中国各个省份的现有确诊、累计确诊、累计治愈、等相关数据进行可视化，以一种更加直观的方式展示出来。与此同时，我们运用</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JQuery</a:t>
            </a:r>
            <a:r>
              <a:rPr lang="zh-CN" altLang="en-US" sz="1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Layui</a:t>
            </a:r>
            <a:r>
              <a:rPr lang="zh-CN" altLang="en-US" sz="1400"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EasyUI</a:t>
            </a:r>
            <a:r>
              <a:rPr lang="zh-CN" altLang="en-US" sz="1400" dirty="0">
                <a:latin typeface="宋体" panose="02010600030101010101" pitchFamily="2" charset="-122"/>
                <a:ea typeface="宋体" panose="02010600030101010101" pitchFamily="2" charset="-122"/>
              </a:rPr>
              <a:t>中现有的页面布局样式对前端页面进行美化，将数据以一种更加友好、简洁直观的方式部署到前端页面。</a:t>
            </a:r>
            <a:endParaRPr lang="zh-CN" altLang="zh-CN" sz="1400" dirty="0">
              <a:latin typeface="宋体" panose="02010600030101010101" pitchFamily="2" charset="-122"/>
              <a:ea typeface="宋体" panose="02010600030101010101" pitchFamily="2" charset="-122"/>
            </a:endParaRPr>
          </a:p>
        </p:txBody>
      </p:sp>
      <p:grpSp>
        <p:nvGrpSpPr>
          <p:cNvPr id="97" name="组合 96"/>
          <p:cNvGrpSpPr/>
          <p:nvPr/>
        </p:nvGrpSpPr>
        <p:grpSpPr>
          <a:xfrm>
            <a:off x="-56139" y="-601220"/>
            <a:ext cx="1753135" cy="5789614"/>
            <a:chOff x="-56639" y="-632373"/>
            <a:chExt cx="1753135" cy="5789614"/>
          </a:xfrm>
        </p:grpSpPr>
        <p:sp>
          <p:nvSpPr>
            <p:cNvPr id="98"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0"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1"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3"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4"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9"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0"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1"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2"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3"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4"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5"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6"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7"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8"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9"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0"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1"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2"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3"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4"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7"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8"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9"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0"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1"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2"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3"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65" name="组合 164"/>
          <p:cNvGrpSpPr/>
          <p:nvPr/>
        </p:nvGrpSpPr>
        <p:grpSpPr>
          <a:xfrm flipH="1">
            <a:off x="6833040" y="-636958"/>
            <a:ext cx="2368153" cy="5789614"/>
            <a:chOff x="-56639" y="-632373"/>
            <a:chExt cx="2368153" cy="5789614"/>
          </a:xfrm>
        </p:grpSpPr>
        <p:sp>
          <p:nvSpPr>
            <p:cNvPr id="166"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7"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8"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9"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0"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1"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2"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3"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4"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5"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6"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7"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8"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9"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0"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1"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2"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3"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4"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5"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6"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7"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8"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9"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0"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1"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2"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3"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4"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5"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6"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7"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8"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9"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84" name="组合 83"/>
          <p:cNvGrpSpPr/>
          <p:nvPr/>
        </p:nvGrpSpPr>
        <p:grpSpPr>
          <a:xfrm>
            <a:off x="1657552" y="-2272"/>
            <a:ext cx="3130472" cy="773822"/>
            <a:chOff x="2863408" y="1789656"/>
            <a:chExt cx="3130472" cy="773822"/>
          </a:xfrm>
        </p:grpSpPr>
        <p:sp>
          <p:nvSpPr>
            <p:cNvPr id="85" name="Rectangle 11"/>
            <p:cNvSpPr>
              <a:spLocks noChangeArrowheads="1"/>
            </p:cNvSpPr>
            <p:nvPr/>
          </p:nvSpPr>
          <p:spPr bwMode="gray">
            <a:xfrm>
              <a:off x="3570784" y="1897447"/>
              <a:ext cx="2423096"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总结</a:t>
              </a:r>
              <a:endParaRPr lang="zh-CN" altLang="en-US" sz="2800" b="1" dirty="0">
                <a:latin typeface="宋体" panose="02010600030101010101" pitchFamily="2" charset="-122"/>
                <a:ea typeface="宋体" panose="02010600030101010101" pitchFamily="2" charset="-122"/>
              </a:endParaRPr>
            </a:p>
          </p:txBody>
        </p:sp>
        <p:grpSp>
          <p:nvGrpSpPr>
            <p:cNvPr id="86" name="组合 85"/>
            <p:cNvGrpSpPr/>
            <p:nvPr/>
          </p:nvGrpSpPr>
          <p:grpSpPr>
            <a:xfrm>
              <a:off x="2863408" y="1789656"/>
              <a:ext cx="710599" cy="773822"/>
              <a:chOff x="550069" y="1100038"/>
              <a:chExt cx="710599" cy="773822"/>
            </a:xfrm>
          </p:grpSpPr>
          <p:sp>
            <p:nvSpPr>
              <p:cNvPr id="88"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9" name="TextBox 88"/>
              <p:cNvSpPr txBox="1"/>
              <p:nvPr/>
            </p:nvSpPr>
            <p:spPr>
              <a:xfrm>
                <a:off x="550069" y="1175365"/>
                <a:ext cx="184731" cy="584775"/>
              </a:xfrm>
              <a:prstGeom prst="rect">
                <a:avLst/>
              </a:prstGeom>
              <a:noFill/>
            </p:spPr>
            <p:txBody>
              <a:bodyPr wrap="none" rtlCol="0">
                <a:spAutoFit/>
              </a:bodyPr>
              <a:lstStyle/>
              <a:p>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87" name="直接连接符 86"/>
            <p:cNvCxnSpPr>
              <a:endCxn id="85" idx="2"/>
            </p:cNvCxnSpPr>
            <p:nvPr/>
          </p:nvCxnSpPr>
          <p:spPr>
            <a:xfrm>
              <a:off x="3443390" y="2420667"/>
              <a:ext cx="133894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anim calcmode="lin" valueType="num">
                                      <p:cBhvr>
                                        <p:cTn id="13" dur="1000" fill="hold"/>
                                        <p:tgtEl>
                                          <p:spTgt spid="165"/>
                                        </p:tgtEl>
                                        <p:attrNameLst>
                                          <p:attrName>ppt_x</p:attrName>
                                        </p:attrNameLst>
                                      </p:cBhvr>
                                      <p:tavLst>
                                        <p:tav tm="0">
                                          <p:val>
                                            <p:strVal val="#ppt_x"/>
                                          </p:val>
                                        </p:tav>
                                        <p:tav tm="100000">
                                          <p:val>
                                            <p:strVal val="#ppt_x"/>
                                          </p:val>
                                        </p:tav>
                                      </p:tavLst>
                                    </p:anim>
                                    <p:anim calcmode="lin" valueType="num">
                                      <p:cBhvr>
                                        <p:cTn id="14" dur="1000" fill="hold"/>
                                        <p:tgtEl>
                                          <p:spTgt spid="165"/>
                                        </p:tgtEl>
                                        <p:attrNameLst>
                                          <p:attrName>ppt_y</p:attrName>
                                        </p:attrNameLst>
                                      </p:cBhvr>
                                      <p:tavLst>
                                        <p:tav tm="0">
                                          <p:val>
                                            <p:strVal val="#ppt_y-.1"/>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childTnLst>
                          </p:cTn>
                        </p:par>
                        <p:par>
                          <p:cTn id="17" fill="hold">
                            <p:stCondLst>
                              <p:cond delay="1000"/>
                            </p:stCondLst>
                            <p:childTnLst>
                              <p:par>
                                <p:cTn id="18" presetID="20" presetClass="entr" presetSubtype="0" fill="hold" grpId="0" nodeType="afterEffect">
                                  <p:stCondLst>
                                    <p:cond delay="0"/>
                                  </p:stCondLst>
                                  <p:childTnLst>
                                    <p:set>
                                      <p:cBhvr>
                                        <p:cTn id="19" dur="1" fill="hold">
                                          <p:stCondLst>
                                            <p:cond delay="0"/>
                                          </p:stCondLst>
                                        </p:cTn>
                                        <p:tgtEl>
                                          <p:spTgt spid="138">
                                            <p:txEl>
                                              <p:pRg st="0" end="0"/>
                                            </p:txEl>
                                          </p:spTgt>
                                        </p:tgtEl>
                                        <p:attrNameLst>
                                          <p:attrName>style.visibility</p:attrName>
                                        </p:attrNameLst>
                                      </p:cBhvr>
                                      <p:to>
                                        <p:strVal val="visible"/>
                                      </p:to>
                                    </p:set>
                                    <p:animEffect transition="in" filter="wedge">
                                      <p:cBhvr>
                                        <p:cTn id="20" dur="2000"/>
                                        <p:tgtEl>
                                          <p:spTgt spid="1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rot="5400000">
            <a:off x="-622431" y="-511446"/>
            <a:ext cx="2637494" cy="1505910"/>
          </a:xfrm>
          <a:custGeom>
            <a:avLst/>
            <a:gdLst/>
            <a:ahLst/>
            <a:cxnLst/>
            <a:rect l="l" t="t" r="r" b="b"/>
            <a:pathLst>
              <a:path w="421675" h="210838">
                <a:moveTo>
                  <a:pt x="210838" y="0"/>
                </a:moveTo>
                <a:lnTo>
                  <a:pt x="421675" y="210838"/>
                </a:lnTo>
                <a:lnTo>
                  <a:pt x="0" y="210838"/>
                </a:lnTo>
                <a:close/>
              </a:path>
            </a:pathLst>
          </a:cu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2"/>
          <p:cNvSpPr/>
          <p:nvPr/>
        </p:nvSpPr>
        <p:spPr>
          <a:xfrm rot="5400000">
            <a:off x="-335752" y="1125526"/>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2"/>
          <p:cNvSpPr/>
          <p:nvPr/>
        </p:nvSpPr>
        <p:spPr>
          <a:xfrm rot="5400000">
            <a:off x="440446" y="159020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2"/>
          <p:cNvSpPr/>
          <p:nvPr/>
        </p:nvSpPr>
        <p:spPr>
          <a:xfrm rot="5400000">
            <a:off x="315136" y="412526"/>
            <a:ext cx="1302985" cy="65026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2"/>
          <p:cNvSpPr/>
          <p:nvPr/>
        </p:nvSpPr>
        <p:spPr>
          <a:xfrm rot="5400000">
            <a:off x="906560" y="1928305"/>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2"/>
          <p:cNvSpPr/>
          <p:nvPr/>
        </p:nvSpPr>
        <p:spPr>
          <a:xfrm rot="5400000">
            <a:off x="906560" y="2456469"/>
            <a:ext cx="547159" cy="2730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矩形 2"/>
          <p:cNvSpPr/>
          <p:nvPr/>
        </p:nvSpPr>
        <p:spPr>
          <a:xfrm rot="5400000">
            <a:off x="440446" y="239194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矩形 2"/>
          <p:cNvSpPr/>
          <p:nvPr/>
        </p:nvSpPr>
        <p:spPr>
          <a:xfrm rot="5400000">
            <a:off x="367402" y="3265808"/>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矩形 2"/>
          <p:cNvSpPr/>
          <p:nvPr/>
        </p:nvSpPr>
        <p:spPr>
          <a:xfrm rot="5400000">
            <a:off x="486335" y="425795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2"/>
          <p:cNvSpPr/>
          <p:nvPr/>
        </p:nvSpPr>
        <p:spPr>
          <a:xfrm rot="5400000">
            <a:off x="-335752" y="4444812"/>
            <a:ext cx="1343009" cy="671506"/>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矩形 2"/>
          <p:cNvSpPr/>
          <p:nvPr/>
        </p:nvSpPr>
        <p:spPr>
          <a:xfrm rot="5400000">
            <a:off x="486335" y="4918502"/>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矩形 2"/>
          <p:cNvSpPr/>
          <p:nvPr/>
        </p:nvSpPr>
        <p:spPr>
          <a:xfrm rot="5400000">
            <a:off x="795492" y="4608759"/>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2"/>
          <p:cNvSpPr/>
          <p:nvPr/>
        </p:nvSpPr>
        <p:spPr>
          <a:xfrm rot="5400000">
            <a:off x="1106720" y="4305215"/>
            <a:ext cx="611216" cy="305030"/>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
          <p:cNvSpPr/>
          <p:nvPr/>
        </p:nvSpPr>
        <p:spPr>
          <a:xfrm rot="5400000">
            <a:off x="1104649" y="3687800"/>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矩形 2"/>
          <p:cNvSpPr/>
          <p:nvPr/>
        </p:nvSpPr>
        <p:spPr>
          <a:xfrm rot="5400000">
            <a:off x="-233773" y="3135261"/>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7" name="矩形 2"/>
          <p:cNvSpPr/>
          <p:nvPr/>
        </p:nvSpPr>
        <p:spPr>
          <a:xfrm rot="5400000">
            <a:off x="-457281" y="119735"/>
            <a:ext cx="1829122" cy="914562"/>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矩形 2"/>
          <p:cNvSpPr/>
          <p:nvPr/>
        </p:nvSpPr>
        <p:spPr>
          <a:xfrm rot="5400000">
            <a:off x="151528" y="15026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9" name="矩形 2"/>
          <p:cNvSpPr/>
          <p:nvPr/>
        </p:nvSpPr>
        <p:spPr>
          <a:xfrm rot="5400000">
            <a:off x="151528" y="252347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0" name="矩形 2"/>
          <p:cNvSpPr/>
          <p:nvPr/>
        </p:nvSpPr>
        <p:spPr>
          <a:xfrm rot="5400000">
            <a:off x="-75391" y="3863968"/>
            <a:ext cx="957086" cy="477638"/>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矩形 2"/>
          <p:cNvSpPr/>
          <p:nvPr/>
        </p:nvSpPr>
        <p:spPr>
          <a:xfrm rot="5400000">
            <a:off x="1306481" y="1479337"/>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矩形 2"/>
          <p:cNvSpPr/>
          <p:nvPr/>
        </p:nvSpPr>
        <p:spPr>
          <a:xfrm rot="5400000">
            <a:off x="-700570" y="1070967"/>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矩形 2"/>
          <p:cNvSpPr/>
          <p:nvPr/>
        </p:nvSpPr>
        <p:spPr>
          <a:xfrm rot="5400000">
            <a:off x="-407031" y="2913873"/>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4" name="矩形 2"/>
          <p:cNvSpPr/>
          <p:nvPr/>
        </p:nvSpPr>
        <p:spPr>
          <a:xfrm rot="5400000">
            <a:off x="361002" y="4020142"/>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矩形 2"/>
          <p:cNvSpPr/>
          <p:nvPr/>
        </p:nvSpPr>
        <p:spPr>
          <a:xfrm rot="5400000">
            <a:off x="1277524" y="3061881"/>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6" name="矩形 2"/>
          <p:cNvSpPr/>
          <p:nvPr/>
        </p:nvSpPr>
        <p:spPr>
          <a:xfrm rot="5400000">
            <a:off x="1747240" y="2233233"/>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矩形 2"/>
          <p:cNvSpPr/>
          <p:nvPr/>
        </p:nvSpPr>
        <p:spPr>
          <a:xfrm rot="5400000">
            <a:off x="1687430" y="2829651"/>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8" name="矩形 2"/>
          <p:cNvSpPr/>
          <p:nvPr/>
        </p:nvSpPr>
        <p:spPr>
          <a:xfrm rot="5400000">
            <a:off x="1501312" y="4527089"/>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9" name="矩形 2"/>
          <p:cNvSpPr/>
          <p:nvPr/>
        </p:nvSpPr>
        <p:spPr>
          <a:xfrm rot="5400000">
            <a:off x="1164999" y="5043965"/>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9" name="矩形 2"/>
          <p:cNvSpPr/>
          <p:nvPr/>
        </p:nvSpPr>
        <p:spPr>
          <a:xfrm rot="5400000">
            <a:off x="-470723" y="2550230"/>
            <a:ext cx="1882895" cy="941450"/>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0" name="矩形 2"/>
          <p:cNvSpPr/>
          <p:nvPr/>
        </p:nvSpPr>
        <p:spPr>
          <a:xfrm rot="5400000">
            <a:off x="197724" y="4516526"/>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1" name="矩形 2"/>
          <p:cNvSpPr/>
          <p:nvPr/>
        </p:nvSpPr>
        <p:spPr>
          <a:xfrm rot="5400000">
            <a:off x="176184" y="1235392"/>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2" name="矩形 2"/>
          <p:cNvSpPr/>
          <p:nvPr/>
        </p:nvSpPr>
        <p:spPr>
          <a:xfrm rot="5400000">
            <a:off x="1184628" y="2196878"/>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2"/>
          <p:cNvSpPr/>
          <p:nvPr/>
        </p:nvSpPr>
        <p:spPr>
          <a:xfrm rot="5400000">
            <a:off x="1226534" y="542473"/>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2"/>
          <p:cNvSpPr/>
          <p:nvPr/>
        </p:nvSpPr>
        <p:spPr>
          <a:xfrm rot="16200000">
            <a:off x="7402359" y="1913156"/>
            <a:ext cx="2340562" cy="117028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8" name="矩形 2"/>
          <p:cNvSpPr/>
          <p:nvPr/>
        </p:nvSpPr>
        <p:spPr>
          <a:xfrm rot="16200000">
            <a:off x="8150524" y="3620765"/>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9" name="矩形 2"/>
          <p:cNvSpPr/>
          <p:nvPr/>
        </p:nvSpPr>
        <p:spPr>
          <a:xfrm rot="16200000">
            <a:off x="7913119" y="3425486"/>
            <a:ext cx="804216" cy="402109"/>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0" name="矩形 2"/>
          <p:cNvSpPr/>
          <p:nvPr/>
        </p:nvSpPr>
        <p:spPr>
          <a:xfrm rot="16200000">
            <a:off x="7539660" y="4355011"/>
            <a:ext cx="1302985" cy="65026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1" name="矩形 2"/>
          <p:cNvSpPr/>
          <p:nvPr/>
        </p:nvSpPr>
        <p:spPr>
          <a:xfrm rot="16200000">
            <a:off x="7704062" y="3216430"/>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2" name="矩形 2"/>
          <p:cNvSpPr/>
          <p:nvPr/>
        </p:nvSpPr>
        <p:spPr>
          <a:xfrm rot="16200000">
            <a:off x="7704062" y="2688266"/>
            <a:ext cx="547159" cy="273062"/>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3" name="矩形 2"/>
          <p:cNvSpPr/>
          <p:nvPr/>
        </p:nvSpPr>
        <p:spPr>
          <a:xfrm rot="16200000">
            <a:off x="7913119" y="2623742"/>
            <a:ext cx="804216" cy="402109"/>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4" name="矩形 2"/>
          <p:cNvSpPr/>
          <p:nvPr/>
        </p:nvSpPr>
        <p:spPr>
          <a:xfrm rot="16200000">
            <a:off x="7696061" y="1605865"/>
            <a:ext cx="1094318" cy="546124"/>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5" name="矩形 2"/>
          <p:cNvSpPr/>
          <p:nvPr/>
        </p:nvSpPr>
        <p:spPr>
          <a:xfrm rot="16200000">
            <a:off x="8051961" y="850689"/>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6" name="矩形 2"/>
          <p:cNvSpPr/>
          <p:nvPr/>
        </p:nvSpPr>
        <p:spPr>
          <a:xfrm rot="16200000">
            <a:off x="8150524" y="301479"/>
            <a:ext cx="1343009" cy="671506"/>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7" name="矩形 2"/>
          <p:cNvSpPr/>
          <p:nvPr/>
        </p:nvSpPr>
        <p:spPr>
          <a:xfrm rot="16200000">
            <a:off x="8051961" y="190138"/>
            <a:ext cx="619485" cy="309157"/>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8" name="矩形 2"/>
          <p:cNvSpPr/>
          <p:nvPr/>
        </p:nvSpPr>
        <p:spPr>
          <a:xfrm rot="16200000">
            <a:off x="7742804" y="499881"/>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9" name="矩形 2"/>
          <p:cNvSpPr/>
          <p:nvPr/>
        </p:nvSpPr>
        <p:spPr>
          <a:xfrm rot="16200000">
            <a:off x="7439845" y="807552"/>
            <a:ext cx="611216" cy="3050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0" name="矩形 2"/>
          <p:cNvSpPr/>
          <p:nvPr/>
        </p:nvSpPr>
        <p:spPr>
          <a:xfrm rot="16200000">
            <a:off x="7433647" y="1420840"/>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2"/>
          <p:cNvSpPr/>
          <p:nvPr/>
        </p:nvSpPr>
        <p:spPr>
          <a:xfrm rot="16200000">
            <a:off x="8456467" y="1814992"/>
            <a:ext cx="935087" cy="467544"/>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2" name="矩形 2"/>
          <p:cNvSpPr/>
          <p:nvPr/>
        </p:nvSpPr>
        <p:spPr>
          <a:xfrm rot="16200000">
            <a:off x="7785940" y="4383500"/>
            <a:ext cx="1829122" cy="914562"/>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2"/>
          <p:cNvSpPr/>
          <p:nvPr/>
        </p:nvSpPr>
        <p:spPr>
          <a:xfrm rot="16200000">
            <a:off x="8427737" y="3626393"/>
            <a:ext cx="578516" cy="288711"/>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4" name="矩形 2"/>
          <p:cNvSpPr/>
          <p:nvPr/>
        </p:nvSpPr>
        <p:spPr>
          <a:xfrm rot="16200000">
            <a:off x="8427737" y="2605608"/>
            <a:ext cx="578516" cy="288711"/>
          </a:xfrm>
          <a:custGeom>
            <a:avLst/>
            <a:gdLst/>
            <a:ahLst/>
            <a:cxnLst/>
            <a:rect l="l" t="t" r="r" b="b"/>
            <a:pathLst>
              <a:path w="421675" h="210838">
                <a:moveTo>
                  <a:pt x="210838" y="0"/>
                </a:moveTo>
                <a:lnTo>
                  <a:pt x="421675" y="210838"/>
                </a:lnTo>
                <a:lnTo>
                  <a:pt x="0" y="210838"/>
                </a:lnTo>
                <a:close/>
              </a:path>
            </a:pathLst>
          </a:custGeom>
          <a:solidFill>
            <a:srgbClr val="007DA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5" name="矩形 2"/>
          <p:cNvSpPr/>
          <p:nvPr/>
        </p:nvSpPr>
        <p:spPr>
          <a:xfrm rot="16200000">
            <a:off x="8276086" y="1076191"/>
            <a:ext cx="957086" cy="477638"/>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6" name="矩形 2"/>
          <p:cNvSpPr/>
          <p:nvPr/>
        </p:nvSpPr>
        <p:spPr>
          <a:xfrm rot="16200000">
            <a:off x="7491229" y="3814035"/>
            <a:ext cx="360071" cy="179695"/>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7" name="矩形 2"/>
          <p:cNvSpPr/>
          <p:nvPr/>
        </p:nvSpPr>
        <p:spPr>
          <a:xfrm rot="16200000">
            <a:off x="7286929" y="3063551"/>
            <a:ext cx="2571422" cy="1283279"/>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8" name="矩形 2"/>
          <p:cNvSpPr/>
          <p:nvPr/>
        </p:nvSpPr>
        <p:spPr>
          <a:xfrm rot="16200000">
            <a:off x="8165890" y="1805786"/>
            <a:ext cx="1398922" cy="698138"/>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矩形 2"/>
          <p:cNvSpPr/>
          <p:nvPr/>
        </p:nvSpPr>
        <p:spPr>
          <a:xfrm rot="16200000">
            <a:off x="7703908" y="852253"/>
            <a:ext cx="1092871" cy="545402"/>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0" name="矩形 2"/>
          <p:cNvSpPr/>
          <p:nvPr/>
        </p:nvSpPr>
        <p:spPr>
          <a:xfrm rot="16200000">
            <a:off x="7135069" y="4083577"/>
            <a:ext cx="546433" cy="27270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1" name="矩形 2"/>
          <p:cNvSpPr/>
          <p:nvPr/>
        </p:nvSpPr>
        <p:spPr>
          <a:xfrm rot="16200000">
            <a:off x="7258114" y="1919896"/>
            <a:ext cx="302735" cy="151081"/>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矩形 2"/>
          <p:cNvSpPr/>
          <p:nvPr/>
        </p:nvSpPr>
        <p:spPr>
          <a:xfrm rot="16200000">
            <a:off x="7281990" y="2426460"/>
            <a:ext cx="360071" cy="17969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3" name="矩形 2"/>
          <p:cNvSpPr/>
          <p:nvPr/>
        </p:nvSpPr>
        <p:spPr>
          <a:xfrm rot="16200000">
            <a:off x="7396060" y="760750"/>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4" name="矩形 2"/>
          <p:cNvSpPr/>
          <p:nvPr/>
        </p:nvSpPr>
        <p:spPr>
          <a:xfrm rot="16200000">
            <a:off x="7563822" y="159758"/>
            <a:ext cx="428960" cy="214074"/>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矩形 2"/>
          <p:cNvSpPr/>
          <p:nvPr/>
        </p:nvSpPr>
        <p:spPr>
          <a:xfrm rot="16200000">
            <a:off x="7745609" y="1926117"/>
            <a:ext cx="1882895" cy="941450"/>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6" name="矩形 2"/>
          <p:cNvSpPr/>
          <p:nvPr/>
        </p:nvSpPr>
        <p:spPr>
          <a:xfrm rot="16200000">
            <a:off x="8071565" y="457024"/>
            <a:ext cx="888492" cy="444247"/>
          </a:xfrm>
          <a:custGeom>
            <a:avLst/>
            <a:gdLst/>
            <a:ahLst/>
            <a:cxnLst/>
            <a:rect l="l" t="t" r="r" b="b"/>
            <a:pathLst>
              <a:path w="421675" h="210838">
                <a:moveTo>
                  <a:pt x="210838" y="0"/>
                </a:moveTo>
                <a:lnTo>
                  <a:pt x="421675" y="210838"/>
                </a:lnTo>
                <a:lnTo>
                  <a:pt x="0" y="210838"/>
                </a:lnTo>
                <a:close/>
              </a:path>
            </a:pathLst>
          </a:cu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7" name="矩形 2"/>
          <p:cNvSpPr/>
          <p:nvPr/>
        </p:nvSpPr>
        <p:spPr>
          <a:xfrm rot="16200000">
            <a:off x="8093105" y="3738158"/>
            <a:ext cx="888492" cy="444247"/>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8" name="矩形 2"/>
          <p:cNvSpPr/>
          <p:nvPr/>
        </p:nvSpPr>
        <p:spPr>
          <a:xfrm rot="16200000">
            <a:off x="7444988" y="2956836"/>
            <a:ext cx="528165" cy="264083"/>
          </a:xfrm>
          <a:custGeom>
            <a:avLst/>
            <a:gdLst/>
            <a:ahLst/>
            <a:cxnLst/>
            <a:rect l="l" t="t" r="r" b="b"/>
            <a:pathLst>
              <a:path w="421675" h="210838">
                <a:moveTo>
                  <a:pt x="210838" y="0"/>
                </a:moveTo>
                <a:lnTo>
                  <a:pt x="421675" y="210838"/>
                </a:lnTo>
                <a:lnTo>
                  <a:pt x="0" y="210838"/>
                </a:lnTo>
                <a:close/>
              </a:path>
            </a:pathLst>
          </a:cu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9" name="矩形 2"/>
          <p:cNvSpPr/>
          <p:nvPr/>
        </p:nvSpPr>
        <p:spPr>
          <a:xfrm rot="16200000">
            <a:off x="7670838" y="4745366"/>
            <a:ext cx="260409" cy="129958"/>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0" name="矩形 2"/>
          <p:cNvSpPr/>
          <p:nvPr/>
        </p:nvSpPr>
        <p:spPr>
          <a:xfrm rot="16200000">
            <a:off x="6602252" y="1252110"/>
            <a:ext cx="221029" cy="110305"/>
          </a:xfrm>
          <a:custGeom>
            <a:avLst/>
            <a:gdLst/>
            <a:ahLst/>
            <a:cxnLst/>
            <a:rect l="l" t="t" r="r" b="b"/>
            <a:pathLst>
              <a:path w="421675" h="210838">
                <a:moveTo>
                  <a:pt x="210838" y="0"/>
                </a:moveTo>
                <a:lnTo>
                  <a:pt x="421675" y="210838"/>
                </a:lnTo>
                <a:lnTo>
                  <a:pt x="0" y="210838"/>
                </a:lnTo>
                <a:close/>
              </a:path>
            </a:pathLst>
          </a:custGeom>
          <a:solidFill>
            <a:schemeClr val="accent2">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1" name="矩形 2"/>
          <p:cNvSpPr/>
          <p:nvPr/>
        </p:nvSpPr>
        <p:spPr>
          <a:xfrm rot="16200000">
            <a:off x="6789362" y="863370"/>
            <a:ext cx="346918" cy="173130"/>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2" name="矩形 2"/>
          <p:cNvSpPr/>
          <p:nvPr/>
        </p:nvSpPr>
        <p:spPr>
          <a:xfrm rot="5400000">
            <a:off x="2373847" y="3995607"/>
            <a:ext cx="151366" cy="75540"/>
          </a:xfrm>
          <a:custGeom>
            <a:avLst/>
            <a:gdLst/>
            <a:ahLst/>
            <a:cxnLst/>
            <a:rect l="l" t="t" r="r" b="b"/>
            <a:pathLst>
              <a:path w="421675" h="210838">
                <a:moveTo>
                  <a:pt x="210838" y="0"/>
                </a:moveTo>
                <a:lnTo>
                  <a:pt x="421675" y="210838"/>
                </a:lnTo>
                <a:lnTo>
                  <a:pt x="0" y="210838"/>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3" name="矩形 2"/>
          <p:cNvSpPr/>
          <p:nvPr/>
        </p:nvSpPr>
        <p:spPr>
          <a:xfrm rot="5400000">
            <a:off x="2143823" y="4294172"/>
            <a:ext cx="223729" cy="111653"/>
          </a:xfrm>
          <a:custGeom>
            <a:avLst/>
            <a:gdLst/>
            <a:ahLst/>
            <a:cxnLst/>
            <a:rect l="l" t="t" r="r" b="b"/>
            <a:pathLst>
              <a:path w="421675" h="210838">
                <a:moveTo>
                  <a:pt x="210838" y="0"/>
                </a:moveTo>
                <a:lnTo>
                  <a:pt x="421675" y="210838"/>
                </a:lnTo>
                <a:lnTo>
                  <a:pt x="0" y="210838"/>
                </a:lnTo>
                <a:close/>
              </a:path>
            </a:pathLst>
          </a:cu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6" name="矩形 2"/>
          <p:cNvSpPr/>
          <p:nvPr/>
        </p:nvSpPr>
        <p:spPr>
          <a:xfrm rot="5400000">
            <a:off x="954577" y="553142"/>
            <a:ext cx="2388807" cy="1192144"/>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9" name="矩形 2"/>
          <p:cNvSpPr/>
          <p:nvPr/>
        </p:nvSpPr>
        <p:spPr>
          <a:xfrm rot="16200000" flipH="1">
            <a:off x="5815089" y="1807217"/>
            <a:ext cx="4052969" cy="2147308"/>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0" name="矩形 2"/>
          <p:cNvSpPr/>
          <p:nvPr/>
        </p:nvSpPr>
        <p:spPr>
          <a:xfrm rot="16200000" flipH="1">
            <a:off x="5726344" y="181545"/>
            <a:ext cx="2384235" cy="1189862"/>
          </a:xfrm>
          <a:custGeom>
            <a:avLst/>
            <a:gdLst/>
            <a:ahLst/>
            <a:cxnLst/>
            <a:rect l="l" t="t" r="r" b="b"/>
            <a:pathLst>
              <a:path w="421675" h="210838">
                <a:moveTo>
                  <a:pt x="210838" y="0"/>
                </a:moveTo>
                <a:lnTo>
                  <a:pt x="421675" y="210838"/>
                </a:lnTo>
                <a:lnTo>
                  <a:pt x="0" y="210838"/>
                </a:lnTo>
                <a:close/>
              </a:path>
            </a:pathLst>
          </a:custGeom>
          <a:solidFill>
            <a:srgbClr val="EEECE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3" name="矩形 2"/>
          <p:cNvSpPr/>
          <p:nvPr/>
        </p:nvSpPr>
        <p:spPr>
          <a:xfrm rot="16200000">
            <a:off x="6556517" y="2723944"/>
            <a:ext cx="3610375" cy="1805192"/>
          </a:xfrm>
          <a:custGeom>
            <a:avLst/>
            <a:gdLst/>
            <a:ahLst/>
            <a:cxnLst/>
            <a:rect l="l" t="t" r="r" b="b"/>
            <a:pathLst>
              <a:path w="421675" h="210838">
                <a:moveTo>
                  <a:pt x="210838" y="0"/>
                </a:moveTo>
                <a:lnTo>
                  <a:pt x="421675" y="210838"/>
                </a:lnTo>
                <a:lnTo>
                  <a:pt x="0" y="210838"/>
                </a:lnTo>
                <a:close/>
              </a:path>
            </a:pathLst>
          </a:custGeom>
          <a:solidFill>
            <a:srgbClr val="EEECE1">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4" name="矩形 2"/>
          <p:cNvSpPr/>
          <p:nvPr/>
        </p:nvSpPr>
        <p:spPr>
          <a:xfrm rot="16200000">
            <a:off x="6187228" y="3832378"/>
            <a:ext cx="940772" cy="470387"/>
          </a:xfrm>
          <a:custGeom>
            <a:avLst/>
            <a:gdLst/>
            <a:ahLst/>
            <a:cxnLst/>
            <a:rect l="l" t="t" r="r" b="b"/>
            <a:pathLst>
              <a:path w="421675" h="210838">
                <a:moveTo>
                  <a:pt x="210838" y="0"/>
                </a:moveTo>
                <a:lnTo>
                  <a:pt x="421675" y="210838"/>
                </a:lnTo>
                <a:lnTo>
                  <a:pt x="0" y="210838"/>
                </a:lnTo>
                <a:close/>
              </a:path>
            </a:pathLst>
          </a:custGeom>
          <a:solidFill>
            <a:schemeClr val="accent4">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TextBox 4"/>
          <p:cNvSpPr txBox="1"/>
          <p:nvPr/>
        </p:nvSpPr>
        <p:spPr>
          <a:xfrm>
            <a:off x="1684759" y="1595330"/>
            <a:ext cx="5774482" cy="923330"/>
          </a:xfrm>
          <a:prstGeom prst="rect">
            <a:avLst/>
          </a:prstGeom>
          <a:noFill/>
        </p:spPr>
        <p:txBody>
          <a:bodyPr wrap="square" rtlCol="0">
            <a:spAutoFit/>
          </a:bodyPr>
          <a:lstStyle/>
          <a:p>
            <a:pPr algn="dist"/>
            <a:r>
              <a:rPr lang="zh-CN" altLang="en-US" sz="5400" dirty="0">
                <a:solidFill>
                  <a:schemeClr val="tx2"/>
                </a:solidFill>
                <a:latin typeface="微软雅黑" panose="020B0503020204020204" pitchFamily="34" charset="-122"/>
                <a:ea typeface="微软雅黑" panose="020B0503020204020204" pitchFamily="34" charset="-122"/>
              </a:rPr>
              <a:t>感谢您的观看</a:t>
            </a:r>
            <a:endParaRPr lang="zh-CN" altLang="en-US" sz="5400" dirty="0">
              <a:solidFill>
                <a:schemeClr val="tx2"/>
              </a:solidFill>
              <a:latin typeface="微软雅黑" panose="020B0503020204020204" pitchFamily="34" charset="-122"/>
              <a:ea typeface="微软雅黑" panose="020B0503020204020204" pitchFamily="34" charset="-122"/>
            </a:endParaRPr>
          </a:p>
        </p:txBody>
      </p:sp>
      <p:sp>
        <p:nvSpPr>
          <p:cNvPr id="118" name="TextBox 4"/>
          <p:cNvSpPr txBox="1"/>
          <p:nvPr/>
        </p:nvSpPr>
        <p:spPr>
          <a:xfrm>
            <a:off x="3520496" y="2549305"/>
            <a:ext cx="3758633" cy="307777"/>
          </a:xfrm>
          <a:prstGeom prst="rect">
            <a:avLst/>
          </a:prstGeom>
          <a:noFill/>
        </p:spPr>
        <p:txBody>
          <a:bodyPr wrap="square" rtlCol="0">
            <a:spAutoFit/>
          </a:bodyPr>
          <a:lstStyle/>
          <a:p>
            <a:pPr algn="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Thank you !</a:t>
            </a:r>
            <a:endPar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8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80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100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3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0-#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80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0-#ppt_w/2"/>
                                          </p:val>
                                        </p:tav>
                                        <p:tav tm="100000">
                                          <p:val>
                                            <p:strVal val="#ppt_x"/>
                                          </p:val>
                                        </p:tav>
                                      </p:tavLst>
                                    </p:anim>
                                    <p:anim calcmode="lin" valueType="num">
                                      <p:cBhvr additive="base">
                                        <p:cTn id="60" dur="500" fill="hold"/>
                                        <p:tgtEl>
                                          <p:spTgt spid="2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30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0-#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0-#ppt_w/2"/>
                                          </p:val>
                                        </p:tav>
                                        <p:tav tm="100000">
                                          <p:val>
                                            <p:strVal val="#ppt_x"/>
                                          </p:val>
                                        </p:tav>
                                      </p:tavLst>
                                    </p:anim>
                                    <p:anim calcmode="lin" valueType="num">
                                      <p:cBhvr additive="base">
                                        <p:cTn id="72" dur="500" fill="hold"/>
                                        <p:tgtEl>
                                          <p:spTgt spid="28"/>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1000"/>
                                  </p:stCondLst>
                                  <p:childTnLst>
                                    <p:set>
                                      <p:cBhvr>
                                        <p:cTn id="74" dur="1" fill="hold">
                                          <p:stCondLst>
                                            <p:cond delay="0"/>
                                          </p:stCondLst>
                                        </p:cTn>
                                        <p:tgtEl>
                                          <p:spTgt spid="29"/>
                                        </p:tgtEl>
                                        <p:attrNameLst>
                                          <p:attrName>style.visibility</p:attrName>
                                        </p:attrNameLst>
                                      </p:cBhvr>
                                      <p:to>
                                        <p:strVal val="visible"/>
                                      </p:to>
                                    </p:set>
                                    <p:anim calcmode="lin" valueType="num">
                                      <p:cBhvr additive="base">
                                        <p:cTn id="75" dur="500" fill="hold"/>
                                        <p:tgtEl>
                                          <p:spTgt spid="29"/>
                                        </p:tgtEl>
                                        <p:attrNameLst>
                                          <p:attrName>ppt_x</p:attrName>
                                        </p:attrNameLst>
                                      </p:cBhvr>
                                      <p:tavLst>
                                        <p:tav tm="0">
                                          <p:val>
                                            <p:strVal val="0-#ppt_w/2"/>
                                          </p:val>
                                        </p:tav>
                                        <p:tav tm="100000">
                                          <p:val>
                                            <p:strVal val="#ppt_x"/>
                                          </p:val>
                                        </p:tav>
                                      </p:tavLst>
                                    </p:anim>
                                    <p:anim calcmode="lin" valueType="num">
                                      <p:cBhvr additive="base">
                                        <p:cTn id="76" dur="500" fill="hold"/>
                                        <p:tgtEl>
                                          <p:spTgt spid="29"/>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50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0-#ppt_w/2"/>
                                          </p:val>
                                        </p:tav>
                                        <p:tav tm="100000">
                                          <p:val>
                                            <p:strVal val="#ppt_x"/>
                                          </p:val>
                                        </p:tav>
                                      </p:tavLst>
                                    </p:anim>
                                    <p:anim calcmode="lin" valueType="num">
                                      <p:cBhvr additive="base">
                                        <p:cTn id="80" dur="500" fill="hold"/>
                                        <p:tgtEl>
                                          <p:spTgt spid="30"/>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8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additive="base">
                                        <p:cTn id="87" dur="500" fill="hold"/>
                                        <p:tgtEl>
                                          <p:spTgt spid="32"/>
                                        </p:tgtEl>
                                        <p:attrNameLst>
                                          <p:attrName>ppt_x</p:attrName>
                                        </p:attrNameLst>
                                      </p:cBhvr>
                                      <p:tavLst>
                                        <p:tav tm="0">
                                          <p:val>
                                            <p:strVal val="0-#ppt_w/2"/>
                                          </p:val>
                                        </p:tav>
                                        <p:tav tm="100000">
                                          <p:val>
                                            <p:strVal val="#ppt_x"/>
                                          </p:val>
                                        </p:tav>
                                      </p:tavLst>
                                    </p:anim>
                                    <p:anim calcmode="lin" valueType="num">
                                      <p:cBhvr additive="base">
                                        <p:cTn id="88" dur="500" fill="hold"/>
                                        <p:tgtEl>
                                          <p:spTgt spid="3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30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0-#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fill="hold"/>
                                        <p:tgtEl>
                                          <p:spTgt spid="34"/>
                                        </p:tgtEl>
                                        <p:attrNameLst>
                                          <p:attrName>ppt_x</p:attrName>
                                        </p:attrNameLst>
                                      </p:cBhvr>
                                      <p:tavLst>
                                        <p:tav tm="0">
                                          <p:val>
                                            <p:strVal val="0-#ppt_w/2"/>
                                          </p:val>
                                        </p:tav>
                                        <p:tav tm="100000">
                                          <p:val>
                                            <p:strVal val="#ppt_x"/>
                                          </p:val>
                                        </p:tav>
                                      </p:tavLst>
                                    </p:anim>
                                    <p:anim calcmode="lin" valueType="num">
                                      <p:cBhvr additive="base">
                                        <p:cTn id="96" dur="500" fill="hold"/>
                                        <p:tgtEl>
                                          <p:spTgt spid="34"/>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1000"/>
                                  </p:stCondLst>
                                  <p:childTnLst>
                                    <p:set>
                                      <p:cBhvr>
                                        <p:cTn id="98" dur="1" fill="hold">
                                          <p:stCondLst>
                                            <p:cond delay="0"/>
                                          </p:stCondLst>
                                        </p:cTn>
                                        <p:tgtEl>
                                          <p:spTgt spid="35"/>
                                        </p:tgtEl>
                                        <p:attrNameLst>
                                          <p:attrName>style.visibility</p:attrName>
                                        </p:attrNameLst>
                                      </p:cBhvr>
                                      <p:to>
                                        <p:strVal val="visible"/>
                                      </p:to>
                                    </p:set>
                                    <p:anim calcmode="lin" valueType="num">
                                      <p:cBhvr additive="base">
                                        <p:cTn id="99" dur="500" fill="hold"/>
                                        <p:tgtEl>
                                          <p:spTgt spid="35"/>
                                        </p:tgtEl>
                                        <p:attrNameLst>
                                          <p:attrName>ppt_x</p:attrName>
                                        </p:attrNameLst>
                                      </p:cBhvr>
                                      <p:tavLst>
                                        <p:tav tm="0">
                                          <p:val>
                                            <p:strVal val="0-#ppt_w/2"/>
                                          </p:val>
                                        </p:tav>
                                        <p:tav tm="100000">
                                          <p:val>
                                            <p:strVal val="#ppt_x"/>
                                          </p:val>
                                        </p:tav>
                                      </p:tavLst>
                                    </p:anim>
                                    <p:anim calcmode="lin" valueType="num">
                                      <p:cBhvr additive="base">
                                        <p:cTn id="100" dur="500" fill="hold"/>
                                        <p:tgtEl>
                                          <p:spTgt spid="35"/>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50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0-#ppt_w/2"/>
                                          </p:val>
                                        </p:tav>
                                        <p:tav tm="100000">
                                          <p:val>
                                            <p:strVal val="#ppt_x"/>
                                          </p:val>
                                        </p:tav>
                                      </p:tavLst>
                                    </p:anim>
                                    <p:anim calcmode="lin" valueType="num">
                                      <p:cBhvr additive="base">
                                        <p:cTn id="104" dur="500" fill="hold"/>
                                        <p:tgtEl>
                                          <p:spTgt spid="36"/>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additive="base">
                                        <p:cTn id="107" dur="500" fill="hold"/>
                                        <p:tgtEl>
                                          <p:spTgt spid="37"/>
                                        </p:tgtEl>
                                        <p:attrNameLst>
                                          <p:attrName>ppt_x</p:attrName>
                                        </p:attrNameLst>
                                      </p:cBhvr>
                                      <p:tavLst>
                                        <p:tav tm="0">
                                          <p:val>
                                            <p:strVal val="0-#ppt_w/2"/>
                                          </p:val>
                                        </p:tav>
                                        <p:tav tm="100000">
                                          <p:val>
                                            <p:strVal val="#ppt_x"/>
                                          </p:val>
                                        </p:tav>
                                      </p:tavLst>
                                    </p:anim>
                                    <p:anim calcmode="lin" valueType="num">
                                      <p:cBhvr additive="base">
                                        <p:cTn id="108" dur="500" fill="hold"/>
                                        <p:tgtEl>
                                          <p:spTgt spid="37"/>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100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0-#ppt_w/2"/>
                                          </p:val>
                                        </p:tav>
                                        <p:tav tm="100000">
                                          <p:val>
                                            <p:strVal val="#ppt_x"/>
                                          </p:val>
                                        </p:tav>
                                      </p:tavLst>
                                    </p:anim>
                                    <p:anim calcmode="lin" valueType="num">
                                      <p:cBhvr additive="base">
                                        <p:cTn id="112" dur="500" fill="hold"/>
                                        <p:tgtEl>
                                          <p:spTgt spid="38"/>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 calcmode="lin" valueType="num">
                                      <p:cBhvr additive="base">
                                        <p:cTn id="115" dur="500" fill="hold"/>
                                        <p:tgtEl>
                                          <p:spTgt spid="39"/>
                                        </p:tgtEl>
                                        <p:attrNameLst>
                                          <p:attrName>ppt_x</p:attrName>
                                        </p:attrNameLst>
                                      </p:cBhvr>
                                      <p:tavLst>
                                        <p:tav tm="0">
                                          <p:val>
                                            <p:strVal val="0-#ppt_w/2"/>
                                          </p:val>
                                        </p:tav>
                                        <p:tav tm="100000">
                                          <p:val>
                                            <p:strVal val="#ppt_x"/>
                                          </p:val>
                                        </p:tav>
                                      </p:tavLst>
                                    </p:anim>
                                    <p:anim calcmode="lin" valueType="num">
                                      <p:cBhvr additive="base">
                                        <p:cTn id="116" dur="500" fill="hold"/>
                                        <p:tgtEl>
                                          <p:spTgt spid="39"/>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300"/>
                                  </p:stCondLst>
                                  <p:childTnLst>
                                    <p:set>
                                      <p:cBhvr>
                                        <p:cTn id="118" dur="1" fill="hold">
                                          <p:stCondLst>
                                            <p:cond delay="0"/>
                                          </p:stCondLst>
                                        </p:cTn>
                                        <p:tgtEl>
                                          <p:spTgt spid="69"/>
                                        </p:tgtEl>
                                        <p:attrNameLst>
                                          <p:attrName>style.visibility</p:attrName>
                                        </p:attrNameLst>
                                      </p:cBhvr>
                                      <p:to>
                                        <p:strVal val="visible"/>
                                      </p:to>
                                    </p:set>
                                    <p:anim calcmode="lin" valueType="num">
                                      <p:cBhvr additive="base">
                                        <p:cTn id="119" dur="500" fill="hold"/>
                                        <p:tgtEl>
                                          <p:spTgt spid="69"/>
                                        </p:tgtEl>
                                        <p:attrNameLst>
                                          <p:attrName>ppt_x</p:attrName>
                                        </p:attrNameLst>
                                      </p:cBhvr>
                                      <p:tavLst>
                                        <p:tav tm="0">
                                          <p:val>
                                            <p:strVal val="0-#ppt_w/2"/>
                                          </p:val>
                                        </p:tav>
                                        <p:tav tm="100000">
                                          <p:val>
                                            <p:strVal val="#ppt_x"/>
                                          </p:val>
                                        </p:tav>
                                      </p:tavLst>
                                    </p:anim>
                                    <p:anim calcmode="lin" valueType="num">
                                      <p:cBhvr additive="base">
                                        <p:cTn id="120" dur="500" fill="hold"/>
                                        <p:tgtEl>
                                          <p:spTgt spid="69"/>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70"/>
                                        </p:tgtEl>
                                        <p:attrNameLst>
                                          <p:attrName>style.visibility</p:attrName>
                                        </p:attrNameLst>
                                      </p:cBhvr>
                                      <p:to>
                                        <p:strVal val="visible"/>
                                      </p:to>
                                    </p:set>
                                    <p:anim calcmode="lin" valueType="num">
                                      <p:cBhvr additive="base">
                                        <p:cTn id="123" dur="500" fill="hold"/>
                                        <p:tgtEl>
                                          <p:spTgt spid="70"/>
                                        </p:tgtEl>
                                        <p:attrNameLst>
                                          <p:attrName>ppt_x</p:attrName>
                                        </p:attrNameLst>
                                      </p:cBhvr>
                                      <p:tavLst>
                                        <p:tav tm="0">
                                          <p:val>
                                            <p:strVal val="0-#ppt_w/2"/>
                                          </p:val>
                                        </p:tav>
                                        <p:tav tm="100000">
                                          <p:val>
                                            <p:strVal val="#ppt_x"/>
                                          </p:val>
                                        </p:tav>
                                      </p:tavLst>
                                    </p:anim>
                                    <p:anim calcmode="lin" valueType="num">
                                      <p:cBhvr additive="base">
                                        <p:cTn id="124" dur="500" fill="hold"/>
                                        <p:tgtEl>
                                          <p:spTgt spid="70"/>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800"/>
                                  </p:stCondLst>
                                  <p:childTnLst>
                                    <p:set>
                                      <p:cBhvr>
                                        <p:cTn id="126" dur="1" fill="hold">
                                          <p:stCondLst>
                                            <p:cond delay="0"/>
                                          </p:stCondLst>
                                        </p:cTn>
                                        <p:tgtEl>
                                          <p:spTgt spid="71"/>
                                        </p:tgtEl>
                                        <p:attrNameLst>
                                          <p:attrName>style.visibility</p:attrName>
                                        </p:attrNameLst>
                                      </p:cBhvr>
                                      <p:to>
                                        <p:strVal val="visible"/>
                                      </p:to>
                                    </p:set>
                                    <p:anim calcmode="lin" valueType="num">
                                      <p:cBhvr additive="base">
                                        <p:cTn id="127" dur="500" fill="hold"/>
                                        <p:tgtEl>
                                          <p:spTgt spid="71"/>
                                        </p:tgtEl>
                                        <p:attrNameLst>
                                          <p:attrName>ppt_x</p:attrName>
                                        </p:attrNameLst>
                                      </p:cBhvr>
                                      <p:tavLst>
                                        <p:tav tm="0">
                                          <p:val>
                                            <p:strVal val="0-#ppt_w/2"/>
                                          </p:val>
                                        </p:tav>
                                        <p:tav tm="100000">
                                          <p:val>
                                            <p:strVal val="#ppt_x"/>
                                          </p:val>
                                        </p:tav>
                                      </p:tavLst>
                                    </p:anim>
                                    <p:anim calcmode="lin" valueType="num">
                                      <p:cBhvr additive="base">
                                        <p:cTn id="128" dur="500" fill="hold"/>
                                        <p:tgtEl>
                                          <p:spTgt spid="71"/>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anim calcmode="lin" valueType="num">
                                      <p:cBhvr additive="base">
                                        <p:cTn id="131" dur="500" fill="hold"/>
                                        <p:tgtEl>
                                          <p:spTgt spid="72"/>
                                        </p:tgtEl>
                                        <p:attrNameLst>
                                          <p:attrName>ppt_x</p:attrName>
                                        </p:attrNameLst>
                                      </p:cBhvr>
                                      <p:tavLst>
                                        <p:tav tm="0">
                                          <p:val>
                                            <p:strVal val="0-#ppt_w/2"/>
                                          </p:val>
                                        </p:tav>
                                        <p:tav tm="100000">
                                          <p:val>
                                            <p:strVal val="#ppt_x"/>
                                          </p:val>
                                        </p:tav>
                                      </p:tavLst>
                                    </p:anim>
                                    <p:anim calcmode="lin" valueType="num">
                                      <p:cBhvr additive="base">
                                        <p:cTn id="132" dur="500" fill="hold"/>
                                        <p:tgtEl>
                                          <p:spTgt spid="72"/>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300"/>
                                  </p:stCondLst>
                                  <p:childTnLst>
                                    <p:set>
                                      <p:cBhvr>
                                        <p:cTn id="134" dur="1" fill="hold">
                                          <p:stCondLst>
                                            <p:cond delay="0"/>
                                          </p:stCondLst>
                                        </p:cTn>
                                        <p:tgtEl>
                                          <p:spTgt spid="73"/>
                                        </p:tgtEl>
                                        <p:attrNameLst>
                                          <p:attrName>style.visibility</p:attrName>
                                        </p:attrNameLst>
                                      </p:cBhvr>
                                      <p:to>
                                        <p:strVal val="visible"/>
                                      </p:to>
                                    </p:set>
                                    <p:anim calcmode="lin" valueType="num">
                                      <p:cBhvr additive="base">
                                        <p:cTn id="135" dur="500" fill="hold"/>
                                        <p:tgtEl>
                                          <p:spTgt spid="73"/>
                                        </p:tgtEl>
                                        <p:attrNameLst>
                                          <p:attrName>ppt_x</p:attrName>
                                        </p:attrNameLst>
                                      </p:cBhvr>
                                      <p:tavLst>
                                        <p:tav tm="0">
                                          <p:val>
                                            <p:strVal val="0-#ppt_w/2"/>
                                          </p:val>
                                        </p:tav>
                                        <p:tav tm="100000">
                                          <p:val>
                                            <p:strVal val="#ppt_x"/>
                                          </p:val>
                                        </p:tav>
                                      </p:tavLst>
                                    </p:anim>
                                    <p:anim calcmode="lin" valueType="num">
                                      <p:cBhvr additive="base">
                                        <p:cTn id="136" dur="500" fill="hold"/>
                                        <p:tgtEl>
                                          <p:spTgt spid="73"/>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80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0-#ppt_w/2"/>
                                          </p:val>
                                        </p:tav>
                                        <p:tav tm="100000">
                                          <p:val>
                                            <p:strVal val="#ppt_x"/>
                                          </p:val>
                                        </p:tav>
                                      </p:tavLst>
                                    </p:anim>
                                    <p:anim calcmode="lin" valueType="num">
                                      <p:cBhvr additive="base">
                                        <p:cTn id="140" dur="500" fill="hold"/>
                                        <p:tgtEl>
                                          <p:spTgt spid="112"/>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300"/>
                                  </p:stCondLst>
                                  <p:childTnLst>
                                    <p:set>
                                      <p:cBhvr>
                                        <p:cTn id="142" dur="1" fill="hold">
                                          <p:stCondLst>
                                            <p:cond delay="0"/>
                                          </p:stCondLst>
                                        </p:cTn>
                                        <p:tgtEl>
                                          <p:spTgt spid="113"/>
                                        </p:tgtEl>
                                        <p:attrNameLst>
                                          <p:attrName>style.visibility</p:attrName>
                                        </p:attrNameLst>
                                      </p:cBhvr>
                                      <p:to>
                                        <p:strVal val="visible"/>
                                      </p:to>
                                    </p:set>
                                    <p:anim calcmode="lin" valueType="num">
                                      <p:cBhvr additive="base">
                                        <p:cTn id="143" dur="500" fill="hold"/>
                                        <p:tgtEl>
                                          <p:spTgt spid="113"/>
                                        </p:tgtEl>
                                        <p:attrNameLst>
                                          <p:attrName>ppt_x</p:attrName>
                                        </p:attrNameLst>
                                      </p:cBhvr>
                                      <p:tavLst>
                                        <p:tav tm="0">
                                          <p:val>
                                            <p:strVal val="0-#ppt_w/2"/>
                                          </p:val>
                                        </p:tav>
                                        <p:tav tm="100000">
                                          <p:val>
                                            <p:strVal val="#ppt_x"/>
                                          </p:val>
                                        </p:tav>
                                      </p:tavLst>
                                    </p:anim>
                                    <p:anim calcmode="lin" valueType="num">
                                      <p:cBhvr additive="base">
                                        <p:cTn id="144" dur="500" fill="hold"/>
                                        <p:tgtEl>
                                          <p:spTgt spid="113"/>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 calcmode="lin" valueType="num">
                                      <p:cBhvr additive="base">
                                        <p:cTn id="147" dur="500" fill="hold"/>
                                        <p:tgtEl>
                                          <p:spTgt spid="77"/>
                                        </p:tgtEl>
                                        <p:attrNameLst>
                                          <p:attrName>ppt_x</p:attrName>
                                        </p:attrNameLst>
                                      </p:cBhvr>
                                      <p:tavLst>
                                        <p:tav tm="0">
                                          <p:val>
                                            <p:strVal val="1+#ppt_w/2"/>
                                          </p:val>
                                        </p:tav>
                                        <p:tav tm="100000">
                                          <p:val>
                                            <p:strVal val="#ppt_x"/>
                                          </p:val>
                                        </p:tav>
                                      </p:tavLst>
                                    </p:anim>
                                    <p:anim calcmode="lin" valueType="num">
                                      <p:cBhvr additive="base">
                                        <p:cTn id="148" dur="500" fill="hold"/>
                                        <p:tgtEl>
                                          <p:spTgt spid="77"/>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500"/>
                                  </p:stCondLst>
                                  <p:childTnLst>
                                    <p:set>
                                      <p:cBhvr>
                                        <p:cTn id="150" dur="1" fill="hold">
                                          <p:stCondLst>
                                            <p:cond delay="0"/>
                                          </p:stCondLst>
                                        </p:cTn>
                                        <p:tgtEl>
                                          <p:spTgt spid="78"/>
                                        </p:tgtEl>
                                        <p:attrNameLst>
                                          <p:attrName>style.visibility</p:attrName>
                                        </p:attrNameLst>
                                      </p:cBhvr>
                                      <p:to>
                                        <p:strVal val="visible"/>
                                      </p:to>
                                    </p:set>
                                    <p:anim calcmode="lin" valueType="num">
                                      <p:cBhvr additive="base">
                                        <p:cTn id="151" dur="500" fill="hold"/>
                                        <p:tgtEl>
                                          <p:spTgt spid="78"/>
                                        </p:tgtEl>
                                        <p:attrNameLst>
                                          <p:attrName>ppt_x</p:attrName>
                                        </p:attrNameLst>
                                      </p:cBhvr>
                                      <p:tavLst>
                                        <p:tav tm="0">
                                          <p:val>
                                            <p:strVal val="1+#ppt_w/2"/>
                                          </p:val>
                                        </p:tav>
                                        <p:tav tm="100000">
                                          <p:val>
                                            <p:strVal val="#ppt_x"/>
                                          </p:val>
                                        </p:tav>
                                      </p:tavLst>
                                    </p:anim>
                                    <p:anim calcmode="lin" valueType="num">
                                      <p:cBhvr additive="base">
                                        <p:cTn id="152" dur="500" fill="hold"/>
                                        <p:tgtEl>
                                          <p:spTgt spid="78"/>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79"/>
                                        </p:tgtEl>
                                        <p:attrNameLst>
                                          <p:attrName>style.visibility</p:attrName>
                                        </p:attrNameLst>
                                      </p:cBhvr>
                                      <p:to>
                                        <p:strVal val="visible"/>
                                      </p:to>
                                    </p:set>
                                    <p:anim calcmode="lin" valueType="num">
                                      <p:cBhvr additive="base">
                                        <p:cTn id="155" dur="500" fill="hold"/>
                                        <p:tgtEl>
                                          <p:spTgt spid="79"/>
                                        </p:tgtEl>
                                        <p:attrNameLst>
                                          <p:attrName>ppt_x</p:attrName>
                                        </p:attrNameLst>
                                      </p:cBhvr>
                                      <p:tavLst>
                                        <p:tav tm="0">
                                          <p:val>
                                            <p:strVal val="1+#ppt_w/2"/>
                                          </p:val>
                                        </p:tav>
                                        <p:tav tm="100000">
                                          <p:val>
                                            <p:strVal val="#ppt_x"/>
                                          </p:val>
                                        </p:tav>
                                      </p:tavLst>
                                    </p:anim>
                                    <p:anim calcmode="lin" valueType="num">
                                      <p:cBhvr additive="base">
                                        <p:cTn id="156" dur="500" fill="hold"/>
                                        <p:tgtEl>
                                          <p:spTgt spid="79"/>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800"/>
                                  </p:stCondLst>
                                  <p:childTnLst>
                                    <p:set>
                                      <p:cBhvr>
                                        <p:cTn id="158" dur="1" fill="hold">
                                          <p:stCondLst>
                                            <p:cond delay="0"/>
                                          </p:stCondLst>
                                        </p:cTn>
                                        <p:tgtEl>
                                          <p:spTgt spid="80"/>
                                        </p:tgtEl>
                                        <p:attrNameLst>
                                          <p:attrName>style.visibility</p:attrName>
                                        </p:attrNameLst>
                                      </p:cBhvr>
                                      <p:to>
                                        <p:strVal val="visible"/>
                                      </p:to>
                                    </p:set>
                                    <p:anim calcmode="lin" valueType="num">
                                      <p:cBhvr additive="base">
                                        <p:cTn id="159" dur="500" fill="hold"/>
                                        <p:tgtEl>
                                          <p:spTgt spid="80"/>
                                        </p:tgtEl>
                                        <p:attrNameLst>
                                          <p:attrName>ppt_x</p:attrName>
                                        </p:attrNameLst>
                                      </p:cBhvr>
                                      <p:tavLst>
                                        <p:tav tm="0">
                                          <p:val>
                                            <p:strVal val="1+#ppt_w/2"/>
                                          </p:val>
                                        </p:tav>
                                        <p:tav tm="100000">
                                          <p:val>
                                            <p:strVal val="#ppt_x"/>
                                          </p:val>
                                        </p:tav>
                                      </p:tavLst>
                                    </p:anim>
                                    <p:anim calcmode="lin" valueType="num">
                                      <p:cBhvr additive="base">
                                        <p:cTn id="160" dur="500" fill="hold"/>
                                        <p:tgtEl>
                                          <p:spTgt spid="80"/>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500"/>
                                  </p:stCondLst>
                                  <p:childTnLst>
                                    <p:set>
                                      <p:cBhvr>
                                        <p:cTn id="162" dur="1" fill="hold">
                                          <p:stCondLst>
                                            <p:cond delay="0"/>
                                          </p:stCondLst>
                                        </p:cTn>
                                        <p:tgtEl>
                                          <p:spTgt spid="81"/>
                                        </p:tgtEl>
                                        <p:attrNameLst>
                                          <p:attrName>style.visibility</p:attrName>
                                        </p:attrNameLst>
                                      </p:cBhvr>
                                      <p:to>
                                        <p:strVal val="visible"/>
                                      </p:to>
                                    </p:set>
                                    <p:anim calcmode="lin" valueType="num">
                                      <p:cBhvr additive="base">
                                        <p:cTn id="163" dur="500" fill="hold"/>
                                        <p:tgtEl>
                                          <p:spTgt spid="81"/>
                                        </p:tgtEl>
                                        <p:attrNameLst>
                                          <p:attrName>ppt_x</p:attrName>
                                        </p:attrNameLst>
                                      </p:cBhvr>
                                      <p:tavLst>
                                        <p:tav tm="0">
                                          <p:val>
                                            <p:strVal val="1+#ppt_w/2"/>
                                          </p:val>
                                        </p:tav>
                                        <p:tav tm="100000">
                                          <p:val>
                                            <p:strVal val="#ppt_x"/>
                                          </p:val>
                                        </p:tav>
                                      </p:tavLst>
                                    </p:anim>
                                    <p:anim calcmode="lin" valueType="num">
                                      <p:cBhvr additive="base">
                                        <p:cTn id="164" dur="500" fill="hold"/>
                                        <p:tgtEl>
                                          <p:spTgt spid="81"/>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1000"/>
                                  </p:stCondLst>
                                  <p:childTnLst>
                                    <p:set>
                                      <p:cBhvr>
                                        <p:cTn id="166" dur="1" fill="hold">
                                          <p:stCondLst>
                                            <p:cond delay="0"/>
                                          </p:stCondLst>
                                        </p:cTn>
                                        <p:tgtEl>
                                          <p:spTgt spid="82"/>
                                        </p:tgtEl>
                                        <p:attrNameLst>
                                          <p:attrName>style.visibility</p:attrName>
                                        </p:attrNameLst>
                                      </p:cBhvr>
                                      <p:to>
                                        <p:strVal val="visible"/>
                                      </p:to>
                                    </p:set>
                                    <p:anim calcmode="lin" valueType="num">
                                      <p:cBhvr additive="base">
                                        <p:cTn id="167" dur="500" fill="hold"/>
                                        <p:tgtEl>
                                          <p:spTgt spid="82"/>
                                        </p:tgtEl>
                                        <p:attrNameLst>
                                          <p:attrName>ppt_x</p:attrName>
                                        </p:attrNameLst>
                                      </p:cBhvr>
                                      <p:tavLst>
                                        <p:tav tm="0">
                                          <p:val>
                                            <p:strVal val="1+#ppt_w/2"/>
                                          </p:val>
                                        </p:tav>
                                        <p:tav tm="100000">
                                          <p:val>
                                            <p:strVal val="#ppt_x"/>
                                          </p:val>
                                        </p:tav>
                                      </p:tavLst>
                                    </p:anim>
                                    <p:anim calcmode="lin" valueType="num">
                                      <p:cBhvr additive="base">
                                        <p:cTn id="168" dur="500" fill="hold"/>
                                        <p:tgtEl>
                                          <p:spTgt spid="82"/>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300"/>
                                  </p:stCondLst>
                                  <p:childTnLst>
                                    <p:set>
                                      <p:cBhvr>
                                        <p:cTn id="170" dur="1" fill="hold">
                                          <p:stCondLst>
                                            <p:cond delay="0"/>
                                          </p:stCondLst>
                                        </p:cTn>
                                        <p:tgtEl>
                                          <p:spTgt spid="83"/>
                                        </p:tgtEl>
                                        <p:attrNameLst>
                                          <p:attrName>style.visibility</p:attrName>
                                        </p:attrNameLst>
                                      </p:cBhvr>
                                      <p:to>
                                        <p:strVal val="visible"/>
                                      </p:to>
                                    </p:set>
                                    <p:anim calcmode="lin" valueType="num">
                                      <p:cBhvr additive="base">
                                        <p:cTn id="171" dur="500" fill="hold"/>
                                        <p:tgtEl>
                                          <p:spTgt spid="83"/>
                                        </p:tgtEl>
                                        <p:attrNameLst>
                                          <p:attrName>ppt_x</p:attrName>
                                        </p:attrNameLst>
                                      </p:cBhvr>
                                      <p:tavLst>
                                        <p:tav tm="0">
                                          <p:val>
                                            <p:strVal val="1+#ppt_w/2"/>
                                          </p:val>
                                        </p:tav>
                                        <p:tav tm="100000">
                                          <p:val>
                                            <p:strVal val="#ppt_x"/>
                                          </p:val>
                                        </p:tav>
                                      </p:tavLst>
                                    </p:anim>
                                    <p:anim calcmode="lin" valueType="num">
                                      <p:cBhvr additive="base">
                                        <p:cTn id="172" dur="500" fill="hold"/>
                                        <p:tgtEl>
                                          <p:spTgt spid="83"/>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84"/>
                                        </p:tgtEl>
                                        <p:attrNameLst>
                                          <p:attrName>style.visibility</p:attrName>
                                        </p:attrNameLst>
                                      </p:cBhvr>
                                      <p:to>
                                        <p:strVal val="visible"/>
                                      </p:to>
                                    </p:set>
                                    <p:anim calcmode="lin" valueType="num">
                                      <p:cBhvr additive="base">
                                        <p:cTn id="175" dur="500" fill="hold"/>
                                        <p:tgtEl>
                                          <p:spTgt spid="84"/>
                                        </p:tgtEl>
                                        <p:attrNameLst>
                                          <p:attrName>ppt_x</p:attrName>
                                        </p:attrNameLst>
                                      </p:cBhvr>
                                      <p:tavLst>
                                        <p:tav tm="0">
                                          <p:val>
                                            <p:strVal val="1+#ppt_w/2"/>
                                          </p:val>
                                        </p:tav>
                                        <p:tav tm="100000">
                                          <p:val>
                                            <p:strVal val="#ppt_x"/>
                                          </p:val>
                                        </p:tav>
                                      </p:tavLst>
                                    </p:anim>
                                    <p:anim calcmode="lin" valueType="num">
                                      <p:cBhvr additive="base">
                                        <p:cTn id="176" dur="500" fill="hold"/>
                                        <p:tgtEl>
                                          <p:spTgt spid="84"/>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500"/>
                                  </p:stCondLst>
                                  <p:childTnLst>
                                    <p:set>
                                      <p:cBhvr>
                                        <p:cTn id="178" dur="1" fill="hold">
                                          <p:stCondLst>
                                            <p:cond delay="0"/>
                                          </p:stCondLst>
                                        </p:cTn>
                                        <p:tgtEl>
                                          <p:spTgt spid="85"/>
                                        </p:tgtEl>
                                        <p:attrNameLst>
                                          <p:attrName>style.visibility</p:attrName>
                                        </p:attrNameLst>
                                      </p:cBhvr>
                                      <p:to>
                                        <p:strVal val="visible"/>
                                      </p:to>
                                    </p:set>
                                    <p:anim calcmode="lin" valueType="num">
                                      <p:cBhvr additive="base">
                                        <p:cTn id="179" dur="500" fill="hold"/>
                                        <p:tgtEl>
                                          <p:spTgt spid="85"/>
                                        </p:tgtEl>
                                        <p:attrNameLst>
                                          <p:attrName>ppt_x</p:attrName>
                                        </p:attrNameLst>
                                      </p:cBhvr>
                                      <p:tavLst>
                                        <p:tav tm="0">
                                          <p:val>
                                            <p:strVal val="1+#ppt_w/2"/>
                                          </p:val>
                                        </p:tav>
                                        <p:tav tm="100000">
                                          <p:val>
                                            <p:strVal val="#ppt_x"/>
                                          </p:val>
                                        </p:tav>
                                      </p:tavLst>
                                    </p:anim>
                                    <p:anim calcmode="lin" valueType="num">
                                      <p:cBhvr additive="base">
                                        <p:cTn id="180" dur="500" fill="hold"/>
                                        <p:tgtEl>
                                          <p:spTgt spid="85"/>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86"/>
                                        </p:tgtEl>
                                        <p:attrNameLst>
                                          <p:attrName>style.visibility</p:attrName>
                                        </p:attrNameLst>
                                      </p:cBhvr>
                                      <p:to>
                                        <p:strVal val="visible"/>
                                      </p:to>
                                    </p:set>
                                    <p:anim calcmode="lin" valueType="num">
                                      <p:cBhvr additive="base">
                                        <p:cTn id="183" dur="500" fill="hold"/>
                                        <p:tgtEl>
                                          <p:spTgt spid="86"/>
                                        </p:tgtEl>
                                        <p:attrNameLst>
                                          <p:attrName>ppt_x</p:attrName>
                                        </p:attrNameLst>
                                      </p:cBhvr>
                                      <p:tavLst>
                                        <p:tav tm="0">
                                          <p:val>
                                            <p:strVal val="1+#ppt_w/2"/>
                                          </p:val>
                                        </p:tav>
                                        <p:tav tm="100000">
                                          <p:val>
                                            <p:strVal val="#ppt_x"/>
                                          </p:val>
                                        </p:tav>
                                      </p:tavLst>
                                    </p:anim>
                                    <p:anim calcmode="lin" valueType="num">
                                      <p:cBhvr additive="base">
                                        <p:cTn id="184" dur="500" fill="hold"/>
                                        <p:tgtEl>
                                          <p:spTgt spid="86"/>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800"/>
                                  </p:stCondLst>
                                  <p:childTnLst>
                                    <p:set>
                                      <p:cBhvr>
                                        <p:cTn id="186" dur="1" fill="hold">
                                          <p:stCondLst>
                                            <p:cond delay="0"/>
                                          </p:stCondLst>
                                        </p:cTn>
                                        <p:tgtEl>
                                          <p:spTgt spid="87"/>
                                        </p:tgtEl>
                                        <p:attrNameLst>
                                          <p:attrName>style.visibility</p:attrName>
                                        </p:attrNameLst>
                                      </p:cBhvr>
                                      <p:to>
                                        <p:strVal val="visible"/>
                                      </p:to>
                                    </p:set>
                                    <p:anim calcmode="lin" valueType="num">
                                      <p:cBhvr additive="base">
                                        <p:cTn id="187" dur="500" fill="hold"/>
                                        <p:tgtEl>
                                          <p:spTgt spid="87"/>
                                        </p:tgtEl>
                                        <p:attrNameLst>
                                          <p:attrName>ppt_x</p:attrName>
                                        </p:attrNameLst>
                                      </p:cBhvr>
                                      <p:tavLst>
                                        <p:tav tm="0">
                                          <p:val>
                                            <p:strVal val="1+#ppt_w/2"/>
                                          </p:val>
                                        </p:tav>
                                        <p:tav tm="100000">
                                          <p:val>
                                            <p:strVal val="#ppt_x"/>
                                          </p:val>
                                        </p:tav>
                                      </p:tavLst>
                                    </p:anim>
                                    <p:anim calcmode="lin" valueType="num">
                                      <p:cBhvr additive="base">
                                        <p:cTn id="188" dur="500" fill="hold"/>
                                        <p:tgtEl>
                                          <p:spTgt spid="87"/>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1000"/>
                                  </p:stCondLst>
                                  <p:childTnLst>
                                    <p:set>
                                      <p:cBhvr>
                                        <p:cTn id="190" dur="1" fill="hold">
                                          <p:stCondLst>
                                            <p:cond delay="0"/>
                                          </p:stCondLst>
                                        </p:cTn>
                                        <p:tgtEl>
                                          <p:spTgt spid="88"/>
                                        </p:tgtEl>
                                        <p:attrNameLst>
                                          <p:attrName>style.visibility</p:attrName>
                                        </p:attrNameLst>
                                      </p:cBhvr>
                                      <p:to>
                                        <p:strVal val="visible"/>
                                      </p:to>
                                    </p:set>
                                    <p:anim calcmode="lin" valueType="num">
                                      <p:cBhvr additive="base">
                                        <p:cTn id="191" dur="500" fill="hold"/>
                                        <p:tgtEl>
                                          <p:spTgt spid="88"/>
                                        </p:tgtEl>
                                        <p:attrNameLst>
                                          <p:attrName>ppt_x</p:attrName>
                                        </p:attrNameLst>
                                      </p:cBhvr>
                                      <p:tavLst>
                                        <p:tav tm="0">
                                          <p:val>
                                            <p:strVal val="1+#ppt_w/2"/>
                                          </p:val>
                                        </p:tav>
                                        <p:tav tm="100000">
                                          <p:val>
                                            <p:strVal val="#ppt_x"/>
                                          </p:val>
                                        </p:tav>
                                      </p:tavLst>
                                    </p:anim>
                                    <p:anim calcmode="lin" valueType="num">
                                      <p:cBhvr additive="base">
                                        <p:cTn id="192" dur="500" fill="hold"/>
                                        <p:tgtEl>
                                          <p:spTgt spid="88"/>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500"/>
                                  </p:stCondLst>
                                  <p:childTnLst>
                                    <p:set>
                                      <p:cBhvr>
                                        <p:cTn id="194" dur="1" fill="hold">
                                          <p:stCondLst>
                                            <p:cond delay="0"/>
                                          </p:stCondLst>
                                        </p:cTn>
                                        <p:tgtEl>
                                          <p:spTgt spid="89"/>
                                        </p:tgtEl>
                                        <p:attrNameLst>
                                          <p:attrName>style.visibility</p:attrName>
                                        </p:attrNameLst>
                                      </p:cBhvr>
                                      <p:to>
                                        <p:strVal val="visible"/>
                                      </p:to>
                                    </p:set>
                                    <p:anim calcmode="lin" valueType="num">
                                      <p:cBhvr additive="base">
                                        <p:cTn id="195" dur="500" fill="hold"/>
                                        <p:tgtEl>
                                          <p:spTgt spid="89"/>
                                        </p:tgtEl>
                                        <p:attrNameLst>
                                          <p:attrName>ppt_x</p:attrName>
                                        </p:attrNameLst>
                                      </p:cBhvr>
                                      <p:tavLst>
                                        <p:tav tm="0">
                                          <p:val>
                                            <p:strVal val="1+#ppt_w/2"/>
                                          </p:val>
                                        </p:tav>
                                        <p:tav tm="100000">
                                          <p:val>
                                            <p:strVal val="#ppt_x"/>
                                          </p:val>
                                        </p:tav>
                                      </p:tavLst>
                                    </p:anim>
                                    <p:anim calcmode="lin" valueType="num">
                                      <p:cBhvr additive="base">
                                        <p:cTn id="196" dur="500" fill="hold"/>
                                        <p:tgtEl>
                                          <p:spTgt spid="89"/>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90"/>
                                        </p:tgtEl>
                                        <p:attrNameLst>
                                          <p:attrName>style.visibility</p:attrName>
                                        </p:attrNameLst>
                                      </p:cBhvr>
                                      <p:to>
                                        <p:strVal val="visible"/>
                                      </p:to>
                                    </p:set>
                                    <p:anim calcmode="lin" valueType="num">
                                      <p:cBhvr additive="base">
                                        <p:cTn id="199" dur="500" fill="hold"/>
                                        <p:tgtEl>
                                          <p:spTgt spid="90"/>
                                        </p:tgtEl>
                                        <p:attrNameLst>
                                          <p:attrName>ppt_x</p:attrName>
                                        </p:attrNameLst>
                                      </p:cBhvr>
                                      <p:tavLst>
                                        <p:tav tm="0">
                                          <p:val>
                                            <p:strVal val="1+#ppt_w/2"/>
                                          </p:val>
                                        </p:tav>
                                        <p:tav tm="100000">
                                          <p:val>
                                            <p:strVal val="#ppt_x"/>
                                          </p:val>
                                        </p:tav>
                                      </p:tavLst>
                                    </p:anim>
                                    <p:anim calcmode="lin" valueType="num">
                                      <p:cBhvr additive="base">
                                        <p:cTn id="200" dur="500" fill="hold"/>
                                        <p:tgtEl>
                                          <p:spTgt spid="90"/>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300"/>
                                  </p:stCondLst>
                                  <p:childTnLst>
                                    <p:set>
                                      <p:cBhvr>
                                        <p:cTn id="202" dur="1" fill="hold">
                                          <p:stCondLst>
                                            <p:cond delay="0"/>
                                          </p:stCondLst>
                                        </p:cTn>
                                        <p:tgtEl>
                                          <p:spTgt spid="91"/>
                                        </p:tgtEl>
                                        <p:attrNameLst>
                                          <p:attrName>style.visibility</p:attrName>
                                        </p:attrNameLst>
                                      </p:cBhvr>
                                      <p:to>
                                        <p:strVal val="visible"/>
                                      </p:to>
                                    </p:set>
                                    <p:anim calcmode="lin" valueType="num">
                                      <p:cBhvr additive="base">
                                        <p:cTn id="203" dur="500" fill="hold"/>
                                        <p:tgtEl>
                                          <p:spTgt spid="91"/>
                                        </p:tgtEl>
                                        <p:attrNameLst>
                                          <p:attrName>ppt_x</p:attrName>
                                        </p:attrNameLst>
                                      </p:cBhvr>
                                      <p:tavLst>
                                        <p:tav tm="0">
                                          <p:val>
                                            <p:strVal val="1+#ppt_w/2"/>
                                          </p:val>
                                        </p:tav>
                                        <p:tav tm="100000">
                                          <p:val>
                                            <p:strVal val="#ppt_x"/>
                                          </p:val>
                                        </p:tav>
                                      </p:tavLst>
                                    </p:anim>
                                    <p:anim calcmode="lin" valueType="num">
                                      <p:cBhvr additive="base">
                                        <p:cTn id="204" dur="500" fill="hold"/>
                                        <p:tgtEl>
                                          <p:spTgt spid="91"/>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92"/>
                                        </p:tgtEl>
                                        <p:attrNameLst>
                                          <p:attrName>style.visibility</p:attrName>
                                        </p:attrNameLst>
                                      </p:cBhvr>
                                      <p:to>
                                        <p:strVal val="visible"/>
                                      </p:to>
                                    </p:set>
                                    <p:anim calcmode="lin" valueType="num">
                                      <p:cBhvr additive="base">
                                        <p:cTn id="207" dur="500" fill="hold"/>
                                        <p:tgtEl>
                                          <p:spTgt spid="92"/>
                                        </p:tgtEl>
                                        <p:attrNameLst>
                                          <p:attrName>ppt_x</p:attrName>
                                        </p:attrNameLst>
                                      </p:cBhvr>
                                      <p:tavLst>
                                        <p:tav tm="0">
                                          <p:val>
                                            <p:strVal val="1+#ppt_w/2"/>
                                          </p:val>
                                        </p:tav>
                                        <p:tav tm="100000">
                                          <p:val>
                                            <p:strVal val="#ppt_x"/>
                                          </p:val>
                                        </p:tav>
                                      </p:tavLst>
                                    </p:anim>
                                    <p:anim calcmode="lin" valueType="num">
                                      <p:cBhvr additive="base">
                                        <p:cTn id="208" dur="500" fill="hold"/>
                                        <p:tgtEl>
                                          <p:spTgt spid="92"/>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500"/>
                                  </p:stCondLst>
                                  <p:childTnLst>
                                    <p:set>
                                      <p:cBhvr>
                                        <p:cTn id="210" dur="1" fill="hold">
                                          <p:stCondLst>
                                            <p:cond delay="0"/>
                                          </p:stCondLst>
                                        </p:cTn>
                                        <p:tgtEl>
                                          <p:spTgt spid="93"/>
                                        </p:tgtEl>
                                        <p:attrNameLst>
                                          <p:attrName>style.visibility</p:attrName>
                                        </p:attrNameLst>
                                      </p:cBhvr>
                                      <p:to>
                                        <p:strVal val="visible"/>
                                      </p:to>
                                    </p:set>
                                    <p:anim calcmode="lin" valueType="num">
                                      <p:cBhvr additive="base">
                                        <p:cTn id="211" dur="500" fill="hold"/>
                                        <p:tgtEl>
                                          <p:spTgt spid="93"/>
                                        </p:tgtEl>
                                        <p:attrNameLst>
                                          <p:attrName>ppt_x</p:attrName>
                                        </p:attrNameLst>
                                      </p:cBhvr>
                                      <p:tavLst>
                                        <p:tav tm="0">
                                          <p:val>
                                            <p:strVal val="1+#ppt_w/2"/>
                                          </p:val>
                                        </p:tav>
                                        <p:tav tm="100000">
                                          <p:val>
                                            <p:strVal val="#ppt_x"/>
                                          </p:val>
                                        </p:tav>
                                      </p:tavLst>
                                    </p:anim>
                                    <p:anim calcmode="lin" valueType="num">
                                      <p:cBhvr additive="base">
                                        <p:cTn id="212" dur="500" fill="hold"/>
                                        <p:tgtEl>
                                          <p:spTgt spid="93"/>
                                        </p:tgtEl>
                                        <p:attrNameLst>
                                          <p:attrName>ppt_y</p:attrName>
                                        </p:attrNameLst>
                                      </p:cBhvr>
                                      <p:tavLst>
                                        <p:tav tm="0">
                                          <p:val>
                                            <p:strVal val="#ppt_y"/>
                                          </p:val>
                                        </p:tav>
                                        <p:tav tm="100000">
                                          <p:val>
                                            <p:strVal val="#ppt_y"/>
                                          </p:val>
                                        </p:tav>
                                      </p:tavLst>
                                    </p:anim>
                                  </p:childTnLst>
                                </p:cTn>
                              </p:par>
                              <p:par>
                                <p:cTn id="213" presetID="2" presetClass="entr" presetSubtype="2" fill="hold" grpId="0" nodeType="withEffect">
                                  <p:stCondLst>
                                    <p:cond delay="300"/>
                                  </p:stCondLst>
                                  <p:childTnLst>
                                    <p:set>
                                      <p:cBhvr>
                                        <p:cTn id="214" dur="1" fill="hold">
                                          <p:stCondLst>
                                            <p:cond delay="0"/>
                                          </p:stCondLst>
                                        </p:cTn>
                                        <p:tgtEl>
                                          <p:spTgt spid="94"/>
                                        </p:tgtEl>
                                        <p:attrNameLst>
                                          <p:attrName>style.visibility</p:attrName>
                                        </p:attrNameLst>
                                      </p:cBhvr>
                                      <p:to>
                                        <p:strVal val="visible"/>
                                      </p:to>
                                    </p:set>
                                    <p:anim calcmode="lin" valueType="num">
                                      <p:cBhvr additive="base">
                                        <p:cTn id="215" dur="500" fill="hold"/>
                                        <p:tgtEl>
                                          <p:spTgt spid="94"/>
                                        </p:tgtEl>
                                        <p:attrNameLst>
                                          <p:attrName>ppt_x</p:attrName>
                                        </p:attrNameLst>
                                      </p:cBhvr>
                                      <p:tavLst>
                                        <p:tav tm="0">
                                          <p:val>
                                            <p:strVal val="1+#ppt_w/2"/>
                                          </p:val>
                                        </p:tav>
                                        <p:tav tm="100000">
                                          <p:val>
                                            <p:strVal val="#ppt_x"/>
                                          </p:val>
                                        </p:tav>
                                      </p:tavLst>
                                    </p:anim>
                                    <p:anim calcmode="lin" valueType="num">
                                      <p:cBhvr additive="base">
                                        <p:cTn id="216" dur="500" fill="hold"/>
                                        <p:tgtEl>
                                          <p:spTgt spid="94"/>
                                        </p:tgtEl>
                                        <p:attrNameLst>
                                          <p:attrName>ppt_y</p:attrName>
                                        </p:attrNameLst>
                                      </p:cBhvr>
                                      <p:tavLst>
                                        <p:tav tm="0">
                                          <p:val>
                                            <p:strVal val="#ppt_y"/>
                                          </p:val>
                                        </p:tav>
                                        <p:tav tm="100000">
                                          <p:val>
                                            <p:strVal val="#ppt_y"/>
                                          </p:val>
                                        </p:tav>
                                      </p:tavLst>
                                    </p:anim>
                                  </p:childTnLst>
                                </p:cTn>
                              </p:par>
                              <p:par>
                                <p:cTn id="217" presetID="2" presetClass="entr" presetSubtype="2" fill="hold" grpId="0" nodeType="withEffect">
                                  <p:stCondLst>
                                    <p:cond delay="0"/>
                                  </p:stCondLst>
                                  <p:childTnLst>
                                    <p:set>
                                      <p:cBhvr>
                                        <p:cTn id="218" dur="1" fill="hold">
                                          <p:stCondLst>
                                            <p:cond delay="0"/>
                                          </p:stCondLst>
                                        </p:cTn>
                                        <p:tgtEl>
                                          <p:spTgt spid="95"/>
                                        </p:tgtEl>
                                        <p:attrNameLst>
                                          <p:attrName>style.visibility</p:attrName>
                                        </p:attrNameLst>
                                      </p:cBhvr>
                                      <p:to>
                                        <p:strVal val="visible"/>
                                      </p:to>
                                    </p:set>
                                    <p:anim calcmode="lin" valueType="num">
                                      <p:cBhvr additive="base">
                                        <p:cTn id="219" dur="500" fill="hold"/>
                                        <p:tgtEl>
                                          <p:spTgt spid="95"/>
                                        </p:tgtEl>
                                        <p:attrNameLst>
                                          <p:attrName>ppt_x</p:attrName>
                                        </p:attrNameLst>
                                      </p:cBhvr>
                                      <p:tavLst>
                                        <p:tav tm="0">
                                          <p:val>
                                            <p:strVal val="1+#ppt_w/2"/>
                                          </p:val>
                                        </p:tav>
                                        <p:tav tm="100000">
                                          <p:val>
                                            <p:strVal val="#ppt_x"/>
                                          </p:val>
                                        </p:tav>
                                      </p:tavLst>
                                    </p:anim>
                                    <p:anim calcmode="lin" valueType="num">
                                      <p:cBhvr additive="base">
                                        <p:cTn id="220" dur="500" fill="hold"/>
                                        <p:tgtEl>
                                          <p:spTgt spid="95"/>
                                        </p:tgtEl>
                                        <p:attrNameLst>
                                          <p:attrName>ppt_y</p:attrName>
                                        </p:attrNameLst>
                                      </p:cBhvr>
                                      <p:tavLst>
                                        <p:tav tm="0">
                                          <p:val>
                                            <p:strVal val="#ppt_y"/>
                                          </p:val>
                                        </p:tav>
                                        <p:tav tm="100000">
                                          <p:val>
                                            <p:strVal val="#ppt_y"/>
                                          </p:val>
                                        </p:tav>
                                      </p:tavLst>
                                    </p:anim>
                                  </p:childTnLst>
                                </p:cTn>
                              </p:par>
                              <p:par>
                                <p:cTn id="221" presetID="2" presetClass="entr" presetSubtype="2" fill="hold" grpId="0" nodeType="withEffect">
                                  <p:stCondLst>
                                    <p:cond delay="800"/>
                                  </p:stCondLst>
                                  <p:childTnLst>
                                    <p:set>
                                      <p:cBhvr>
                                        <p:cTn id="222" dur="1" fill="hold">
                                          <p:stCondLst>
                                            <p:cond delay="0"/>
                                          </p:stCondLst>
                                        </p:cTn>
                                        <p:tgtEl>
                                          <p:spTgt spid="96"/>
                                        </p:tgtEl>
                                        <p:attrNameLst>
                                          <p:attrName>style.visibility</p:attrName>
                                        </p:attrNameLst>
                                      </p:cBhvr>
                                      <p:to>
                                        <p:strVal val="visible"/>
                                      </p:to>
                                    </p:set>
                                    <p:anim calcmode="lin" valueType="num">
                                      <p:cBhvr additive="base">
                                        <p:cTn id="223" dur="500" fill="hold"/>
                                        <p:tgtEl>
                                          <p:spTgt spid="96"/>
                                        </p:tgtEl>
                                        <p:attrNameLst>
                                          <p:attrName>ppt_x</p:attrName>
                                        </p:attrNameLst>
                                      </p:cBhvr>
                                      <p:tavLst>
                                        <p:tav tm="0">
                                          <p:val>
                                            <p:strVal val="1+#ppt_w/2"/>
                                          </p:val>
                                        </p:tav>
                                        <p:tav tm="100000">
                                          <p:val>
                                            <p:strVal val="#ppt_x"/>
                                          </p:val>
                                        </p:tav>
                                      </p:tavLst>
                                    </p:anim>
                                    <p:anim calcmode="lin" valueType="num">
                                      <p:cBhvr additive="base">
                                        <p:cTn id="224" dur="500" fill="hold"/>
                                        <p:tgtEl>
                                          <p:spTgt spid="96"/>
                                        </p:tgtEl>
                                        <p:attrNameLst>
                                          <p:attrName>ppt_y</p:attrName>
                                        </p:attrNameLst>
                                      </p:cBhvr>
                                      <p:tavLst>
                                        <p:tav tm="0">
                                          <p:val>
                                            <p:strVal val="#ppt_y"/>
                                          </p:val>
                                        </p:tav>
                                        <p:tav tm="100000">
                                          <p:val>
                                            <p:strVal val="#ppt_y"/>
                                          </p:val>
                                        </p:tav>
                                      </p:tavLst>
                                    </p:anim>
                                  </p:childTnLst>
                                </p:cTn>
                              </p:par>
                              <p:par>
                                <p:cTn id="225" presetID="2" presetClass="entr" presetSubtype="2" fill="hold" grpId="0" nodeType="withEffect">
                                  <p:stCondLst>
                                    <p:cond delay="0"/>
                                  </p:stCondLst>
                                  <p:childTnLst>
                                    <p:set>
                                      <p:cBhvr>
                                        <p:cTn id="226" dur="1" fill="hold">
                                          <p:stCondLst>
                                            <p:cond delay="0"/>
                                          </p:stCondLst>
                                        </p:cTn>
                                        <p:tgtEl>
                                          <p:spTgt spid="97"/>
                                        </p:tgtEl>
                                        <p:attrNameLst>
                                          <p:attrName>style.visibility</p:attrName>
                                        </p:attrNameLst>
                                      </p:cBhvr>
                                      <p:to>
                                        <p:strVal val="visible"/>
                                      </p:to>
                                    </p:set>
                                    <p:anim calcmode="lin" valueType="num">
                                      <p:cBhvr additive="base">
                                        <p:cTn id="227" dur="500" fill="hold"/>
                                        <p:tgtEl>
                                          <p:spTgt spid="97"/>
                                        </p:tgtEl>
                                        <p:attrNameLst>
                                          <p:attrName>ppt_x</p:attrName>
                                        </p:attrNameLst>
                                      </p:cBhvr>
                                      <p:tavLst>
                                        <p:tav tm="0">
                                          <p:val>
                                            <p:strVal val="1+#ppt_w/2"/>
                                          </p:val>
                                        </p:tav>
                                        <p:tav tm="100000">
                                          <p:val>
                                            <p:strVal val="#ppt_x"/>
                                          </p:val>
                                        </p:tav>
                                      </p:tavLst>
                                    </p:anim>
                                    <p:anim calcmode="lin" valueType="num">
                                      <p:cBhvr additive="base">
                                        <p:cTn id="228" dur="500" fill="hold"/>
                                        <p:tgtEl>
                                          <p:spTgt spid="97"/>
                                        </p:tgtEl>
                                        <p:attrNameLst>
                                          <p:attrName>ppt_y</p:attrName>
                                        </p:attrNameLst>
                                      </p:cBhvr>
                                      <p:tavLst>
                                        <p:tav tm="0">
                                          <p:val>
                                            <p:strVal val="#ppt_y"/>
                                          </p:val>
                                        </p:tav>
                                        <p:tav tm="100000">
                                          <p:val>
                                            <p:strVal val="#ppt_y"/>
                                          </p:val>
                                        </p:tav>
                                      </p:tavLst>
                                    </p:anim>
                                  </p:childTnLst>
                                </p:cTn>
                              </p:par>
                              <p:par>
                                <p:cTn id="229" presetID="2" presetClass="entr" presetSubtype="2" fill="hold" grpId="0" nodeType="withEffect">
                                  <p:stCondLst>
                                    <p:cond delay="300"/>
                                  </p:stCondLst>
                                  <p:childTnLst>
                                    <p:set>
                                      <p:cBhvr>
                                        <p:cTn id="230" dur="1" fill="hold">
                                          <p:stCondLst>
                                            <p:cond delay="0"/>
                                          </p:stCondLst>
                                        </p:cTn>
                                        <p:tgtEl>
                                          <p:spTgt spid="98"/>
                                        </p:tgtEl>
                                        <p:attrNameLst>
                                          <p:attrName>style.visibility</p:attrName>
                                        </p:attrNameLst>
                                      </p:cBhvr>
                                      <p:to>
                                        <p:strVal val="visible"/>
                                      </p:to>
                                    </p:set>
                                    <p:anim calcmode="lin" valueType="num">
                                      <p:cBhvr additive="base">
                                        <p:cTn id="231" dur="500" fill="hold"/>
                                        <p:tgtEl>
                                          <p:spTgt spid="98"/>
                                        </p:tgtEl>
                                        <p:attrNameLst>
                                          <p:attrName>ppt_x</p:attrName>
                                        </p:attrNameLst>
                                      </p:cBhvr>
                                      <p:tavLst>
                                        <p:tav tm="0">
                                          <p:val>
                                            <p:strVal val="1+#ppt_w/2"/>
                                          </p:val>
                                        </p:tav>
                                        <p:tav tm="100000">
                                          <p:val>
                                            <p:strVal val="#ppt_x"/>
                                          </p:val>
                                        </p:tav>
                                      </p:tavLst>
                                    </p:anim>
                                    <p:anim calcmode="lin" valueType="num">
                                      <p:cBhvr additive="base">
                                        <p:cTn id="232" dur="500" fill="hold"/>
                                        <p:tgtEl>
                                          <p:spTgt spid="98"/>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1000"/>
                                  </p:stCondLst>
                                  <p:childTnLst>
                                    <p:set>
                                      <p:cBhvr>
                                        <p:cTn id="234" dur="1" fill="hold">
                                          <p:stCondLst>
                                            <p:cond delay="0"/>
                                          </p:stCondLst>
                                        </p:cTn>
                                        <p:tgtEl>
                                          <p:spTgt spid="99"/>
                                        </p:tgtEl>
                                        <p:attrNameLst>
                                          <p:attrName>style.visibility</p:attrName>
                                        </p:attrNameLst>
                                      </p:cBhvr>
                                      <p:to>
                                        <p:strVal val="visible"/>
                                      </p:to>
                                    </p:set>
                                    <p:anim calcmode="lin" valueType="num">
                                      <p:cBhvr additive="base">
                                        <p:cTn id="235" dur="500" fill="hold"/>
                                        <p:tgtEl>
                                          <p:spTgt spid="99"/>
                                        </p:tgtEl>
                                        <p:attrNameLst>
                                          <p:attrName>ppt_x</p:attrName>
                                        </p:attrNameLst>
                                      </p:cBhvr>
                                      <p:tavLst>
                                        <p:tav tm="0">
                                          <p:val>
                                            <p:strVal val="1+#ppt_w/2"/>
                                          </p:val>
                                        </p:tav>
                                        <p:tav tm="100000">
                                          <p:val>
                                            <p:strVal val="#ppt_x"/>
                                          </p:val>
                                        </p:tav>
                                      </p:tavLst>
                                    </p:anim>
                                    <p:anim calcmode="lin" valueType="num">
                                      <p:cBhvr additive="base">
                                        <p:cTn id="236" dur="500" fill="hold"/>
                                        <p:tgtEl>
                                          <p:spTgt spid="99"/>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500"/>
                                  </p:stCondLst>
                                  <p:childTnLst>
                                    <p:set>
                                      <p:cBhvr>
                                        <p:cTn id="238" dur="1" fill="hold">
                                          <p:stCondLst>
                                            <p:cond delay="0"/>
                                          </p:stCondLst>
                                        </p:cTn>
                                        <p:tgtEl>
                                          <p:spTgt spid="100"/>
                                        </p:tgtEl>
                                        <p:attrNameLst>
                                          <p:attrName>style.visibility</p:attrName>
                                        </p:attrNameLst>
                                      </p:cBhvr>
                                      <p:to>
                                        <p:strVal val="visible"/>
                                      </p:to>
                                    </p:set>
                                    <p:anim calcmode="lin" valueType="num">
                                      <p:cBhvr additive="base">
                                        <p:cTn id="239" dur="500" fill="hold"/>
                                        <p:tgtEl>
                                          <p:spTgt spid="100"/>
                                        </p:tgtEl>
                                        <p:attrNameLst>
                                          <p:attrName>ppt_x</p:attrName>
                                        </p:attrNameLst>
                                      </p:cBhvr>
                                      <p:tavLst>
                                        <p:tav tm="0">
                                          <p:val>
                                            <p:strVal val="1+#ppt_w/2"/>
                                          </p:val>
                                        </p:tav>
                                        <p:tav tm="100000">
                                          <p:val>
                                            <p:strVal val="#ppt_x"/>
                                          </p:val>
                                        </p:tav>
                                      </p:tavLst>
                                    </p:anim>
                                    <p:anim calcmode="lin" valueType="num">
                                      <p:cBhvr additive="base">
                                        <p:cTn id="240" dur="500" fill="hold"/>
                                        <p:tgtEl>
                                          <p:spTgt spid="100"/>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101"/>
                                        </p:tgtEl>
                                        <p:attrNameLst>
                                          <p:attrName>style.visibility</p:attrName>
                                        </p:attrNameLst>
                                      </p:cBhvr>
                                      <p:to>
                                        <p:strVal val="visible"/>
                                      </p:to>
                                    </p:set>
                                    <p:anim calcmode="lin" valueType="num">
                                      <p:cBhvr additive="base">
                                        <p:cTn id="243" dur="500" fill="hold"/>
                                        <p:tgtEl>
                                          <p:spTgt spid="101"/>
                                        </p:tgtEl>
                                        <p:attrNameLst>
                                          <p:attrName>ppt_x</p:attrName>
                                        </p:attrNameLst>
                                      </p:cBhvr>
                                      <p:tavLst>
                                        <p:tav tm="0">
                                          <p:val>
                                            <p:strVal val="1+#ppt_w/2"/>
                                          </p:val>
                                        </p:tav>
                                        <p:tav tm="100000">
                                          <p:val>
                                            <p:strVal val="#ppt_x"/>
                                          </p:val>
                                        </p:tav>
                                      </p:tavLst>
                                    </p:anim>
                                    <p:anim calcmode="lin" valueType="num">
                                      <p:cBhvr additive="base">
                                        <p:cTn id="244" dur="500" fill="hold"/>
                                        <p:tgtEl>
                                          <p:spTgt spid="101"/>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300"/>
                                  </p:stCondLst>
                                  <p:childTnLst>
                                    <p:set>
                                      <p:cBhvr>
                                        <p:cTn id="246" dur="1" fill="hold">
                                          <p:stCondLst>
                                            <p:cond delay="0"/>
                                          </p:stCondLst>
                                        </p:cTn>
                                        <p:tgtEl>
                                          <p:spTgt spid="102"/>
                                        </p:tgtEl>
                                        <p:attrNameLst>
                                          <p:attrName>style.visibility</p:attrName>
                                        </p:attrNameLst>
                                      </p:cBhvr>
                                      <p:to>
                                        <p:strVal val="visible"/>
                                      </p:to>
                                    </p:set>
                                    <p:anim calcmode="lin" valueType="num">
                                      <p:cBhvr additive="base">
                                        <p:cTn id="247" dur="500" fill="hold"/>
                                        <p:tgtEl>
                                          <p:spTgt spid="102"/>
                                        </p:tgtEl>
                                        <p:attrNameLst>
                                          <p:attrName>ppt_x</p:attrName>
                                        </p:attrNameLst>
                                      </p:cBhvr>
                                      <p:tavLst>
                                        <p:tav tm="0">
                                          <p:val>
                                            <p:strVal val="1+#ppt_w/2"/>
                                          </p:val>
                                        </p:tav>
                                        <p:tav tm="100000">
                                          <p:val>
                                            <p:strVal val="#ppt_x"/>
                                          </p:val>
                                        </p:tav>
                                      </p:tavLst>
                                    </p:anim>
                                    <p:anim calcmode="lin" valueType="num">
                                      <p:cBhvr additive="base">
                                        <p:cTn id="248" dur="500" fill="hold"/>
                                        <p:tgtEl>
                                          <p:spTgt spid="102"/>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1000"/>
                                  </p:stCondLst>
                                  <p:childTnLst>
                                    <p:set>
                                      <p:cBhvr>
                                        <p:cTn id="250" dur="1" fill="hold">
                                          <p:stCondLst>
                                            <p:cond delay="0"/>
                                          </p:stCondLst>
                                        </p:cTn>
                                        <p:tgtEl>
                                          <p:spTgt spid="103"/>
                                        </p:tgtEl>
                                        <p:attrNameLst>
                                          <p:attrName>style.visibility</p:attrName>
                                        </p:attrNameLst>
                                      </p:cBhvr>
                                      <p:to>
                                        <p:strVal val="visible"/>
                                      </p:to>
                                    </p:set>
                                    <p:anim calcmode="lin" valueType="num">
                                      <p:cBhvr additive="base">
                                        <p:cTn id="251" dur="500" fill="hold"/>
                                        <p:tgtEl>
                                          <p:spTgt spid="103"/>
                                        </p:tgtEl>
                                        <p:attrNameLst>
                                          <p:attrName>ppt_x</p:attrName>
                                        </p:attrNameLst>
                                      </p:cBhvr>
                                      <p:tavLst>
                                        <p:tav tm="0">
                                          <p:val>
                                            <p:strVal val="1+#ppt_w/2"/>
                                          </p:val>
                                        </p:tav>
                                        <p:tav tm="100000">
                                          <p:val>
                                            <p:strVal val="#ppt_x"/>
                                          </p:val>
                                        </p:tav>
                                      </p:tavLst>
                                    </p:anim>
                                    <p:anim calcmode="lin" valueType="num">
                                      <p:cBhvr additive="base">
                                        <p:cTn id="252" dur="500" fill="hold"/>
                                        <p:tgtEl>
                                          <p:spTgt spid="103"/>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500"/>
                                  </p:stCondLst>
                                  <p:childTnLst>
                                    <p:set>
                                      <p:cBhvr>
                                        <p:cTn id="254" dur="1" fill="hold">
                                          <p:stCondLst>
                                            <p:cond delay="0"/>
                                          </p:stCondLst>
                                        </p:cTn>
                                        <p:tgtEl>
                                          <p:spTgt spid="104"/>
                                        </p:tgtEl>
                                        <p:attrNameLst>
                                          <p:attrName>style.visibility</p:attrName>
                                        </p:attrNameLst>
                                      </p:cBhvr>
                                      <p:to>
                                        <p:strVal val="visible"/>
                                      </p:to>
                                    </p:set>
                                    <p:anim calcmode="lin" valueType="num">
                                      <p:cBhvr additive="base">
                                        <p:cTn id="255" dur="500" fill="hold"/>
                                        <p:tgtEl>
                                          <p:spTgt spid="104"/>
                                        </p:tgtEl>
                                        <p:attrNameLst>
                                          <p:attrName>ppt_x</p:attrName>
                                        </p:attrNameLst>
                                      </p:cBhvr>
                                      <p:tavLst>
                                        <p:tav tm="0">
                                          <p:val>
                                            <p:strVal val="1+#ppt_w/2"/>
                                          </p:val>
                                        </p:tav>
                                        <p:tav tm="100000">
                                          <p:val>
                                            <p:strVal val="#ppt_x"/>
                                          </p:val>
                                        </p:tav>
                                      </p:tavLst>
                                    </p:anim>
                                    <p:anim calcmode="lin" valueType="num">
                                      <p:cBhvr additive="base">
                                        <p:cTn id="256" dur="500" fill="hold"/>
                                        <p:tgtEl>
                                          <p:spTgt spid="104"/>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300"/>
                                  </p:stCondLst>
                                  <p:childTnLst>
                                    <p:set>
                                      <p:cBhvr>
                                        <p:cTn id="258" dur="1" fill="hold">
                                          <p:stCondLst>
                                            <p:cond delay="0"/>
                                          </p:stCondLst>
                                        </p:cTn>
                                        <p:tgtEl>
                                          <p:spTgt spid="105"/>
                                        </p:tgtEl>
                                        <p:attrNameLst>
                                          <p:attrName>style.visibility</p:attrName>
                                        </p:attrNameLst>
                                      </p:cBhvr>
                                      <p:to>
                                        <p:strVal val="visible"/>
                                      </p:to>
                                    </p:set>
                                    <p:anim calcmode="lin" valueType="num">
                                      <p:cBhvr additive="base">
                                        <p:cTn id="259" dur="500" fill="hold"/>
                                        <p:tgtEl>
                                          <p:spTgt spid="105"/>
                                        </p:tgtEl>
                                        <p:attrNameLst>
                                          <p:attrName>ppt_x</p:attrName>
                                        </p:attrNameLst>
                                      </p:cBhvr>
                                      <p:tavLst>
                                        <p:tav tm="0">
                                          <p:val>
                                            <p:strVal val="1+#ppt_w/2"/>
                                          </p:val>
                                        </p:tav>
                                        <p:tav tm="100000">
                                          <p:val>
                                            <p:strVal val="#ppt_x"/>
                                          </p:val>
                                        </p:tav>
                                      </p:tavLst>
                                    </p:anim>
                                    <p:anim calcmode="lin" valueType="num">
                                      <p:cBhvr additive="base">
                                        <p:cTn id="260" dur="500" fill="hold"/>
                                        <p:tgtEl>
                                          <p:spTgt spid="105"/>
                                        </p:tgtEl>
                                        <p:attrNameLst>
                                          <p:attrName>ppt_y</p:attrName>
                                        </p:attrNameLst>
                                      </p:cBhvr>
                                      <p:tavLst>
                                        <p:tav tm="0">
                                          <p:val>
                                            <p:strVal val="#ppt_y"/>
                                          </p:val>
                                        </p:tav>
                                        <p:tav tm="100000">
                                          <p:val>
                                            <p:strVal val="#ppt_y"/>
                                          </p:val>
                                        </p:tav>
                                      </p:tavLst>
                                    </p:anim>
                                  </p:childTnLst>
                                </p:cTn>
                              </p:par>
                              <p:par>
                                <p:cTn id="261" presetID="2" presetClass="entr" presetSubtype="2" fill="hold" grpId="0" nodeType="withEffect">
                                  <p:stCondLst>
                                    <p:cond delay="800"/>
                                  </p:stCondLst>
                                  <p:childTnLst>
                                    <p:set>
                                      <p:cBhvr>
                                        <p:cTn id="262" dur="1" fill="hold">
                                          <p:stCondLst>
                                            <p:cond delay="0"/>
                                          </p:stCondLst>
                                        </p:cTn>
                                        <p:tgtEl>
                                          <p:spTgt spid="106"/>
                                        </p:tgtEl>
                                        <p:attrNameLst>
                                          <p:attrName>style.visibility</p:attrName>
                                        </p:attrNameLst>
                                      </p:cBhvr>
                                      <p:to>
                                        <p:strVal val="visible"/>
                                      </p:to>
                                    </p:set>
                                    <p:anim calcmode="lin" valueType="num">
                                      <p:cBhvr additive="base">
                                        <p:cTn id="263" dur="500" fill="hold"/>
                                        <p:tgtEl>
                                          <p:spTgt spid="106"/>
                                        </p:tgtEl>
                                        <p:attrNameLst>
                                          <p:attrName>ppt_x</p:attrName>
                                        </p:attrNameLst>
                                      </p:cBhvr>
                                      <p:tavLst>
                                        <p:tav tm="0">
                                          <p:val>
                                            <p:strVal val="1+#ppt_w/2"/>
                                          </p:val>
                                        </p:tav>
                                        <p:tav tm="100000">
                                          <p:val>
                                            <p:strVal val="#ppt_x"/>
                                          </p:val>
                                        </p:tav>
                                      </p:tavLst>
                                    </p:anim>
                                    <p:anim calcmode="lin" valueType="num">
                                      <p:cBhvr additive="base">
                                        <p:cTn id="264" dur="500" fill="hold"/>
                                        <p:tgtEl>
                                          <p:spTgt spid="106"/>
                                        </p:tgtEl>
                                        <p:attrNameLst>
                                          <p:attrName>ppt_y</p:attrName>
                                        </p:attrNameLst>
                                      </p:cBhvr>
                                      <p:tavLst>
                                        <p:tav tm="0">
                                          <p:val>
                                            <p:strVal val="#ppt_y"/>
                                          </p:val>
                                        </p:tav>
                                        <p:tav tm="100000">
                                          <p:val>
                                            <p:strVal val="#ppt_y"/>
                                          </p:val>
                                        </p:tav>
                                      </p:tavLst>
                                    </p:anim>
                                  </p:childTnLst>
                                </p:cTn>
                              </p:par>
                              <p:par>
                                <p:cTn id="265" presetID="2" presetClass="entr" presetSubtype="2" fill="hold" grpId="0" nodeType="withEffect">
                                  <p:stCondLst>
                                    <p:cond delay="500"/>
                                  </p:stCondLst>
                                  <p:childTnLst>
                                    <p:set>
                                      <p:cBhvr>
                                        <p:cTn id="266" dur="1" fill="hold">
                                          <p:stCondLst>
                                            <p:cond delay="0"/>
                                          </p:stCondLst>
                                        </p:cTn>
                                        <p:tgtEl>
                                          <p:spTgt spid="107"/>
                                        </p:tgtEl>
                                        <p:attrNameLst>
                                          <p:attrName>style.visibility</p:attrName>
                                        </p:attrNameLst>
                                      </p:cBhvr>
                                      <p:to>
                                        <p:strVal val="visible"/>
                                      </p:to>
                                    </p:set>
                                    <p:anim calcmode="lin" valueType="num">
                                      <p:cBhvr additive="base">
                                        <p:cTn id="267" dur="500" fill="hold"/>
                                        <p:tgtEl>
                                          <p:spTgt spid="107"/>
                                        </p:tgtEl>
                                        <p:attrNameLst>
                                          <p:attrName>ppt_x</p:attrName>
                                        </p:attrNameLst>
                                      </p:cBhvr>
                                      <p:tavLst>
                                        <p:tav tm="0">
                                          <p:val>
                                            <p:strVal val="1+#ppt_w/2"/>
                                          </p:val>
                                        </p:tav>
                                        <p:tav tm="100000">
                                          <p:val>
                                            <p:strVal val="#ppt_x"/>
                                          </p:val>
                                        </p:tav>
                                      </p:tavLst>
                                    </p:anim>
                                    <p:anim calcmode="lin" valueType="num">
                                      <p:cBhvr additive="base">
                                        <p:cTn id="268" dur="500" fill="hold"/>
                                        <p:tgtEl>
                                          <p:spTgt spid="107"/>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108"/>
                                        </p:tgtEl>
                                        <p:attrNameLst>
                                          <p:attrName>style.visibility</p:attrName>
                                        </p:attrNameLst>
                                      </p:cBhvr>
                                      <p:to>
                                        <p:strVal val="visible"/>
                                      </p:to>
                                    </p:set>
                                    <p:anim calcmode="lin" valueType="num">
                                      <p:cBhvr additive="base">
                                        <p:cTn id="271" dur="500" fill="hold"/>
                                        <p:tgtEl>
                                          <p:spTgt spid="108"/>
                                        </p:tgtEl>
                                        <p:attrNameLst>
                                          <p:attrName>ppt_x</p:attrName>
                                        </p:attrNameLst>
                                      </p:cBhvr>
                                      <p:tavLst>
                                        <p:tav tm="0">
                                          <p:val>
                                            <p:strVal val="1+#ppt_w/2"/>
                                          </p:val>
                                        </p:tav>
                                        <p:tav tm="100000">
                                          <p:val>
                                            <p:strVal val="#ppt_x"/>
                                          </p:val>
                                        </p:tav>
                                      </p:tavLst>
                                    </p:anim>
                                    <p:anim calcmode="lin" valueType="num">
                                      <p:cBhvr additive="base">
                                        <p:cTn id="272" dur="500" fill="hold"/>
                                        <p:tgtEl>
                                          <p:spTgt spid="108"/>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300"/>
                                  </p:stCondLst>
                                  <p:childTnLst>
                                    <p:set>
                                      <p:cBhvr>
                                        <p:cTn id="274" dur="1" fill="hold">
                                          <p:stCondLst>
                                            <p:cond delay="0"/>
                                          </p:stCondLst>
                                        </p:cTn>
                                        <p:tgtEl>
                                          <p:spTgt spid="109"/>
                                        </p:tgtEl>
                                        <p:attrNameLst>
                                          <p:attrName>style.visibility</p:attrName>
                                        </p:attrNameLst>
                                      </p:cBhvr>
                                      <p:to>
                                        <p:strVal val="visible"/>
                                      </p:to>
                                    </p:set>
                                    <p:anim calcmode="lin" valueType="num">
                                      <p:cBhvr additive="base">
                                        <p:cTn id="275" dur="500" fill="hold"/>
                                        <p:tgtEl>
                                          <p:spTgt spid="109"/>
                                        </p:tgtEl>
                                        <p:attrNameLst>
                                          <p:attrName>ppt_x</p:attrName>
                                        </p:attrNameLst>
                                      </p:cBhvr>
                                      <p:tavLst>
                                        <p:tav tm="0">
                                          <p:val>
                                            <p:strVal val="1+#ppt_w/2"/>
                                          </p:val>
                                        </p:tav>
                                        <p:tav tm="100000">
                                          <p:val>
                                            <p:strVal val="#ppt_x"/>
                                          </p:val>
                                        </p:tav>
                                      </p:tavLst>
                                    </p:anim>
                                    <p:anim calcmode="lin" valueType="num">
                                      <p:cBhvr additive="base">
                                        <p:cTn id="276" dur="500" fill="hold"/>
                                        <p:tgtEl>
                                          <p:spTgt spid="109"/>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500"/>
                                  </p:stCondLst>
                                  <p:childTnLst>
                                    <p:set>
                                      <p:cBhvr>
                                        <p:cTn id="278" dur="1" fill="hold">
                                          <p:stCondLst>
                                            <p:cond delay="0"/>
                                          </p:stCondLst>
                                        </p:cTn>
                                        <p:tgtEl>
                                          <p:spTgt spid="110"/>
                                        </p:tgtEl>
                                        <p:attrNameLst>
                                          <p:attrName>style.visibility</p:attrName>
                                        </p:attrNameLst>
                                      </p:cBhvr>
                                      <p:to>
                                        <p:strVal val="visible"/>
                                      </p:to>
                                    </p:set>
                                    <p:anim calcmode="lin" valueType="num">
                                      <p:cBhvr additive="base">
                                        <p:cTn id="279" dur="500" fill="hold"/>
                                        <p:tgtEl>
                                          <p:spTgt spid="110"/>
                                        </p:tgtEl>
                                        <p:attrNameLst>
                                          <p:attrName>ppt_x</p:attrName>
                                        </p:attrNameLst>
                                      </p:cBhvr>
                                      <p:tavLst>
                                        <p:tav tm="0">
                                          <p:val>
                                            <p:strVal val="1+#ppt_w/2"/>
                                          </p:val>
                                        </p:tav>
                                        <p:tav tm="100000">
                                          <p:val>
                                            <p:strVal val="#ppt_x"/>
                                          </p:val>
                                        </p:tav>
                                      </p:tavLst>
                                    </p:anim>
                                    <p:anim calcmode="lin" valueType="num">
                                      <p:cBhvr additive="base">
                                        <p:cTn id="280" dur="500" fill="hold"/>
                                        <p:tgtEl>
                                          <p:spTgt spid="110"/>
                                        </p:tgtEl>
                                        <p:attrNameLst>
                                          <p:attrName>ppt_y</p:attrName>
                                        </p:attrNameLst>
                                      </p:cBhvr>
                                      <p:tavLst>
                                        <p:tav tm="0">
                                          <p:val>
                                            <p:strVal val="#ppt_y"/>
                                          </p:val>
                                        </p:tav>
                                        <p:tav tm="100000">
                                          <p:val>
                                            <p:strVal val="#ppt_y"/>
                                          </p:val>
                                        </p:tav>
                                      </p:tavLst>
                                    </p:anim>
                                  </p:childTnLst>
                                </p:cTn>
                              </p:par>
                              <p:par>
                                <p:cTn id="281" presetID="2" presetClass="entr" presetSubtype="2" fill="hold" grpId="0" nodeType="withEffect">
                                  <p:stCondLst>
                                    <p:cond delay="0"/>
                                  </p:stCondLst>
                                  <p:childTnLst>
                                    <p:set>
                                      <p:cBhvr>
                                        <p:cTn id="282" dur="1" fill="hold">
                                          <p:stCondLst>
                                            <p:cond delay="0"/>
                                          </p:stCondLst>
                                        </p:cTn>
                                        <p:tgtEl>
                                          <p:spTgt spid="111"/>
                                        </p:tgtEl>
                                        <p:attrNameLst>
                                          <p:attrName>style.visibility</p:attrName>
                                        </p:attrNameLst>
                                      </p:cBhvr>
                                      <p:to>
                                        <p:strVal val="visible"/>
                                      </p:to>
                                    </p:set>
                                    <p:anim calcmode="lin" valueType="num">
                                      <p:cBhvr additive="base">
                                        <p:cTn id="283" dur="500" fill="hold"/>
                                        <p:tgtEl>
                                          <p:spTgt spid="111"/>
                                        </p:tgtEl>
                                        <p:attrNameLst>
                                          <p:attrName>ppt_x</p:attrName>
                                        </p:attrNameLst>
                                      </p:cBhvr>
                                      <p:tavLst>
                                        <p:tav tm="0">
                                          <p:val>
                                            <p:strVal val="1+#ppt_w/2"/>
                                          </p:val>
                                        </p:tav>
                                        <p:tav tm="100000">
                                          <p:val>
                                            <p:strVal val="#ppt_x"/>
                                          </p:val>
                                        </p:tav>
                                      </p:tavLst>
                                    </p:anim>
                                    <p:anim calcmode="lin" valueType="num">
                                      <p:cBhvr additive="base">
                                        <p:cTn id="284" dur="500" fill="hold"/>
                                        <p:tgtEl>
                                          <p:spTgt spid="111"/>
                                        </p:tgtEl>
                                        <p:attrNameLst>
                                          <p:attrName>ppt_y</p:attrName>
                                        </p:attrNameLst>
                                      </p:cBhvr>
                                      <p:tavLst>
                                        <p:tav tm="0">
                                          <p:val>
                                            <p:strVal val="#ppt_y"/>
                                          </p:val>
                                        </p:tav>
                                        <p:tav tm="100000">
                                          <p:val>
                                            <p:strVal val="#ppt_y"/>
                                          </p:val>
                                        </p:tav>
                                      </p:tavLst>
                                    </p:anim>
                                  </p:childTnLst>
                                </p:cTn>
                              </p:par>
                            </p:childTnLst>
                          </p:cTn>
                        </p:par>
                        <p:par>
                          <p:cTn id="285" fill="hold">
                            <p:stCondLst>
                              <p:cond delay="1000"/>
                            </p:stCondLst>
                            <p:childTnLst>
                              <p:par>
                                <p:cTn id="286" presetID="38" presetClass="entr" presetSubtype="0" accel="50000" fill="hold" grpId="0" nodeType="afterEffect">
                                  <p:stCondLst>
                                    <p:cond delay="0"/>
                                  </p:stCondLst>
                                  <p:iterate type="lt">
                                    <p:tmPct val="28571"/>
                                  </p:iterate>
                                  <p:childTnLst>
                                    <p:set>
                                      <p:cBhvr>
                                        <p:cTn id="287" dur="1" fill="hold">
                                          <p:stCondLst>
                                            <p:cond delay="0"/>
                                          </p:stCondLst>
                                        </p:cTn>
                                        <p:tgtEl>
                                          <p:spTgt spid="5"/>
                                        </p:tgtEl>
                                        <p:attrNameLst>
                                          <p:attrName>style.visibility</p:attrName>
                                        </p:attrNameLst>
                                      </p:cBhvr>
                                      <p:to>
                                        <p:strVal val="visible"/>
                                      </p:to>
                                    </p:set>
                                    <p:set>
                                      <p:cBhvr>
                                        <p:cTn id="288" dur="455" fill="hold">
                                          <p:stCondLst>
                                            <p:cond delay="0"/>
                                          </p:stCondLst>
                                        </p:cTn>
                                        <p:tgtEl>
                                          <p:spTgt spid="5"/>
                                        </p:tgtEl>
                                        <p:attrNameLst>
                                          <p:attrName>style.rotation</p:attrName>
                                        </p:attrNameLst>
                                      </p:cBhvr>
                                      <p:to>
                                        <p:strVal val="-45.0"/>
                                      </p:to>
                                    </p:set>
                                    <p:anim calcmode="lin" valueType="num">
                                      <p:cBhvr>
                                        <p:cTn id="289"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290"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291"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292" dur="136" fill="hold">
                                          <p:stCondLst>
                                            <p:cond delay="864"/>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293" fill="hold">
                            <p:stCondLst>
                              <p:cond delay="2428"/>
                            </p:stCondLst>
                            <p:childTnLst>
                              <p:par>
                                <p:cTn id="294" presetID="56" presetClass="entr" presetSubtype="0" fill="hold" grpId="0" nodeType="afterEffect">
                                  <p:stCondLst>
                                    <p:cond delay="0"/>
                                  </p:stCondLst>
                                  <p:iterate type="lt">
                                    <p:tmPct val="4545"/>
                                  </p:iterate>
                                  <p:childTnLst>
                                    <p:set>
                                      <p:cBhvr>
                                        <p:cTn id="295" dur="1" fill="hold">
                                          <p:stCondLst>
                                            <p:cond delay="0"/>
                                          </p:stCondLst>
                                        </p:cTn>
                                        <p:tgtEl>
                                          <p:spTgt spid="118"/>
                                        </p:tgtEl>
                                        <p:attrNameLst>
                                          <p:attrName>style.visibility</p:attrName>
                                        </p:attrNameLst>
                                      </p:cBhvr>
                                      <p:to>
                                        <p:strVal val="visible"/>
                                      </p:to>
                                    </p:set>
                                    <p:anim by="(-#ppt_w*2)" calcmode="lin" valueType="num">
                                      <p:cBhvr rctx="PPT">
                                        <p:cTn id="296" dur="500" autoRev="1" fill="hold">
                                          <p:stCondLst>
                                            <p:cond delay="0"/>
                                          </p:stCondLst>
                                        </p:cTn>
                                        <p:tgtEl>
                                          <p:spTgt spid="118"/>
                                        </p:tgtEl>
                                        <p:attrNameLst>
                                          <p:attrName>ppt_w</p:attrName>
                                        </p:attrNameLst>
                                      </p:cBhvr>
                                    </p:anim>
                                    <p:anim by="(#ppt_w*0.50)" calcmode="lin" valueType="num">
                                      <p:cBhvr>
                                        <p:cTn id="297" dur="500" decel="50000" autoRev="1" fill="hold">
                                          <p:stCondLst>
                                            <p:cond delay="0"/>
                                          </p:stCondLst>
                                        </p:cTn>
                                        <p:tgtEl>
                                          <p:spTgt spid="118"/>
                                        </p:tgtEl>
                                        <p:attrNameLst>
                                          <p:attrName>ppt_x</p:attrName>
                                        </p:attrNameLst>
                                      </p:cBhvr>
                                    </p:anim>
                                    <p:anim from="(-#ppt_h/2)" to="(#ppt_y)" calcmode="lin" valueType="num">
                                      <p:cBhvr>
                                        <p:cTn id="298" dur="1000" fill="hold">
                                          <p:stCondLst>
                                            <p:cond delay="0"/>
                                          </p:stCondLst>
                                        </p:cTn>
                                        <p:tgtEl>
                                          <p:spTgt spid="118"/>
                                        </p:tgtEl>
                                        <p:attrNameLst>
                                          <p:attrName>ppt_y</p:attrName>
                                        </p:attrNameLst>
                                      </p:cBhvr>
                                    </p:anim>
                                    <p:animRot by="21600000">
                                      <p:cBhvr>
                                        <p:cTn id="299" dur="1000" fill="hold">
                                          <p:stCondLst>
                                            <p:cond delay="0"/>
                                          </p:stCondLst>
                                        </p:cTn>
                                        <p:tgtEl>
                                          <p:spTgt spid="118"/>
                                        </p:tgtEl>
                                        <p:attrNameLst>
                                          <p:attrName>r</p:attrName>
                                        </p:attrNameLst>
                                      </p:cBhvr>
                                    </p:animRot>
                                  </p:childTnLst>
                                </p:cTn>
                              </p:par>
                              <p:par>
                                <p:cTn id="300" presetID="2" presetClass="entr" presetSubtype="8" fill="hold" grpId="0" nodeType="withEffect">
                                  <p:stCondLst>
                                    <p:cond delay="500"/>
                                  </p:stCondLst>
                                  <p:childTnLst>
                                    <p:set>
                                      <p:cBhvr>
                                        <p:cTn id="301" dur="1" fill="hold">
                                          <p:stCondLst>
                                            <p:cond delay="0"/>
                                          </p:stCondLst>
                                        </p:cTn>
                                        <p:tgtEl>
                                          <p:spTgt spid="116"/>
                                        </p:tgtEl>
                                        <p:attrNameLst>
                                          <p:attrName>style.visibility</p:attrName>
                                        </p:attrNameLst>
                                      </p:cBhvr>
                                      <p:to>
                                        <p:strVal val="visible"/>
                                      </p:to>
                                    </p:set>
                                    <p:anim calcmode="lin" valueType="num">
                                      <p:cBhvr additive="base">
                                        <p:cTn id="302" dur="500" fill="hold"/>
                                        <p:tgtEl>
                                          <p:spTgt spid="116"/>
                                        </p:tgtEl>
                                        <p:attrNameLst>
                                          <p:attrName>ppt_x</p:attrName>
                                        </p:attrNameLst>
                                      </p:cBhvr>
                                      <p:tavLst>
                                        <p:tav tm="0">
                                          <p:val>
                                            <p:strVal val="0-#ppt_w/2"/>
                                          </p:val>
                                        </p:tav>
                                        <p:tav tm="100000">
                                          <p:val>
                                            <p:strVal val="#ppt_x"/>
                                          </p:val>
                                        </p:tav>
                                      </p:tavLst>
                                    </p:anim>
                                    <p:anim calcmode="lin" valueType="num">
                                      <p:cBhvr additive="base">
                                        <p:cTn id="303" dur="500" fill="hold"/>
                                        <p:tgtEl>
                                          <p:spTgt spid="116"/>
                                        </p:tgtEl>
                                        <p:attrNameLst>
                                          <p:attrName>ppt_y</p:attrName>
                                        </p:attrNameLst>
                                      </p:cBhvr>
                                      <p:tavLst>
                                        <p:tav tm="0">
                                          <p:val>
                                            <p:strVal val="#ppt_y"/>
                                          </p:val>
                                        </p:tav>
                                        <p:tav tm="100000">
                                          <p:val>
                                            <p:strVal val="#ppt_y"/>
                                          </p:val>
                                        </p:tav>
                                      </p:tavLst>
                                    </p:anim>
                                  </p:childTnLst>
                                </p:cTn>
                              </p:par>
                              <p:par>
                                <p:cTn id="304" presetID="2" presetClass="entr" presetSubtype="2" fill="hold" grpId="0" nodeType="withEffect">
                                  <p:stCondLst>
                                    <p:cond delay="200"/>
                                  </p:stCondLst>
                                  <p:childTnLst>
                                    <p:set>
                                      <p:cBhvr>
                                        <p:cTn id="305" dur="1" fill="hold">
                                          <p:stCondLst>
                                            <p:cond delay="0"/>
                                          </p:stCondLst>
                                        </p:cTn>
                                        <p:tgtEl>
                                          <p:spTgt spid="119"/>
                                        </p:tgtEl>
                                        <p:attrNameLst>
                                          <p:attrName>style.visibility</p:attrName>
                                        </p:attrNameLst>
                                      </p:cBhvr>
                                      <p:to>
                                        <p:strVal val="visible"/>
                                      </p:to>
                                    </p:set>
                                    <p:anim calcmode="lin" valueType="num">
                                      <p:cBhvr additive="base">
                                        <p:cTn id="306" dur="500" fill="hold"/>
                                        <p:tgtEl>
                                          <p:spTgt spid="119"/>
                                        </p:tgtEl>
                                        <p:attrNameLst>
                                          <p:attrName>ppt_x</p:attrName>
                                        </p:attrNameLst>
                                      </p:cBhvr>
                                      <p:tavLst>
                                        <p:tav tm="0">
                                          <p:val>
                                            <p:strVal val="1+#ppt_w/2"/>
                                          </p:val>
                                        </p:tav>
                                        <p:tav tm="100000">
                                          <p:val>
                                            <p:strVal val="#ppt_x"/>
                                          </p:val>
                                        </p:tav>
                                      </p:tavLst>
                                    </p:anim>
                                    <p:anim calcmode="lin" valueType="num">
                                      <p:cBhvr additive="base">
                                        <p:cTn id="307" dur="500" fill="hold"/>
                                        <p:tgtEl>
                                          <p:spTgt spid="119"/>
                                        </p:tgtEl>
                                        <p:attrNameLst>
                                          <p:attrName>ppt_y</p:attrName>
                                        </p:attrNameLst>
                                      </p:cBhvr>
                                      <p:tavLst>
                                        <p:tav tm="0">
                                          <p:val>
                                            <p:strVal val="#ppt_y"/>
                                          </p:val>
                                        </p:tav>
                                        <p:tav tm="100000">
                                          <p:val>
                                            <p:strVal val="#ppt_y"/>
                                          </p:val>
                                        </p:tav>
                                      </p:tavLst>
                                    </p:anim>
                                  </p:childTnLst>
                                </p:cTn>
                              </p:par>
                              <p:par>
                                <p:cTn id="308" presetID="2" presetClass="entr" presetSubtype="2" fill="hold" grpId="0" nodeType="withEffect">
                                  <p:stCondLst>
                                    <p:cond delay="500"/>
                                  </p:stCondLst>
                                  <p:childTnLst>
                                    <p:set>
                                      <p:cBhvr>
                                        <p:cTn id="309" dur="1" fill="hold">
                                          <p:stCondLst>
                                            <p:cond delay="0"/>
                                          </p:stCondLst>
                                        </p:cTn>
                                        <p:tgtEl>
                                          <p:spTgt spid="120"/>
                                        </p:tgtEl>
                                        <p:attrNameLst>
                                          <p:attrName>style.visibility</p:attrName>
                                        </p:attrNameLst>
                                      </p:cBhvr>
                                      <p:to>
                                        <p:strVal val="visible"/>
                                      </p:to>
                                    </p:set>
                                    <p:anim calcmode="lin" valueType="num">
                                      <p:cBhvr additive="base">
                                        <p:cTn id="310" dur="600" fill="hold"/>
                                        <p:tgtEl>
                                          <p:spTgt spid="120"/>
                                        </p:tgtEl>
                                        <p:attrNameLst>
                                          <p:attrName>ppt_x</p:attrName>
                                        </p:attrNameLst>
                                      </p:cBhvr>
                                      <p:tavLst>
                                        <p:tav tm="0">
                                          <p:val>
                                            <p:strVal val="1+#ppt_w/2"/>
                                          </p:val>
                                        </p:tav>
                                        <p:tav tm="100000">
                                          <p:val>
                                            <p:strVal val="#ppt_x"/>
                                          </p:val>
                                        </p:tav>
                                      </p:tavLst>
                                    </p:anim>
                                    <p:anim calcmode="lin" valueType="num">
                                      <p:cBhvr additive="base">
                                        <p:cTn id="311" dur="600" fill="hold"/>
                                        <p:tgtEl>
                                          <p:spTgt spid="120"/>
                                        </p:tgtEl>
                                        <p:attrNameLst>
                                          <p:attrName>ppt_y</p:attrName>
                                        </p:attrNameLst>
                                      </p:cBhvr>
                                      <p:tavLst>
                                        <p:tav tm="0">
                                          <p:val>
                                            <p:strVal val="#ppt_y"/>
                                          </p:val>
                                        </p:tav>
                                        <p:tav tm="100000">
                                          <p:val>
                                            <p:strVal val="#ppt_y"/>
                                          </p:val>
                                        </p:tav>
                                      </p:tavLst>
                                    </p:anim>
                                  </p:childTnLst>
                                </p:cTn>
                              </p:par>
                              <p:par>
                                <p:cTn id="312" presetID="2" presetClass="entr" presetSubtype="2" fill="hold" grpId="0" nodeType="withEffect">
                                  <p:stCondLst>
                                    <p:cond delay="700"/>
                                  </p:stCondLst>
                                  <p:childTnLst>
                                    <p:set>
                                      <p:cBhvr>
                                        <p:cTn id="313" dur="1" fill="hold">
                                          <p:stCondLst>
                                            <p:cond delay="0"/>
                                          </p:stCondLst>
                                        </p:cTn>
                                        <p:tgtEl>
                                          <p:spTgt spid="123"/>
                                        </p:tgtEl>
                                        <p:attrNameLst>
                                          <p:attrName>style.visibility</p:attrName>
                                        </p:attrNameLst>
                                      </p:cBhvr>
                                      <p:to>
                                        <p:strVal val="visible"/>
                                      </p:to>
                                    </p:set>
                                    <p:anim calcmode="lin" valueType="num">
                                      <p:cBhvr additive="base">
                                        <p:cTn id="314" dur="500" fill="hold"/>
                                        <p:tgtEl>
                                          <p:spTgt spid="123"/>
                                        </p:tgtEl>
                                        <p:attrNameLst>
                                          <p:attrName>ppt_x</p:attrName>
                                        </p:attrNameLst>
                                      </p:cBhvr>
                                      <p:tavLst>
                                        <p:tav tm="0">
                                          <p:val>
                                            <p:strVal val="1+#ppt_w/2"/>
                                          </p:val>
                                        </p:tav>
                                        <p:tav tm="100000">
                                          <p:val>
                                            <p:strVal val="#ppt_x"/>
                                          </p:val>
                                        </p:tav>
                                      </p:tavLst>
                                    </p:anim>
                                    <p:anim calcmode="lin" valueType="num">
                                      <p:cBhvr additive="base">
                                        <p:cTn id="315" dur="500" fill="hold"/>
                                        <p:tgtEl>
                                          <p:spTgt spid="123"/>
                                        </p:tgtEl>
                                        <p:attrNameLst>
                                          <p:attrName>ppt_y</p:attrName>
                                        </p:attrNameLst>
                                      </p:cBhvr>
                                      <p:tavLst>
                                        <p:tav tm="0">
                                          <p:val>
                                            <p:strVal val="#ppt_y"/>
                                          </p:val>
                                        </p:tav>
                                        <p:tav tm="100000">
                                          <p:val>
                                            <p:strVal val="#ppt_y"/>
                                          </p:val>
                                        </p:tav>
                                      </p:tavLst>
                                    </p:anim>
                                  </p:childTnLst>
                                </p:cTn>
                              </p:par>
                              <p:par>
                                <p:cTn id="316" presetID="2" presetClass="entr" presetSubtype="2" fill="hold" grpId="0" nodeType="withEffect">
                                  <p:stCondLst>
                                    <p:cond delay="300"/>
                                  </p:stCondLst>
                                  <p:childTnLst>
                                    <p:set>
                                      <p:cBhvr>
                                        <p:cTn id="317" dur="1" fill="hold">
                                          <p:stCondLst>
                                            <p:cond delay="0"/>
                                          </p:stCondLst>
                                        </p:cTn>
                                        <p:tgtEl>
                                          <p:spTgt spid="124"/>
                                        </p:tgtEl>
                                        <p:attrNameLst>
                                          <p:attrName>style.visibility</p:attrName>
                                        </p:attrNameLst>
                                      </p:cBhvr>
                                      <p:to>
                                        <p:strVal val="visible"/>
                                      </p:to>
                                    </p:set>
                                    <p:anim calcmode="lin" valueType="num">
                                      <p:cBhvr additive="base">
                                        <p:cTn id="318" dur="500" fill="hold"/>
                                        <p:tgtEl>
                                          <p:spTgt spid="124"/>
                                        </p:tgtEl>
                                        <p:attrNameLst>
                                          <p:attrName>ppt_x</p:attrName>
                                        </p:attrNameLst>
                                      </p:cBhvr>
                                      <p:tavLst>
                                        <p:tav tm="0">
                                          <p:val>
                                            <p:strVal val="1+#ppt_w/2"/>
                                          </p:val>
                                        </p:tav>
                                        <p:tav tm="100000">
                                          <p:val>
                                            <p:strVal val="#ppt_x"/>
                                          </p:val>
                                        </p:tav>
                                      </p:tavLst>
                                    </p:anim>
                                    <p:anim calcmode="lin" valueType="num">
                                      <p:cBhvr additive="base">
                                        <p:cTn id="319" dur="500" fill="hold"/>
                                        <p:tgtEl>
                                          <p:spTgt spid="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69" grpId="0" animBg="1"/>
      <p:bldP spid="70" grpId="0" animBg="1"/>
      <p:bldP spid="71" grpId="0" animBg="1"/>
      <p:bldP spid="72" grpId="0" animBg="1"/>
      <p:bldP spid="73"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6" grpId="0" animBg="1"/>
      <p:bldP spid="119" grpId="0" animBg="1"/>
      <p:bldP spid="120" grpId="0" animBg="1"/>
      <p:bldP spid="123" grpId="0" animBg="1"/>
      <p:bldP spid="124" grpId="0" animBg="1"/>
      <p:bldP spid="5" grpId="0"/>
      <p:bldP spid="1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文本框 137"/>
          <p:cNvSpPr txBox="1"/>
          <p:nvPr/>
        </p:nvSpPr>
        <p:spPr>
          <a:xfrm>
            <a:off x="2123728" y="843558"/>
            <a:ext cx="4687999" cy="1933863"/>
          </a:xfrm>
          <a:prstGeom prst="rect">
            <a:avLst/>
          </a:prstGeom>
          <a:noFill/>
        </p:spPr>
        <p:txBody>
          <a:bodyPr wrap="square" rtlCol="0">
            <a:spAutoFit/>
          </a:bodyPr>
          <a:lstStyle/>
          <a:p>
            <a:pPr marL="285750" indent="-285750">
              <a:lnSpc>
                <a:spcPts val="2200"/>
              </a:lnSpc>
              <a:buFont typeface="Wingdings" panose="05000000000000000000" pitchFamily="2" charset="2"/>
              <a:buChar char="l"/>
            </a:pPr>
            <a:r>
              <a:rPr lang="zh-CN" altLang="en-US" sz="1400" dirty="0">
                <a:latin typeface="宋体" panose="02010600030101010101" pitchFamily="2" charset="-122"/>
                <a:ea typeface="宋体" panose="02010600030101010101" pitchFamily="2" charset="-122"/>
              </a:rPr>
              <a:t>数据新闻以可视化的方式呈现疫情相关数据，能给读者们更多的参与。</a:t>
            </a:r>
            <a:endParaRPr lang="en-US" altLang="zh-CN" sz="1400" dirty="0">
              <a:latin typeface="宋体" panose="02010600030101010101" pitchFamily="2" charset="-122"/>
              <a:ea typeface="宋体" panose="02010600030101010101" pitchFamily="2" charset="-122"/>
            </a:endParaRPr>
          </a:p>
          <a:p>
            <a:pPr marL="285750" indent="-285750">
              <a:lnSpc>
                <a:spcPts val="2200"/>
              </a:lnSpc>
              <a:buFont typeface="Wingdings" panose="05000000000000000000" pitchFamily="2" charset="2"/>
              <a:buChar char="l"/>
            </a:pPr>
            <a:r>
              <a:rPr lang="zh-CN" altLang="en-US" sz="1400" dirty="0">
                <a:latin typeface="宋体" panose="02010600030101010101" pitchFamily="2" charset="-122"/>
                <a:ea typeface="宋体" panose="02010600030101010101" pitchFamily="2" charset="-122"/>
              </a:rPr>
              <a:t>利用数据挖掘等技术对所获取的数据进行可视化分析，让疫情相关数据以更直观、准确、快速的方式体现。</a:t>
            </a:r>
            <a:endParaRPr lang="en-US" altLang="zh-CN" sz="1400" dirty="0">
              <a:latin typeface="宋体" panose="02010600030101010101" pitchFamily="2" charset="-122"/>
              <a:ea typeface="宋体" panose="02010600030101010101" pitchFamily="2" charset="-122"/>
            </a:endParaRPr>
          </a:p>
          <a:p>
            <a:pPr marL="285750" indent="-285750">
              <a:lnSpc>
                <a:spcPts val="2200"/>
              </a:lnSpc>
              <a:buFont typeface="Wingdings" panose="05000000000000000000" pitchFamily="2" charset="2"/>
              <a:buChar char="l"/>
            </a:pPr>
            <a:r>
              <a:rPr lang="zh-CN" altLang="en-US" sz="1400" dirty="0">
                <a:latin typeface="宋体" panose="02010600030101010101" pitchFamily="2" charset="-122"/>
                <a:ea typeface="宋体" panose="02010600030101010101" pitchFamily="2" charset="-122"/>
              </a:rPr>
              <a:t>挖掘目标如下：</a:t>
            </a:r>
            <a:endParaRPr lang="en-US" altLang="zh-CN" sz="1400" dirty="0">
              <a:latin typeface="宋体" panose="02010600030101010101" pitchFamily="2" charset="-122"/>
              <a:ea typeface="宋体" panose="02010600030101010101" pitchFamily="2" charset="-122"/>
            </a:endParaRPr>
          </a:p>
          <a:p>
            <a:pPr marL="285750" indent="-285750">
              <a:buFont typeface="Wingdings" panose="05000000000000000000"/>
              <a:buChar char="u"/>
            </a:pP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a:buChar char="u"/>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657552" y="-2272"/>
            <a:ext cx="3130472" cy="773822"/>
            <a:chOff x="2863408" y="1789656"/>
            <a:chExt cx="3130472" cy="773822"/>
          </a:xfrm>
        </p:grpSpPr>
        <p:sp>
          <p:nvSpPr>
            <p:cNvPr id="47" name="Rectangle 11"/>
            <p:cNvSpPr>
              <a:spLocks noChangeArrowheads="1"/>
            </p:cNvSpPr>
            <p:nvPr/>
          </p:nvSpPr>
          <p:spPr bwMode="gray">
            <a:xfrm>
              <a:off x="3570784" y="1897447"/>
              <a:ext cx="2423096"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引言</a:t>
              </a:r>
              <a:endParaRPr lang="zh-CN" altLang="en-US" sz="2800" b="1" dirty="0">
                <a:latin typeface="宋体" panose="02010600030101010101" pitchFamily="2" charset="-122"/>
                <a:ea typeface="宋体" panose="02010600030101010101" pitchFamily="2" charset="-122"/>
              </a:endParaRPr>
            </a:p>
          </p:txBody>
        </p:sp>
        <p:grpSp>
          <p:nvGrpSpPr>
            <p:cNvPr id="16" name="组合 15"/>
            <p:cNvGrpSpPr/>
            <p:nvPr/>
          </p:nvGrpSpPr>
          <p:grpSpPr>
            <a:xfrm>
              <a:off x="2863408" y="1789656"/>
              <a:ext cx="710599" cy="773822"/>
              <a:chOff x="550069" y="1100038"/>
              <a:chExt cx="710599"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5" name="直接连接符 4"/>
            <p:cNvCxnSpPr>
              <a:endCxn id="47" idx="2"/>
            </p:cNvCxnSpPr>
            <p:nvPr/>
          </p:nvCxnSpPr>
          <p:spPr>
            <a:xfrm>
              <a:off x="3443390" y="2420667"/>
              <a:ext cx="133894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97" name="组合 96"/>
          <p:cNvGrpSpPr/>
          <p:nvPr/>
        </p:nvGrpSpPr>
        <p:grpSpPr>
          <a:xfrm>
            <a:off x="-56139" y="-601220"/>
            <a:ext cx="2368153" cy="5789614"/>
            <a:chOff x="-56639" y="-632373"/>
            <a:chExt cx="2368153" cy="5789614"/>
          </a:xfrm>
        </p:grpSpPr>
        <p:sp>
          <p:nvSpPr>
            <p:cNvPr id="98"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0"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1"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3"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4"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9"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0"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1"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2"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3"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4"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5"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6"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7"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8"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9"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0"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1"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2"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3"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4"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5"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6"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7"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8"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9"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0"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1"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2"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3"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4"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65" name="组合 164"/>
          <p:cNvGrpSpPr/>
          <p:nvPr/>
        </p:nvGrpSpPr>
        <p:grpSpPr>
          <a:xfrm flipH="1">
            <a:off x="6833040" y="-636958"/>
            <a:ext cx="2368153" cy="5789614"/>
            <a:chOff x="-56639" y="-632373"/>
            <a:chExt cx="2368153" cy="5789614"/>
          </a:xfrm>
        </p:grpSpPr>
        <p:sp>
          <p:nvSpPr>
            <p:cNvPr id="166"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7"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8"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9"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0"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1"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2"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3"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4"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5"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6"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7"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8"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9"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0"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1"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2"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3"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4"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5"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6"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7"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8"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9"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0"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1"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2"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3"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4"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5"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6"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7"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8"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9"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aphicFrame>
        <p:nvGraphicFramePr>
          <p:cNvPr id="4" name="图示 3"/>
          <p:cNvGraphicFramePr/>
          <p:nvPr/>
        </p:nvGraphicFramePr>
        <p:xfrm>
          <a:off x="2555776" y="2355726"/>
          <a:ext cx="3888432" cy="24640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0" name="箭头: 左 79">
            <a:hlinkClick r:id="rId6" action="ppaction://hlinksldjump"/>
          </p:cNvPr>
          <p:cNvSpPr/>
          <p:nvPr/>
        </p:nvSpPr>
        <p:spPr>
          <a:xfrm>
            <a:off x="6926458" y="4686255"/>
            <a:ext cx="504056" cy="36004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anim calcmode="lin" valueType="num">
                                      <p:cBhvr>
                                        <p:cTn id="13" dur="1000" fill="hold"/>
                                        <p:tgtEl>
                                          <p:spTgt spid="165"/>
                                        </p:tgtEl>
                                        <p:attrNameLst>
                                          <p:attrName>ppt_x</p:attrName>
                                        </p:attrNameLst>
                                      </p:cBhvr>
                                      <p:tavLst>
                                        <p:tav tm="0">
                                          <p:val>
                                            <p:strVal val="#ppt_x"/>
                                          </p:val>
                                        </p:tav>
                                        <p:tav tm="100000">
                                          <p:val>
                                            <p:strVal val="#ppt_x"/>
                                          </p:val>
                                        </p:tav>
                                      </p:tavLst>
                                    </p:anim>
                                    <p:anim calcmode="lin" valueType="num">
                                      <p:cBhvr>
                                        <p:cTn id="14" dur="1000" fill="hold"/>
                                        <p:tgtEl>
                                          <p:spTgt spid="165"/>
                                        </p:tgtEl>
                                        <p:attrNameLst>
                                          <p:attrName>ppt_y</p:attrName>
                                        </p:attrNameLst>
                                      </p:cBhvr>
                                      <p:tavLst>
                                        <p:tav tm="0">
                                          <p:val>
                                            <p:strVal val="#ppt_y-.1"/>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par>
                          <p:cTn id="17" fill="hold">
                            <p:stCondLst>
                              <p:cond delay="1000"/>
                            </p:stCondLst>
                            <p:childTnLst>
                              <p:par>
                                <p:cTn id="18" presetID="5" presetClass="entr" presetSubtype="10" fill="hold" grpId="0" nodeType="afterEffect">
                                  <p:stCondLst>
                                    <p:cond delay="0"/>
                                  </p:stCondLst>
                                  <p:childTnLst>
                                    <p:set>
                                      <p:cBhvr>
                                        <p:cTn id="19" dur="1" fill="hold">
                                          <p:stCondLst>
                                            <p:cond delay="0"/>
                                          </p:stCondLst>
                                        </p:cTn>
                                        <p:tgtEl>
                                          <p:spTgt spid="138">
                                            <p:txEl>
                                              <p:pRg st="0" end="0"/>
                                            </p:txEl>
                                          </p:spTgt>
                                        </p:tgtEl>
                                        <p:attrNameLst>
                                          <p:attrName>style.visibility</p:attrName>
                                        </p:attrNameLst>
                                      </p:cBhvr>
                                      <p:to>
                                        <p:strVal val="visible"/>
                                      </p:to>
                                    </p:set>
                                    <p:animEffect transition="in" filter="checkerboard(across)">
                                      <p:cBhvr>
                                        <p:cTn id="20" dur="500"/>
                                        <p:tgtEl>
                                          <p:spTgt spid="138">
                                            <p:txEl>
                                              <p:pRg st="0" end="0"/>
                                            </p:txEl>
                                          </p:spTgt>
                                        </p:tgtEl>
                                      </p:cBhvr>
                                    </p:animEffect>
                                  </p:childTnLst>
                                </p:cTn>
                              </p:par>
                            </p:childTnLst>
                          </p:cTn>
                        </p:par>
                        <p:par>
                          <p:cTn id="21" fill="hold">
                            <p:stCondLst>
                              <p:cond delay="1500"/>
                            </p:stCondLst>
                            <p:childTnLst>
                              <p:par>
                                <p:cTn id="22" presetID="5" presetClass="entr" presetSubtype="10" fill="hold" nodeType="afterEffect">
                                  <p:stCondLst>
                                    <p:cond delay="0"/>
                                  </p:stCondLst>
                                  <p:childTnLst>
                                    <p:set>
                                      <p:cBhvr>
                                        <p:cTn id="23" dur="1" fill="hold">
                                          <p:stCondLst>
                                            <p:cond delay="0"/>
                                          </p:stCondLst>
                                        </p:cTn>
                                        <p:tgtEl>
                                          <p:spTgt spid="138">
                                            <p:txEl>
                                              <p:pRg st="1" end="1"/>
                                            </p:txEl>
                                          </p:spTgt>
                                        </p:tgtEl>
                                        <p:attrNameLst>
                                          <p:attrName>style.visibility</p:attrName>
                                        </p:attrNameLst>
                                      </p:cBhvr>
                                      <p:to>
                                        <p:strVal val="visible"/>
                                      </p:to>
                                    </p:set>
                                    <p:animEffect transition="in" filter="checkerboard(across)">
                                      <p:cBhvr>
                                        <p:cTn id="24" dur="500"/>
                                        <p:tgtEl>
                                          <p:spTgt spid="138">
                                            <p:txEl>
                                              <p:pRg st="1" end="1"/>
                                            </p:txEl>
                                          </p:spTgt>
                                        </p:tgtEl>
                                      </p:cBhvr>
                                    </p:animEffect>
                                  </p:childTnLst>
                                </p:cTn>
                              </p:par>
                            </p:childTnLst>
                          </p:cTn>
                        </p:par>
                        <p:par>
                          <p:cTn id="25" fill="hold">
                            <p:stCondLst>
                              <p:cond delay="2000"/>
                            </p:stCondLst>
                            <p:childTnLst>
                              <p:par>
                                <p:cTn id="26" presetID="5" presetClass="entr" presetSubtype="10" fill="hold" nodeType="afterEffect">
                                  <p:stCondLst>
                                    <p:cond delay="0"/>
                                  </p:stCondLst>
                                  <p:childTnLst>
                                    <p:set>
                                      <p:cBhvr>
                                        <p:cTn id="27" dur="1" fill="hold">
                                          <p:stCondLst>
                                            <p:cond delay="0"/>
                                          </p:stCondLst>
                                        </p:cTn>
                                        <p:tgtEl>
                                          <p:spTgt spid="138">
                                            <p:txEl>
                                              <p:pRg st="2" end="2"/>
                                            </p:txEl>
                                          </p:spTgt>
                                        </p:tgtEl>
                                        <p:attrNameLst>
                                          <p:attrName>style.visibility</p:attrName>
                                        </p:attrNameLst>
                                      </p:cBhvr>
                                      <p:to>
                                        <p:strVal val="visible"/>
                                      </p:to>
                                    </p:set>
                                    <p:animEffect transition="in" filter="checkerboard(across)">
                                      <p:cBhvr>
                                        <p:cTn id="28" dur="500"/>
                                        <p:tgtEl>
                                          <p:spTgt spid="138">
                                            <p:txEl>
                                              <p:pRg st="2" end="2"/>
                                            </p:txEl>
                                          </p:spTgt>
                                        </p:tgtEl>
                                      </p:cBhvr>
                                    </p:animEffect>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uiExpand="1" build="p"/>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文本框 137"/>
          <p:cNvSpPr txBox="1"/>
          <p:nvPr/>
        </p:nvSpPr>
        <p:spPr>
          <a:xfrm>
            <a:off x="2108896" y="864557"/>
            <a:ext cx="5078346" cy="2067233"/>
          </a:xfrm>
          <a:prstGeom prst="rect">
            <a:avLst/>
          </a:prstGeom>
          <a:noFill/>
        </p:spPr>
        <p:txBody>
          <a:bodyPr wrap="square" rtlCol="0">
            <a:spAutoFit/>
          </a:bodyPr>
          <a:lstStyle/>
          <a:p>
            <a:pPr marL="342900" indent="-342900">
              <a:lnSpc>
                <a:spcPts val="2200"/>
              </a:lnSpc>
              <a:buFont typeface="+mj-lt"/>
              <a:buAutoNum type="arabicPeriod"/>
            </a:pPr>
            <a:r>
              <a:rPr lang="zh-CN" altLang="zh-CN" sz="1400" dirty="0">
                <a:latin typeface="宋体" panose="02010600030101010101" pitchFamily="2" charset="-122"/>
                <a:ea typeface="宋体" panose="02010600030101010101" pitchFamily="2" charset="-122"/>
              </a:rPr>
              <a:t>爬取数据前需要获取网页的源代码，不同的数据结构都有指定的</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URL</a:t>
            </a:r>
            <a:r>
              <a:rPr lang="zh-CN" altLang="zh-CN" sz="1400" dirty="0">
                <a:latin typeface="宋体" panose="02010600030101010101" pitchFamily="2" charset="-122"/>
                <a:ea typeface="宋体" panose="02010600030101010101" pitchFamily="2" charset="-122"/>
              </a:rPr>
              <a:t>，根据需要选择特定的</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URL</a:t>
            </a:r>
            <a:r>
              <a:rPr lang="zh-CN" altLang="zh-CN" sz="1400" dirty="0">
                <a:latin typeface="宋体" panose="02010600030101010101" pitchFamily="2" charset="-122"/>
                <a:ea typeface="宋体" panose="02010600030101010101" pitchFamily="2" charset="-122"/>
              </a:rPr>
              <a:t>；</a:t>
            </a:r>
            <a:endParaRPr lang="zh-CN" altLang="zh-CN" sz="1400" dirty="0">
              <a:latin typeface="宋体" panose="02010600030101010101" pitchFamily="2" charset="-122"/>
              <a:ea typeface="宋体" panose="02010600030101010101" pitchFamily="2" charset="-122"/>
            </a:endParaRPr>
          </a:p>
          <a:p>
            <a:pPr marL="342900" indent="-342900">
              <a:lnSpc>
                <a:spcPts val="2200"/>
              </a:lnSpc>
              <a:buFont typeface="+mj-lt"/>
              <a:buAutoNum type="arabicPeriod"/>
            </a:pPr>
            <a:r>
              <a:rPr lang="zh-CN" altLang="zh-CN" sz="1400" dirty="0">
                <a:latin typeface="宋体" panose="02010600030101010101" pitchFamily="2" charset="-122"/>
                <a:ea typeface="宋体" panose="02010600030101010101" pitchFamily="2" charset="-122"/>
              </a:rPr>
              <a:t>基于</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requests</a:t>
            </a:r>
            <a:r>
              <a:rPr lang="zh-CN" altLang="zh-CN" sz="1400" dirty="0">
                <a:latin typeface="宋体" panose="02010600030101010101" pitchFamily="2" charset="-122"/>
                <a:ea typeface="宋体" panose="02010600030101010101" pitchFamily="2" charset="-122"/>
              </a:rPr>
              <a:t>模块发起用于模拟浏览器获取到网页数据的请求；</a:t>
            </a:r>
            <a:endParaRPr lang="en-US" altLang="zh-CN" sz="1400" dirty="0">
              <a:latin typeface="宋体" panose="02010600030101010101" pitchFamily="2" charset="-122"/>
              <a:ea typeface="宋体" panose="02010600030101010101" pitchFamily="2" charset="-122"/>
            </a:endParaRPr>
          </a:p>
          <a:p>
            <a:pPr marL="342900" indent="-342900">
              <a:lnSpc>
                <a:spcPts val="2200"/>
              </a:lnSpc>
              <a:buFont typeface="+mj-lt"/>
              <a:buAutoNum type="arabicPeriod"/>
            </a:pPr>
            <a:r>
              <a:rPr lang="zh-CN" altLang="zh-CN" sz="1400" dirty="0">
                <a:latin typeface="宋体" panose="02010600030101010101" pitchFamily="2" charset="-122"/>
                <a:ea typeface="宋体" panose="02010600030101010101" pitchFamily="2" charset="-122"/>
              </a:rPr>
              <a:t>获取响应中的数据；</a:t>
            </a:r>
            <a:endParaRPr lang="en-US" altLang="zh-CN" sz="1400" dirty="0">
              <a:latin typeface="宋体" panose="02010600030101010101" pitchFamily="2" charset="-122"/>
              <a:ea typeface="宋体" panose="02010600030101010101" pitchFamily="2" charset="-122"/>
            </a:endParaRPr>
          </a:p>
          <a:p>
            <a:pPr marL="342900" indent="-342900">
              <a:lnSpc>
                <a:spcPts val="2200"/>
              </a:lnSpc>
              <a:buFont typeface="+mj-lt"/>
              <a:buAutoNum type="arabicPeriod"/>
            </a:pPr>
            <a:r>
              <a:rPr lang="zh-CN" altLang="zh-CN" sz="1400" dirty="0">
                <a:latin typeface="宋体" panose="02010600030101010101" pitchFamily="2" charset="-122"/>
                <a:ea typeface="宋体" panose="02010600030101010101" pitchFamily="2" charset="-122"/>
              </a:rPr>
              <a:t>网页的数据是以</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JSON</a:t>
            </a:r>
            <a:r>
              <a:rPr lang="zh-CN" altLang="zh-CN" sz="1400" dirty="0">
                <a:latin typeface="宋体" panose="02010600030101010101" pitchFamily="2" charset="-122"/>
                <a:ea typeface="宋体" panose="02010600030101010101" pitchFamily="2" charset="-122"/>
              </a:rPr>
              <a:t>格式储存的，需要对数据进行解析；</a:t>
            </a:r>
            <a:endParaRPr lang="zh-CN" altLang="zh-CN" sz="1400" dirty="0">
              <a:latin typeface="宋体" panose="02010600030101010101" pitchFamily="2" charset="-122"/>
              <a:ea typeface="宋体" panose="02010600030101010101" pitchFamily="2" charset="-122"/>
            </a:endParaRPr>
          </a:p>
          <a:p>
            <a:pPr marL="342900" indent="-342900">
              <a:lnSpc>
                <a:spcPts val="2200"/>
              </a:lnSpc>
              <a:buFont typeface="+mj-lt"/>
              <a:buAutoNum type="arabicPeriod"/>
            </a:pPr>
            <a:r>
              <a:rPr lang="zh-CN" altLang="zh-CN" sz="1400" dirty="0">
                <a:latin typeface="宋体" panose="02010600030101010101" pitchFamily="2" charset="-122"/>
                <a:ea typeface="宋体" panose="02010600030101010101" pitchFamily="2" charset="-122"/>
              </a:rPr>
              <a:t>保存数据。</a:t>
            </a:r>
            <a:endParaRPr lang="zh-CN" altLang="en-US" sz="1400" dirty="0">
              <a:solidFill>
                <a:schemeClr val="tx1">
                  <a:lumMod val="50000"/>
                  <a:lumOff val="50000"/>
                </a:schemeClr>
              </a:solidFill>
              <a:latin typeface="宋体" panose="02010600030101010101" pitchFamily="2" charset="-122"/>
              <a:ea typeface="宋体" panose="02010600030101010101" pitchFamily="2" charset="-122"/>
            </a:endParaRPr>
          </a:p>
        </p:txBody>
      </p:sp>
      <p:grpSp>
        <p:nvGrpSpPr>
          <p:cNvPr id="97" name="组合 96"/>
          <p:cNvGrpSpPr/>
          <p:nvPr/>
        </p:nvGrpSpPr>
        <p:grpSpPr>
          <a:xfrm>
            <a:off x="-56139" y="-601220"/>
            <a:ext cx="2368153" cy="5789614"/>
            <a:chOff x="-56639" y="-632373"/>
            <a:chExt cx="2368153" cy="5789614"/>
          </a:xfrm>
        </p:grpSpPr>
        <p:sp>
          <p:nvSpPr>
            <p:cNvPr id="98"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9"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0"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1"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2"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3"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4"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5"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9"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0"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1"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2"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3"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4"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5"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6"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7"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8"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9"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0"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1"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2"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3"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4"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5"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6"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7"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8"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9"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0"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1"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2"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3"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4"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65" name="组合 164"/>
          <p:cNvGrpSpPr/>
          <p:nvPr/>
        </p:nvGrpSpPr>
        <p:grpSpPr>
          <a:xfrm flipH="1">
            <a:off x="6833040" y="-636958"/>
            <a:ext cx="2368153" cy="5789614"/>
            <a:chOff x="-56639" y="-632373"/>
            <a:chExt cx="2368153" cy="5789614"/>
          </a:xfrm>
        </p:grpSpPr>
        <p:sp>
          <p:nvSpPr>
            <p:cNvPr id="166"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7"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8"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9"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0"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1"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2"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3"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4"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5"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6"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7"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8"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9"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0"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1"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2"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3"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4"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5"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6"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7"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8"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9"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0"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1"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2"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3"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4"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5"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6"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7"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8"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9"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aphicFrame>
        <p:nvGraphicFramePr>
          <p:cNvPr id="3" name="图示 2"/>
          <p:cNvGraphicFramePr/>
          <p:nvPr/>
        </p:nvGraphicFramePr>
        <p:xfrm>
          <a:off x="1506333" y="2643758"/>
          <a:ext cx="6365780" cy="21575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80" name="组合 79"/>
          <p:cNvGrpSpPr/>
          <p:nvPr/>
        </p:nvGrpSpPr>
        <p:grpSpPr>
          <a:xfrm>
            <a:off x="1657552" y="-2272"/>
            <a:ext cx="3130472" cy="773822"/>
            <a:chOff x="2863408" y="1789656"/>
            <a:chExt cx="3130472" cy="773822"/>
          </a:xfrm>
        </p:grpSpPr>
        <p:sp>
          <p:nvSpPr>
            <p:cNvPr id="81" name="Rectangle 11"/>
            <p:cNvSpPr>
              <a:spLocks noChangeArrowheads="1"/>
            </p:cNvSpPr>
            <p:nvPr/>
          </p:nvSpPr>
          <p:spPr bwMode="gray">
            <a:xfrm>
              <a:off x="3570784" y="1897447"/>
              <a:ext cx="2423096"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数据准备</a:t>
              </a:r>
              <a:endParaRPr lang="zh-CN" altLang="en-US" sz="2800" b="1" dirty="0">
                <a:latin typeface="宋体" panose="02010600030101010101" pitchFamily="2" charset="-122"/>
                <a:ea typeface="宋体" panose="02010600030101010101" pitchFamily="2" charset="-122"/>
              </a:endParaRPr>
            </a:p>
          </p:txBody>
        </p:sp>
        <p:grpSp>
          <p:nvGrpSpPr>
            <p:cNvPr id="82" name="组合 81"/>
            <p:cNvGrpSpPr/>
            <p:nvPr/>
          </p:nvGrpSpPr>
          <p:grpSpPr>
            <a:xfrm>
              <a:off x="2863408" y="1789656"/>
              <a:ext cx="710599" cy="773822"/>
              <a:chOff x="550069" y="1100038"/>
              <a:chExt cx="710599" cy="773822"/>
            </a:xfrm>
          </p:grpSpPr>
          <p:sp>
            <p:nvSpPr>
              <p:cNvPr id="8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5" name="TextBox 84"/>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83" name="直接连接符 82"/>
            <p:cNvCxnSpPr/>
            <p:nvPr/>
          </p:nvCxnSpPr>
          <p:spPr>
            <a:xfrm>
              <a:off x="3443390" y="2420667"/>
              <a:ext cx="197442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86" name="箭头: 左 85">
            <a:hlinkClick r:id="rId6" action="ppaction://hlinksldjump"/>
          </p:cNvPr>
          <p:cNvSpPr/>
          <p:nvPr/>
        </p:nvSpPr>
        <p:spPr>
          <a:xfrm>
            <a:off x="6944693" y="4537501"/>
            <a:ext cx="504056" cy="36004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1000"/>
                                        <p:tgtEl>
                                          <p:spTgt spid="165"/>
                                        </p:tgtEl>
                                      </p:cBhvr>
                                    </p:animEffect>
                                    <p:anim calcmode="lin" valueType="num">
                                      <p:cBhvr>
                                        <p:cTn id="13" dur="1000" fill="hold"/>
                                        <p:tgtEl>
                                          <p:spTgt spid="165"/>
                                        </p:tgtEl>
                                        <p:attrNameLst>
                                          <p:attrName>ppt_x</p:attrName>
                                        </p:attrNameLst>
                                      </p:cBhvr>
                                      <p:tavLst>
                                        <p:tav tm="0">
                                          <p:val>
                                            <p:strVal val="#ppt_x"/>
                                          </p:val>
                                        </p:tav>
                                        <p:tav tm="100000">
                                          <p:val>
                                            <p:strVal val="#ppt_x"/>
                                          </p:val>
                                        </p:tav>
                                      </p:tavLst>
                                    </p:anim>
                                    <p:anim calcmode="lin" valueType="num">
                                      <p:cBhvr>
                                        <p:cTn id="14" dur="1000" fill="hold"/>
                                        <p:tgtEl>
                                          <p:spTgt spid="165"/>
                                        </p:tgtEl>
                                        <p:attrNameLst>
                                          <p:attrName>ppt_y</p:attrName>
                                        </p:attrNameLst>
                                      </p:cBhvr>
                                      <p:tavLst>
                                        <p:tav tm="0">
                                          <p:val>
                                            <p:strVal val="#ppt_y-.1"/>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138">
                                            <p:txEl>
                                              <p:pRg st="0" end="0"/>
                                            </p:txEl>
                                          </p:spTgt>
                                        </p:tgtEl>
                                        <p:attrNameLst>
                                          <p:attrName>style.visibility</p:attrName>
                                        </p:attrNameLst>
                                      </p:cBhvr>
                                      <p:to>
                                        <p:strVal val="visible"/>
                                      </p:to>
                                    </p:set>
                                    <p:animEffect transition="in" filter="fade">
                                      <p:cBhvr>
                                        <p:cTn id="20" dur="1000"/>
                                        <p:tgtEl>
                                          <p:spTgt spid="138">
                                            <p:txEl>
                                              <p:pRg st="0" end="0"/>
                                            </p:txEl>
                                          </p:spTgt>
                                        </p:tgtEl>
                                      </p:cBhvr>
                                    </p:animEffect>
                                    <p:anim calcmode="lin" valueType="num">
                                      <p:cBhvr>
                                        <p:cTn id="21" dur="1000" fill="hold"/>
                                        <p:tgtEl>
                                          <p:spTgt spid="138">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38">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138">
                                            <p:txEl>
                                              <p:pRg st="1" end="1"/>
                                            </p:txEl>
                                          </p:spTgt>
                                        </p:tgtEl>
                                        <p:attrNameLst>
                                          <p:attrName>style.visibility</p:attrName>
                                        </p:attrNameLst>
                                      </p:cBhvr>
                                      <p:to>
                                        <p:strVal val="visible"/>
                                      </p:to>
                                    </p:set>
                                    <p:animEffect transition="in" filter="fade">
                                      <p:cBhvr>
                                        <p:cTn id="26" dur="1000"/>
                                        <p:tgtEl>
                                          <p:spTgt spid="138">
                                            <p:txEl>
                                              <p:pRg st="1" end="1"/>
                                            </p:txEl>
                                          </p:spTgt>
                                        </p:tgtEl>
                                      </p:cBhvr>
                                    </p:animEffect>
                                    <p:anim calcmode="lin" valueType="num">
                                      <p:cBhvr>
                                        <p:cTn id="27" dur="1000" fill="hold"/>
                                        <p:tgtEl>
                                          <p:spTgt spid="138">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8">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138">
                                            <p:txEl>
                                              <p:pRg st="2" end="2"/>
                                            </p:txEl>
                                          </p:spTgt>
                                        </p:tgtEl>
                                        <p:attrNameLst>
                                          <p:attrName>style.visibility</p:attrName>
                                        </p:attrNameLst>
                                      </p:cBhvr>
                                      <p:to>
                                        <p:strVal val="visible"/>
                                      </p:to>
                                    </p:set>
                                    <p:animEffect transition="in" filter="fade">
                                      <p:cBhvr>
                                        <p:cTn id="32" dur="1000"/>
                                        <p:tgtEl>
                                          <p:spTgt spid="138">
                                            <p:txEl>
                                              <p:pRg st="2" end="2"/>
                                            </p:txEl>
                                          </p:spTgt>
                                        </p:tgtEl>
                                      </p:cBhvr>
                                    </p:animEffect>
                                    <p:anim calcmode="lin" valueType="num">
                                      <p:cBhvr>
                                        <p:cTn id="33" dur="1000" fill="hold"/>
                                        <p:tgtEl>
                                          <p:spTgt spid="138">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138">
                                            <p:txEl>
                                              <p:pRg st="2" end="2"/>
                                            </p:txEl>
                                          </p:spTgt>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138">
                                            <p:txEl>
                                              <p:pRg st="3" end="3"/>
                                            </p:txEl>
                                          </p:spTgt>
                                        </p:tgtEl>
                                        <p:attrNameLst>
                                          <p:attrName>style.visibility</p:attrName>
                                        </p:attrNameLst>
                                      </p:cBhvr>
                                      <p:to>
                                        <p:strVal val="visible"/>
                                      </p:to>
                                    </p:set>
                                    <p:animEffect transition="in" filter="fade">
                                      <p:cBhvr>
                                        <p:cTn id="38" dur="1000"/>
                                        <p:tgtEl>
                                          <p:spTgt spid="138">
                                            <p:txEl>
                                              <p:pRg st="3" end="3"/>
                                            </p:txEl>
                                          </p:spTgt>
                                        </p:tgtEl>
                                      </p:cBhvr>
                                    </p:animEffect>
                                    <p:anim calcmode="lin" valueType="num">
                                      <p:cBhvr>
                                        <p:cTn id="39" dur="1000" fill="hold"/>
                                        <p:tgtEl>
                                          <p:spTgt spid="138">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38">
                                            <p:txEl>
                                              <p:pRg st="3" end="3"/>
                                            </p:txEl>
                                          </p:spTgt>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42" presetClass="entr" presetSubtype="0" fill="hold" nodeType="afterEffect">
                                  <p:stCondLst>
                                    <p:cond delay="0"/>
                                  </p:stCondLst>
                                  <p:childTnLst>
                                    <p:set>
                                      <p:cBhvr>
                                        <p:cTn id="43" dur="1" fill="hold">
                                          <p:stCondLst>
                                            <p:cond delay="0"/>
                                          </p:stCondLst>
                                        </p:cTn>
                                        <p:tgtEl>
                                          <p:spTgt spid="138">
                                            <p:txEl>
                                              <p:pRg st="4" end="4"/>
                                            </p:txEl>
                                          </p:spTgt>
                                        </p:tgtEl>
                                        <p:attrNameLst>
                                          <p:attrName>style.visibility</p:attrName>
                                        </p:attrNameLst>
                                      </p:cBhvr>
                                      <p:to>
                                        <p:strVal val="visible"/>
                                      </p:to>
                                    </p:set>
                                    <p:animEffect transition="in" filter="fade">
                                      <p:cBhvr>
                                        <p:cTn id="44" dur="1000"/>
                                        <p:tgtEl>
                                          <p:spTgt spid="138">
                                            <p:txEl>
                                              <p:pRg st="4" end="4"/>
                                            </p:txEl>
                                          </p:spTgt>
                                        </p:tgtEl>
                                      </p:cBhvr>
                                    </p:animEffect>
                                    <p:anim calcmode="lin" valueType="num">
                                      <p:cBhvr>
                                        <p:cTn id="45" dur="1000" fill="hold"/>
                                        <p:tgtEl>
                                          <p:spTgt spid="138">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138">
                                            <p:txEl>
                                              <p:pRg st="4" end="4"/>
                                            </p:txEl>
                                          </p:spTgt>
                                        </p:tgtEl>
                                        <p:attrNameLst>
                                          <p:attrName>ppt_y</p:attrName>
                                        </p:attrNameLst>
                                      </p:cBhvr>
                                      <p:tavLst>
                                        <p:tav tm="0">
                                          <p:val>
                                            <p:strVal val="#ppt_y+.1"/>
                                          </p:val>
                                        </p:tav>
                                        <p:tav tm="100000">
                                          <p:val>
                                            <p:strVal val="#ppt_y"/>
                                          </p:val>
                                        </p:tav>
                                      </p:tavLst>
                                    </p:anim>
                                  </p:childTnLst>
                                </p:cTn>
                              </p:par>
                            </p:childTnLst>
                          </p:cTn>
                        </p:par>
                        <p:par>
                          <p:cTn id="47" fill="hold">
                            <p:stCondLst>
                              <p:cond delay="6000"/>
                            </p:stCondLst>
                            <p:childTnLst>
                              <p:par>
                                <p:cTn id="48" presetID="10" presetClass="entr" presetSubtype="0" fill="hold" grpId="0" nodeType="after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395536" y="1296968"/>
            <a:ext cx="1373522" cy="2354901"/>
            <a:chOff x="1331640" y="1270654"/>
            <a:chExt cx="1373522" cy="2354901"/>
          </a:xfrm>
        </p:grpSpPr>
        <p:sp>
          <p:nvSpPr>
            <p:cNvPr id="4" name="圆角矩形 3"/>
            <p:cNvSpPr/>
            <p:nvPr/>
          </p:nvSpPr>
          <p:spPr bwMode="auto">
            <a:xfrm rot="5400000">
              <a:off x="849035" y="1841328"/>
              <a:ext cx="2354901" cy="1213553"/>
            </a:xfrm>
            <a:prstGeom prst="roundRect">
              <a:avLst>
                <a:gd name="adj" fmla="val 50000"/>
              </a:avLst>
            </a:prstGeom>
            <a:solidFill>
              <a:schemeClr val="accent4">
                <a:lumMod val="40000"/>
                <a:lumOff val="6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dirty="0">
                <a:latin typeface="微软雅黑" panose="020B0503020204020204" pitchFamily="34" charset="-122"/>
                <a:ea typeface="微软雅黑" panose="020B0503020204020204" pitchFamily="34" charset="-122"/>
              </a:endParaRPr>
            </a:p>
          </p:txBody>
        </p:sp>
        <p:sp>
          <p:nvSpPr>
            <p:cNvPr id="5" name="椭圆 4"/>
            <p:cNvSpPr/>
            <p:nvPr/>
          </p:nvSpPr>
          <p:spPr bwMode="auto">
            <a:xfrm>
              <a:off x="1552084"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6" name="Text Box 39"/>
            <p:cNvSpPr txBox="1">
              <a:spLocks noChangeArrowheads="1"/>
            </p:cNvSpPr>
            <p:nvPr/>
          </p:nvSpPr>
          <p:spPr bwMode="auto">
            <a:xfrm>
              <a:off x="1505018" y="1485740"/>
              <a:ext cx="1042932" cy="65165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hlinkClick r:id="rId1" action="ppaction://hlinksldjump"/>
                </a:rPr>
                <a:t>3.1</a:t>
              </a:r>
              <a:endPar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 Box 39"/>
            <p:cNvSpPr txBox="1">
              <a:spLocks noChangeArrowheads="1"/>
            </p:cNvSpPr>
            <p:nvPr/>
          </p:nvSpPr>
          <p:spPr bwMode="auto">
            <a:xfrm>
              <a:off x="1331640" y="2571750"/>
              <a:ext cx="1373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1400" b="1" dirty="0">
                  <a:latin typeface="宋体" panose="02010600030101010101" pitchFamily="2" charset="-122"/>
                  <a:ea typeface="宋体" panose="02010600030101010101" pitchFamily="2" charset="-122"/>
                </a:rPr>
                <a:t>获取疫情数据</a:t>
              </a:r>
              <a:endParaRPr lang="en-US" altLang="zh-CN" sz="1400" b="1" dirty="0">
                <a:latin typeface="宋体" panose="02010600030101010101" pitchFamily="2" charset="-122"/>
                <a:ea typeface="宋体" panose="02010600030101010101" pitchFamily="2" charset="-122"/>
              </a:endParaRPr>
            </a:p>
          </p:txBody>
        </p:sp>
      </p:grpSp>
      <p:grpSp>
        <p:nvGrpSpPr>
          <p:cNvPr id="3" name="组合 2"/>
          <p:cNvGrpSpPr/>
          <p:nvPr/>
        </p:nvGrpSpPr>
        <p:grpSpPr>
          <a:xfrm>
            <a:off x="2212942" y="1296968"/>
            <a:ext cx="1278938" cy="2354901"/>
            <a:chOff x="3149046" y="1270654"/>
            <a:chExt cx="1278938" cy="2354901"/>
          </a:xfrm>
        </p:grpSpPr>
        <p:sp>
          <p:nvSpPr>
            <p:cNvPr id="9" name="圆角矩形 8"/>
            <p:cNvSpPr/>
            <p:nvPr/>
          </p:nvSpPr>
          <p:spPr bwMode="auto">
            <a:xfrm rot="5400000">
              <a:off x="2585758" y="1841328"/>
              <a:ext cx="2354901" cy="1213553"/>
            </a:xfrm>
            <a:prstGeom prst="roundRect">
              <a:avLst>
                <a:gd name="adj" fmla="val 50000"/>
              </a:avLst>
            </a:prstGeom>
            <a:solidFill>
              <a:schemeClr val="accent2"/>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dirty="0">
                <a:latin typeface="微软雅黑" panose="020B0503020204020204" pitchFamily="34" charset="-122"/>
                <a:ea typeface="微软雅黑" panose="020B0503020204020204" pitchFamily="34" charset="-122"/>
              </a:endParaRPr>
            </a:p>
          </p:txBody>
        </p:sp>
        <p:sp>
          <p:nvSpPr>
            <p:cNvPr id="10" name="椭圆 9"/>
            <p:cNvSpPr/>
            <p:nvPr/>
          </p:nvSpPr>
          <p:spPr bwMode="auto">
            <a:xfrm>
              <a:off x="3288808"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11" name="Text Box 39"/>
            <p:cNvSpPr txBox="1">
              <a:spLocks noChangeArrowheads="1"/>
            </p:cNvSpPr>
            <p:nvPr/>
          </p:nvSpPr>
          <p:spPr bwMode="auto">
            <a:xfrm>
              <a:off x="3241741" y="1491630"/>
              <a:ext cx="1042932" cy="651653"/>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hlinkClick r:id="rId2" action="ppaction://hlinksldjump"/>
                </a:rPr>
                <a:t>3.2</a:t>
              </a:r>
              <a:endPar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Text Box 39"/>
            <p:cNvSpPr txBox="1">
              <a:spLocks noChangeArrowheads="1"/>
            </p:cNvSpPr>
            <p:nvPr/>
          </p:nvSpPr>
          <p:spPr bwMode="auto">
            <a:xfrm>
              <a:off x="3149046" y="2571750"/>
              <a:ext cx="12789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1400" b="1" dirty="0">
                  <a:latin typeface="宋体" panose="02010600030101010101" pitchFamily="2" charset="-122"/>
                  <a:ea typeface="宋体" panose="02010600030101010101" pitchFamily="2" charset="-122"/>
                </a:rPr>
                <a:t>疫情数据分析</a:t>
              </a:r>
              <a:endParaRPr lang="en-US" altLang="zh-CN" sz="1400" b="1" dirty="0">
                <a:latin typeface="宋体" panose="02010600030101010101" pitchFamily="2" charset="-122"/>
                <a:ea typeface="宋体" panose="02010600030101010101" pitchFamily="2" charset="-122"/>
              </a:endParaRPr>
            </a:p>
          </p:txBody>
        </p:sp>
      </p:grpSp>
      <p:grpSp>
        <p:nvGrpSpPr>
          <p:cNvPr id="12" name="组合 11"/>
          <p:cNvGrpSpPr/>
          <p:nvPr/>
        </p:nvGrpSpPr>
        <p:grpSpPr>
          <a:xfrm>
            <a:off x="3694063" y="1296968"/>
            <a:ext cx="1681973" cy="2354901"/>
            <a:chOff x="4716016" y="1270654"/>
            <a:chExt cx="1596124" cy="2354901"/>
          </a:xfrm>
        </p:grpSpPr>
        <p:sp>
          <p:nvSpPr>
            <p:cNvPr id="15" name="圆角矩形 14"/>
            <p:cNvSpPr/>
            <p:nvPr/>
          </p:nvSpPr>
          <p:spPr bwMode="auto">
            <a:xfrm rot="5400000">
              <a:off x="4326282" y="1841328"/>
              <a:ext cx="2354901" cy="1213553"/>
            </a:xfrm>
            <a:prstGeom prst="roundRect">
              <a:avLst>
                <a:gd name="adj" fmla="val 50000"/>
              </a:avLst>
            </a:prstGeom>
            <a:solidFill>
              <a:schemeClr val="accent3">
                <a:lumMod val="40000"/>
                <a:lumOff val="6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dirty="0">
                <a:latin typeface="微软雅黑" panose="020B0503020204020204" pitchFamily="34" charset="-122"/>
                <a:ea typeface="微软雅黑" panose="020B0503020204020204" pitchFamily="34" charset="-122"/>
              </a:endParaRPr>
            </a:p>
          </p:txBody>
        </p:sp>
        <p:sp>
          <p:nvSpPr>
            <p:cNvPr id="16" name="椭圆 15"/>
            <p:cNvSpPr/>
            <p:nvPr/>
          </p:nvSpPr>
          <p:spPr bwMode="auto">
            <a:xfrm>
              <a:off x="5029333"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17" name="Text Box 39"/>
            <p:cNvSpPr txBox="1">
              <a:spLocks noChangeArrowheads="1"/>
            </p:cNvSpPr>
            <p:nvPr/>
          </p:nvSpPr>
          <p:spPr bwMode="auto">
            <a:xfrm>
              <a:off x="5001732" y="1495163"/>
              <a:ext cx="1042932" cy="653962"/>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hlinkClick r:id="rId3" action="ppaction://hlinksldjump"/>
                </a:rPr>
                <a:t>3.3</a:t>
              </a:r>
              <a:endPar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 name="Text Box 39"/>
            <p:cNvSpPr txBox="1">
              <a:spLocks noChangeArrowheads="1"/>
            </p:cNvSpPr>
            <p:nvPr/>
          </p:nvSpPr>
          <p:spPr bwMode="auto">
            <a:xfrm>
              <a:off x="4716016" y="2545436"/>
              <a:ext cx="15961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1400" b="1" dirty="0">
                  <a:latin typeface="宋体" panose="02010600030101010101" pitchFamily="2" charset="-122"/>
                  <a:ea typeface="宋体" panose="02010600030101010101" pitchFamily="2" charset="-122"/>
                </a:rPr>
                <a:t>每日疫情变化</a:t>
              </a:r>
              <a:endParaRPr lang="en-US" altLang="zh-CN" sz="1400" b="1" dirty="0">
                <a:latin typeface="宋体" panose="02010600030101010101" pitchFamily="2" charset="-122"/>
                <a:ea typeface="宋体" panose="02010600030101010101" pitchFamily="2" charset="-122"/>
              </a:endParaRPr>
            </a:p>
            <a:p>
              <a:pPr algn="ctr">
                <a:spcBef>
                  <a:spcPct val="0"/>
                </a:spcBef>
                <a:defRPr/>
              </a:pPr>
              <a:r>
                <a:rPr lang="zh-CN" altLang="en-US" sz="1400" b="1" dirty="0">
                  <a:latin typeface="宋体" panose="02010600030101010101" pitchFamily="2" charset="-122"/>
                  <a:ea typeface="宋体" panose="02010600030101010101" pitchFamily="2" charset="-122"/>
                </a:rPr>
                <a:t>可视化</a:t>
              </a:r>
              <a:endParaRPr lang="en-US" altLang="zh-CN" sz="1400" b="1" dirty="0">
                <a:latin typeface="宋体" panose="02010600030101010101" pitchFamily="2" charset="-122"/>
                <a:ea typeface="宋体" panose="02010600030101010101" pitchFamily="2" charset="-122"/>
              </a:endParaRPr>
            </a:p>
          </p:txBody>
        </p:sp>
      </p:grpSp>
      <p:grpSp>
        <p:nvGrpSpPr>
          <p:cNvPr id="18" name="组合 17"/>
          <p:cNvGrpSpPr/>
          <p:nvPr/>
        </p:nvGrpSpPr>
        <p:grpSpPr>
          <a:xfrm>
            <a:off x="5590213" y="1296969"/>
            <a:ext cx="1502067" cy="2354901"/>
            <a:chOff x="6519021" y="1270655"/>
            <a:chExt cx="1349854" cy="2354901"/>
          </a:xfrm>
        </p:grpSpPr>
        <p:sp>
          <p:nvSpPr>
            <p:cNvPr id="19" name="圆角矩形 18"/>
            <p:cNvSpPr/>
            <p:nvPr/>
          </p:nvSpPr>
          <p:spPr bwMode="auto">
            <a:xfrm rot="5400000">
              <a:off x="6019936" y="1841329"/>
              <a:ext cx="2354901" cy="1213553"/>
            </a:xfrm>
            <a:prstGeom prst="roundRect">
              <a:avLst>
                <a:gd name="adj" fmla="val 50000"/>
              </a:avLst>
            </a:prstGeom>
            <a:solidFill>
              <a:schemeClr val="accent6">
                <a:lumMod val="9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dirty="0">
                <a:latin typeface="微软雅黑" panose="020B0503020204020204" pitchFamily="34" charset="-122"/>
                <a:ea typeface="微软雅黑" panose="020B0503020204020204" pitchFamily="34" charset="-122"/>
              </a:endParaRPr>
            </a:p>
          </p:txBody>
        </p:sp>
        <p:sp>
          <p:nvSpPr>
            <p:cNvPr id="20" name="椭圆 19"/>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1" name="Text Box 39"/>
            <p:cNvSpPr txBox="1">
              <a:spLocks noChangeArrowheads="1"/>
            </p:cNvSpPr>
            <p:nvPr/>
          </p:nvSpPr>
          <p:spPr bwMode="auto">
            <a:xfrm>
              <a:off x="6675926" y="1462859"/>
              <a:ext cx="1042932" cy="653962"/>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hlinkClick r:id="rId4" action="ppaction://hlinksldjump"/>
                </a:rPr>
                <a:t>3.4</a:t>
              </a:r>
              <a:endPar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Text Box 39"/>
            <p:cNvSpPr txBox="1">
              <a:spLocks noChangeArrowheads="1"/>
            </p:cNvSpPr>
            <p:nvPr/>
          </p:nvSpPr>
          <p:spPr bwMode="auto">
            <a:xfrm>
              <a:off x="6519021" y="2526272"/>
              <a:ext cx="13498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1400" b="1" dirty="0">
                  <a:latin typeface="宋体" panose="02010600030101010101" pitchFamily="2" charset="-122"/>
                  <a:ea typeface="宋体" panose="02010600030101010101" pitchFamily="2" charset="-122"/>
                </a:rPr>
                <a:t>中国疫情</a:t>
              </a:r>
              <a:endParaRPr lang="en-US" altLang="zh-CN" sz="1400" b="1" dirty="0">
                <a:latin typeface="宋体" panose="02010600030101010101" pitchFamily="2" charset="-122"/>
                <a:ea typeface="宋体" panose="02010600030101010101" pitchFamily="2" charset="-122"/>
              </a:endParaRPr>
            </a:p>
            <a:p>
              <a:pPr algn="ctr">
                <a:spcBef>
                  <a:spcPct val="0"/>
                </a:spcBef>
                <a:defRPr/>
              </a:pPr>
              <a:r>
                <a:rPr lang="zh-CN" altLang="en-US" sz="1400" b="1" dirty="0">
                  <a:latin typeface="宋体" panose="02010600030101010101" pitchFamily="2" charset="-122"/>
                  <a:ea typeface="宋体" panose="02010600030101010101" pitchFamily="2" charset="-122"/>
                </a:rPr>
                <a:t>地图可视化</a:t>
              </a:r>
              <a:endParaRPr lang="en-US" altLang="zh-CN" sz="1400" b="1" dirty="0">
                <a:latin typeface="宋体" panose="02010600030101010101" pitchFamily="2" charset="-122"/>
                <a:ea typeface="宋体" panose="02010600030101010101" pitchFamily="2" charset="-122"/>
              </a:endParaRPr>
            </a:p>
          </p:txBody>
        </p:sp>
      </p:grpSp>
      <p:grpSp>
        <p:nvGrpSpPr>
          <p:cNvPr id="22" name="组合 21"/>
          <p:cNvGrpSpPr/>
          <p:nvPr/>
        </p:nvGrpSpPr>
        <p:grpSpPr>
          <a:xfrm>
            <a:off x="1737680" y="2282071"/>
            <a:ext cx="417263" cy="228018"/>
            <a:chOff x="2673784" y="2255757"/>
            <a:chExt cx="417263" cy="228018"/>
          </a:xfrm>
        </p:grpSpPr>
        <p:sp>
          <p:nvSpPr>
            <p:cNvPr id="13" name="燕尾形 12"/>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4" name="燕尾形 13"/>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5214951" y="2282071"/>
            <a:ext cx="417263" cy="228018"/>
            <a:chOff x="6151055" y="2255757"/>
            <a:chExt cx="417263" cy="228018"/>
          </a:xfrm>
        </p:grpSpPr>
        <p:sp>
          <p:nvSpPr>
            <p:cNvPr id="23" name="燕尾形 22"/>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4" name="燕尾形 23"/>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3434657" y="2282071"/>
            <a:ext cx="417263" cy="228018"/>
            <a:chOff x="4440922" y="2255757"/>
            <a:chExt cx="417263" cy="228018"/>
          </a:xfrm>
        </p:grpSpPr>
        <p:sp>
          <p:nvSpPr>
            <p:cNvPr id="25" name="燕尾形 24"/>
            <p:cNvSpPr/>
            <p:nvPr/>
          </p:nvSpPr>
          <p:spPr>
            <a:xfrm>
              <a:off x="4440922"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6" name="燕尾形 25"/>
            <p:cNvSpPr/>
            <p:nvPr/>
          </p:nvSpPr>
          <p:spPr>
            <a:xfrm>
              <a:off x="4630167"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1081488" y="-2272"/>
            <a:ext cx="4079562" cy="773822"/>
            <a:chOff x="2863408" y="1789656"/>
            <a:chExt cx="4079562" cy="773822"/>
          </a:xfrm>
        </p:grpSpPr>
        <p:sp>
          <p:nvSpPr>
            <p:cNvPr id="47"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任务分析以及实现</a:t>
              </a:r>
              <a:endParaRPr lang="zh-CN" altLang="en-US" sz="2800" b="1" dirty="0">
                <a:latin typeface="宋体" panose="02010600030101010101" pitchFamily="2" charset="-122"/>
                <a:ea typeface="宋体" panose="02010600030101010101" pitchFamily="2" charset="-122"/>
              </a:endParaRPr>
            </a:p>
          </p:txBody>
        </p:sp>
        <p:grpSp>
          <p:nvGrpSpPr>
            <p:cNvPr id="48" name="组合 47"/>
            <p:cNvGrpSpPr/>
            <p:nvPr/>
          </p:nvGrpSpPr>
          <p:grpSpPr>
            <a:xfrm>
              <a:off x="2863408" y="1789656"/>
              <a:ext cx="710599" cy="773822"/>
              <a:chOff x="550069" y="1100038"/>
              <a:chExt cx="710599" cy="773822"/>
            </a:xfrm>
          </p:grpSpPr>
          <p:sp>
            <p:nvSpPr>
              <p:cNvPr id="5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TextBox 5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49" name="直接连接符 48"/>
            <p:cNvCxnSpPr/>
            <p:nvPr/>
          </p:nvCxnSpPr>
          <p:spPr>
            <a:xfrm>
              <a:off x="3443390" y="2420667"/>
              <a:ext cx="33678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7462421" y="1296969"/>
            <a:ext cx="1502067" cy="2354901"/>
            <a:chOff x="6519021" y="1270655"/>
            <a:chExt cx="1349854" cy="2354901"/>
          </a:xfrm>
        </p:grpSpPr>
        <p:sp>
          <p:nvSpPr>
            <p:cNvPr id="53" name="圆角矩形 52"/>
            <p:cNvSpPr/>
            <p:nvPr/>
          </p:nvSpPr>
          <p:spPr bwMode="auto">
            <a:xfrm rot="5400000">
              <a:off x="6019936" y="1841329"/>
              <a:ext cx="2354901" cy="1213553"/>
            </a:xfrm>
            <a:prstGeom prst="roundRect">
              <a:avLst>
                <a:gd name="adj" fmla="val 50000"/>
              </a:avLst>
            </a:prstGeom>
            <a:solidFill>
              <a:schemeClr val="accent5">
                <a:lumMod val="60000"/>
                <a:lumOff val="40000"/>
              </a:schemeClr>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dirty="0">
                <a:latin typeface="微软雅黑" panose="020B0503020204020204" pitchFamily="34" charset="-122"/>
                <a:ea typeface="微软雅黑" panose="020B0503020204020204" pitchFamily="34" charset="-122"/>
              </a:endParaRPr>
            </a:p>
          </p:txBody>
        </p:sp>
        <p:sp>
          <p:nvSpPr>
            <p:cNvPr id="54" name="椭圆 53"/>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55" name="Text Box 39"/>
            <p:cNvSpPr txBox="1">
              <a:spLocks noChangeArrowheads="1"/>
            </p:cNvSpPr>
            <p:nvPr/>
          </p:nvSpPr>
          <p:spPr bwMode="auto">
            <a:xfrm>
              <a:off x="6675919" y="1485740"/>
              <a:ext cx="1042932" cy="653962"/>
            </a:xfrm>
            <a:prstGeom prst="rect">
              <a:avLst/>
            </a:prstGeom>
            <a:noFill/>
            <a:ln w="9525">
              <a:noFill/>
              <a:miter lim="800000"/>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hlinkClick r:id="rId5" action="ppaction://hlinksldjump"/>
                </a:rPr>
                <a:t>3.5</a:t>
              </a:r>
              <a:endParaRPr lang="en-US" altLang="zh-CN" sz="3200" b="1" spc="50" dirty="0">
                <a:ln w="1143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6" name="Text Box 39"/>
            <p:cNvSpPr txBox="1">
              <a:spLocks noChangeArrowheads="1"/>
            </p:cNvSpPr>
            <p:nvPr/>
          </p:nvSpPr>
          <p:spPr bwMode="auto">
            <a:xfrm>
              <a:off x="6519021" y="2473428"/>
              <a:ext cx="134985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0"/>
                </a:spcBef>
                <a:defRPr/>
              </a:pPr>
              <a:r>
                <a:rPr lang="zh-CN" altLang="en-US" sz="1400" b="1" dirty="0">
                  <a:latin typeface="宋体" panose="02010600030101010101" pitchFamily="2" charset="-122"/>
                  <a:ea typeface="宋体" panose="02010600030101010101" pitchFamily="2" charset="-122"/>
                </a:rPr>
                <a:t>世界疫情及</a:t>
              </a:r>
              <a:endParaRPr lang="en-US" altLang="zh-CN" sz="1400" b="1" dirty="0">
                <a:latin typeface="宋体" panose="02010600030101010101" pitchFamily="2" charset="-122"/>
                <a:ea typeface="宋体" panose="02010600030101010101" pitchFamily="2" charset="-122"/>
              </a:endParaRPr>
            </a:p>
            <a:p>
              <a:pPr algn="ctr">
                <a:spcBef>
                  <a:spcPct val="0"/>
                </a:spcBef>
                <a:defRPr/>
              </a:pPr>
              <a:r>
                <a:rPr lang="zh-CN" altLang="en-US" sz="1400" b="1" dirty="0">
                  <a:latin typeface="宋体" panose="02010600030101010101" pitchFamily="2" charset="-122"/>
                  <a:ea typeface="宋体" panose="02010600030101010101" pitchFamily="2" charset="-122"/>
                </a:rPr>
                <a:t>地级市疫情地图</a:t>
              </a:r>
              <a:endParaRPr lang="en-US" altLang="zh-CN" sz="1400" b="1" dirty="0">
                <a:latin typeface="宋体" panose="02010600030101010101" pitchFamily="2" charset="-122"/>
                <a:ea typeface="宋体" panose="02010600030101010101" pitchFamily="2" charset="-122"/>
              </a:endParaRPr>
            </a:p>
            <a:p>
              <a:pPr algn="ctr">
                <a:spcBef>
                  <a:spcPct val="0"/>
                </a:spcBef>
                <a:defRPr/>
              </a:pPr>
              <a:r>
                <a:rPr lang="zh-CN" altLang="en-US" sz="1400" b="1" dirty="0">
                  <a:latin typeface="宋体" panose="02010600030101010101" pitchFamily="2" charset="-122"/>
                  <a:ea typeface="宋体" panose="02010600030101010101" pitchFamily="2" charset="-122"/>
                </a:rPr>
                <a:t>可视化</a:t>
              </a:r>
              <a:endParaRPr lang="zh-CN" altLang="en-US" sz="1400" b="1" dirty="0">
                <a:latin typeface="宋体" panose="02010600030101010101" pitchFamily="2" charset="-122"/>
                <a:ea typeface="宋体" panose="02010600030101010101" pitchFamily="2" charset="-122"/>
              </a:endParaRPr>
            </a:p>
          </p:txBody>
        </p:sp>
      </p:grpSp>
      <p:grpSp>
        <p:nvGrpSpPr>
          <p:cNvPr id="57" name="组合 56"/>
          <p:cNvGrpSpPr/>
          <p:nvPr/>
        </p:nvGrpSpPr>
        <p:grpSpPr>
          <a:xfrm>
            <a:off x="7087159" y="2282071"/>
            <a:ext cx="417263" cy="228018"/>
            <a:chOff x="6151055" y="2255757"/>
            <a:chExt cx="417263" cy="228018"/>
          </a:xfrm>
        </p:grpSpPr>
        <p:sp>
          <p:nvSpPr>
            <p:cNvPr id="58" name="燕尾形 57"/>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9" name="燕尾形 58"/>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45" name="箭头: 左 44">
            <a:hlinkClick r:id="rId6" action="ppaction://hlinksldjump"/>
          </p:cNvPr>
          <p:cNvSpPr/>
          <p:nvPr/>
        </p:nvSpPr>
        <p:spPr>
          <a:xfrm>
            <a:off x="8241118" y="4494604"/>
            <a:ext cx="504056" cy="36004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500"/>
                            </p:stCondLst>
                            <p:childTnLst>
                              <p:par>
                                <p:cTn id="12" presetID="12" presetClass="entr" presetSubtype="8"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500"/>
                                        <p:tgtEl>
                                          <p:spTgt spid="22"/>
                                        </p:tgtEl>
                                        <p:attrNameLst>
                                          <p:attrName>ppt_x</p:attrName>
                                        </p:attrNameLst>
                                      </p:cBhvr>
                                      <p:tavLst>
                                        <p:tav tm="0">
                                          <p:val>
                                            <p:strVal val="#ppt_x-#ppt_w*1.125000"/>
                                          </p:val>
                                        </p:tav>
                                        <p:tav tm="100000">
                                          <p:val>
                                            <p:strVal val="#ppt_x"/>
                                          </p:val>
                                        </p:tav>
                                      </p:tavLst>
                                    </p:anim>
                                    <p:animEffect transition="in" filter="wipe(right)">
                                      <p:cBhvr>
                                        <p:cTn id="15" dur="500"/>
                                        <p:tgtEl>
                                          <p:spTgt spid="22"/>
                                        </p:tgtEl>
                                      </p:cBhvr>
                                    </p:animEffect>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12" presetClass="entr" presetSubtype="8"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p:tgtEl>
                                          <p:spTgt spid="27"/>
                                        </p:tgtEl>
                                        <p:attrNameLst>
                                          <p:attrName>ppt_x</p:attrName>
                                        </p:attrNameLst>
                                      </p:cBhvr>
                                      <p:tavLst>
                                        <p:tav tm="0">
                                          <p:val>
                                            <p:strVal val="#ppt_x-#ppt_w*1.125000"/>
                                          </p:val>
                                        </p:tav>
                                        <p:tav tm="100000">
                                          <p:val>
                                            <p:strVal val="#ppt_x"/>
                                          </p:val>
                                        </p:tav>
                                      </p:tavLst>
                                    </p:anim>
                                    <p:animEffect transition="in" filter="wipe(right)">
                                      <p:cBhvr>
                                        <p:cTn id="25" dur="500"/>
                                        <p:tgtEl>
                                          <p:spTgt spid="27"/>
                                        </p:tgtEl>
                                      </p:cBhvr>
                                    </p:animEffect>
                                  </p:childTnLst>
                                </p:cTn>
                              </p:par>
                            </p:childTnLst>
                          </p:cTn>
                        </p:par>
                        <p:par>
                          <p:cTn id="26" fill="hold">
                            <p:stCondLst>
                              <p:cond delay="2000"/>
                            </p:stCondLst>
                            <p:childTnLst>
                              <p:par>
                                <p:cTn id="27" presetID="2" presetClass="entr" presetSubtype="4"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12" presetClass="entr" presetSubtype="8"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500"/>
                                        <p:tgtEl>
                                          <p:spTgt spid="28"/>
                                        </p:tgtEl>
                                        <p:attrNameLst>
                                          <p:attrName>ppt_x</p:attrName>
                                        </p:attrNameLst>
                                      </p:cBhvr>
                                      <p:tavLst>
                                        <p:tav tm="0">
                                          <p:val>
                                            <p:strVal val="#ppt_x-#ppt_w*1.125000"/>
                                          </p:val>
                                        </p:tav>
                                        <p:tav tm="100000">
                                          <p:val>
                                            <p:strVal val="#ppt_x"/>
                                          </p:val>
                                        </p:tav>
                                      </p:tavLst>
                                    </p:anim>
                                    <p:animEffect transition="in" filter="wipe(right)">
                                      <p:cBhvr>
                                        <p:cTn id="35" dur="500"/>
                                        <p:tgtEl>
                                          <p:spTgt spid="28"/>
                                        </p:tgtEl>
                                      </p:cBhvr>
                                    </p:animEffect>
                                  </p:childTnLst>
                                </p:cTn>
                              </p:par>
                            </p:childTnLst>
                          </p:cTn>
                        </p:par>
                        <p:par>
                          <p:cTn id="36" fill="hold">
                            <p:stCondLst>
                              <p:cond delay="3000"/>
                            </p:stCondLst>
                            <p:childTnLst>
                              <p:par>
                                <p:cTn id="37" presetID="2" presetClass="entr" presetSubtype="4"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12" presetClass="entr" presetSubtype="8" fill="hold" nodeType="after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p:tgtEl>
                                          <p:spTgt spid="57"/>
                                        </p:tgtEl>
                                        <p:attrNameLst>
                                          <p:attrName>ppt_x</p:attrName>
                                        </p:attrNameLst>
                                      </p:cBhvr>
                                      <p:tavLst>
                                        <p:tav tm="0">
                                          <p:val>
                                            <p:strVal val="#ppt_x-#ppt_w*1.125000"/>
                                          </p:val>
                                        </p:tav>
                                        <p:tav tm="100000">
                                          <p:val>
                                            <p:strVal val="#ppt_x"/>
                                          </p:val>
                                        </p:tav>
                                      </p:tavLst>
                                    </p:anim>
                                    <p:animEffect transition="in" filter="wipe(right)">
                                      <p:cBhvr>
                                        <p:cTn id="45" dur="500"/>
                                        <p:tgtEl>
                                          <p:spTgt spid="57"/>
                                        </p:tgtEl>
                                      </p:cBhvr>
                                    </p:animEffect>
                                  </p:childTnLst>
                                </p:cTn>
                              </p:par>
                            </p:childTnLst>
                          </p:cTn>
                        </p:par>
                        <p:par>
                          <p:cTn id="46" fill="hold">
                            <p:stCondLst>
                              <p:cond delay="4000"/>
                            </p:stCondLst>
                            <p:childTnLst>
                              <p:par>
                                <p:cTn id="47" presetID="2" presetClass="entr" presetSubtype="4" fill="hold" nodeType="after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ppt_x"/>
                                          </p:val>
                                        </p:tav>
                                        <p:tav tm="100000">
                                          <p:val>
                                            <p:strVal val="#ppt_x"/>
                                          </p:val>
                                        </p:tav>
                                      </p:tavLst>
                                    </p:anim>
                                    <p:anim calcmode="lin" valueType="num">
                                      <p:cBhvr additive="base">
                                        <p:cTn id="5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2607170" y="3016735"/>
            <a:ext cx="3676706" cy="3741237"/>
          </a:xfrm>
          <a:custGeom>
            <a:avLst/>
            <a:gdLst>
              <a:gd name="connsiteX0" fmla="*/ 0 w 3948545"/>
              <a:gd name="connsiteY0" fmla="*/ 41592 h 4017847"/>
              <a:gd name="connsiteX1" fmla="*/ 0 w 3948545"/>
              <a:gd name="connsiteY1" fmla="*/ 41592 h 4017847"/>
              <a:gd name="connsiteX2" fmla="*/ 3131127 w 3948545"/>
              <a:gd name="connsiteY2" fmla="*/ 13883 h 4017847"/>
              <a:gd name="connsiteX3" fmla="*/ 3948545 w 3948545"/>
              <a:gd name="connsiteY3" fmla="*/ 28 h 4017847"/>
              <a:gd name="connsiteX4" fmla="*/ 3948545 w 3948545"/>
              <a:gd name="connsiteY4" fmla="*/ 4017847 h 4017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545" h="4017847">
                <a:moveTo>
                  <a:pt x="0" y="41592"/>
                </a:moveTo>
                <a:lnTo>
                  <a:pt x="0" y="41592"/>
                </a:lnTo>
                <a:lnTo>
                  <a:pt x="3131127" y="13883"/>
                </a:lnTo>
                <a:cubicBezTo>
                  <a:pt x="4154421" y="-1277"/>
                  <a:pt x="3463851" y="28"/>
                  <a:pt x="3948545" y="28"/>
                </a:cubicBezTo>
                <a:lnTo>
                  <a:pt x="3948545" y="4017847"/>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33700" y="1458992"/>
            <a:ext cx="2480872" cy="2562504"/>
            <a:chOff x="433700" y="1458992"/>
            <a:chExt cx="2480872" cy="2562504"/>
          </a:xfrm>
        </p:grpSpPr>
        <p:sp>
          <p:nvSpPr>
            <p:cNvPr id="2" name="椭圆 1"/>
            <p:cNvSpPr/>
            <p:nvPr/>
          </p:nvSpPr>
          <p:spPr>
            <a:xfrm>
              <a:off x="433700" y="1540624"/>
              <a:ext cx="2480872" cy="2480872"/>
            </a:xfrm>
            <a:prstGeom prst="ellipse">
              <a:avLst/>
            </a:prstGeom>
            <a:noFill/>
            <a:ln w="28575">
              <a:solidFill>
                <a:schemeClr val="accent4">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2727223" y="3149839"/>
              <a:ext cx="187348" cy="187348"/>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椭圆 6"/>
            <p:cNvSpPr/>
            <p:nvPr/>
          </p:nvSpPr>
          <p:spPr>
            <a:xfrm>
              <a:off x="1740650" y="1458992"/>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椭圆 7"/>
            <p:cNvSpPr/>
            <p:nvPr/>
          </p:nvSpPr>
          <p:spPr>
            <a:xfrm>
              <a:off x="806842" y="3657081"/>
              <a:ext cx="163263" cy="163263"/>
            </a:xfrm>
            <a:prstGeom prst="ellipse">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9" name="任意多边形 8"/>
          <p:cNvSpPr/>
          <p:nvPr/>
        </p:nvSpPr>
        <p:spPr>
          <a:xfrm>
            <a:off x="1053802" y="1029661"/>
            <a:ext cx="7897291" cy="1170606"/>
          </a:xfrm>
          <a:custGeom>
            <a:avLst/>
            <a:gdLst>
              <a:gd name="connsiteX0" fmla="*/ 0 w 7398327"/>
              <a:gd name="connsiteY0" fmla="*/ 623454 h 1288473"/>
              <a:gd name="connsiteX1" fmla="*/ 0 w 7398327"/>
              <a:gd name="connsiteY1" fmla="*/ 0 h 1288473"/>
              <a:gd name="connsiteX2" fmla="*/ 1427018 w 7398327"/>
              <a:gd name="connsiteY2" fmla="*/ 0 h 1288473"/>
              <a:gd name="connsiteX3" fmla="*/ 2715491 w 7398327"/>
              <a:gd name="connsiteY3" fmla="*/ 1288473 h 1288473"/>
              <a:gd name="connsiteX4" fmla="*/ 7398327 w 7398327"/>
              <a:gd name="connsiteY4" fmla="*/ 1288473 h 128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8327" h="1288473">
                <a:moveTo>
                  <a:pt x="0" y="623454"/>
                </a:moveTo>
                <a:lnTo>
                  <a:pt x="0" y="0"/>
                </a:lnTo>
                <a:lnTo>
                  <a:pt x="1427018" y="0"/>
                </a:lnTo>
                <a:lnTo>
                  <a:pt x="2715491" y="1288473"/>
                </a:lnTo>
                <a:lnTo>
                  <a:pt x="7398327" y="1288473"/>
                </a:lnTo>
              </a:path>
            </a:pathLst>
          </a:cu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4008798" y="2273235"/>
            <a:ext cx="4654682" cy="1744901"/>
          </a:xfrm>
          <a:prstGeom prst="rect">
            <a:avLst/>
          </a:prstGeom>
          <a:noFill/>
        </p:spPr>
        <p:txBody>
          <a:bodyPr wrap="square" rtlCol="0">
            <a:spAutoFit/>
          </a:bodyPr>
          <a:lstStyle/>
          <a:p>
            <a:pPr indent="457200" algn="just">
              <a:lnSpc>
                <a:spcPts val="2200"/>
              </a:lnSpc>
              <a:defRPr/>
            </a:pPr>
            <a:r>
              <a:rPr lang="zh-CN" altLang="en-US" sz="1400" dirty="0">
                <a:latin typeface="宋体" panose="02010600030101010101" pitchFamily="2" charset="-122"/>
                <a:ea typeface="宋体" panose="02010600030101010101" pitchFamily="2" charset="-122"/>
              </a:rPr>
              <a:t>利用</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Python</a:t>
            </a:r>
            <a:r>
              <a:rPr lang="zh-CN" altLang="en-US" sz="1400" dirty="0">
                <a:latin typeface="宋体" panose="02010600030101010101" pitchFamily="2" charset="-122"/>
                <a:ea typeface="宋体" panose="02010600030101010101" pitchFamily="2" charset="-122"/>
              </a:rPr>
              <a:t>爬取网站疫情数据，掌握当前疫情状况。查看腾讯实时疫情网页源代码找到腾讯实时疫情网页的有关疫情数据的各个</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Request URL</a:t>
            </a:r>
            <a:r>
              <a:rPr lang="zh-CN" altLang="en-US" sz="1400" dirty="0">
                <a:latin typeface="宋体" panose="02010600030101010101" pitchFamily="2" charset="-122"/>
                <a:ea typeface="宋体" panose="02010600030101010101" pitchFamily="2" charset="-122"/>
              </a:rPr>
              <a:t>，分析这些疫情数据的资源结构，通过读取这些</a:t>
            </a:r>
            <a:r>
              <a:rPr lang="en-US" altLang="zh-CN" sz="1400" dirty="0">
                <a:latin typeface="宋体" panose="02010600030101010101" pitchFamily="2" charset="-122"/>
                <a:ea typeface="宋体" panose="02010600030101010101" pitchFamily="2" charset="-122"/>
              </a:rPr>
              <a:t>URL</a:t>
            </a:r>
            <a:r>
              <a:rPr lang="zh-CN" altLang="en-US" sz="1400" dirty="0">
                <a:latin typeface="宋体" panose="02010600030101010101" pitchFamily="2" charset="-122"/>
                <a:ea typeface="宋体" panose="02010600030101010101" pitchFamily="2" charset="-122"/>
              </a:rPr>
              <a:t>网页源代码获取所需要的数据，调用</a:t>
            </a:r>
            <a:r>
              <a:rPr lang="en-US" altLang="zh-CN" sz="1400" b="1" i="1" dirty="0" err="1">
                <a:latin typeface="Times New Roman" panose="02020603050405020304" pitchFamily="18" charset="0"/>
                <a:ea typeface="宋体" panose="02010600030101010101" pitchFamily="2" charset="-122"/>
                <a:cs typeface="Times New Roman" panose="02020603050405020304" pitchFamily="18" charset="0"/>
              </a:rPr>
              <a:t>json.loads</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latin typeface="宋体" panose="02010600030101010101" pitchFamily="2" charset="-122"/>
                <a:ea typeface="宋体" panose="02010600030101010101" pitchFamily="2" charset="-122"/>
              </a:rPr>
              <a:t>将</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JSON</a:t>
            </a:r>
            <a:r>
              <a:rPr lang="zh-CN" altLang="en-US" sz="1400" dirty="0">
                <a:latin typeface="宋体" panose="02010600030101010101" pitchFamily="2" charset="-122"/>
                <a:ea typeface="宋体" panose="02010600030101010101" pitchFamily="2" charset="-122"/>
              </a:rPr>
              <a:t>格式数据转为字典类型，并将处理好的数据存储。</a:t>
            </a:r>
            <a:endParaRPr lang="zh-CN" altLang="en-US" sz="1400" dirty="0">
              <a:latin typeface="宋体" panose="02010600030101010101" pitchFamily="2" charset="-122"/>
              <a:ea typeface="宋体" panose="02010600030101010101" pitchFamily="2" charset="-122"/>
            </a:endParaRPr>
          </a:p>
        </p:txBody>
      </p:sp>
      <p:sp>
        <p:nvSpPr>
          <p:cNvPr id="15" name="TextBox 14"/>
          <p:cNvSpPr txBox="1"/>
          <p:nvPr/>
        </p:nvSpPr>
        <p:spPr>
          <a:xfrm>
            <a:off x="318770" y="2355726"/>
            <a:ext cx="2710815" cy="953135"/>
          </a:xfrm>
          <a:prstGeom prst="rect">
            <a:avLst/>
          </a:prstGeom>
          <a:noFill/>
        </p:spPr>
        <p:txBody>
          <a:bodyPr wrap="square" rtlCol="0">
            <a:spAutoFit/>
          </a:bodyPr>
          <a:lstStyle/>
          <a:p>
            <a:pPr lvl="0" algn="ctr">
              <a:defRPr/>
            </a:pPr>
            <a:r>
              <a:rPr lang="zh-CN" altLang="en-US" sz="2800" kern="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800" b="1" kern="0" dirty="0">
                <a:latin typeface="宋体" panose="02010600030101010101" pitchFamily="2" charset="-122"/>
                <a:ea typeface="宋体" panose="02010600030101010101" pitchFamily="2" charset="-122"/>
              </a:rPr>
              <a:t>获取疫情</a:t>
            </a:r>
            <a:endParaRPr lang="en-US" altLang="zh-CN" sz="2800" b="1" kern="0" dirty="0">
              <a:latin typeface="宋体" panose="02010600030101010101" pitchFamily="2" charset="-122"/>
              <a:ea typeface="宋体" panose="02010600030101010101" pitchFamily="2" charset="-122"/>
            </a:endParaRPr>
          </a:p>
          <a:p>
            <a:pPr lvl="0" algn="ctr">
              <a:defRPr/>
            </a:pPr>
            <a:r>
              <a:rPr lang="zh-CN" altLang="en-US" sz="2800" b="1" kern="0" dirty="0">
                <a:latin typeface="宋体" panose="02010600030101010101" pitchFamily="2" charset="-122"/>
                <a:ea typeface="宋体" panose="02010600030101010101" pitchFamily="2" charset="-122"/>
              </a:rPr>
              <a:t>数据分析</a:t>
            </a:r>
            <a:endParaRPr lang="zh-CN" altLang="en-US" sz="2800" b="1" kern="0" dirty="0">
              <a:latin typeface="宋体" panose="02010600030101010101" pitchFamily="2" charset="-122"/>
              <a:ea typeface="宋体" panose="02010600030101010101" pitchFamily="2" charset="-122"/>
            </a:endParaRPr>
          </a:p>
        </p:txBody>
      </p:sp>
      <p:grpSp>
        <p:nvGrpSpPr>
          <p:cNvPr id="12" name="组合 11"/>
          <p:cNvGrpSpPr/>
          <p:nvPr/>
        </p:nvGrpSpPr>
        <p:grpSpPr>
          <a:xfrm>
            <a:off x="971600" y="-2272"/>
            <a:ext cx="4079562" cy="773822"/>
            <a:chOff x="2863408" y="1789656"/>
            <a:chExt cx="4079562" cy="773822"/>
          </a:xfrm>
        </p:grpSpPr>
        <p:sp>
          <p:nvSpPr>
            <p:cNvPr id="13"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获取疫情数据</a:t>
              </a:r>
              <a:endParaRPr lang="zh-CN" altLang="en-US" sz="2800" b="1" dirty="0">
                <a:latin typeface="宋体" panose="02010600030101010101" pitchFamily="2" charset="-122"/>
                <a:ea typeface="宋体" panose="02010600030101010101" pitchFamily="2" charset="-122"/>
              </a:endParaRPr>
            </a:p>
          </p:txBody>
        </p:sp>
        <p:grpSp>
          <p:nvGrpSpPr>
            <p:cNvPr id="17" name="组合 16"/>
            <p:cNvGrpSpPr/>
            <p:nvPr/>
          </p:nvGrpSpPr>
          <p:grpSpPr>
            <a:xfrm>
              <a:off x="2863408" y="1789656"/>
              <a:ext cx="710599" cy="773822"/>
              <a:chOff x="550069" y="1100038"/>
              <a:chExt cx="710599" cy="773822"/>
            </a:xfrm>
          </p:grpSpPr>
          <p:sp>
            <p:nvSpPr>
              <p:cNvPr id="20"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TextBox 20"/>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9" name="直接连接符 18"/>
            <p:cNvCxnSpPr/>
            <p:nvPr/>
          </p:nvCxnSpPr>
          <p:spPr>
            <a:xfrm>
              <a:off x="3443390" y="2420667"/>
              <a:ext cx="33678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587733" y="1059582"/>
            <a:ext cx="3456384" cy="3024335"/>
            <a:chOff x="6390239" y="1823302"/>
            <a:chExt cx="3460834" cy="2107871"/>
          </a:xfrm>
          <a:noFill/>
        </p:grpSpPr>
        <p:sp>
          <p:nvSpPr>
            <p:cNvPr id="7" name="右箭头 6"/>
            <p:cNvSpPr/>
            <p:nvPr/>
          </p:nvSpPr>
          <p:spPr>
            <a:xfrm flipH="1">
              <a:off x="6390239" y="1823302"/>
              <a:ext cx="3460834" cy="2107871"/>
            </a:xfrm>
            <a:custGeom>
              <a:avLst/>
              <a:gdLst/>
              <a:ahLst/>
              <a:cxnLst/>
              <a:rect l="l" t="t" r="r" b="b"/>
              <a:pathLst>
                <a:path w="1800200" h="1656184">
                  <a:moveTo>
                    <a:pt x="828092" y="0"/>
                  </a:moveTo>
                  <a:cubicBezTo>
                    <a:pt x="1250086" y="0"/>
                    <a:pt x="1598354" y="315651"/>
                    <a:pt x="1648917" y="723822"/>
                  </a:cubicBezTo>
                  <a:lnTo>
                    <a:pt x="1800200" y="828093"/>
                  </a:lnTo>
                  <a:lnTo>
                    <a:pt x="1648917" y="932363"/>
                  </a:lnTo>
                  <a:cubicBezTo>
                    <a:pt x="1598354" y="1340533"/>
                    <a:pt x="1250085" y="1656184"/>
                    <a:pt x="828092" y="1656184"/>
                  </a:cubicBezTo>
                  <a:cubicBezTo>
                    <a:pt x="370749" y="1656184"/>
                    <a:pt x="0" y="1285435"/>
                    <a:pt x="0" y="828092"/>
                  </a:cubicBezTo>
                  <a:cubicBezTo>
                    <a:pt x="0" y="370749"/>
                    <a:pt x="370749" y="0"/>
                    <a:pt x="828092" y="0"/>
                  </a:cubicBezTo>
                  <a:close/>
                </a:path>
              </a:pathLst>
            </a:custGeom>
            <a:grp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7035532" y="2138447"/>
              <a:ext cx="2447406" cy="1477579"/>
            </a:xfrm>
            <a:prstGeom prst="rect">
              <a:avLst/>
            </a:prstGeom>
            <a:noFill/>
            <a:ln w="19050">
              <a:noFill/>
              <a:prstDash val="dash"/>
            </a:ln>
          </p:spPr>
          <p:txBody>
            <a:bodyPr wrap="square">
              <a:spAutoFit/>
            </a:bodyPr>
            <a:lstStyle/>
            <a:p>
              <a:pPr indent="457200">
                <a:lnSpc>
                  <a:spcPts val="2000"/>
                </a:lnSpc>
              </a:pPr>
              <a:r>
                <a:rPr lang="zh-CN" altLang="en-US" sz="1400" dirty="0">
                  <a:latin typeface="宋体" panose="02010600030101010101" pitchFamily="2" charset="-122"/>
                  <a:ea typeface="宋体" panose="02010600030101010101" pitchFamily="2" charset="-122"/>
                </a:rPr>
                <a:t>爬取的数据来自腾讯实时疫情网址，打开本次爬取的网页并分析，发现数据内容较为详细且客观。可以通过爬取该网页来获取所需数据，以及有关疫情数据的真正URL，初始页面以及数据获取页面如“</a:t>
              </a:r>
              <a:r>
                <a:rPr lang="en-US" altLang="zh-CN" sz="1400" b="1" i="1" dirty="0">
                  <a:latin typeface="Times New Roman" panose="02020603050405020304" pitchFamily="18" charset="0"/>
                  <a:ea typeface="宋体" panose="02010600030101010101" pitchFamily="2" charset="-122"/>
                  <a:cs typeface="Times New Roman" panose="02020603050405020304" pitchFamily="18" charset="0"/>
                </a:rPr>
                <a:t>URL</a:t>
              </a:r>
              <a:r>
                <a:rPr lang="zh-CN" altLang="en-US" sz="1400" dirty="0">
                  <a:latin typeface="宋体" panose="02010600030101010101" pitchFamily="2" charset="-122"/>
                  <a:ea typeface="宋体" panose="02010600030101010101" pitchFamily="2" charset="-122"/>
                </a:rPr>
                <a:t>获取图”。</a:t>
              </a:r>
              <a:endParaRPr lang="zh-CN" altLang="en-US" sz="1400" dirty="0">
                <a:latin typeface="宋体" panose="02010600030101010101" pitchFamily="2" charset="-122"/>
                <a:ea typeface="宋体" panose="02010600030101010101" pitchFamily="2" charset="-122"/>
              </a:endParaRPr>
            </a:p>
          </p:txBody>
        </p:sp>
      </p:grpSp>
      <p:grpSp>
        <p:nvGrpSpPr>
          <p:cNvPr id="9" name="组合 8"/>
          <p:cNvGrpSpPr/>
          <p:nvPr/>
        </p:nvGrpSpPr>
        <p:grpSpPr>
          <a:xfrm>
            <a:off x="971600" y="-2272"/>
            <a:ext cx="4079562" cy="773822"/>
            <a:chOff x="2863408" y="1789656"/>
            <a:chExt cx="4079562" cy="773822"/>
          </a:xfrm>
        </p:grpSpPr>
        <p:sp>
          <p:nvSpPr>
            <p:cNvPr id="10"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获取疫情数据过程</a:t>
              </a:r>
              <a:endParaRPr lang="zh-CN" altLang="en-US" sz="2800" b="1" dirty="0">
                <a:latin typeface="宋体" panose="02010600030101010101" pitchFamily="2" charset="-122"/>
                <a:ea typeface="宋体" panose="02010600030101010101" pitchFamily="2" charset="-122"/>
              </a:endParaRPr>
            </a:p>
          </p:txBody>
        </p:sp>
        <p:grpSp>
          <p:nvGrpSpPr>
            <p:cNvPr id="11" name="组合 10"/>
            <p:cNvGrpSpPr/>
            <p:nvPr/>
          </p:nvGrpSpPr>
          <p:grpSpPr>
            <a:xfrm>
              <a:off x="2863408" y="1789656"/>
              <a:ext cx="710599" cy="773822"/>
              <a:chOff x="550069" y="1100038"/>
              <a:chExt cx="710599" cy="773822"/>
            </a:xfrm>
          </p:grpSpPr>
          <p:sp>
            <p:nvSpPr>
              <p:cNvPr id="13"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a:off x="3443390" y="2420667"/>
              <a:ext cx="33678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35496" y="767715"/>
            <a:ext cx="5537835" cy="4344060"/>
            <a:chOff x="35496" y="767715"/>
            <a:chExt cx="5537835" cy="4344060"/>
          </a:xfrm>
        </p:grpSpPr>
        <p:pic>
          <p:nvPicPr>
            <p:cNvPr id="3" name="图片 1"/>
            <p:cNvPicPr>
              <a:picLocks noChangeAspect="1"/>
            </p:cNvPicPr>
            <p:nvPr>
              <p:custDataLst>
                <p:tags r:id="rId1"/>
              </p:custDataLst>
            </p:nvPr>
          </p:nvPicPr>
          <p:blipFill>
            <a:blip r:embed="rId2"/>
            <a:stretch>
              <a:fillRect/>
            </a:stretch>
          </p:blipFill>
          <p:spPr>
            <a:xfrm>
              <a:off x="35496" y="767715"/>
              <a:ext cx="5537835" cy="4053840"/>
            </a:xfrm>
            <a:prstGeom prst="rect">
              <a:avLst/>
            </a:prstGeom>
            <a:noFill/>
            <a:ln>
              <a:noFill/>
            </a:ln>
          </p:spPr>
        </p:pic>
        <p:sp>
          <p:nvSpPr>
            <p:cNvPr id="15" name="文本框 5"/>
            <p:cNvSpPr txBox="1"/>
            <p:nvPr/>
          </p:nvSpPr>
          <p:spPr>
            <a:xfrm>
              <a:off x="2051720" y="4803998"/>
              <a:ext cx="3481705" cy="307777"/>
            </a:xfrm>
            <a:prstGeom prst="rect">
              <a:avLst/>
            </a:prstGeom>
            <a:noFill/>
          </p:spPr>
          <p:txBody>
            <a:bodyPr wrap="square" rtlCol="0">
              <a:spAutoFit/>
            </a:bodyPr>
            <a:lstStyle/>
            <a:p>
              <a:r>
                <a:rPr lang="en-US" altLang="zh-CN" sz="1400" dirty="0"/>
                <a:t>URL</a:t>
              </a:r>
              <a:r>
                <a:rPr lang="zh-CN" altLang="en-US" sz="1400" dirty="0"/>
                <a:t>获取图</a:t>
              </a:r>
              <a:endParaRPr lang="zh-CN" altLang="en-US" sz="1400" dirty="0"/>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587733" y="1059582"/>
            <a:ext cx="3456384" cy="3024335"/>
            <a:chOff x="6390239" y="1823302"/>
            <a:chExt cx="3460834" cy="2107871"/>
          </a:xfrm>
          <a:noFill/>
        </p:grpSpPr>
        <p:sp>
          <p:nvSpPr>
            <p:cNvPr id="7" name="右箭头 6"/>
            <p:cNvSpPr/>
            <p:nvPr/>
          </p:nvSpPr>
          <p:spPr>
            <a:xfrm flipH="1">
              <a:off x="6390239" y="1823302"/>
              <a:ext cx="3460834" cy="2107871"/>
            </a:xfrm>
            <a:custGeom>
              <a:avLst/>
              <a:gdLst/>
              <a:ahLst/>
              <a:cxnLst/>
              <a:rect l="l" t="t" r="r" b="b"/>
              <a:pathLst>
                <a:path w="1800200" h="1656184">
                  <a:moveTo>
                    <a:pt x="828092" y="0"/>
                  </a:moveTo>
                  <a:cubicBezTo>
                    <a:pt x="1250086" y="0"/>
                    <a:pt x="1598354" y="315651"/>
                    <a:pt x="1648917" y="723822"/>
                  </a:cubicBezTo>
                  <a:lnTo>
                    <a:pt x="1800200" y="828093"/>
                  </a:lnTo>
                  <a:lnTo>
                    <a:pt x="1648917" y="932363"/>
                  </a:lnTo>
                  <a:cubicBezTo>
                    <a:pt x="1598354" y="1340533"/>
                    <a:pt x="1250085" y="1656184"/>
                    <a:pt x="828092" y="1656184"/>
                  </a:cubicBezTo>
                  <a:cubicBezTo>
                    <a:pt x="370749" y="1656184"/>
                    <a:pt x="0" y="1285435"/>
                    <a:pt x="0" y="828092"/>
                  </a:cubicBezTo>
                  <a:cubicBezTo>
                    <a:pt x="0" y="370749"/>
                    <a:pt x="370749" y="0"/>
                    <a:pt x="828092" y="0"/>
                  </a:cubicBezTo>
                  <a:close/>
                </a:path>
              </a:pathLst>
            </a:custGeom>
            <a:grp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7035533" y="2251320"/>
              <a:ext cx="2447406" cy="1292116"/>
            </a:xfrm>
            <a:prstGeom prst="rect">
              <a:avLst/>
            </a:prstGeom>
            <a:noFill/>
            <a:ln w="19050">
              <a:noFill/>
              <a:prstDash val="dash"/>
            </a:ln>
          </p:spPr>
          <p:txBody>
            <a:bodyPr wrap="square">
              <a:spAutoFit/>
            </a:bodyPr>
            <a:lstStyle/>
            <a:p>
              <a:pPr indent="360045">
                <a:lnSpc>
                  <a:spcPts val="2000"/>
                </a:lnSpc>
              </a:pPr>
              <a:r>
                <a:rPr lang="zh-CN" altLang="en-US" sz="1400" dirty="0">
                  <a:latin typeface="宋体" panose="02010600030101010101" pitchFamily="2" charset="-122"/>
                  <a:ea typeface="宋体" panose="02010600030101010101" pitchFamily="2" charset="-122"/>
                </a:rPr>
                <a:t>在爬取网页数据前需要获取该网页的源代码，通过解析源代码去获取所需要的数据。查看网页的数据资源结构，根据爬取的任务，选定对应的结构，网页结构如“网页结构图”所示。</a:t>
              </a:r>
              <a:endParaRPr lang="zh-CN" altLang="en-US" sz="1400" dirty="0">
                <a:latin typeface="宋体" panose="02010600030101010101" pitchFamily="2" charset="-122"/>
                <a:ea typeface="宋体" panose="02010600030101010101" pitchFamily="2" charset="-122"/>
              </a:endParaRPr>
            </a:p>
          </p:txBody>
        </p:sp>
      </p:grpSp>
      <p:grpSp>
        <p:nvGrpSpPr>
          <p:cNvPr id="9" name="组合 8"/>
          <p:cNvGrpSpPr/>
          <p:nvPr/>
        </p:nvGrpSpPr>
        <p:grpSpPr>
          <a:xfrm>
            <a:off x="971600" y="-2272"/>
            <a:ext cx="4079562" cy="773822"/>
            <a:chOff x="2863408" y="1789656"/>
            <a:chExt cx="4079562" cy="773822"/>
          </a:xfrm>
        </p:grpSpPr>
        <p:sp>
          <p:nvSpPr>
            <p:cNvPr id="10" name="Rectangle 11"/>
            <p:cNvSpPr>
              <a:spLocks noChangeArrowheads="1"/>
            </p:cNvSpPr>
            <p:nvPr/>
          </p:nvSpPr>
          <p:spPr bwMode="gray">
            <a:xfrm>
              <a:off x="3570783" y="1897447"/>
              <a:ext cx="3372187" cy="523220"/>
            </a:xfrm>
            <a:prstGeom prst="rect">
              <a:avLst/>
            </a:prstGeom>
            <a:noFill/>
            <a:ln>
              <a:noFill/>
            </a:ln>
          </p:spPr>
          <p:txBody>
            <a:bodyPr wrap="square">
              <a:spAutoFit/>
            </a:bodyPr>
            <a:lstStyle/>
            <a:p>
              <a:r>
                <a:rPr lang="zh-CN" altLang="en-US" sz="2800" b="1" dirty="0">
                  <a:latin typeface="宋体" panose="02010600030101010101" pitchFamily="2" charset="-122"/>
                  <a:ea typeface="宋体" panose="02010600030101010101" pitchFamily="2" charset="-122"/>
                </a:rPr>
                <a:t>获取疫情数据过程</a:t>
              </a:r>
              <a:endParaRPr lang="zh-CN" altLang="en-US" sz="2800" b="1" dirty="0">
                <a:latin typeface="宋体" panose="02010600030101010101" pitchFamily="2" charset="-122"/>
                <a:ea typeface="宋体" panose="02010600030101010101" pitchFamily="2" charset="-122"/>
              </a:endParaRPr>
            </a:p>
          </p:txBody>
        </p:sp>
        <p:grpSp>
          <p:nvGrpSpPr>
            <p:cNvPr id="11" name="组合 10"/>
            <p:cNvGrpSpPr/>
            <p:nvPr/>
          </p:nvGrpSpPr>
          <p:grpSpPr>
            <a:xfrm>
              <a:off x="2863408" y="1789656"/>
              <a:ext cx="710599" cy="773822"/>
              <a:chOff x="550069" y="1100038"/>
              <a:chExt cx="710599" cy="773822"/>
            </a:xfrm>
          </p:grpSpPr>
          <p:sp>
            <p:nvSpPr>
              <p:cNvPr id="13"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0069" y="1175365"/>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cxnSp>
          <p:nvCxnSpPr>
            <p:cNvPr id="12" name="直接连接符 11"/>
            <p:cNvCxnSpPr/>
            <p:nvPr/>
          </p:nvCxnSpPr>
          <p:spPr>
            <a:xfrm>
              <a:off x="3443390" y="2420667"/>
              <a:ext cx="33678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322313" y="1491630"/>
            <a:ext cx="5329807" cy="2035969"/>
            <a:chOff x="322313" y="1491630"/>
            <a:chExt cx="5329807" cy="2035969"/>
          </a:xfrm>
        </p:grpSpPr>
        <p:pic>
          <p:nvPicPr>
            <p:cNvPr id="15" name="图片 14" descr="捕获"/>
            <p:cNvPicPr/>
            <p:nvPr/>
          </p:nvPicPr>
          <p:blipFill>
            <a:blip r:embed="rId1">
              <a:extLst>
                <a:ext uri="{28A0092B-C50C-407E-A947-70E740481C1C}">
                  <a14:useLocalDpi xmlns:a14="http://schemas.microsoft.com/office/drawing/2010/main" val="0"/>
                </a:ext>
              </a:extLst>
            </a:blip>
            <a:srcRect/>
            <a:stretch>
              <a:fillRect/>
            </a:stretch>
          </p:blipFill>
          <p:spPr>
            <a:xfrm>
              <a:off x="322313" y="1491630"/>
              <a:ext cx="5265420" cy="1798320"/>
            </a:xfrm>
            <a:prstGeom prst="rect">
              <a:avLst/>
            </a:prstGeom>
            <a:noFill/>
            <a:ln>
              <a:noFill/>
            </a:ln>
          </p:spPr>
        </p:pic>
        <p:sp>
          <p:nvSpPr>
            <p:cNvPr id="16" name="文本框 5"/>
            <p:cNvSpPr txBox="1"/>
            <p:nvPr/>
          </p:nvSpPr>
          <p:spPr>
            <a:xfrm>
              <a:off x="2170415" y="3219822"/>
              <a:ext cx="3481705" cy="307777"/>
            </a:xfrm>
            <a:prstGeom prst="rect">
              <a:avLst/>
            </a:prstGeom>
            <a:noFill/>
          </p:spPr>
          <p:txBody>
            <a:bodyPr wrap="square" rtlCol="0">
              <a:spAutoFit/>
            </a:bodyPr>
            <a:lstStyle/>
            <a:p>
              <a:r>
                <a:rPr lang="zh-CN" altLang="en-US" sz="1400" dirty="0"/>
                <a:t>网页结构图</a:t>
              </a:r>
              <a:endParaRPr lang="zh-CN" altLang="en-US" sz="1400" dirty="0"/>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REFSHAPE" val="771332852"/>
  <p:tag name="KSO_WM_UNIT_PLACING_PICTURE_USER_VIEWPORT" val="{&quot;height&quot;:4269,&quot;width&quot;:8303}"/>
</p:tagLst>
</file>

<file path=ppt/tags/tag2.xml><?xml version="1.0" encoding="utf-8"?>
<p:tagLst xmlns:p="http://schemas.openxmlformats.org/presentationml/2006/main">
  <p:tag name="REFSHAPE" val="603795996"/>
  <p:tag name="KSO_WM_UNIT_PLACING_PICTURE_USER_VIEWPORT" val="{&quot;height&quot;:4419,&quot;width&quot;:8299}"/>
</p:tagLst>
</file>

<file path=ppt/tags/tag3.xml><?xml version="1.0" encoding="utf-8"?>
<p:tagLst xmlns:p="http://schemas.openxmlformats.org/presentationml/2006/main">
  <p:tag name="MH_TYPE" val="#NeiR#"/>
  <p:tag name="MH_NUMBER" val="2"/>
  <p:tag name="MH_CATEGORY" val="#TuWHP#"/>
  <p:tag name="MH_LAYOUT" val="SubTitleText"/>
  <p:tag name="MH" val="20170428140315"/>
  <p:tag name="MH_LIBRARY" val="GRAPHIC"/>
</p:tagLst>
</file>

<file path=ppt/tags/tag4.xml><?xml version="1.0" encoding="utf-8"?>
<p:tagLst xmlns:p="http://schemas.openxmlformats.org/presentationml/2006/main">
  <p:tag name="MH_TYPE" val="#NeiR#"/>
  <p:tag name="MH_NUMBER" val="2"/>
  <p:tag name="MH_CATEGORY" val="#TuWHP#"/>
  <p:tag name="MH_LAYOUT" val="SubTitleText"/>
  <p:tag name="MH" val="20170428140315"/>
  <p:tag name="MH_LIBRARY" val="GRAPHIC"/>
</p:tagLst>
</file>

<file path=ppt/tags/tag5.xml><?xml version="1.0" encoding="utf-8"?>
<p:tagLst xmlns:p="http://schemas.openxmlformats.org/presentationml/2006/main">
  <p:tag name="MH_TYPE" val="#NeiR#"/>
  <p:tag name="MH_NUMBER" val="2"/>
  <p:tag name="MH_CATEGORY" val="#TuWHP#"/>
  <p:tag name="MH_LAYOUT" val="SubTitleText"/>
  <p:tag name="MH" val="20170428140315"/>
  <p:tag name="MH_LIBRARY" val="GRAPHIC"/>
</p:tagLst>
</file>

<file path=ppt/tags/tag6.xml><?xml version="1.0" encoding="utf-8"?>
<p:tagLst xmlns:p="http://schemas.openxmlformats.org/presentationml/2006/main">
  <p:tag name="MH_TYPE" val="#NeiR#"/>
  <p:tag name="MH_NUMBER" val="2"/>
  <p:tag name="MH_CATEGORY" val="#TuWHP#"/>
  <p:tag name="MH_LAYOUT" val="SubTitleText"/>
  <p:tag name="MH" val="20170428140315"/>
  <p:tag name="MH_LIBRARY" val="GRAPHIC"/>
</p:tagLst>
</file>

<file path=ppt/tags/tag7.xml><?xml version="1.0" encoding="utf-8"?>
<p:tagLst xmlns:p="http://schemas.openxmlformats.org/presentationml/2006/main">
  <p:tag name="ISPRING_PRESENTATION_TITLE" val="蓝绿格子风"/>
</p:tagLst>
</file>

<file path=ppt/theme/theme1.xml><?xml version="1.0" encoding="utf-8"?>
<a:theme xmlns:a="http://schemas.openxmlformats.org/drawingml/2006/main" name="Office 主题​​">
  <a:themeElements>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fontScheme name="自定义 6">
      <a:majorFont>
        <a:latin typeface="Arial"/>
        <a:ea typeface="微软雅黑"/>
        <a:cs typeface=""/>
      </a:majorFont>
      <a:minorFont>
        <a:latin typeface="Arial Unicode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2.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3.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4.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5.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6.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ppt/theme/themeOverride7.xml><?xml version="1.0" encoding="utf-8"?>
<a:themeOverride xmlns:a="http://schemas.openxmlformats.org/drawingml/2006/main">
  <a:clrScheme name="自定义 2">
    <a:dk1>
      <a:srgbClr val="000000"/>
    </a:dk1>
    <a:lt1>
      <a:srgbClr val="FFFFFF"/>
    </a:lt1>
    <a:dk2>
      <a:srgbClr val="778495"/>
    </a:dk2>
    <a:lt2>
      <a:srgbClr val="F0F0F0"/>
    </a:lt2>
    <a:accent1>
      <a:srgbClr val="867D98"/>
    </a:accent1>
    <a:accent2>
      <a:srgbClr val="C4CFD9"/>
    </a:accent2>
    <a:accent3>
      <a:srgbClr val="5ABE9E"/>
    </a:accent3>
    <a:accent4>
      <a:srgbClr val="ED6568"/>
    </a:accent4>
    <a:accent5>
      <a:srgbClr val="F9B46A"/>
    </a:accent5>
    <a:accent6>
      <a:srgbClr val="C5E7EB"/>
    </a:accent6>
    <a:hlink>
      <a:srgbClr val="867D98"/>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5696</Words>
  <Application>WPS 演示</Application>
  <PresentationFormat>全屏显示(16:9)</PresentationFormat>
  <Paragraphs>331</Paragraphs>
  <Slides>34</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vt:lpstr>
      <vt:lpstr>宋体</vt:lpstr>
      <vt:lpstr>Wingdings</vt:lpstr>
      <vt:lpstr>微软雅黑</vt:lpstr>
      <vt:lpstr>Arial Black</vt:lpstr>
      <vt:lpstr>Times New Roman</vt:lpstr>
      <vt:lpstr>Wingdings</vt:lpstr>
      <vt:lpstr>Arial Unicode MS</vt:lpstr>
      <vt:lpstr>黑体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云.夫子</cp:lastModifiedBy>
  <cp:revision>353</cp:revision>
  <dcterms:created xsi:type="dcterms:W3CDTF">2014-09-21T03:23:00Z</dcterms:created>
  <dcterms:modified xsi:type="dcterms:W3CDTF">2020-06-02T05:12:18Z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