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42"/>
  </p:notesMasterIdLst>
  <p:sldIdLst>
    <p:sldId id="494" r:id="rId2"/>
    <p:sldId id="491" r:id="rId3"/>
    <p:sldId id="507" r:id="rId4"/>
    <p:sldId id="508" r:id="rId5"/>
    <p:sldId id="509" r:id="rId6"/>
    <p:sldId id="512" r:id="rId7"/>
    <p:sldId id="513" r:id="rId8"/>
    <p:sldId id="514" r:id="rId9"/>
    <p:sldId id="515" r:id="rId10"/>
    <p:sldId id="516" r:id="rId11"/>
    <p:sldId id="511" r:id="rId12"/>
    <p:sldId id="518" r:id="rId13"/>
    <p:sldId id="520" r:id="rId14"/>
    <p:sldId id="521" r:id="rId15"/>
    <p:sldId id="522" r:id="rId16"/>
    <p:sldId id="523" r:id="rId17"/>
    <p:sldId id="524" r:id="rId18"/>
    <p:sldId id="525" r:id="rId19"/>
    <p:sldId id="526" r:id="rId20"/>
    <p:sldId id="527" r:id="rId21"/>
    <p:sldId id="528" r:id="rId22"/>
    <p:sldId id="529" r:id="rId23"/>
    <p:sldId id="530" r:id="rId24"/>
    <p:sldId id="531" r:id="rId25"/>
    <p:sldId id="532" r:id="rId26"/>
    <p:sldId id="547" r:id="rId27"/>
    <p:sldId id="533" r:id="rId28"/>
    <p:sldId id="534" r:id="rId29"/>
    <p:sldId id="536" r:id="rId30"/>
    <p:sldId id="537" r:id="rId31"/>
    <p:sldId id="538" r:id="rId32"/>
    <p:sldId id="548" r:id="rId33"/>
    <p:sldId id="498" r:id="rId34"/>
    <p:sldId id="540" r:id="rId35"/>
    <p:sldId id="541" r:id="rId36"/>
    <p:sldId id="542" r:id="rId37"/>
    <p:sldId id="543" r:id="rId38"/>
    <p:sldId id="545" r:id="rId39"/>
    <p:sldId id="544" r:id="rId40"/>
    <p:sldId id="260" r:id="rId4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BB2"/>
    <a:srgbClr val="FB9708"/>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64" d="100"/>
          <a:sy n="64" d="100"/>
        </p:scale>
        <p:origin x="576"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5D7B6A8-CB91-4B56-8E00-DB46502F2A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47E872BA-E369-42B5-94A8-2FA64032FF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1418761-E1A6-4153-B2EE-C5A2CCA201EE}" type="datetimeFigureOut">
              <a:rPr lang="zh-CN" altLang="en-US"/>
              <a:pPr>
                <a:defRPr/>
              </a:pPr>
              <a:t>2019/5/18</a:t>
            </a:fld>
            <a:endParaRPr lang="zh-CN" altLang="en-US"/>
          </a:p>
        </p:txBody>
      </p:sp>
      <p:sp>
        <p:nvSpPr>
          <p:cNvPr id="4" name="幻灯片图像占位符 3">
            <a:extLst>
              <a:ext uri="{FF2B5EF4-FFF2-40B4-BE49-F238E27FC236}">
                <a16:creationId xmlns:a16="http://schemas.microsoft.com/office/drawing/2014/main" id="{94041F85-BD00-4154-ACF0-6C572C9639F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B960F36-847A-4E60-96C9-D782796537E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6BEF40F-4727-4FE4-BAD5-4008D742B95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02CD330-9873-48AE-B768-136E323770E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EE358582-9EFF-4B65-9BDF-77AAFB32E9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4FEE1B35-07EC-4D17-A309-DFC6EF5673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414F3568-E23F-49F7-8072-93D5BB369B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2AA235D7-4750-4C9E-B4C9-D7FD30302C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B83452-E22A-42E8-86E6-0A139D2B29C9}" type="slidenum">
              <a:rPr lang="zh-CN" altLang="en-US">
                <a:solidFill>
                  <a:srgbClr val="000000"/>
                </a:solidFill>
              </a:rPr>
              <a:pPr/>
              <a:t>3</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F43FC91-151F-49E6-A949-8A6E7838AE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C28F88A3-EA45-4C7B-A3F6-92EE091AA6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0A8018CC-C207-41B7-8D0F-71574FE6E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1" cy="695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4">
            <a:extLst>
              <a:ext uri="{FF2B5EF4-FFF2-40B4-BE49-F238E27FC236}">
                <a16:creationId xmlns:a16="http://schemas.microsoft.com/office/drawing/2014/main" id="{A16A9415-7EB0-433E-AE9B-6089112C736F}"/>
              </a:ext>
            </a:extLst>
          </p:cNvPr>
          <p:cNvSpPr txBox="1">
            <a:spLocks/>
          </p:cNvSpPr>
          <p:nvPr/>
        </p:nvSpPr>
        <p:spPr>
          <a:xfrm>
            <a:off x="4945063" y="3530600"/>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5" name="任意多边形: 形状 4">
            <a:extLst>
              <a:ext uri="{FF2B5EF4-FFF2-40B4-BE49-F238E27FC236}">
                <a16:creationId xmlns:a16="http://schemas.microsoft.com/office/drawing/2014/main" id="{D75CAE15-C851-4E43-BFF8-56CD6D6753F7}"/>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文本框 5">
            <a:extLst>
              <a:ext uri="{FF2B5EF4-FFF2-40B4-BE49-F238E27FC236}">
                <a16:creationId xmlns:a16="http://schemas.microsoft.com/office/drawing/2014/main" id="{185E570E-F05F-4CD5-9055-47C5821EE2F1}"/>
              </a:ext>
            </a:extLst>
          </p:cNvPr>
          <p:cNvSpPr txBox="1">
            <a:spLocks noChangeArrowheads="1"/>
          </p:cNvSpPr>
          <p:nvPr/>
        </p:nvSpPr>
        <p:spPr bwMode="auto">
          <a:xfrm>
            <a:off x="8628063" y="385763"/>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2745115A-DC8B-48A0-B31C-94177618CFCD}"/>
              </a:ext>
            </a:extLst>
          </p:cNvPr>
          <p:cNvCxnSpPr>
            <a:cxnSpLocks/>
          </p:cNvCxnSpPr>
          <p:nvPr/>
        </p:nvCxnSpPr>
        <p:spPr>
          <a:xfrm>
            <a:off x="10529888" y="569913"/>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70104A60-0C8E-4AEB-AEC0-804DEEB4675C}"/>
              </a:ext>
            </a:extLst>
          </p:cNvPr>
          <p:cNvCxnSpPr>
            <a:cxnSpLocks/>
          </p:cNvCxnSpPr>
          <p:nvPr/>
        </p:nvCxnSpPr>
        <p:spPr>
          <a:xfrm>
            <a:off x="6589713" y="569913"/>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023DEA32-3E34-4D0B-97E6-E42BBE4203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038"/>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5">
            <a:extLst>
              <a:ext uri="{FF2B5EF4-FFF2-40B4-BE49-F238E27FC236}">
                <a16:creationId xmlns:a16="http://schemas.microsoft.com/office/drawing/2014/main" id="{E2E467E2-E7CB-44B6-88DC-F34A5E78D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282575"/>
            <a:ext cx="2033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a:extLst>
              <a:ext uri="{FF2B5EF4-FFF2-40B4-BE49-F238E27FC236}">
                <a16:creationId xmlns:a16="http://schemas.microsoft.com/office/drawing/2014/main" id="{46ED9246-83DE-4690-9C9B-FBE8E111655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37ACB41A-9680-49D6-ABEE-5129EC984CED}"/>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35019777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5A234EE-6912-4A40-80F7-241F57506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1" cy="692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8014483F-9786-4814-8DA3-CDC5F26FDA87}"/>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D9B22CD3-10D5-4AE9-BD1D-EC2A5AE3D47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C6F1A34C-E8FB-4ED7-827B-1ACE54959E93}"/>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863EF34-F2CD-4CF0-99DF-6668388ECAD6}"/>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42CA8DC1-65AB-4FD3-BF7E-6AD4FF32CE4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85AB7BFE-7BEA-4CDB-8050-42F575753ABE}"/>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1D487913-622D-449B-91D5-4E69A28D5196}"/>
              </a:ext>
            </a:extLst>
          </p:cNvPr>
          <p:cNvSpPr>
            <a:spLocks noChangeArrowheads="1"/>
          </p:cNvSpPr>
          <p:nvPr/>
        </p:nvSpPr>
        <p:spPr bwMode="auto">
          <a:xfrm>
            <a:off x="9842500" y="915988"/>
            <a:ext cx="1989138" cy="71437"/>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0C231635-BEC1-42BD-B7C6-C0A13D1B2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E8C6515A-D267-4B60-B4BD-16673D2289D4}"/>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13EE09E-1316-46E6-A6EF-49A106FC10B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EFA79FD9-C598-442A-8C8A-0036801C5FF2}"/>
              </a:ext>
            </a:extLst>
          </p:cNvPr>
          <p:cNvSpPr>
            <a:spLocks noChangeArrowheads="1"/>
          </p:cNvSpPr>
          <p:nvPr/>
        </p:nvSpPr>
        <p:spPr bwMode="auto">
          <a:xfrm>
            <a:off x="246063" y="915988"/>
            <a:ext cx="9596437" cy="71437"/>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7" name="直接连接符 16">
            <a:extLst>
              <a:ext uri="{FF2B5EF4-FFF2-40B4-BE49-F238E27FC236}">
                <a16:creationId xmlns:a16="http://schemas.microsoft.com/office/drawing/2014/main" id="{4E0202C4-3DD0-4761-A10F-9051BB3704FB}"/>
              </a:ext>
            </a:extLst>
          </p:cNvPr>
          <p:cNvCxnSpPr>
            <a:cxnSpLocks/>
          </p:cNvCxnSpPr>
          <p:nvPr/>
        </p:nvCxnSpPr>
        <p:spPr>
          <a:xfrm>
            <a:off x="2392363" y="6346825"/>
            <a:ext cx="0" cy="39211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图片 20">
            <a:extLst>
              <a:ext uri="{FF2B5EF4-FFF2-40B4-BE49-F238E27FC236}">
                <a16:creationId xmlns:a16="http://schemas.microsoft.com/office/drawing/2014/main" id="{51375DE8-B1B7-41F4-B2C6-29B8C29AF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3113" y="273050"/>
            <a:ext cx="2032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75F7F25D-FAE7-4061-8865-7CCC0E821FC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0" name="直接连接符 14">
            <a:extLst>
              <a:ext uri="{FF2B5EF4-FFF2-40B4-BE49-F238E27FC236}">
                <a16:creationId xmlns:a16="http://schemas.microsoft.com/office/drawing/2014/main" id="{4F131D69-A0A1-4D6A-9EDA-BE804709EE84}"/>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1" name="AutoShape 23">
            <a:extLst>
              <a:ext uri="{FF2B5EF4-FFF2-40B4-BE49-F238E27FC236}">
                <a16:creationId xmlns:a16="http://schemas.microsoft.com/office/drawing/2014/main" id="{89DE18A0-4D12-4977-9D3F-6295C6FE1C63}"/>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08100BAC-1F11-4CB1-BDDA-70565862DA97}"/>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23" name="直接连接符 22">
            <a:extLst>
              <a:ext uri="{FF2B5EF4-FFF2-40B4-BE49-F238E27FC236}">
                <a16:creationId xmlns:a16="http://schemas.microsoft.com/office/drawing/2014/main" id="{404A305A-4120-480C-A9D4-3B226007E90D}"/>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spTree>
    <p:extLst>
      <p:ext uri="{BB962C8B-B14F-4D97-AF65-F5344CB8AC3E}">
        <p14:creationId xmlns:p14="http://schemas.microsoft.com/office/powerpoint/2010/main" val="1802258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D637FB5-149A-4685-B04E-0F8CA0572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7" y="0"/>
            <a:ext cx="12202577" cy="68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1A1DF6F7-9245-49CD-9B4A-7F23375C416D}"/>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AF625655-2312-424C-972C-F9CFB54A355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E32BD615-9E95-4256-BC83-ECD10DE4B11A}"/>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8725FC0-85D0-4DE9-BB7E-89083B9C3C2A}"/>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16936C3-E5ED-4DF5-892E-8EBE71314157}"/>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0" name="图片 15">
            <a:extLst>
              <a:ext uri="{FF2B5EF4-FFF2-40B4-BE49-F238E27FC236}">
                <a16:creationId xmlns:a16="http://schemas.microsoft.com/office/drawing/2014/main" id="{B5877533-2FA2-47A4-9375-267F8C251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9">
            <a:extLst>
              <a:ext uri="{FF2B5EF4-FFF2-40B4-BE49-F238E27FC236}">
                <a16:creationId xmlns:a16="http://schemas.microsoft.com/office/drawing/2014/main" id="{43E282E5-AE31-4834-9FCB-10DE88BEB5E7}"/>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ABF2561-7B93-409B-BF98-1BF582806EF3}"/>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03CFB09-9148-4410-ADF8-DB978AFF87DE}"/>
              </a:ext>
            </a:extLst>
          </p:cNvPr>
          <p:cNvCxnSpPr>
            <a:cxnSpLocks/>
          </p:cNvCxnSpPr>
          <p:nvPr/>
        </p:nvCxnSpPr>
        <p:spPr>
          <a:xfrm>
            <a:off x="2392363" y="6346825"/>
            <a:ext cx="0" cy="39211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7">
            <a:extLst>
              <a:ext uri="{FF2B5EF4-FFF2-40B4-BE49-F238E27FC236}">
                <a16:creationId xmlns:a16="http://schemas.microsoft.com/office/drawing/2014/main" id="{A5D5ADEC-7365-458D-9571-9E81FF840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3113" y="273050"/>
            <a:ext cx="2032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23">
            <a:extLst>
              <a:ext uri="{FF2B5EF4-FFF2-40B4-BE49-F238E27FC236}">
                <a16:creationId xmlns:a16="http://schemas.microsoft.com/office/drawing/2014/main" id="{CD08F893-2008-4021-969D-A338FA9DDF42}"/>
              </a:ext>
            </a:extLst>
          </p:cNvPr>
          <p:cNvSpPr>
            <a:spLocks noChangeArrowheads="1"/>
          </p:cNvSpPr>
          <p:nvPr/>
        </p:nvSpPr>
        <p:spPr bwMode="auto">
          <a:xfrm>
            <a:off x="246063" y="915988"/>
            <a:ext cx="9596437" cy="71437"/>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A74CB67-3BD0-4387-AA6E-B20FCE373CFF}"/>
              </a:ext>
            </a:extLst>
          </p:cNvPr>
          <p:cNvSpPr>
            <a:spLocks noChangeArrowheads="1"/>
          </p:cNvSpPr>
          <p:nvPr/>
        </p:nvSpPr>
        <p:spPr bwMode="auto">
          <a:xfrm>
            <a:off x="9842500" y="915988"/>
            <a:ext cx="1989138" cy="714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0B985398-24A5-4627-B0EB-3350F34E639E}"/>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9" name="直接连接符 14">
            <a:extLst>
              <a:ext uri="{FF2B5EF4-FFF2-40B4-BE49-F238E27FC236}">
                <a16:creationId xmlns:a16="http://schemas.microsoft.com/office/drawing/2014/main" id="{55A65E6D-BBEF-4A6F-9FAF-1700A9D97EF9}"/>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0" name="AutoShape 23">
            <a:extLst>
              <a:ext uri="{FF2B5EF4-FFF2-40B4-BE49-F238E27FC236}">
                <a16:creationId xmlns:a16="http://schemas.microsoft.com/office/drawing/2014/main" id="{23B39AE8-C29F-473B-AA60-463DE7424BC6}"/>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1" name="AutoShape 23">
            <a:extLst>
              <a:ext uri="{FF2B5EF4-FFF2-40B4-BE49-F238E27FC236}">
                <a16:creationId xmlns:a16="http://schemas.microsoft.com/office/drawing/2014/main" id="{C7A1BBE6-E027-4155-8A62-B49854233950}"/>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22" name="直接连接符 21">
            <a:extLst>
              <a:ext uri="{FF2B5EF4-FFF2-40B4-BE49-F238E27FC236}">
                <a16:creationId xmlns:a16="http://schemas.microsoft.com/office/drawing/2014/main" id="{8DC6C1A8-98A6-462B-9E58-BE784339793E}"/>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spTree>
    <p:extLst>
      <p:ext uri="{BB962C8B-B14F-4D97-AF65-F5344CB8AC3E}">
        <p14:creationId xmlns:p14="http://schemas.microsoft.com/office/powerpoint/2010/main" val="4011857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604BE154-1314-4F2B-8B53-ED0279932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 y="0"/>
            <a:ext cx="122202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053F0751-D3F8-4C53-BF3E-4925E551B193}"/>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1659DB55-7D29-49E3-98AD-50E8E3B19DD3}"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C4E1E9C5-F5A4-43D3-B3B6-E9C4AC8511B8}"/>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CBA354C3-5ECB-4516-9EBA-FD680F85E2FE}"/>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9" name="图片 14">
            <a:extLst>
              <a:ext uri="{FF2B5EF4-FFF2-40B4-BE49-F238E27FC236}">
                <a16:creationId xmlns:a16="http://schemas.microsoft.com/office/drawing/2014/main" id="{1DA1A5F7-ABF4-49AF-9DCD-D2114AA75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148D4BB9-615F-4CD4-9F40-BA9E471F79AD}"/>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11" name="直接连接符 10">
            <a:extLst>
              <a:ext uri="{FF2B5EF4-FFF2-40B4-BE49-F238E27FC236}">
                <a16:creationId xmlns:a16="http://schemas.microsoft.com/office/drawing/2014/main" id="{941BE763-4033-48E1-BFF6-D8B0B7B109E9}"/>
              </a:ext>
            </a:extLst>
          </p:cNvPr>
          <p:cNvCxnSpPr>
            <a:cxnSpLocks/>
          </p:cNvCxnSpPr>
          <p:nvPr/>
        </p:nvCxnSpPr>
        <p:spPr>
          <a:xfrm>
            <a:off x="2392363" y="6346825"/>
            <a:ext cx="0" cy="392113"/>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9E0D92E-379D-453C-BA44-C58E7ACDD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3113" y="273050"/>
            <a:ext cx="2032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3">
            <a:extLst>
              <a:ext uri="{FF2B5EF4-FFF2-40B4-BE49-F238E27FC236}">
                <a16:creationId xmlns:a16="http://schemas.microsoft.com/office/drawing/2014/main" id="{9ED01BBE-C821-4F6F-ADF1-A381AE902777}"/>
              </a:ext>
            </a:extLst>
          </p:cNvPr>
          <p:cNvSpPr>
            <a:spLocks noChangeArrowheads="1"/>
          </p:cNvSpPr>
          <p:nvPr/>
        </p:nvSpPr>
        <p:spPr bwMode="auto">
          <a:xfrm>
            <a:off x="246063" y="915988"/>
            <a:ext cx="9596437" cy="71437"/>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4" name="AutoShape 23">
            <a:extLst>
              <a:ext uri="{FF2B5EF4-FFF2-40B4-BE49-F238E27FC236}">
                <a16:creationId xmlns:a16="http://schemas.microsoft.com/office/drawing/2014/main" id="{152D4A20-634C-41DA-AB3E-E3E390FE235A}"/>
              </a:ext>
            </a:extLst>
          </p:cNvPr>
          <p:cNvSpPr>
            <a:spLocks noChangeArrowheads="1"/>
          </p:cNvSpPr>
          <p:nvPr/>
        </p:nvSpPr>
        <p:spPr bwMode="auto">
          <a:xfrm>
            <a:off x="9842500" y="915988"/>
            <a:ext cx="1989138" cy="714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03821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C30E0907-3470-4E67-B8B1-B4830E4E6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5" y="0"/>
            <a:ext cx="12277051" cy="688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FA834ABF-9721-462E-942A-DF67C9519653}"/>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44B13DF8-83B8-41B6-94E1-EAB4EB05193C}"/>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68C57BED-71B3-46B5-B60B-39787BDDC2AC}"/>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7CC61DDC-33FE-439F-9A8C-61F786F994BB}"/>
              </a:ext>
            </a:extLst>
          </p:cNvPr>
          <p:cNvSpPr txBox="1">
            <a:spLocks noChangeArrowheads="1"/>
          </p:cNvSpPr>
          <p:nvPr/>
        </p:nvSpPr>
        <p:spPr bwMode="auto">
          <a:xfrm>
            <a:off x="8628063" y="385763"/>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5E066054-5AF2-4663-A80E-FEAFB5235DD3}"/>
              </a:ext>
            </a:extLst>
          </p:cNvPr>
          <p:cNvCxnSpPr>
            <a:cxnSpLocks/>
          </p:cNvCxnSpPr>
          <p:nvPr/>
        </p:nvCxnSpPr>
        <p:spPr>
          <a:xfrm>
            <a:off x="10529888" y="569913"/>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6618F3C-1989-4F99-8D03-F8341A1B9E9E}"/>
              </a:ext>
            </a:extLst>
          </p:cNvPr>
          <p:cNvCxnSpPr>
            <a:cxnSpLocks/>
          </p:cNvCxnSpPr>
          <p:nvPr/>
        </p:nvCxnSpPr>
        <p:spPr>
          <a:xfrm>
            <a:off x="6589713" y="569913"/>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3BE6C95B-FB64-41FD-9DC4-89F579C6F2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038"/>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6">
            <a:extLst>
              <a:ext uri="{FF2B5EF4-FFF2-40B4-BE49-F238E27FC236}">
                <a16:creationId xmlns:a16="http://schemas.microsoft.com/office/drawing/2014/main" id="{D3C014B1-97E7-4F15-B191-41AC4D3F0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8" y="282575"/>
            <a:ext cx="2033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959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9D151012-58DD-428B-84DD-D0B4220134A9}"/>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9DE789C-CD59-4429-99DA-AF0667D01BD2}"/>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DFD69F82-AA6A-4F6B-BA32-E069517DDF62}" type="datetimeFigureOut">
              <a:rPr lang="zh-CN" altLang="en-US"/>
              <a:pPr>
                <a:defRPr/>
              </a:pPr>
              <a:t>2019/5/18</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690CBD81-F5BA-4022-AEB3-E565AF280ADA}" type="slidenum">
              <a:rPr lang="zh-CN" altLang="en-US"/>
              <a:pPr>
                <a:defRPr/>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Lst>
  <p:txStyles>
    <p:titleStyle>
      <a:lvl1pPr algn="l" rtl="0" fontAlgn="base">
        <a:spcBef>
          <a:spcPct val="0"/>
        </a:spcBef>
        <a:spcAft>
          <a:spcPct val="0"/>
        </a:spcAft>
        <a:defRPr kumimoji="1" sz="1900">
          <a:solidFill>
            <a:schemeClr val="tx1"/>
          </a:solidFill>
          <a:latin typeface="+mj-lt"/>
          <a:ea typeface="微软雅黑" pitchFamily="34" charset="-122"/>
          <a:cs typeface="微软雅黑" charset="0"/>
        </a:defRPr>
      </a:lvl1pPr>
      <a:lvl2pPr algn="l" rtl="0" fontAlgn="base">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fontAlgn="base">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fontAlgn="base">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fontAlgn="base">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fontAlgn="base">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fontAlgn="base">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fontAlgn="base">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fontAlgn="base">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fontAlgn="base">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3F97C52-B150-41C7-82BA-598D4FE28497}"/>
              </a:ext>
            </a:extLst>
          </p:cNvPr>
          <p:cNvSpPr>
            <a:spLocks noGrp="1"/>
          </p:cNvSpPr>
          <p:nvPr>
            <p:ph type="title"/>
          </p:nvPr>
        </p:nvSpPr>
        <p:spPr/>
        <p:txBody>
          <a:bodyPr/>
          <a:lstStyle/>
          <a:p>
            <a:pPr>
              <a:lnSpc>
                <a:spcPct val="90000"/>
              </a:lnSpc>
              <a:defRPr/>
            </a:pPr>
            <a:r>
              <a:rPr lang="en-US" altLang="zh-CN" kern="1200">
                <a:cs typeface="Times New Roman" pitchFamily="18" charset="0"/>
              </a:rPr>
              <a:t>NumPy</a:t>
            </a:r>
            <a:r>
              <a:rPr lang="en-US" altLang="zh-CN" kern="1200" dirty="0">
                <a:cs typeface="Times New Roman" pitchFamily="18" charset="0"/>
              </a:rPr>
              <a:t> </a:t>
            </a:r>
            <a:r>
              <a:rPr lang="zh-CN" altLang="en-US" kern="1200" dirty="0">
                <a:cs typeface="Times New Roman" pitchFamily="18" charset="0"/>
              </a:rPr>
              <a:t>数值计算基础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68ED8DC8-1F9B-4011-A768-70450E614DC9}"/>
              </a:ext>
            </a:extLst>
          </p:cNvPr>
          <p:cNvSpPr>
            <a:spLocks noGrp="1"/>
          </p:cNvSpPr>
          <p:nvPr>
            <p:ph idx="1"/>
          </p:nvPr>
        </p:nvSpPr>
        <p:spPr>
          <a:xfrm>
            <a:off x="423863" y="1817688"/>
            <a:ext cx="8639175" cy="4338637"/>
          </a:xfrm>
        </p:spPr>
        <p:txBody>
          <a:bodyPr/>
          <a:lstStyle/>
          <a:p>
            <a:pPr marL="0" indent="0">
              <a:buFont typeface="Arial" panose="020B0604020202020204" pitchFamily="34" charset="0"/>
              <a:buNone/>
            </a:pPr>
            <a:r>
              <a:rPr lang="en-US" altLang="zh-CN">
                <a:latin typeface="Times New Roman" panose="02020603050405020304" pitchFamily="18" charset="0"/>
                <a:cs typeface="Times New Roman" panose="02020603050405020304" pitchFamily="18" charset="0"/>
              </a:rPr>
              <a:t>NumPy</a:t>
            </a:r>
            <a:r>
              <a:rPr lang="zh-CN" altLang="zh-CN">
                <a:latin typeface="Times New Roman" panose="02020603050405020304" pitchFamily="18" charset="0"/>
                <a:cs typeface="Times New Roman" panose="02020603050405020304" pitchFamily="18" charset="0"/>
              </a:rPr>
              <a:t>基本数据类型与其取值范围</a:t>
            </a:r>
            <a:r>
              <a:rPr lang="zh-CN" altLang="en-US">
                <a:latin typeface="Times New Roman" panose="02020603050405020304" pitchFamily="18" charset="0"/>
                <a:cs typeface="Times New Roman" panose="02020603050405020304" pitchFamily="18" charset="0"/>
              </a:rPr>
              <a:t>（只展示一部分）</a:t>
            </a:r>
          </a:p>
        </p:txBody>
      </p:sp>
      <p:sp>
        <p:nvSpPr>
          <p:cNvPr id="18435" name="标题 2">
            <a:extLst>
              <a:ext uri="{FF2B5EF4-FFF2-40B4-BE49-F238E27FC236}">
                <a16:creationId xmlns:a16="http://schemas.microsoft.com/office/drawing/2014/main" id="{8321937A-FF37-4AD7-8DC6-813371102232}"/>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8436" name="内容占位符 3">
            <a:extLst>
              <a:ext uri="{FF2B5EF4-FFF2-40B4-BE49-F238E27FC236}">
                <a16:creationId xmlns:a16="http://schemas.microsoft.com/office/drawing/2014/main" id="{B414D371-753D-4A5D-8920-3FCCDD22DA69}"/>
              </a:ext>
            </a:extLst>
          </p:cNvPr>
          <p:cNvSpPr>
            <a:spLocks noGrp="1"/>
          </p:cNvSpPr>
          <p:nvPr>
            <p:ph idx="10"/>
          </p:nvPr>
        </p:nvSpPr>
        <p:spPr>
          <a:xfrm>
            <a:off x="423863" y="1138238"/>
            <a:ext cx="11107737" cy="427037"/>
          </a:xfrm>
        </p:spPr>
        <p:txBody>
          <a:bodyPr/>
          <a:lstStyle/>
          <a:p>
            <a:r>
              <a:rPr lang="en-US" altLang="zh-CN">
                <a:latin typeface="Times New Roman" panose="02020603050405020304" pitchFamily="18" charset="0"/>
                <a:cs typeface="Times New Roman" panose="02020603050405020304" pitchFamily="18" charset="0"/>
              </a:rPr>
              <a:t>3</a:t>
            </a:r>
            <a:r>
              <a:rPr>
                <a:latin typeface="Times New Roman" panose="02020603050405020304" pitchFamily="18" charset="0"/>
                <a:cs typeface="Times New Roman" panose="02020603050405020304" pitchFamily="18" charset="0"/>
              </a:rPr>
              <a:t>．数组数据类型</a:t>
            </a:r>
          </a:p>
        </p:txBody>
      </p:sp>
      <p:graphicFrame>
        <p:nvGraphicFramePr>
          <p:cNvPr id="5" name="表格 4">
            <a:extLst>
              <a:ext uri="{FF2B5EF4-FFF2-40B4-BE49-F238E27FC236}">
                <a16:creationId xmlns:a16="http://schemas.microsoft.com/office/drawing/2014/main" id="{FB92EEC1-A7DC-4628-99EB-A2965083A470}"/>
              </a:ext>
            </a:extLst>
          </p:cNvPr>
          <p:cNvGraphicFramePr>
            <a:graphicFrameLocks noGrp="1"/>
          </p:cNvGraphicFramePr>
          <p:nvPr/>
        </p:nvGraphicFramePr>
        <p:xfrm>
          <a:off x="1227220" y="2502571"/>
          <a:ext cx="8742949" cy="3681657"/>
        </p:xfrm>
        <a:graphic>
          <a:graphicData uri="http://schemas.openxmlformats.org/drawingml/2006/table">
            <a:tbl>
              <a:tblPr firstRow="1" firstCol="1" bandRow="1">
                <a:tableStyleId>{5C22544A-7EE6-4342-B048-85BDC9FD1C3A}</a:tableStyleId>
              </a:tblPr>
              <a:tblGrid>
                <a:gridCol w="2823183">
                  <a:extLst>
                    <a:ext uri="{9D8B030D-6E8A-4147-A177-3AD203B41FA5}">
                      <a16:colId xmlns:a16="http://schemas.microsoft.com/office/drawing/2014/main" val="20000"/>
                    </a:ext>
                  </a:extLst>
                </a:gridCol>
                <a:gridCol w="5919766">
                  <a:extLst>
                    <a:ext uri="{9D8B030D-6E8A-4147-A177-3AD203B41FA5}">
                      <a16:colId xmlns:a16="http://schemas.microsoft.com/office/drawing/2014/main" val="20001"/>
                    </a:ext>
                  </a:extLst>
                </a:gridCol>
              </a:tblGrid>
              <a:tr h="525951">
                <a:tc>
                  <a:txBody>
                    <a:bodyPr/>
                    <a:lstStyle/>
                    <a:p>
                      <a:pPr algn="ctr">
                        <a:spcAft>
                          <a:spcPts val="0"/>
                        </a:spcAft>
                      </a:pPr>
                      <a:r>
                        <a:rPr lang="zh-CN" sz="1800" kern="0" baseline="0" dirty="0">
                          <a:effectLst/>
                          <a:latin typeface="Times New Roman" pitchFamily="18" charset="0"/>
                          <a:ea typeface="+mj-ea"/>
                          <a:cs typeface="Times New Roman" pitchFamily="18" charset="0"/>
                        </a:rPr>
                        <a:t>类型</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ctr">
                        <a:spcAft>
                          <a:spcPts val="0"/>
                        </a:spcAft>
                      </a:pPr>
                      <a:r>
                        <a:rPr lang="zh-CN" sz="1800" kern="0" baseline="0" dirty="0">
                          <a:effectLst/>
                          <a:latin typeface="Times New Roman" pitchFamily="18" charset="0"/>
                          <a:ea typeface="+mj-ea"/>
                          <a:cs typeface="Times New Roman" pitchFamily="18" charset="0"/>
                        </a:rPr>
                        <a:t>描述</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0"/>
                  </a:ext>
                </a:extLst>
              </a:tr>
              <a:tr h="525951">
                <a:tc>
                  <a:txBody>
                    <a:bodyPr/>
                    <a:lstStyle/>
                    <a:p>
                      <a:pPr algn="ctr">
                        <a:spcAft>
                          <a:spcPts val="0"/>
                        </a:spcAft>
                      </a:pPr>
                      <a:r>
                        <a:rPr lang="en-US" sz="1800" kern="0" baseline="0" dirty="0" err="1">
                          <a:effectLst/>
                          <a:latin typeface="Times New Roman" pitchFamily="18" charset="0"/>
                          <a:ea typeface="+mj-ea"/>
                          <a:cs typeface="Times New Roman" pitchFamily="18" charset="0"/>
                        </a:rPr>
                        <a:t>bool</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用一位存储的布尔类型（值为</a:t>
                      </a:r>
                      <a:r>
                        <a:rPr lang="en-US" sz="1800" kern="0" baseline="0" dirty="0">
                          <a:effectLst/>
                          <a:latin typeface="Times New Roman" pitchFamily="18" charset="0"/>
                          <a:ea typeface="+mj-ea"/>
                          <a:cs typeface="Times New Roman" pitchFamily="18" charset="0"/>
                        </a:rPr>
                        <a:t>TRUE</a:t>
                      </a:r>
                      <a:r>
                        <a:rPr lang="zh-CN" sz="1800" kern="0" baseline="0" dirty="0">
                          <a:effectLst/>
                          <a:latin typeface="Times New Roman" pitchFamily="18" charset="0"/>
                          <a:ea typeface="+mj-ea"/>
                          <a:cs typeface="Times New Roman" pitchFamily="18" charset="0"/>
                        </a:rPr>
                        <a:t>或</a:t>
                      </a:r>
                      <a:r>
                        <a:rPr lang="en-US" sz="1800" kern="0" baseline="0" dirty="0">
                          <a:effectLst/>
                          <a:latin typeface="Times New Roman" pitchFamily="18" charset="0"/>
                          <a:ea typeface="+mj-ea"/>
                          <a:cs typeface="Times New Roman" pitchFamily="18" charset="0"/>
                        </a:rPr>
                        <a:t>FALSE</a:t>
                      </a:r>
                      <a:r>
                        <a:rPr 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1"/>
                  </a:ext>
                </a:extLst>
              </a:tr>
              <a:tr h="525951">
                <a:tc>
                  <a:txBody>
                    <a:bodyPr/>
                    <a:lstStyle/>
                    <a:p>
                      <a:pPr algn="ctr">
                        <a:spcAft>
                          <a:spcPts val="0"/>
                        </a:spcAft>
                      </a:pPr>
                      <a:r>
                        <a:rPr lang="en-US" sz="1800" kern="0" baseline="0" dirty="0" err="1">
                          <a:effectLst/>
                          <a:latin typeface="Times New Roman" pitchFamily="18" charset="0"/>
                          <a:ea typeface="+mj-ea"/>
                          <a:cs typeface="Times New Roman" pitchFamily="18" charset="0"/>
                        </a:rPr>
                        <a:t>inti</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由所在平台决定其精度的整数（一般为</a:t>
                      </a:r>
                      <a:r>
                        <a:rPr lang="en-US" sz="1800" kern="0" baseline="0" dirty="0">
                          <a:effectLst/>
                          <a:latin typeface="Times New Roman" pitchFamily="18" charset="0"/>
                          <a:ea typeface="+mj-ea"/>
                          <a:cs typeface="Times New Roman" pitchFamily="18" charset="0"/>
                        </a:rPr>
                        <a:t>int32</a:t>
                      </a:r>
                      <a:r>
                        <a:rPr lang="zh-CN" sz="1800" kern="0" baseline="0" dirty="0">
                          <a:effectLst/>
                          <a:latin typeface="Times New Roman" pitchFamily="18" charset="0"/>
                          <a:ea typeface="+mj-ea"/>
                          <a:cs typeface="Times New Roman" pitchFamily="18" charset="0"/>
                        </a:rPr>
                        <a:t>或</a:t>
                      </a:r>
                      <a:r>
                        <a:rPr lang="en-US" sz="1800" kern="0" baseline="0" dirty="0">
                          <a:effectLst/>
                          <a:latin typeface="Times New Roman" pitchFamily="18" charset="0"/>
                          <a:ea typeface="+mj-ea"/>
                          <a:cs typeface="Times New Roman" pitchFamily="18" charset="0"/>
                        </a:rPr>
                        <a:t>int64</a:t>
                      </a:r>
                      <a:r>
                        <a:rPr 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2"/>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int8</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整数，范围为</a:t>
                      </a:r>
                      <a:r>
                        <a:rPr lang="en-US" sz="1800" kern="0" baseline="0" dirty="0">
                          <a:effectLst/>
                          <a:latin typeface="Times New Roman" pitchFamily="18" charset="0"/>
                          <a:ea typeface="+mj-ea"/>
                          <a:cs typeface="Times New Roman" pitchFamily="18" charset="0"/>
                        </a:rPr>
                        <a:t>−128</a:t>
                      </a:r>
                      <a:r>
                        <a:rPr lang="zh-CN" sz="1800" kern="0" baseline="0" dirty="0">
                          <a:effectLst/>
                          <a:latin typeface="Times New Roman" pitchFamily="18" charset="0"/>
                          <a:ea typeface="+mj-ea"/>
                          <a:cs typeface="Times New Roman" pitchFamily="18" charset="0"/>
                        </a:rPr>
                        <a:t>至</a:t>
                      </a:r>
                      <a:r>
                        <a:rPr lang="en-US" sz="1800" kern="0" baseline="0" dirty="0">
                          <a:effectLst/>
                          <a:latin typeface="Times New Roman" pitchFamily="18" charset="0"/>
                          <a:ea typeface="+mj-ea"/>
                          <a:cs typeface="Times New Roman" pitchFamily="18" charset="0"/>
                        </a:rPr>
                        <a:t>127</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3"/>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int16</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整数，范围为</a:t>
                      </a:r>
                      <a:r>
                        <a:rPr lang="en-US" sz="1800" kern="0" baseline="0" dirty="0">
                          <a:effectLst/>
                          <a:latin typeface="Times New Roman" pitchFamily="18" charset="0"/>
                          <a:ea typeface="+mj-ea"/>
                          <a:cs typeface="Times New Roman" pitchFamily="18" charset="0"/>
                        </a:rPr>
                        <a:t>−32768</a:t>
                      </a:r>
                      <a:r>
                        <a:rPr lang="zh-CN" sz="1800" kern="0" baseline="0" dirty="0">
                          <a:effectLst/>
                          <a:latin typeface="Times New Roman" pitchFamily="18" charset="0"/>
                          <a:ea typeface="+mj-ea"/>
                          <a:cs typeface="Times New Roman" pitchFamily="18" charset="0"/>
                        </a:rPr>
                        <a:t>至</a:t>
                      </a:r>
                      <a:r>
                        <a:rPr lang="en-US" sz="1800" kern="0" baseline="0" dirty="0">
                          <a:effectLst/>
                          <a:latin typeface="Times New Roman" pitchFamily="18" charset="0"/>
                          <a:ea typeface="+mj-ea"/>
                          <a:cs typeface="Times New Roman" pitchFamily="18" charset="0"/>
                        </a:rPr>
                        <a:t>32767</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4"/>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int32</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endParaRPr lang="zh-CN"/>
                    </a:p>
                  </a:txBody>
                  <a:tcPr marL="68580" marR="68580" marT="0" marB="0" anchor="ctr">
                    <a:blipFill rotWithShape="1">
                      <a:blip r:embed="rId2"/>
                      <a:stretch>
                        <a:fillRect l="-47634" t="-502326" b="-103488"/>
                      </a:stretch>
                    </a:blipFill>
                  </a:tcPr>
                </a:tc>
                <a:extLst>
                  <a:ext uri="{0D108BD9-81ED-4DB2-BD59-A6C34878D82A}">
                    <a16:rowId xmlns:a16="http://schemas.microsoft.com/office/drawing/2014/main" val="10005"/>
                  </a:ext>
                </a:extLst>
              </a:tr>
              <a:tr h="525951">
                <a:tc>
                  <a:txBody>
                    <a:bodyPr/>
                    <a:lstStyle/>
                    <a:p>
                      <a:pPr algn="ctr">
                        <a:spcAft>
                          <a:spcPts val="0"/>
                        </a:spcAft>
                      </a:pPr>
                      <a:r>
                        <a:rPr lang="en-US" altLang="zh-CN" sz="1800" kern="10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en-US" alt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3">
            <a:extLst>
              <a:ext uri="{FF2B5EF4-FFF2-40B4-BE49-F238E27FC236}">
                <a16:creationId xmlns:a16="http://schemas.microsoft.com/office/drawing/2014/main" id="{51D3E1E1-990D-4C51-90BC-96189BC0EA89}"/>
              </a:ext>
            </a:extLst>
          </p:cNvPr>
          <p:cNvSpPr>
            <a:spLocks noGrp="1"/>
          </p:cNvSpPr>
          <p:nvPr>
            <p:ph idx="1"/>
          </p:nvPr>
        </p:nvSpPr>
        <p:spPr>
          <a:xfrm>
            <a:off x="423863" y="1123950"/>
            <a:ext cx="8639175" cy="4987925"/>
          </a:xfrm>
        </p:spPr>
        <p:txBody>
          <a:bodyPr/>
          <a:lstStyle/>
          <a:p>
            <a:pPr marL="271463" indent="-271463"/>
            <a:r>
              <a:rPr lang="zh-CN" altLang="zh-CN"/>
              <a:t>数组数据类型转换</a:t>
            </a:r>
          </a:p>
        </p:txBody>
      </p:sp>
      <p:sp>
        <p:nvSpPr>
          <p:cNvPr id="19459" name="标题 2">
            <a:extLst>
              <a:ext uri="{FF2B5EF4-FFF2-40B4-BE49-F238E27FC236}">
                <a16:creationId xmlns:a16="http://schemas.microsoft.com/office/drawing/2014/main" id="{B918703D-0ED2-4EFA-BB1D-BAA5955F4B8E}"/>
              </a:ext>
            </a:extLst>
          </p:cNvPr>
          <p:cNvSpPr>
            <a:spLocks noGrp="1"/>
          </p:cNvSpPr>
          <p:nvPr>
            <p:ph type="title"/>
          </p:nvPr>
        </p:nvSpPr>
        <p:spPr>
          <a:xfrm>
            <a:off x="255588" y="358775"/>
            <a:ext cx="10972800" cy="528638"/>
          </a:xfrm>
        </p:spPr>
        <p:txBody>
          <a:bodyPr/>
          <a:lstStyle/>
          <a:p>
            <a:r>
              <a:rPr lang="zh-CN" altLang="en-US"/>
              <a:t>创建数组对象</a:t>
            </a:r>
          </a:p>
        </p:txBody>
      </p:sp>
      <p:graphicFrame>
        <p:nvGraphicFramePr>
          <p:cNvPr id="8" name="表格 7">
            <a:extLst>
              <a:ext uri="{FF2B5EF4-FFF2-40B4-BE49-F238E27FC236}">
                <a16:creationId xmlns:a16="http://schemas.microsoft.com/office/drawing/2014/main" id="{B79759C9-7834-4A26-9E66-555413D49FFC}"/>
              </a:ext>
            </a:extLst>
          </p:cNvPr>
          <p:cNvGraphicFramePr>
            <a:graphicFrameLocks noGrp="1"/>
          </p:cNvGraphicFramePr>
          <p:nvPr/>
        </p:nvGraphicFramePr>
        <p:xfrm>
          <a:off x="574675" y="1717675"/>
          <a:ext cx="5313363" cy="4017966"/>
        </p:xfrm>
        <a:graphic>
          <a:graphicData uri="http://schemas.openxmlformats.org/drawingml/2006/table">
            <a:tbl>
              <a:tblPr firstRow="1" firstCol="1" bandRow="1">
                <a:tableStyleId>{9D7B26C5-4107-4FEC-AEDC-1716B250A1EF}</a:tableStyleId>
              </a:tblPr>
              <a:tblGrid>
                <a:gridCol w="755907">
                  <a:extLst>
                    <a:ext uri="{9D8B030D-6E8A-4147-A177-3AD203B41FA5}">
                      <a16:colId xmlns:a16="http://schemas.microsoft.com/office/drawing/2014/main" val="20000"/>
                    </a:ext>
                  </a:extLst>
                </a:gridCol>
                <a:gridCol w="4557456">
                  <a:extLst>
                    <a:ext uri="{9D8B030D-6E8A-4147-A177-3AD203B41FA5}">
                      <a16:colId xmlns:a16="http://schemas.microsoft.com/office/drawing/2014/main" val="20001"/>
                    </a:ext>
                  </a:extLst>
                </a:gridCol>
              </a:tblGrid>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In[15]:</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',np.float64(42))  #</a:t>
                      </a:r>
                      <a:r>
                        <a:rPr lang="zh-CN" altLang="zh-CN" sz="1600" b="0" kern="1200" dirty="0">
                          <a:solidFill>
                            <a:schemeClr val="tx1"/>
                          </a:solidFill>
                          <a:effectLst/>
                          <a:latin typeface="Times New Roman" pitchFamily="18" charset="0"/>
                          <a:ea typeface="+mj-ea"/>
                          <a:cs typeface="Times New Roman" pitchFamily="18" charset="0"/>
                        </a:rPr>
                        <a:t>整型转换为浮点型</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0"/>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Out[15]:</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42.0</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1"/>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In[16]:</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',np.int8(42.0))  #</a:t>
                      </a:r>
                      <a:r>
                        <a:rPr lang="zh-CN" altLang="zh-CN" sz="1600" b="0" kern="1200" dirty="0">
                          <a:solidFill>
                            <a:schemeClr val="tx1"/>
                          </a:solidFill>
                          <a:effectLst/>
                          <a:latin typeface="Times New Roman" pitchFamily="18" charset="0"/>
                          <a:ea typeface="+mj-ea"/>
                          <a:cs typeface="Times New Roman" pitchFamily="18" charset="0"/>
                        </a:rPr>
                        <a:t>浮点型转换为整型</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2"/>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Out[16]:</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42</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3"/>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In[17]:</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np.bool</a:t>
                      </a:r>
                      <a:r>
                        <a:rPr lang="en-US" altLang="zh-CN" sz="1600" b="0" kern="1200" dirty="0">
                          <a:solidFill>
                            <a:schemeClr val="tx1"/>
                          </a:solidFill>
                          <a:effectLst/>
                          <a:latin typeface="Times New Roman" pitchFamily="18" charset="0"/>
                          <a:ea typeface="+mj-ea"/>
                          <a:cs typeface="Times New Roman" pitchFamily="18" charset="0"/>
                        </a:rPr>
                        <a:t>(42))  #</a:t>
                      </a:r>
                      <a:r>
                        <a:rPr lang="zh-CN" altLang="zh-CN" sz="1600" b="0" kern="1200" dirty="0">
                          <a:solidFill>
                            <a:schemeClr val="tx1"/>
                          </a:solidFill>
                          <a:effectLst/>
                          <a:latin typeface="Times New Roman" pitchFamily="18" charset="0"/>
                          <a:ea typeface="+mj-ea"/>
                          <a:cs typeface="Times New Roman" pitchFamily="18" charset="0"/>
                        </a:rPr>
                        <a:t>整型转换为布尔型</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4"/>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Out[17]:</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True</a:t>
                      </a:r>
                      <a:endParaRPr lang="zh-CN" sz="1600" b="0" kern="100" dirty="0">
                        <a:effectLst/>
                        <a:latin typeface="Times New Roman" pitchFamily="18" charset="0"/>
                        <a:ea typeface="+mj-ea"/>
                        <a:cs typeface="Times New Roman" pitchFamily="18" charset="0"/>
                      </a:endParaRPr>
                    </a:p>
                  </a:txBody>
                  <a:tcPr marL="60843" marR="60843" marT="8451" marB="8451" anchor="ctr">
                    <a:solidFill>
                      <a:schemeClr val="bg1"/>
                    </a:solidFill>
                  </a:tcPr>
                </a:tc>
                <a:extLst>
                  <a:ext uri="{0D108BD9-81ED-4DB2-BD59-A6C34878D82A}">
                    <a16:rowId xmlns:a16="http://schemas.microsoft.com/office/drawing/2014/main" val="10005"/>
                  </a:ext>
                </a:extLst>
              </a:tr>
            </a:tbl>
          </a:graphicData>
        </a:graphic>
      </p:graphicFrame>
      <p:graphicFrame>
        <p:nvGraphicFramePr>
          <p:cNvPr id="5" name="表格 4">
            <a:extLst>
              <a:ext uri="{FF2B5EF4-FFF2-40B4-BE49-F238E27FC236}">
                <a16:creationId xmlns:a16="http://schemas.microsoft.com/office/drawing/2014/main" id="{9B82B36F-6A4A-414B-92B6-2FBCC2C44297}"/>
              </a:ext>
            </a:extLst>
          </p:cNvPr>
          <p:cNvGraphicFramePr>
            <a:graphicFrameLocks noGrp="1"/>
          </p:cNvGraphicFramePr>
          <p:nvPr/>
        </p:nvGraphicFramePr>
        <p:xfrm>
          <a:off x="6130925" y="1728788"/>
          <a:ext cx="5562600" cy="4021140"/>
        </p:xfrm>
        <a:graphic>
          <a:graphicData uri="http://schemas.openxmlformats.org/drawingml/2006/table">
            <a:tbl>
              <a:tblPr firstRow="1" firstCol="1" bandRow="1">
                <a:tableStyleId>{9D7B26C5-4107-4FEC-AEDC-1716B250A1EF}</a:tableStyleId>
              </a:tblPr>
              <a:tblGrid>
                <a:gridCol w="791364">
                  <a:extLst>
                    <a:ext uri="{9D8B030D-6E8A-4147-A177-3AD203B41FA5}">
                      <a16:colId xmlns:a16="http://schemas.microsoft.com/office/drawing/2014/main" val="20000"/>
                    </a:ext>
                  </a:extLst>
                </a:gridCol>
                <a:gridCol w="4771236">
                  <a:extLst>
                    <a:ext uri="{9D8B030D-6E8A-4147-A177-3AD203B41FA5}">
                      <a16:colId xmlns:a16="http://schemas.microsoft.com/office/drawing/2014/main" val="20001"/>
                    </a:ext>
                  </a:extLst>
                </a:gridCol>
              </a:tblGrid>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In[18]:</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np.bool</a:t>
                      </a:r>
                      <a:r>
                        <a:rPr lang="en-US" altLang="zh-CN" sz="1600" b="0" kern="1200" dirty="0">
                          <a:solidFill>
                            <a:schemeClr val="tx1"/>
                          </a:solidFill>
                          <a:effectLst/>
                          <a:latin typeface="Times New Roman" pitchFamily="18" charset="0"/>
                          <a:ea typeface="+mj-ea"/>
                          <a:cs typeface="Times New Roman" pitchFamily="18" charset="0"/>
                        </a:rPr>
                        <a:t>(0))  #</a:t>
                      </a:r>
                      <a:r>
                        <a:rPr lang="zh-CN" altLang="zh-CN" sz="1600" b="0" kern="1200" dirty="0">
                          <a:solidFill>
                            <a:schemeClr val="tx1"/>
                          </a:solidFill>
                          <a:effectLst/>
                          <a:latin typeface="Times New Roman" pitchFamily="18" charset="0"/>
                          <a:ea typeface="+mj-ea"/>
                          <a:cs typeface="Times New Roman" pitchFamily="18" charset="0"/>
                        </a:rPr>
                        <a:t>整型转换为布尔型</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0"/>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Out[18]:</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False</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1"/>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In[19]:</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np.float</a:t>
                      </a:r>
                      <a:r>
                        <a:rPr lang="en-US" altLang="zh-CN" sz="1600" b="0" kern="1200" dirty="0">
                          <a:solidFill>
                            <a:schemeClr val="tx1"/>
                          </a:solidFill>
                          <a:effectLst/>
                          <a:latin typeface="Times New Roman" pitchFamily="18" charset="0"/>
                          <a:ea typeface="+mj-ea"/>
                          <a:cs typeface="Times New Roman" pitchFamily="18" charset="0"/>
                        </a:rPr>
                        <a:t>(True))  #</a:t>
                      </a:r>
                      <a:r>
                        <a:rPr lang="zh-CN" altLang="zh-CN" sz="1600" b="0" kern="1200" dirty="0">
                          <a:solidFill>
                            <a:schemeClr val="tx1"/>
                          </a:solidFill>
                          <a:effectLst/>
                          <a:latin typeface="Times New Roman" pitchFamily="18" charset="0"/>
                          <a:ea typeface="+mj-ea"/>
                          <a:cs typeface="Times New Roman" pitchFamily="18" charset="0"/>
                        </a:rPr>
                        <a:t>布尔型转换为浮点型</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2"/>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Out[19]:</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1.0</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3"/>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In[20]:</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np.float</a:t>
                      </a:r>
                      <a:r>
                        <a:rPr lang="en-US" altLang="zh-CN" sz="1600" b="0" kern="1200" dirty="0">
                          <a:solidFill>
                            <a:schemeClr val="tx1"/>
                          </a:solidFill>
                          <a:effectLst/>
                          <a:latin typeface="Times New Roman" pitchFamily="18" charset="0"/>
                          <a:ea typeface="+mj-ea"/>
                          <a:cs typeface="Times New Roman" pitchFamily="18" charset="0"/>
                        </a:rPr>
                        <a:t>(False))  #</a:t>
                      </a:r>
                      <a:r>
                        <a:rPr lang="zh-CN" altLang="zh-CN" sz="1600" b="0" kern="1200" dirty="0">
                          <a:solidFill>
                            <a:schemeClr val="tx1"/>
                          </a:solidFill>
                          <a:effectLst/>
                          <a:latin typeface="Times New Roman" pitchFamily="18" charset="0"/>
                          <a:ea typeface="+mj-ea"/>
                          <a:cs typeface="Times New Roman" pitchFamily="18" charset="0"/>
                        </a:rPr>
                        <a:t>布尔型转换为浮点型</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4"/>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Out[20]:</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0.0</a:t>
                      </a:r>
                      <a:endParaRPr lang="zh-CN" sz="1600" b="0" kern="100" dirty="0">
                        <a:effectLst/>
                        <a:latin typeface="Times New Roman" pitchFamily="18" charset="0"/>
                        <a:ea typeface="+mj-ea"/>
                        <a:cs typeface="Times New Roman" pitchFamily="18" charset="0"/>
                      </a:endParaRPr>
                    </a:p>
                  </a:txBody>
                  <a:tcPr marL="60846" marR="60846" marT="8451" marB="8451" anchor="c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3">
            <a:extLst>
              <a:ext uri="{FF2B5EF4-FFF2-40B4-BE49-F238E27FC236}">
                <a16:creationId xmlns:a16="http://schemas.microsoft.com/office/drawing/2014/main" id="{F2772F75-B1B4-49F3-864F-C779BCCAAD16}"/>
              </a:ext>
            </a:extLst>
          </p:cNvPr>
          <p:cNvSpPr>
            <a:spLocks noGrp="1"/>
          </p:cNvSpPr>
          <p:nvPr>
            <p:ph idx="1"/>
          </p:nvPr>
        </p:nvSpPr>
        <p:spPr>
          <a:xfrm>
            <a:off x="423863" y="1138238"/>
            <a:ext cx="11107737" cy="1436687"/>
          </a:xfrm>
        </p:spPr>
        <p:txBody>
          <a:bodyPr/>
          <a:lstStyle/>
          <a:p>
            <a:pPr marL="271463" indent="-271463"/>
            <a:r>
              <a:rPr lang="zh-CN" altLang="zh-CN"/>
              <a:t>在使用</a:t>
            </a:r>
            <a:r>
              <a:rPr lang="en-US" altLang="zh-CN"/>
              <a:t>array</a:t>
            </a:r>
            <a:r>
              <a:rPr lang="zh-CN" altLang="zh-CN"/>
              <a:t>函数创建数组时，数组的数据类型默认是浮点型。自定义数组数据，则可以预先指定数据类型</a:t>
            </a:r>
          </a:p>
        </p:txBody>
      </p:sp>
      <p:sp>
        <p:nvSpPr>
          <p:cNvPr id="22531" name="标题 2">
            <a:extLst>
              <a:ext uri="{FF2B5EF4-FFF2-40B4-BE49-F238E27FC236}">
                <a16:creationId xmlns:a16="http://schemas.microsoft.com/office/drawing/2014/main" id="{836ECDBF-A148-4B5C-B8A0-CA29D589E944}"/>
              </a:ext>
            </a:extLst>
          </p:cNvPr>
          <p:cNvSpPr>
            <a:spLocks noGrp="1"/>
          </p:cNvSpPr>
          <p:nvPr>
            <p:ph type="title"/>
          </p:nvPr>
        </p:nvSpPr>
        <p:spPr>
          <a:xfrm>
            <a:off x="255588" y="358775"/>
            <a:ext cx="10972800" cy="528638"/>
          </a:xfrm>
        </p:spPr>
        <p:txBody>
          <a:bodyPr/>
          <a:lstStyle/>
          <a:p>
            <a:r>
              <a:rPr lang="zh-CN" altLang="en-US"/>
              <a:t>创建数组对象</a:t>
            </a:r>
          </a:p>
        </p:txBody>
      </p:sp>
      <p:graphicFrame>
        <p:nvGraphicFramePr>
          <p:cNvPr id="8" name="表格 7">
            <a:extLst>
              <a:ext uri="{FF2B5EF4-FFF2-40B4-BE49-F238E27FC236}">
                <a16:creationId xmlns:a16="http://schemas.microsoft.com/office/drawing/2014/main" id="{47100953-8F7C-4BA6-A513-7775218A0F40}"/>
              </a:ext>
            </a:extLst>
          </p:cNvPr>
          <p:cNvGraphicFramePr>
            <a:graphicFrameLocks noGrp="1"/>
          </p:cNvGraphicFramePr>
          <p:nvPr/>
        </p:nvGraphicFramePr>
        <p:xfrm>
          <a:off x="2559050" y="2711450"/>
          <a:ext cx="5807075" cy="2867025"/>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1395710">
                <a:tc>
                  <a:txBody>
                    <a:bodyPr/>
                    <a:lstStyle/>
                    <a:p>
                      <a:pPr algn="just" fontAlgn="auto">
                        <a:spcAft>
                          <a:spcPts val="0"/>
                        </a:spcAft>
                      </a:pPr>
                      <a:r>
                        <a:rPr lang="en-US" sz="1400" b="0" kern="100" dirty="0">
                          <a:effectLst/>
                          <a:latin typeface="Times New Roman" pitchFamily="18" charset="0"/>
                          <a:ea typeface="+mj-ea"/>
                          <a:cs typeface="Times New Roman" pitchFamily="18" charset="0"/>
                        </a:rPr>
                        <a:t>In[24]:</a:t>
                      </a:r>
                      <a:endParaRPr lang="zh-CN" sz="1400" b="0" kern="100" dirty="0">
                        <a:effectLst/>
                        <a:latin typeface="Times New Roman" pitchFamily="18" charset="0"/>
                        <a:ea typeface="+mj-ea"/>
                        <a:cs typeface="Times New Roman" pitchFamily="18" charset="0"/>
                      </a:endParaRPr>
                    </a:p>
                  </a:txBody>
                  <a:tcPr marL="60844" marR="60844" marT="8451" marB="8451" anchor="ctr">
                    <a:solidFill>
                      <a:schemeClr val="bg1"/>
                    </a:solidFill>
                  </a:tcPr>
                </a:tc>
                <a:tc>
                  <a:txBody>
                    <a:bodyPr/>
                    <a:lstStyle/>
                    <a:p>
                      <a:r>
                        <a:rPr lang="en-US" altLang="zh-CN" sz="1400" b="0" kern="1200" dirty="0" err="1">
                          <a:solidFill>
                            <a:schemeClr val="tx1"/>
                          </a:solidFill>
                          <a:effectLst/>
                          <a:latin typeface="Times New Roman" pitchFamily="18" charset="0"/>
                          <a:ea typeface="+mj-ea"/>
                          <a:cs typeface="Times New Roman" pitchFamily="18" charset="0"/>
                        </a:rPr>
                        <a:t>itemz</a:t>
                      </a:r>
                      <a:r>
                        <a:rPr lang="en-US" altLang="zh-CN" sz="1400" b="0" kern="1200" dirty="0">
                          <a:solidFill>
                            <a:schemeClr val="tx1"/>
                          </a:solidFill>
                          <a:effectLst/>
                          <a:latin typeface="Times New Roman" pitchFamily="18" charset="0"/>
                          <a:ea typeface="+mj-ea"/>
                          <a:cs typeface="Times New Roman" pitchFamily="18" charset="0"/>
                        </a:rPr>
                        <a:t> = </a:t>
                      </a:r>
                      <a:r>
                        <a:rPr lang="en-US" altLang="zh-CN" sz="1400" b="0" kern="1200" dirty="0" err="1">
                          <a:solidFill>
                            <a:schemeClr val="tx1"/>
                          </a:solidFill>
                          <a:effectLst/>
                          <a:latin typeface="Times New Roman" pitchFamily="18" charset="0"/>
                          <a:ea typeface="+mj-ea"/>
                          <a:cs typeface="Times New Roman" pitchFamily="18" charset="0"/>
                        </a:rPr>
                        <a:t>np.array</a:t>
                      </a:r>
                      <a:r>
                        <a:rPr lang="en-US" altLang="zh-CN" sz="1400" b="0" kern="1200" dirty="0">
                          <a:solidFill>
                            <a:schemeClr val="tx1"/>
                          </a:solidFill>
                          <a:effectLst/>
                          <a:latin typeface="Times New Roman" pitchFamily="18" charset="0"/>
                          <a:ea typeface="+mj-ea"/>
                          <a:cs typeface="Times New Roman" pitchFamily="18" charset="0"/>
                        </a:rPr>
                        <a:t>([("tomatoes", 42, 4.14), ("cabbages", 13, 1.72)], </a:t>
                      </a:r>
                      <a:r>
                        <a:rPr lang="en-US" altLang="zh-CN" sz="1400" b="0" kern="1200" dirty="0" err="1">
                          <a:solidFill>
                            <a:schemeClr val="tx1"/>
                          </a:solidFill>
                          <a:effectLst/>
                          <a:latin typeface="Times New Roman" pitchFamily="18" charset="0"/>
                          <a:ea typeface="+mj-ea"/>
                          <a:cs typeface="Times New Roman" pitchFamily="18" charset="0"/>
                        </a:rPr>
                        <a:t>dtype</a:t>
                      </a:r>
                      <a:r>
                        <a:rPr lang="en-US" altLang="zh-CN" sz="1400" b="0" kern="1200" dirty="0">
                          <a:solidFill>
                            <a:schemeClr val="tx1"/>
                          </a:solidFill>
                          <a:effectLst/>
                          <a:latin typeface="Times New Roman" pitchFamily="18" charset="0"/>
                          <a:ea typeface="+mj-ea"/>
                          <a:cs typeface="Times New Roman" pitchFamily="18" charset="0"/>
                        </a:rPr>
                        <a:t>=</a:t>
                      </a:r>
                      <a:r>
                        <a:rPr lang="en-US" altLang="zh-CN" sz="1400" b="0" kern="1200" dirty="0" err="1">
                          <a:solidFill>
                            <a:schemeClr val="tx1"/>
                          </a:solidFill>
                          <a:effectLst/>
                          <a:latin typeface="Times New Roman" pitchFamily="18" charset="0"/>
                          <a:ea typeface="+mj-ea"/>
                          <a:cs typeface="Times New Roman" pitchFamily="18" charset="0"/>
                        </a:rPr>
                        <a:t>df</a:t>
                      </a:r>
                      <a:r>
                        <a:rPr lang="en-US" altLang="zh-CN" sz="1400" b="0" kern="1200" dirty="0">
                          <a:solidFill>
                            <a:schemeClr val="tx1"/>
                          </a:solidFill>
                          <a:effectLst/>
                          <a:latin typeface="Times New Roman" pitchFamily="18" charset="0"/>
                          <a:ea typeface="+mj-ea"/>
                          <a:cs typeface="Times New Roman" pitchFamily="18" charset="0"/>
                        </a:rPr>
                        <a:t>)</a:t>
                      </a:r>
                      <a:endParaRPr lang="zh-CN" altLang="zh-CN" sz="1400" b="0" kern="1200" dirty="0">
                        <a:solidFill>
                          <a:schemeClr val="tx1"/>
                        </a:solidFill>
                        <a:effectLst/>
                        <a:latin typeface="Times New Roman" pitchFamily="18" charset="0"/>
                        <a:ea typeface="+mj-ea"/>
                        <a:cs typeface="Times New Roman" pitchFamily="18" charset="0"/>
                      </a:endParaRPr>
                    </a:p>
                    <a:p>
                      <a:r>
                        <a:rPr lang="en-US" altLang="zh-CN" sz="1400" b="0" kern="1200" dirty="0">
                          <a:solidFill>
                            <a:schemeClr val="tx1"/>
                          </a:solidFill>
                          <a:effectLst/>
                          <a:latin typeface="Times New Roman" pitchFamily="18" charset="0"/>
                          <a:ea typeface="+mj-ea"/>
                          <a:cs typeface="Times New Roman" pitchFamily="18" charset="0"/>
                        </a:rPr>
                        <a:t>print('</a:t>
                      </a:r>
                      <a:r>
                        <a:rPr lang="zh-CN" altLang="zh-CN" sz="1400" b="0" kern="1200" dirty="0">
                          <a:solidFill>
                            <a:schemeClr val="tx1"/>
                          </a:solidFill>
                          <a:effectLst/>
                          <a:latin typeface="Times New Roman" pitchFamily="18" charset="0"/>
                          <a:ea typeface="+mj-ea"/>
                          <a:cs typeface="Times New Roman" pitchFamily="18" charset="0"/>
                        </a:rPr>
                        <a:t>自定义数据为：</a:t>
                      </a:r>
                      <a:r>
                        <a:rPr lang="en-US" altLang="zh-CN" sz="1400" b="0" kern="1200" dirty="0">
                          <a:solidFill>
                            <a:schemeClr val="tx1"/>
                          </a:solidFill>
                          <a:effectLst/>
                          <a:latin typeface="Times New Roman" pitchFamily="18" charset="0"/>
                          <a:ea typeface="+mj-ea"/>
                          <a:cs typeface="Times New Roman" pitchFamily="18" charset="0"/>
                        </a:rPr>
                        <a:t>',</a:t>
                      </a:r>
                      <a:r>
                        <a:rPr lang="en-US" altLang="zh-CN" sz="1400" b="0" kern="1200" dirty="0" err="1">
                          <a:solidFill>
                            <a:schemeClr val="tx1"/>
                          </a:solidFill>
                          <a:effectLst/>
                          <a:latin typeface="Times New Roman" pitchFamily="18" charset="0"/>
                          <a:ea typeface="+mj-ea"/>
                          <a:cs typeface="Times New Roman" pitchFamily="18" charset="0"/>
                        </a:rPr>
                        <a:t>itemz</a:t>
                      </a:r>
                      <a:r>
                        <a:rPr lang="en-US" altLang="zh-CN" sz="1400" b="0" kern="1200" dirty="0">
                          <a:solidFill>
                            <a:schemeClr val="tx1"/>
                          </a:solidFill>
                          <a:effectLst/>
                          <a:latin typeface="Times New Roman" pitchFamily="18" charset="0"/>
                          <a:ea typeface="+mj-ea"/>
                          <a:cs typeface="Times New Roman" pitchFamily="18" charset="0"/>
                        </a:rPr>
                        <a:t>)</a:t>
                      </a:r>
                      <a:endParaRPr lang="zh-CN" sz="1400" b="0" kern="100" dirty="0">
                        <a:effectLst/>
                        <a:latin typeface="Times New Roman" pitchFamily="18" charset="0"/>
                        <a:ea typeface="+mj-ea"/>
                        <a:cs typeface="Times New Roman" pitchFamily="18" charset="0"/>
                      </a:endParaRPr>
                    </a:p>
                  </a:txBody>
                  <a:tcPr marL="68578" marR="68578" marT="9525" marB="9525" anchor="ctr">
                    <a:solidFill>
                      <a:schemeClr val="bg1"/>
                    </a:solidFill>
                  </a:tcPr>
                </a:tc>
                <a:extLst>
                  <a:ext uri="{0D108BD9-81ED-4DB2-BD59-A6C34878D82A}">
                    <a16:rowId xmlns:a16="http://schemas.microsoft.com/office/drawing/2014/main" val="10000"/>
                  </a:ext>
                </a:extLst>
              </a:tr>
              <a:tr h="1471315">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Out[24]:</a:t>
                      </a:r>
                      <a:endParaRPr lang="zh-CN" sz="1400" b="0" kern="100" dirty="0">
                        <a:effectLst/>
                        <a:latin typeface="Times New Roman" pitchFamily="18" charset="0"/>
                        <a:ea typeface="+mj-ea"/>
                        <a:cs typeface="Times New Roman" pitchFamily="18" charset="0"/>
                      </a:endParaRPr>
                    </a:p>
                  </a:txBody>
                  <a:tcPr marL="60844" marR="60844" marT="8451" marB="8451" anchor="ctr">
                    <a:solidFill>
                      <a:schemeClr val="bg1"/>
                    </a:solidFill>
                  </a:tcPr>
                </a:tc>
                <a:tc>
                  <a:txBody>
                    <a:bodyPr/>
                    <a:lstStyle/>
                    <a:p>
                      <a:pPr fontAlgn="auto"/>
                      <a:r>
                        <a:rPr lang="zh-CN" altLang="zh-CN" sz="1400" b="0" kern="1200" dirty="0">
                          <a:solidFill>
                            <a:schemeClr val="tx1"/>
                          </a:solidFill>
                          <a:effectLst/>
                          <a:latin typeface="Times New Roman" pitchFamily="18" charset="0"/>
                          <a:ea typeface="+mj-ea"/>
                          <a:cs typeface="Times New Roman" pitchFamily="18" charset="0"/>
                        </a:rPr>
                        <a:t>自定义数据为：</a:t>
                      </a:r>
                      <a:r>
                        <a:rPr lang="en-US" altLang="zh-CN" sz="1400" b="0" kern="1200" dirty="0">
                          <a:solidFill>
                            <a:schemeClr val="tx1"/>
                          </a:solidFill>
                          <a:effectLst/>
                          <a:latin typeface="Times New Roman" pitchFamily="18" charset="0"/>
                          <a:ea typeface="+mj-ea"/>
                          <a:cs typeface="Times New Roman" pitchFamily="18" charset="0"/>
                        </a:rPr>
                        <a:t> [('tomatoes', 42,  4.14) ('cabbages', 13,  1.72)]</a:t>
                      </a:r>
                      <a:endParaRPr lang="zh-CN" sz="1400" b="0" kern="100" dirty="0">
                        <a:effectLst/>
                        <a:latin typeface="Times New Roman" pitchFamily="18" charset="0"/>
                        <a:ea typeface="+mj-ea"/>
                        <a:cs typeface="Times New Roman" pitchFamily="18" charset="0"/>
                      </a:endParaRPr>
                    </a:p>
                  </a:txBody>
                  <a:tcPr marL="60844" marR="60844" marT="8451" marB="8451"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3">
            <a:extLst>
              <a:ext uri="{FF2B5EF4-FFF2-40B4-BE49-F238E27FC236}">
                <a16:creationId xmlns:a16="http://schemas.microsoft.com/office/drawing/2014/main" id="{3417C68B-4918-47E8-990A-A3B82E1C344F}"/>
              </a:ext>
            </a:extLst>
          </p:cNvPr>
          <p:cNvSpPr>
            <a:spLocks noGrp="1"/>
          </p:cNvSpPr>
          <p:nvPr>
            <p:ph idx="1"/>
          </p:nvPr>
        </p:nvSpPr>
        <p:spPr>
          <a:xfrm>
            <a:off x="423863" y="1152525"/>
            <a:ext cx="8639175" cy="5003800"/>
          </a:xfrm>
        </p:spPr>
        <p:txBody>
          <a:bodyPr/>
          <a:lstStyle/>
          <a:p>
            <a:pPr marL="342900" indent="-342900">
              <a:buFont typeface="Wingdings" panose="05000000000000000000" pitchFamily="2" charset="2"/>
              <a:buChar char="Ø"/>
            </a:pPr>
            <a:r>
              <a:rPr lang="zh-CN" altLang="zh-CN"/>
              <a:t>无约束条件下生成随机数</a:t>
            </a:r>
          </a:p>
        </p:txBody>
      </p:sp>
      <p:sp>
        <p:nvSpPr>
          <p:cNvPr id="23555" name="标题 2">
            <a:extLst>
              <a:ext uri="{FF2B5EF4-FFF2-40B4-BE49-F238E27FC236}">
                <a16:creationId xmlns:a16="http://schemas.microsoft.com/office/drawing/2014/main" id="{E9B755CE-4DE5-491C-9658-5FE3E644290B}"/>
              </a:ext>
            </a:extLst>
          </p:cNvPr>
          <p:cNvSpPr>
            <a:spLocks noGrp="1"/>
          </p:cNvSpPr>
          <p:nvPr>
            <p:ph type="title"/>
          </p:nvPr>
        </p:nvSpPr>
        <p:spPr>
          <a:xfrm>
            <a:off x="255588" y="358775"/>
            <a:ext cx="10972800" cy="528638"/>
          </a:xfrm>
        </p:spPr>
        <p:txBody>
          <a:bodyPr/>
          <a:lstStyle/>
          <a:p>
            <a:r>
              <a:rPr lang="zh-CN" altLang="en-US"/>
              <a:t>生成随机数</a:t>
            </a:r>
          </a:p>
        </p:txBody>
      </p:sp>
      <p:sp>
        <p:nvSpPr>
          <p:cNvPr id="23556" name="内容占位符 3">
            <a:extLst>
              <a:ext uri="{FF2B5EF4-FFF2-40B4-BE49-F238E27FC236}">
                <a16:creationId xmlns:a16="http://schemas.microsoft.com/office/drawing/2014/main" id="{0DFE0D23-C368-409F-B7D2-8FAE71E6EEA7}"/>
              </a:ext>
            </a:extLst>
          </p:cNvPr>
          <p:cNvSpPr>
            <a:spLocks noGrp="1"/>
          </p:cNvSpPr>
          <p:nvPr>
            <p:ph idx="10"/>
          </p:nvPr>
        </p:nvSpPr>
        <p:spPr>
          <a:xfrm>
            <a:off x="503238" y="3521075"/>
            <a:ext cx="11107737" cy="427038"/>
          </a:xfrm>
        </p:spPr>
        <p:txBody>
          <a:bodyPr/>
          <a:lstStyle/>
          <a:p>
            <a:pPr marL="342900" indent="-342900">
              <a:buFont typeface="Wingdings" panose="05000000000000000000" pitchFamily="2" charset="2"/>
              <a:buChar char="Ø"/>
            </a:pPr>
            <a:r>
              <a:t>生成服从均匀分布的随机数</a:t>
            </a:r>
          </a:p>
        </p:txBody>
      </p:sp>
      <p:graphicFrame>
        <p:nvGraphicFramePr>
          <p:cNvPr id="8" name="表格 7">
            <a:extLst>
              <a:ext uri="{FF2B5EF4-FFF2-40B4-BE49-F238E27FC236}">
                <a16:creationId xmlns:a16="http://schemas.microsoft.com/office/drawing/2014/main" id="{7F035A59-2C03-433C-A520-BC1B592D9A9A}"/>
              </a:ext>
            </a:extLst>
          </p:cNvPr>
          <p:cNvGraphicFramePr>
            <a:graphicFrameLocks noGrp="1"/>
          </p:cNvGraphicFramePr>
          <p:nvPr/>
        </p:nvGraphicFramePr>
        <p:xfrm>
          <a:off x="2333625" y="1692275"/>
          <a:ext cx="5807075" cy="1644650"/>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751675">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In[25]:</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np.random.random</a:t>
                      </a:r>
                      <a:r>
                        <a:rPr lang="en-US" altLang="zh-CN" sz="1600" b="0" kern="1200" dirty="0">
                          <a:solidFill>
                            <a:schemeClr val="tx1"/>
                          </a:solidFill>
                          <a:effectLst/>
                          <a:latin typeface="Times New Roman" pitchFamily="18" charset="0"/>
                          <a:ea typeface="+mj-ea"/>
                          <a:cs typeface="Times New Roman" pitchFamily="18" charset="0"/>
                        </a:rPr>
                        <a:t>(100))</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0"/>
                  </a:ext>
                </a:extLst>
              </a:tr>
              <a:tr h="892975">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Out[25]:</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 生成的随机数组为： </a:t>
                      </a:r>
                      <a:r>
                        <a:rPr lang="en-US" altLang="zh-CN" sz="1600" b="0" kern="1200" dirty="0">
                          <a:solidFill>
                            <a:schemeClr val="tx1"/>
                          </a:solidFill>
                          <a:effectLst/>
                          <a:latin typeface="Times New Roman" pitchFamily="18" charset="0"/>
                          <a:ea typeface="+mj-ea"/>
                          <a:cs typeface="Times New Roman" pitchFamily="18" charset="0"/>
                        </a:rPr>
                        <a:t>[ 0.15343184 0.51581585</a:t>
                      </a:r>
                    </a:p>
                    <a:p>
                      <a:pPr fontAlgn="auto"/>
                      <a:r>
                        <a:rPr lang="en-US" altLang="zh-CN" sz="1600" b="0" kern="1200" dirty="0">
                          <a:solidFill>
                            <a:schemeClr val="tx1"/>
                          </a:solidFill>
                          <a:effectLst/>
                          <a:latin typeface="Times New Roman" pitchFamily="18" charset="0"/>
                          <a:ea typeface="+mj-ea"/>
                          <a:cs typeface="Times New Roman" pitchFamily="18" charset="0"/>
                        </a:rPr>
                        <a:t>0.07228451 ... 0.24418316</a:t>
                      </a:r>
                    </a:p>
                    <a:p>
                      <a:pPr fontAlgn="auto"/>
                      <a:r>
                        <a:rPr lang="en-US" altLang="zh-CN" sz="1600" b="0" kern="1200" dirty="0">
                          <a:solidFill>
                            <a:schemeClr val="tx1"/>
                          </a:solidFill>
                          <a:effectLst/>
                          <a:latin typeface="Times New Roman" pitchFamily="18" charset="0"/>
                          <a:ea typeface="+mj-ea"/>
                          <a:cs typeface="Times New Roman" pitchFamily="18" charset="0"/>
                        </a:rPr>
                        <a:t>0.92510545 0.57507965]</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B61783D6-5E6F-4AD9-AB90-588788020988}"/>
              </a:ext>
            </a:extLst>
          </p:cNvPr>
          <p:cNvGraphicFramePr>
            <a:graphicFrameLocks noGrp="1"/>
          </p:cNvGraphicFramePr>
          <p:nvPr/>
        </p:nvGraphicFramePr>
        <p:xfrm>
          <a:off x="2324100" y="4008438"/>
          <a:ext cx="5807075" cy="2162175"/>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81929">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In[26]:</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\n',</a:t>
                      </a:r>
                      <a:r>
                        <a:rPr lang="en-US" altLang="zh-CN" sz="1600" b="0" kern="1200" dirty="0" err="1">
                          <a:solidFill>
                            <a:schemeClr val="tx1"/>
                          </a:solidFill>
                          <a:effectLst/>
                          <a:latin typeface="Times New Roman" pitchFamily="18" charset="0"/>
                          <a:ea typeface="+mj-ea"/>
                          <a:cs typeface="Times New Roman" pitchFamily="18" charset="0"/>
                        </a:rPr>
                        <a:t>np.random.rand</a:t>
                      </a:r>
                      <a:r>
                        <a:rPr lang="en-US" altLang="zh-CN" sz="1600" b="0" kern="1200" dirty="0">
                          <a:solidFill>
                            <a:schemeClr val="tx1"/>
                          </a:solidFill>
                          <a:effectLst/>
                          <a:latin typeface="Times New Roman" pitchFamily="18" charset="0"/>
                          <a:ea typeface="+mj-ea"/>
                          <a:cs typeface="Times New Roman" pitchFamily="18" charset="0"/>
                        </a:rPr>
                        <a:t>(10,5))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0"/>
                  </a:ext>
                </a:extLst>
              </a:tr>
              <a:tr h="1480246">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Out[26]:</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生成的随机数组为：</a:t>
                      </a:r>
                    </a:p>
                    <a:p>
                      <a:pPr fontAlgn="auto"/>
                      <a:r>
                        <a:rPr lang="en-US" altLang="zh-CN" sz="1600" b="0" kern="1200" dirty="0">
                          <a:solidFill>
                            <a:schemeClr val="tx1"/>
                          </a:solidFill>
                          <a:effectLst/>
                          <a:latin typeface="Times New Roman" pitchFamily="18" charset="0"/>
                          <a:ea typeface="+mj-ea"/>
                          <a:cs typeface="Times New Roman" pitchFamily="18" charset="0"/>
                        </a:rPr>
                        <a:t>[[ 0.39830491 0.94011394 0.59974923 0.44453894 0.65451838]</a:t>
                      </a:r>
                    </a:p>
                    <a:p>
                      <a:pPr fontAlgn="auto"/>
                      <a:r>
                        <a:rPr lang="en-US" altLang="zh-CN" sz="1600" b="0" kern="1200" dirty="0">
                          <a:solidFill>
                            <a:schemeClr val="tx1"/>
                          </a:solidFill>
                          <a:effectLst/>
                          <a:latin typeface="Times New Roman" pitchFamily="18" charset="0"/>
                          <a:ea typeface="+mj-ea"/>
                          <a:cs typeface="Times New Roman" pitchFamily="18" charset="0"/>
                        </a:rPr>
                        <a:t>...</a:t>
                      </a:r>
                    </a:p>
                    <a:p>
                      <a:pPr fontAlgn="auto"/>
                      <a:r>
                        <a:rPr lang="en-US" altLang="zh-CN" sz="1600" b="0" kern="1200" dirty="0">
                          <a:solidFill>
                            <a:schemeClr val="tx1"/>
                          </a:solidFill>
                          <a:effectLst/>
                          <a:latin typeface="Times New Roman" pitchFamily="18" charset="0"/>
                          <a:ea typeface="+mj-ea"/>
                          <a:cs typeface="Times New Roman" pitchFamily="18" charset="0"/>
                        </a:rPr>
                        <a:t>[ 0.1468544 0.82972989 0.58011115 0.45157667 0.32422895]]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3">
            <a:extLst>
              <a:ext uri="{FF2B5EF4-FFF2-40B4-BE49-F238E27FC236}">
                <a16:creationId xmlns:a16="http://schemas.microsoft.com/office/drawing/2014/main" id="{586CD21E-342B-448E-97E4-92ADC537CD2D}"/>
              </a:ext>
            </a:extLst>
          </p:cNvPr>
          <p:cNvSpPr>
            <a:spLocks noGrp="1"/>
          </p:cNvSpPr>
          <p:nvPr>
            <p:ph idx="1"/>
          </p:nvPr>
        </p:nvSpPr>
        <p:spPr>
          <a:xfrm>
            <a:off x="423863" y="1122363"/>
            <a:ext cx="8639175" cy="5033962"/>
          </a:xfrm>
        </p:spPr>
        <p:txBody>
          <a:bodyPr/>
          <a:lstStyle/>
          <a:p>
            <a:pPr marL="342900" indent="-342900">
              <a:buFont typeface="Wingdings" panose="05000000000000000000" pitchFamily="2" charset="2"/>
              <a:buChar char="Ø"/>
            </a:pPr>
            <a:r>
              <a:rPr lang="zh-CN" altLang="zh-CN"/>
              <a:t>生成服从正态分布的随机数</a:t>
            </a:r>
          </a:p>
        </p:txBody>
      </p:sp>
      <p:sp>
        <p:nvSpPr>
          <p:cNvPr id="24579" name="标题 2">
            <a:extLst>
              <a:ext uri="{FF2B5EF4-FFF2-40B4-BE49-F238E27FC236}">
                <a16:creationId xmlns:a16="http://schemas.microsoft.com/office/drawing/2014/main" id="{B8B31079-AE7F-46CD-9712-2709A8B76233}"/>
              </a:ext>
            </a:extLst>
          </p:cNvPr>
          <p:cNvSpPr>
            <a:spLocks noGrp="1"/>
          </p:cNvSpPr>
          <p:nvPr>
            <p:ph type="title"/>
          </p:nvPr>
        </p:nvSpPr>
        <p:spPr>
          <a:xfrm>
            <a:off x="255588" y="358775"/>
            <a:ext cx="10972800" cy="528638"/>
          </a:xfrm>
        </p:spPr>
        <p:txBody>
          <a:bodyPr/>
          <a:lstStyle/>
          <a:p>
            <a:r>
              <a:rPr lang="zh-CN" altLang="en-US"/>
              <a:t>生成随机数</a:t>
            </a:r>
          </a:p>
        </p:txBody>
      </p:sp>
      <p:sp>
        <p:nvSpPr>
          <p:cNvPr id="24580" name="内容占位符 3">
            <a:extLst>
              <a:ext uri="{FF2B5EF4-FFF2-40B4-BE49-F238E27FC236}">
                <a16:creationId xmlns:a16="http://schemas.microsoft.com/office/drawing/2014/main" id="{4D043FB4-6BC0-4058-A9C3-529C047A7FCC}"/>
              </a:ext>
            </a:extLst>
          </p:cNvPr>
          <p:cNvSpPr>
            <a:spLocks noGrp="1"/>
          </p:cNvSpPr>
          <p:nvPr>
            <p:ph idx="10"/>
          </p:nvPr>
        </p:nvSpPr>
        <p:spPr>
          <a:xfrm>
            <a:off x="488950" y="3703638"/>
            <a:ext cx="11107738" cy="427037"/>
          </a:xfrm>
        </p:spPr>
        <p:txBody>
          <a:bodyPr/>
          <a:lstStyle/>
          <a:p>
            <a:pPr marL="342900" indent="-342900">
              <a:buFont typeface="Wingdings" panose="05000000000000000000" pitchFamily="2" charset="2"/>
              <a:buChar char="Ø"/>
            </a:pPr>
            <a:r>
              <a:rPr altLang="zh-CN"/>
              <a:t>生成给定上下范围的随机数</a:t>
            </a:r>
            <a:r>
              <a:t>，如创建一个最小值不低于 </a:t>
            </a:r>
            <a:r>
              <a:rPr lang="en-US" altLang="zh-CN"/>
              <a:t>2</a:t>
            </a:r>
            <a:r>
              <a:t>、最大值不高于 </a:t>
            </a:r>
            <a:r>
              <a:rPr lang="en-US" altLang="zh-CN"/>
              <a:t>10 </a:t>
            </a:r>
            <a:r>
              <a:t>的 </a:t>
            </a:r>
            <a:r>
              <a:rPr lang="en-US" altLang="zh-CN"/>
              <a:t>2 </a:t>
            </a:r>
            <a:r>
              <a:t>行 </a:t>
            </a:r>
            <a:r>
              <a:rPr lang="en-US" altLang="zh-CN"/>
              <a:t>5 </a:t>
            </a:r>
            <a:r>
              <a:t>列数组</a:t>
            </a:r>
          </a:p>
        </p:txBody>
      </p:sp>
      <p:graphicFrame>
        <p:nvGraphicFramePr>
          <p:cNvPr id="8" name="表格 7">
            <a:extLst>
              <a:ext uri="{FF2B5EF4-FFF2-40B4-BE49-F238E27FC236}">
                <a16:creationId xmlns:a16="http://schemas.microsoft.com/office/drawing/2014/main" id="{D30BA22B-A446-4E63-BED5-2EF266C90DC4}"/>
              </a:ext>
            </a:extLst>
          </p:cNvPr>
          <p:cNvGraphicFramePr>
            <a:graphicFrameLocks noGrp="1"/>
          </p:cNvGraphicFramePr>
          <p:nvPr/>
        </p:nvGraphicFramePr>
        <p:xfrm>
          <a:off x="2303463" y="1585913"/>
          <a:ext cx="5807075" cy="2049462"/>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494615">
                <a:tc>
                  <a:txBody>
                    <a:bodyPr/>
                    <a:lstStyle/>
                    <a:p>
                      <a:pPr algn="just" fontAlgn="auto">
                        <a:spcAft>
                          <a:spcPts val="0"/>
                        </a:spcAft>
                      </a:pPr>
                      <a:r>
                        <a:rPr lang="en-US" sz="1500" b="0" kern="100" dirty="0">
                          <a:effectLst/>
                          <a:latin typeface="Times New Roman" pitchFamily="18" charset="0"/>
                          <a:ea typeface="+mj-ea"/>
                          <a:cs typeface="Times New Roman" pitchFamily="18" charset="0"/>
                        </a:rPr>
                        <a:t>In[27]:</a:t>
                      </a:r>
                      <a:endParaRPr lang="zh-CN" sz="15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algn="just" fontAlgn="auto">
                        <a:spcAft>
                          <a:spcPts val="0"/>
                        </a:spcAft>
                      </a:pPr>
                      <a:r>
                        <a:rPr lang="en-US" altLang="zh-CN" sz="1500" b="0" kern="1200" dirty="0">
                          <a:solidFill>
                            <a:schemeClr val="tx1"/>
                          </a:solidFill>
                          <a:effectLst/>
                          <a:latin typeface="Times New Roman" pitchFamily="18" charset="0"/>
                          <a:ea typeface="+mj-ea"/>
                          <a:cs typeface="Times New Roman" pitchFamily="18" charset="0"/>
                        </a:rPr>
                        <a:t>print('</a:t>
                      </a:r>
                      <a:r>
                        <a:rPr lang="zh-CN" altLang="zh-CN" sz="1500" b="0" kern="1200" dirty="0">
                          <a:solidFill>
                            <a:schemeClr val="tx1"/>
                          </a:solidFill>
                          <a:effectLst/>
                          <a:latin typeface="Times New Roman" pitchFamily="18" charset="0"/>
                          <a:ea typeface="+mj-ea"/>
                          <a:cs typeface="Times New Roman" pitchFamily="18" charset="0"/>
                        </a:rPr>
                        <a:t>生成的随机数组为：</a:t>
                      </a:r>
                      <a:r>
                        <a:rPr lang="en-US" altLang="zh-CN" sz="1500" b="0" kern="1200" dirty="0">
                          <a:solidFill>
                            <a:schemeClr val="tx1"/>
                          </a:solidFill>
                          <a:effectLst/>
                          <a:latin typeface="Times New Roman" pitchFamily="18" charset="0"/>
                          <a:ea typeface="+mj-ea"/>
                          <a:cs typeface="Times New Roman" pitchFamily="18" charset="0"/>
                        </a:rPr>
                        <a:t>\n',</a:t>
                      </a:r>
                      <a:r>
                        <a:rPr lang="en-US" altLang="zh-CN" sz="1500" b="0" kern="1200" dirty="0" err="1">
                          <a:solidFill>
                            <a:schemeClr val="tx1"/>
                          </a:solidFill>
                          <a:effectLst/>
                          <a:latin typeface="Times New Roman" pitchFamily="18" charset="0"/>
                          <a:ea typeface="+mj-ea"/>
                          <a:cs typeface="Times New Roman" pitchFamily="18" charset="0"/>
                        </a:rPr>
                        <a:t>np.random.randn</a:t>
                      </a:r>
                      <a:r>
                        <a:rPr lang="en-US" altLang="zh-CN" sz="1500" b="0" kern="1200" dirty="0">
                          <a:solidFill>
                            <a:schemeClr val="tx1"/>
                          </a:solidFill>
                          <a:effectLst/>
                          <a:latin typeface="Times New Roman" pitchFamily="18" charset="0"/>
                          <a:ea typeface="+mj-ea"/>
                          <a:cs typeface="Times New Roman" pitchFamily="18" charset="0"/>
                        </a:rPr>
                        <a:t>(10,5))</a:t>
                      </a:r>
                      <a:endParaRPr lang="zh-CN" sz="15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0"/>
                  </a:ext>
                </a:extLst>
              </a:tr>
              <a:tr h="1554847">
                <a:tc>
                  <a:txBody>
                    <a:bodyPr/>
                    <a:lstStyle/>
                    <a:p>
                      <a:pPr algn="just" fontAlgn="auto">
                        <a:spcAft>
                          <a:spcPts val="0"/>
                        </a:spcAft>
                      </a:pPr>
                      <a:r>
                        <a:rPr lang="en-US" sz="1500" b="0" kern="100" dirty="0">
                          <a:effectLst/>
                          <a:latin typeface="Times New Roman" pitchFamily="18" charset="0"/>
                          <a:ea typeface="+mj-ea"/>
                          <a:cs typeface="Times New Roman" pitchFamily="18" charset="0"/>
                        </a:rPr>
                        <a:t>Out[27]:</a:t>
                      </a:r>
                      <a:endParaRPr lang="zh-CN" sz="15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r>
                        <a:rPr lang="zh-CN" altLang="zh-CN" sz="1500" b="0" kern="1200" dirty="0">
                          <a:solidFill>
                            <a:schemeClr val="tx1"/>
                          </a:solidFill>
                          <a:effectLst/>
                          <a:latin typeface="Times New Roman" pitchFamily="18" charset="0"/>
                          <a:ea typeface="+mj-ea"/>
                          <a:cs typeface="Times New Roman" pitchFamily="18" charset="0"/>
                        </a:rPr>
                        <a:t>生成的随机数组为：</a:t>
                      </a:r>
                    </a:p>
                    <a:p>
                      <a:r>
                        <a:rPr lang="en-US" altLang="zh-CN" sz="1500" b="0" kern="1200" dirty="0">
                          <a:solidFill>
                            <a:schemeClr val="tx1"/>
                          </a:solidFill>
                          <a:effectLst/>
                          <a:latin typeface="Times New Roman" pitchFamily="18" charset="0"/>
                          <a:ea typeface="+mj-ea"/>
                          <a:cs typeface="Times New Roman" pitchFamily="18" charset="0"/>
                        </a:rPr>
                        <a:t> [[-0.60571968  0.39034908 -1.63315513  0.02783885 -1.84139301]</a:t>
                      </a:r>
                      <a:endParaRPr lang="zh-CN" altLang="zh-CN" sz="1500" b="0" kern="1200" dirty="0">
                        <a:solidFill>
                          <a:schemeClr val="tx1"/>
                        </a:solidFill>
                        <a:effectLst/>
                        <a:latin typeface="Times New Roman" pitchFamily="18" charset="0"/>
                        <a:ea typeface="+mj-ea"/>
                        <a:cs typeface="Times New Roman" pitchFamily="18" charset="0"/>
                      </a:endParaRPr>
                    </a:p>
                    <a:p>
                      <a:r>
                        <a:rPr lang="en-US" altLang="zh-CN" sz="1500" b="0" kern="1200" dirty="0">
                          <a:solidFill>
                            <a:schemeClr val="tx1"/>
                          </a:solidFill>
                          <a:effectLst/>
                          <a:latin typeface="Times New Roman" pitchFamily="18" charset="0"/>
                          <a:ea typeface="+mj-ea"/>
                          <a:cs typeface="Times New Roman" pitchFamily="18" charset="0"/>
                        </a:rPr>
                        <a:t>..., </a:t>
                      </a:r>
                      <a:endParaRPr lang="zh-CN" altLang="zh-CN" sz="1500" b="0" kern="1200" dirty="0">
                        <a:solidFill>
                          <a:schemeClr val="tx1"/>
                        </a:solidFill>
                        <a:effectLst/>
                        <a:latin typeface="Times New Roman" pitchFamily="18" charset="0"/>
                        <a:ea typeface="+mj-ea"/>
                        <a:cs typeface="Times New Roman" pitchFamily="18" charset="0"/>
                      </a:endParaRPr>
                    </a:p>
                    <a:p>
                      <a:r>
                        <a:rPr lang="en-US" altLang="zh-CN" sz="1500" b="0" kern="1200" dirty="0">
                          <a:solidFill>
                            <a:schemeClr val="tx1"/>
                          </a:solidFill>
                          <a:effectLst/>
                          <a:latin typeface="Times New Roman" pitchFamily="18" charset="0"/>
                          <a:ea typeface="+mj-ea"/>
                          <a:cs typeface="Times New Roman" pitchFamily="18" charset="0"/>
                        </a:rPr>
                        <a:t> [-0.27500487  1.41711262  0.6635967   0.35486644 -0.26700703]]</a:t>
                      </a:r>
                      <a:endParaRPr lang="zh-CN" sz="15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9E8B9D05-C502-45D9-9B6D-172E3091F4A0}"/>
              </a:ext>
            </a:extLst>
          </p:cNvPr>
          <p:cNvGraphicFramePr>
            <a:graphicFrameLocks noGrp="1"/>
          </p:cNvGraphicFramePr>
          <p:nvPr/>
        </p:nvGraphicFramePr>
        <p:xfrm>
          <a:off x="2338388" y="4291013"/>
          <a:ext cx="5807075" cy="1804987"/>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81883">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In[28]:</a:t>
                      </a:r>
                      <a:endParaRPr lang="zh-CN" sz="1600" b="0" kern="100" dirty="0">
                        <a:effectLst/>
                        <a:latin typeface="Times New Roman" pitchFamily="18" charset="0"/>
                        <a:ea typeface="+mj-ea"/>
                        <a:cs typeface="Times New Roman" pitchFamily="18" charset="0"/>
                      </a:endParaRPr>
                    </a:p>
                  </a:txBody>
                  <a:tcPr marL="60844" marR="60844" marT="8452" marB="8452" anchor="ctr">
                    <a:solidFill>
                      <a:schemeClr val="bg1"/>
                    </a:solidFill>
                  </a:tcP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np.random.randint</a:t>
                      </a:r>
                      <a:r>
                        <a:rPr lang="en-US" altLang="zh-CN" sz="1600" b="0" kern="1200" dirty="0">
                          <a:solidFill>
                            <a:schemeClr val="tx1"/>
                          </a:solidFill>
                          <a:effectLst/>
                          <a:latin typeface="Times New Roman" pitchFamily="18" charset="0"/>
                          <a:ea typeface="+mj-ea"/>
                          <a:cs typeface="Times New Roman" pitchFamily="18" charset="0"/>
                        </a:rPr>
                        <a:t>(2,10,size = [2,5]))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solidFill>
                      <a:schemeClr val="bg1"/>
                    </a:solidFill>
                  </a:tcPr>
                </a:tc>
                <a:extLst>
                  <a:ext uri="{0D108BD9-81ED-4DB2-BD59-A6C34878D82A}">
                    <a16:rowId xmlns:a16="http://schemas.microsoft.com/office/drawing/2014/main" val="10000"/>
                  </a:ext>
                </a:extLst>
              </a:tr>
              <a:tr h="112310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Out[28]:</a:t>
                      </a:r>
                      <a:endParaRPr lang="zh-CN" sz="1600" b="0" kern="100" dirty="0">
                        <a:effectLst/>
                        <a:latin typeface="Times New Roman" pitchFamily="18" charset="0"/>
                        <a:ea typeface="+mj-ea"/>
                        <a:cs typeface="Times New Roman" pitchFamily="18" charset="0"/>
                      </a:endParaRPr>
                    </a:p>
                  </a:txBody>
                  <a:tcPr marL="60844" marR="60844" marT="8452" marB="8452" anchor="ctr">
                    <a:solidFill>
                      <a:schemeClr val="bg1"/>
                    </a:solidFill>
                  </a:tcP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 生成的随机数组为： </a:t>
                      </a:r>
                      <a:r>
                        <a:rPr lang="en-US" altLang="zh-CN" sz="1600" b="0" kern="1200" dirty="0">
                          <a:solidFill>
                            <a:schemeClr val="tx1"/>
                          </a:solidFill>
                          <a:effectLst/>
                          <a:latin typeface="Times New Roman" pitchFamily="18" charset="0"/>
                          <a:ea typeface="+mj-ea"/>
                          <a:cs typeface="Times New Roman" pitchFamily="18" charset="0"/>
                        </a:rPr>
                        <a:t>[[6 6 6 6 8]</a:t>
                      </a:r>
                    </a:p>
                    <a:p>
                      <a:pPr fontAlgn="auto"/>
                      <a:r>
                        <a:rPr lang="en-US" altLang="zh-CN" sz="1600" b="0" kern="1200" dirty="0">
                          <a:solidFill>
                            <a:schemeClr val="tx1"/>
                          </a:solidFill>
                          <a:effectLst/>
                          <a:latin typeface="Times New Roman" pitchFamily="18" charset="0"/>
                          <a:ea typeface="+mj-ea"/>
                          <a:cs typeface="Times New Roman" pitchFamily="18" charset="0"/>
                        </a:rPr>
                        <a:t>[9 6 6 8 4]]</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310244E-D6B7-45F2-9F97-DA880A4D1F44}"/>
              </a:ext>
            </a:extLst>
          </p:cNvPr>
          <p:cNvGraphicFramePr>
            <a:graphicFrameLocks noGrp="1"/>
          </p:cNvGraphicFramePr>
          <p:nvPr>
            <p:ph idx="1"/>
          </p:nvPr>
        </p:nvGraphicFramePr>
        <p:xfrm>
          <a:off x="1797050" y="1620838"/>
          <a:ext cx="7988300" cy="4556130"/>
        </p:xfrm>
        <a:graphic>
          <a:graphicData uri="http://schemas.openxmlformats.org/drawingml/2006/table">
            <a:tbl>
              <a:tblPr firstRow="1" firstCol="1" bandRow="1">
                <a:tableStyleId>{5C22544A-7EE6-4342-B048-85BDC9FD1C3A}</a:tableStyleId>
              </a:tblPr>
              <a:tblGrid>
                <a:gridCol w="2261748">
                  <a:extLst>
                    <a:ext uri="{9D8B030D-6E8A-4147-A177-3AD203B41FA5}">
                      <a16:colId xmlns:a16="http://schemas.microsoft.com/office/drawing/2014/main" val="20000"/>
                    </a:ext>
                  </a:extLst>
                </a:gridCol>
                <a:gridCol w="5726552">
                  <a:extLst>
                    <a:ext uri="{9D8B030D-6E8A-4147-A177-3AD203B41FA5}">
                      <a16:colId xmlns:a16="http://schemas.microsoft.com/office/drawing/2014/main" val="20001"/>
                    </a:ext>
                  </a:extLst>
                </a:gridCol>
              </a:tblGrid>
              <a:tr h="455613">
                <a:tc>
                  <a:txBody>
                    <a:bodyPr/>
                    <a:lstStyle/>
                    <a:p>
                      <a:pPr indent="240030" algn="ctr" fontAlgn="auto">
                        <a:spcAft>
                          <a:spcPts val="0"/>
                        </a:spcAft>
                      </a:pPr>
                      <a:r>
                        <a:rPr lang="zh-CN" sz="1600" kern="0" dirty="0">
                          <a:effectLst/>
                          <a:latin typeface="Times New Roman" pitchFamily="18" charset="0"/>
                          <a:ea typeface="+mj-ea"/>
                          <a:cs typeface="Times New Roman" pitchFamily="18" charset="0"/>
                        </a:rPr>
                        <a:t>函数</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indent="240030" algn="ctr" fontAlgn="auto">
                        <a:spcAft>
                          <a:spcPts val="0"/>
                        </a:spcAft>
                      </a:pPr>
                      <a:r>
                        <a:rPr lang="zh-CN" sz="1600" kern="0" dirty="0">
                          <a:effectLst/>
                          <a:latin typeface="Times New Roman" pitchFamily="18" charset="0"/>
                          <a:ea typeface="+mj-ea"/>
                          <a:cs typeface="Times New Roman" pitchFamily="18" charset="0"/>
                        </a:rPr>
                        <a:t>说明</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0"/>
                  </a:ext>
                </a:extLst>
              </a:tr>
              <a:tr h="455613">
                <a:tc>
                  <a:txBody>
                    <a:bodyPr/>
                    <a:lstStyle/>
                    <a:p>
                      <a:pPr algn="ctr" fontAlgn="auto">
                        <a:spcAft>
                          <a:spcPts val="0"/>
                        </a:spcAft>
                      </a:pPr>
                      <a:r>
                        <a:rPr lang="en-US" sz="1600" kern="0" dirty="0">
                          <a:effectLst/>
                          <a:latin typeface="Times New Roman" pitchFamily="18" charset="0"/>
                          <a:ea typeface="+mj-ea"/>
                          <a:cs typeface="Times New Roman" pitchFamily="18" charset="0"/>
                        </a:rPr>
                        <a:t>seed</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确定随机数生成器的种子。</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1"/>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permutation</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返回一个序列的随机排列或返回一个随机排列的范围。</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2"/>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shuffle</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对一个序列进行随机排序。</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3"/>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binomial</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产生二项分布的随机数。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4"/>
                  </a:ext>
                </a:extLst>
              </a:tr>
              <a:tr h="455613">
                <a:tc>
                  <a:txBody>
                    <a:bodyPr/>
                    <a:lstStyle/>
                    <a:p>
                      <a:pPr algn="ctr" fontAlgn="auto">
                        <a:spcAft>
                          <a:spcPts val="0"/>
                        </a:spcAft>
                      </a:pPr>
                      <a:r>
                        <a:rPr lang="en-US" sz="1600" kern="0" dirty="0">
                          <a:effectLst/>
                          <a:latin typeface="Times New Roman" pitchFamily="18" charset="0"/>
                          <a:ea typeface="+mj-ea"/>
                          <a:cs typeface="Times New Roman" pitchFamily="18" charset="0"/>
                        </a:rPr>
                        <a:t>normal</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产生正态（高斯）分布的随机数。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5"/>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beta</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a:t>
                      </a:r>
                      <a:r>
                        <a:rPr lang="en-US" sz="1600" kern="0" dirty="0">
                          <a:effectLst/>
                          <a:latin typeface="Times New Roman" pitchFamily="18" charset="0"/>
                          <a:ea typeface="+mj-ea"/>
                          <a:cs typeface="Times New Roman" pitchFamily="18" charset="0"/>
                        </a:rPr>
                        <a:t>beta</a:t>
                      </a:r>
                      <a:r>
                        <a:rPr lang="zh-CN" sz="1600" kern="0" dirty="0">
                          <a:effectLst/>
                          <a:latin typeface="Times New Roman" pitchFamily="18" charset="0"/>
                          <a:ea typeface="+mj-ea"/>
                          <a:cs typeface="Times New Roman" pitchFamily="18" charset="0"/>
                        </a:rPr>
                        <a:t>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6"/>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chisquare</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产生卡方分布的随机数。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7"/>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gamma</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a:t>
                      </a:r>
                      <a:r>
                        <a:rPr lang="en-US" sz="1600" kern="0">
                          <a:effectLst/>
                          <a:latin typeface="Times New Roman" pitchFamily="18" charset="0"/>
                          <a:ea typeface="+mj-ea"/>
                          <a:cs typeface="Times New Roman" pitchFamily="18" charset="0"/>
                        </a:rPr>
                        <a:t>gamma</a:t>
                      </a:r>
                      <a:r>
                        <a:rPr lang="zh-CN" sz="1600" kern="0">
                          <a:effectLst/>
                          <a:latin typeface="Times New Roman" pitchFamily="18" charset="0"/>
                          <a:ea typeface="+mj-ea"/>
                          <a:cs typeface="Times New Roman" pitchFamily="18" charset="0"/>
                        </a:rPr>
                        <a:t>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8"/>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uniform</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产生在</a:t>
                      </a:r>
                      <a:r>
                        <a:rPr lang="en-US" sz="1600" kern="0" dirty="0">
                          <a:effectLst/>
                          <a:latin typeface="Times New Roman" pitchFamily="18" charset="0"/>
                          <a:ea typeface="+mj-ea"/>
                          <a:cs typeface="Times New Roman" pitchFamily="18" charset="0"/>
                        </a:rPr>
                        <a:t>[0,1)</a:t>
                      </a:r>
                      <a:r>
                        <a:rPr lang="zh-CN" sz="1600" kern="0" dirty="0">
                          <a:effectLst/>
                          <a:latin typeface="Times New Roman" pitchFamily="18" charset="0"/>
                          <a:ea typeface="+mj-ea"/>
                          <a:cs typeface="Times New Roman" pitchFamily="18" charset="0"/>
                        </a:rPr>
                        <a:t>中均匀分布的随机数。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9"/>
                  </a:ext>
                </a:extLst>
              </a:tr>
            </a:tbl>
          </a:graphicData>
        </a:graphic>
      </p:graphicFrame>
      <p:sp>
        <p:nvSpPr>
          <p:cNvPr id="25637" name="标题 2">
            <a:extLst>
              <a:ext uri="{FF2B5EF4-FFF2-40B4-BE49-F238E27FC236}">
                <a16:creationId xmlns:a16="http://schemas.microsoft.com/office/drawing/2014/main" id="{B1964065-CC45-4EAE-8268-0F74C682561E}"/>
              </a:ext>
            </a:extLst>
          </p:cNvPr>
          <p:cNvSpPr>
            <a:spLocks noGrp="1"/>
          </p:cNvSpPr>
          <p:nvPr>
            <p:ph type="title"/>
          </p:nvPr>
        </p:nvSpPr>
        <p:spPr>
          <a:xfrm>
            <a:off x="255588" y="358775"/>
            <a:ext cx="10972800" cy="528638"/>
          </a:xfrm>
        </p:spPr>
        <p:txBody>
          <a:bodyPr/>
          <a:lstStyle/>
          <a:p>
            <a:r>
              <a:rPr lang="zh-CN" altLang="en-US"/>
              <a:t>生成随机数</a:t>
            </a:r>
          </a:p>
        </p:txBody>
      </p:sp>
      <p:sp>
        <p:nvSpPr>
          <p:cNvPr id="25638" name="内容占位符 3">
            <a:extLst>
              <a:ext uri="{FF2B5EF4-FFF2-40B4-BE49-F238E27FC236}">
                <a16:creationId xmlns:a16="http://schemas.microsoft.com/office/drawing/2014/main" id="{17A1D514-68BF-4156-916B-AAF674C80777}"/>
              </a:ext>
            </a:extLst>
          </p:cNvPr>
          <p:cNvSpPr>
            <a:spLocks noGrp="1"/>
          </p:cNvSpPr>
          <p:nvPr>
            <p:ph idx="10"/>
          </p:nvPr>
        </p:nvSpPr>
        <p:spPr>
          <a:xfrm>
            <a:off x="423863" y="1138238"/>
            <a:ext cx="11107737" cy="427037"/>
          </a:xfrm>
        </p:spPr>
        <p:txBody>
          <a:bodyPr/>
          <a:lstStyle/>
          <a:p>
            <a:r>
              <a:rPr lang="en-US" altLang="zh-CN">
                <a:latin typeface="Times New Roman" panose="02020603050405020304" pitchFamily="18" charset="0"/>
                <a:cs typeface="Times New Roman" panose="02020603050405020304" pitchFamily="18" charset="0"/>
              </a:rPr>
              <a:t>random</a:t>
            </a:r>
            <a:r>
              <a:rPr altLang="zh-CN">
                <a:latin typeface="Times New Roman" panose="02020603050405020304" pitchFamily="18" charset="0"/>
                <a:cs typeface="Times New Roman" panose="02020603050405020304" pitchFamily="18" charset="0"/>
              </a:rPr>
              <a:t>模块常用随机数生成函数</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01B09EA-9913-4FF2-A5B5-255B8EE2BD7D}"/>
              </a:ext>
            </a:extLst>
          </p:cNvPr>
          <p:cNvGraphicFramePr>
            <a:graphicFrameLocks noGrp="1"/>
          </p:cNvGraphicFramePr>
          <p:nvPr>
            <p:ph idx="1"/>
          </p:nvPr>
        </p:nvGraphicFramePr>
        <p:xfrm>
          <a:off x="1455738" y="1589088"/>
          <a:ext cx="9609137" cy="4491034"/>
        </p:xfrm>
        <a:graphic>
          <a:graphicData uri="http://schemas.openxmlformats.org/drawingml/2006/table">
            <a:tbl>
              <a:tblPr firstRow="1" firstCol="1" bandRow="1">
                <a:tableStyleId>{9D7B26C5-4107-4FEC-AEDC-1716B250A1EF}</a:tableStyleId>
              </a:tblPr>
              <a:tblGrid>
                <a:gridCol w="1170308">
                  <a:extLst>
                    <a:ext uri="{9D8B030D-6E8A-4147-A177-3AD203B41FA5}">
                      <a16:colId xmlns:a16="http://schemas.microsoft.com/office/drawing/2014/main" val="20000"/>
                    </a:ext>
                  </a:extLst>
                </a:gridCol>
                <a:gridCol w="8438829">
                  <a:extLst>
                    <a:ext uri="{9D8B030D-6E8A-4147-A177-3AD203B41FA5}">
                      <a16:colId xmlns:a16="http://schemas.microsoft.com/office/drawing/2014/main" val="20001"/>
                    </a:ext>
                  </a:extLst>
                </a:gridCol>
              </a:tblGrid>
              <a:tr h="594538">
                <a:tc>
                  <a:txBody>
                    <a:bodyPr/>
                    <a:lstStyle/>
                    <a:p>
                      <a:pPr algn="l">
                        <a:spcAft>
                          <a:spcPts val="0"/>
                        </a:spcAft>
                      </a:pPr>
                      <a:r>
                        <a:rPr lang="en-US" sz="1600" b="0" kern="100" dirty="0">
                          <a:effectLst/>
                          <a:latin typeface="Times New Roman" pitchFamily="18" charset="0"/>
                          <a:ea typeface="+mj-ea"/>
                          <a:cs typeface="Times New Roman" pitchFamily="18" charset="0"/>
                        </a:rPr>
                        <a:t>In[29]: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 = </a:t>
                      </a:r>
                      <a:r>
                        <a:rPr lang="en-US" sz="1600" b="0" kern="100" dirty="0" err="1">
                          <a:effectLst/>
                          <a:latin typeface="Times New Roman" pitchFamily="18" charset="0"/>
                          <a:ea typeface="+mj-ea"/>
                          <a:cs typeface="Times New Roman" pitchFamily="18" charset="0"/>
                        </a:rPr>
                        <a:t>np.arange</a:t>
                      </a:r>
                      <a:r>
                        <a:rPr lang="en-US" sz="1600" b="0" kern="100" dirty="0">
                          <a:effectLst/>
                          <a:latin typeface="Times New Roman" pitchFamily="18" charset="0"/>
                          <a:ea typeface="+mj-ea"/>
                          <a:cs typeface="Times New Roman" pitchFamily="18" charset="0"/>
                        </a:rPr>
                        <a:t>(10)</a:t>
                      </a:r>
                      <a:endParaRPr lang="zh-CN" sz="1600" b="0" kern="100" dirty="0">
                        <a:effectLst/>
                        <a:latin typeface="Times New Roman" pitchFamily="18" charset="0"/>
                        <a:ea typeface="+mj-ea"/>
                        <a:cs typeface="Times New Roman" pitchFamily="18" charset="0"/>
                      </a:endParaRPr>
                    </a:p>
                    <a:p>
                      <a:pPr algn="l">
                        <a:spcAft>
                          <a:spcPts val="0"/>
                        </a:spcAft>
                      </a:pPr>
                      <a:r>
                        <a:rPr lang="en-US" sz="1600" b="0" kern="100" dirty="0">
                          <a:effectLst/>
                          <a:latin typeface="Times New Roman" pitchFamily="18" charset="0"/>
                          <a:ea typeface="+mj-ea"/>
                          <a:cs typeface="Times New Roman" pitchFamily="18" charset="0"/>
                        </a:rPr>
                        <a:t>print('</a:t>
                      </a: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[5])  #</a:t>
                      </a:r>
                      <a:r>
                        <a:rPr lang="zh-CN" sz="1600" b="0" kern="100" dirty="0">
                          <a:effectLst/>
                          <a:latin typeface="Times New Roman" pitchFamily="18" charset="0"/>
                          <a:ea typeface="+mj-ea"/>
                          <a:cs typeface="Times New Roman" pitchFamily="18" charset="0"/>
                        </a:rPr>
                        <a:t>用整数作为下标可以获取数组中的某个元素</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0"/>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Out[29]: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 5</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1"/>
                  </a:ext>
                </a:extLst>
              </a:tr>
              <a:tr h="594538">
                <a:tc>
                  <a:txBody>
                    <a:bodyPr/>
                    <a:lstStyle/>
                    <a:p>
                      <a:pPr algn="l">
                        <a:spcAft>
                          <a:spcPts val="0"/>
                        </a:spcAft>
                      </a:pPr>
                      <a:r>
                        <a:rPr lang="en-US" sz="1600" b="0" kern="100" dirty="0">
                          <a:effectLst/>
                          <a:latin typeface="Times New Roman" pitchFamily="18" charset="0"/>
                          <a:ea typeface="+mj-ea"/>
                          <a:cs typeface="Times New Roman" pitchFamily="18" charset="0"/>
                        </a:rPr>
                        <a:t>In[30]:</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en-US" sz="1600" b="0" kern="100" dirty="0">
                          <a:effectLst/>
                          <a:latin typeface="Times New Roman" pitchFamily="18" charset="0"/>
                          <a:ea typeface="+mj-ea"/>
                          <a:cs typeface="Times New Roman" pitchFamily="18" charset="0"/>
                        </a:rPr>
                        <a:t>print('</a:t>
                      </a: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[3:5])  #</a:t>
                      </a:r>
                      <a:r>
                        <a:rPr lang="zh-CN" sz="1600" b="0" kern="100" dirty="0">
                          <a:effectLst/>
                          <a:latin typeface="Times New Roman" pitchFamily="18" charset="0"/>
                          <a:ea typeface="+mj-ea"/>
                          <a:cs typeface="Times New Roman" pitchFamily="18" charset="0"/>
                        </a:rPr>
                        <a:t>用范围作为下标获取数组的一个切片，包括</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[3]</a:t>
                      </a:r>
                      <a:r>
                        <a:rPr lang="zh-CN" sz="1600" b="0" kern="100" dirty="0">
                          <a:effectLst/>
                          <a:latin typeface="Times New Roman" pitchFamily="18" charset="0"/>
                          <a:ea typeface="+mj-ea"/>
                          <a:cs typeface="Times New Roman" pitchFamily="18" charset="0"/>
                        </a:rPr>
                        <a:t>不包括</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[5]</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2"/>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Out[30]:</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 [3 4]</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3"/>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In[31]:</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en-US" sz="1600" b="0" kern="100">
                          <a:effectLst/>
                          <a:latin typeface="Times New Roman" pitchFamily="18" charset="0"/>
                          <a:ea typeface="+mj-ea"/>
                          <a:cs typeface="Times New Roman" pitchFamily="18" charset="0"/>
                        </a:rPr>
                        <a:t>print('</a:t>
                      </a: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',arr[:5])  #</a:t>
                      </a:r>
                      <a:r>
                        <a:rPr lang="zh-CN" sz="1600" b="0" kern="100">
                          <a:effectLst/>
                          <a:latin typeface="Times New Roman" pitchFamily="18" charset="0"/>
                          <a:ea typeface="+mj-ea"/>
                          <a:cs typeface="Times New Roman" pitchFamily="18" charset="0"/>
                        </a:rPr>
                        <a:t>省略开始下标，表示从</a:t>
                      </a:r>
                      <a:r>
                        <a:rPr lang="en-US" sz="1600" b="0" kern="100">
                          <a:effectLst/>
                          <a:latin typeface="Times New Roman" pitchFamily="18" charset="0"/>
                          <a:ea typeface="+mj-ea"/>
                          <a:cs typeface="Times New Roman" pitchFamily="18" charset="0"/>
                        </a:rPr>
                        <a:t>arr[0]</a:t>
                      </a:r>
                      <a:r>
                        <a:rPr lang="zh-CN" sz="1600" b="0" kern="100">
                          <a:effectLst/>
                          <a:latin typeface="Times New Roman" pitchFamily="18" charset="0"/>
                          <a:ea typeface="+mj-ea"/>
                          <a:cs typeface="Times New Roman" pitchFamily="18" charset="0"/>
                        </a:rPr>
                        <a:t>开始</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4"/>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Out[31]:</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 [0 1 2 3 4]</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5"/>
                  </a:ext>
                </a:extLst>
              </a:tr>
              <a:tr h="594538">
                <a:tc>
                  <a:txBody>
                    <a:bodyPr/>
                    <a:lstStyle/>
                    <a:p>
                      <a:pPr algn="l">
                        <a:spcAft>
                          <a:spcPts val="0"/>
                        </a:spcAft>
                      </a:pPr>
                      <a:r>
                        <a:rPr lang="en-US" sz="1600" b="0" kern="100" dirty="0">
                          <a:effectLst/>
                          <a:latin typeface="Times New Roman" pitchFamily="18" charset="0"/>
                          <a:ea typeface="+mj-ea"/>
                          <a:cs typeface="Times New Roman" pitchFamily="18" charset="0"/>
                        </a:rPr>
                        <a:t>In[32]:</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en-US" sz="1600" b="0" kern="100">
                          <a:effectLst/>
                          <a:latin typeface="Times New Roman" pitchFamily="18" charset="0"/>
                          <a:ea typeface="+mj-ea"/>
                          <a:cs typeface="Times New Roman" pitchFamily="18" charset="0"/>
                        </a:rPr>
                        <a:t>print('</a:t>
                      </a: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',arr[-1])  #</a:t>
                      </a:r>
                      <a:r>
                        <a:rPr lang="zh-CN" sz="1600" b="0" kern="100">
                          <a:effectLst/>
                          <a:latin typeface="Times New Roman" pitchFamily="18" charset="0"/>
                          <a:ea typeface="+mj-ea"/>
                          <a:cs typeface="Times New Roman" pitchFamily="18" charset="0"/>
                        </a:rPr>
                        <a:t>下标可以使用负数，</a:t>
                      </a:r>
                      <a:r>
                        <a:rPr lang="en-US" sz="1600" b="0" kern="100">
                          <a:effectLst/>
                          <a:latin typeface="Times New Roman" pitchFamily="18" charset="0"/>
                          <a:ea typeface="+mj-ea"/>
                          <a:cs typeface="Times New Roman" pitchFamily="18" charset="0"/>
                        </a:rPr>
                        <a:t>-1</a:t>
                      </a:r>
                      <a:r>
                        <a:rPr lang="zh-CN" sz="1600" b="0" kern="100">
                          <a:effectLst/>
                          <a:latin typeface="Times New Roman" pitchFamily="18" charset="0"/>
                          <a:ea typeface="+mj-ea"/>
                          <a:cs typeface="Times New Roman" pitchFamily="18" charset="0"/>
                        </a:rPr>
                        <a:t>表示从数组后往前数的第一个元素</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6"/>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Out[32]:</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 </a:t>
                      </a:r>
                      <a:r>
                        <a:rPr lang="en-US" sz="1600" b="0" kern="100" dirty="0">
                          <a:effectLst/>
                          <a:latin typeface="Times New Roman" pitchFamily="18" charset="0"/>
                          <a:ea typeface="+mj-ea"/>
                          <a:cs typeface="Times New Roman" pitchFamily="18" charset="0"/>
                        </a:rPr>
                        <a:t>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solidFill>
                      <a:schemeClr val="bg1"/>
                    </a:solidFill>
                  </a:tcPr>
                </a:tc>
                <a:extLst>
                  <a:ext uri="{0D108BD9-81ED-4DB2-BD59-A6C34878D82A}">
                    <a16:rowId xmlns:a16="http://schemas.microsoft.com/office/drawing/2014/main" val="10007"/>
                  </a:ext>
                </a:extLst>
              </a:tr>
            </a:tbl>
          </a:graphicData>
        </a:graphic>
      </p:graphicFrame>
      <p:sp>
        <p:nvSpPr>
          <p:cNvPr id="26646" name="标题 2">
            <a:extLst>
              <a:ext uri="{FF2B5EF4-FFF2-40B4-BE49-F238E27FC236}">
                <a16:creationId xmlns:a16="http://schemas.microsoft.com/office/drawing/2014/main" id="{A0B3B626-C4A7-4A07-97C6-EEFF9C42F203}"/>
              </a:ext>
            </a:extLst>
          </p:cNvPr>
          <p:cNvSpPr>
            <a:spLocks noGrp="1"/>
          </p:cNvSpPr>
          <p:nvPr>
            <p:ph type="title"/>
          </p:nvPr>
        </p:nvSpPr>
        <p:spPr>
          <a:xfrm>
            <a:off x="255588" y="358775"/>
            <a:ext cx="10972800" cy="528638"/>
          </a:xfrm>
        </p:spPr>
        <p:txBody>
          <a:bodyPr/>
          <a:lstStyle/>
          <a:p>
            <a:r>
              <a:rPr lang="zh-CN" altLang="zh-CN"/>
              <a:t>通过索引访问数组</a:t>
            </a:r>
            <a:endParaRPr lang="zh-CN" altLang="en-US"/>
          </a:p>
        </p:txBody>
      </p:sp>
      <p:sp>
        <p:nvSpPr>
          <p:cNvPr id="26647" name="内容占位符 3">
            <a:extLst>
              <a:ext uri="{FF2B5EF4-FFF2-40B4-BE49-F238E27FC236}">
                <a16:creationId xmlns:a16="http://schemas.microsoft.com/office/drawing/2014/main" id="{6AA9CF20-0BF4-4703-AE50-1CD05E352E44}"/>
              </a:ext>
            </a:extLst>
          </p:cNvPr>
          <p:cNvSpPr>
            <a:spLocks noGrp="1"/>
          </p:cNvSpPr>
          <p:nvPr>
            <p:ph idx="10"/>
          </p:nvPr>
        </p:nvSpPr>
        <p:spPr>
          <a:xfrm>
            <a:off x="423863" y="1138238"/>
            <a:ext cx="11107737" cy="427037"/>
          </a:xfrm>
        </p:spPr>
        <p:txBody>
          <a:bodyPr/>
          <a:lstStyle/>
          <a:p>
            <a:r>
              <a:rPr lang="en-US" altLang="zh-CN"/>
              <a:t>1</a:t>
            </a:r>
            <a:r>
              <a:t>．一维数组的索引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D6716099-91A3-4FA5-9804-E197EA27DCF2}"/>
              </a:ext>
            </a:extLst>
          </p:cNvPr>
          <p:cNvGraphicFramePr>
            <a:graphicFrameLocks noGrp="1"/>
          </p:cNvGraphicFramePr>
          <p:nvPr>
            <p:ph idx="1"/>
          </p:nvPr>
        </p:nvGraphicFramePr>
        <p:xfrm>
          <a:off x="1782763" y="1828800"/>
          <a:ext cx="8458200" cy="4106862"/>
        </p:xfrm>
        <a:graphic>
          <a:graphicData uri="http://schemas.openxmlformats.org/drawingml/2006/table">
            <a:tbl>
              <a:tblPr firstRow="1" firstCol="1" bandRow="1">
                <a:tableStyleId>{9D7B26C5-4107-4FEC-AEDC-1716B250A1EF}</a:tableStyleId>
              </a:tblPr>
              <a:tblGrid>
                <a:gridCol w="1030134">
                  <a:extLst>
                    <a:ext uri="{9D8B030D-6E8A-4147-A177-3AD203B41FA5}">
                      <a16:colId xmlns:a16="http://schemas.microsoft.com/office/drawing/2014/main" val="20000"/>
                    </a:ext>
                  </a:extLst>
                </a:gridCol>
                <a:gridCol w="7428066">
                  <a:extLst>
                    <a:ext uri="{9D8B030D-6E8A-4147-A177-3AD203B41FA5}">
                      <a16:colId xmlns:a16="http://schemas.microsoft.com/office/drawing/2014/main" val="20001"/>
                    </a:ext>
                  </a:extLst>
                </a:gridCol>
              </a:tblGrid>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In[33]:</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[2:4] = 100,101</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  #</a:t>
                      </a:r>
                      <a:r>
                        <a:rPr lang="zh-CN" sz="1600" b="0" kern="0" dirty="0">
                          <a:effectLst/>
                          <a:latin typeface="Times New Roman" pitchFamily="18" charset="0"/>
                          <a:ea typeface="+mj-ea"/>
                          <a:cs typeface="Times New Roman" pitchFamily="18" charset="0"/>
                        </a:rPr>
                        <a:t>下标还可以用来修改元素的值</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Out[33]:</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0   1 100 101   4   5   6   7   8   9]</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In[34]:</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a:t>
                      </a:r>
                      <a:r>
                        <a:rPr lang="zh-CN" sz="1600" b="0" kern="0">
                          <a:effectLst/>
                          <a:latin typeface="Times New Roman" pitchFamily="18" charset="0"/>
                          <a:ea typeface="+mj-ea"/>
                          <a:cs typeface="Times New Roman" pitchFamily="18" charset="0"/>
                        </a:rPr>
                        <a:t>范围中的第三个参数表示步长，</a:t>
                      </a:r>
                      <a:r>
                        <a:rPr lang="en-US" sz="1600" b="0" kern="0">
                          <a:effectLst/>
                          <a:latin typeface="Times New Roman" pitchFamily="18" charset="0"/>
                          <a:ea typeface="+mj-ea"/>
                          <a:cs typeface="Times New Roman" pitchFamily="18" charset="0"/>
                        </a:rPr>
                        <a:t>2</a:t>
                      </a:r>
                      <a:r>
                        <a:rPr lang="zh-CN" sz="1600" b="0" kern="0">
                          <a:effectLst/>
                          <a:latin typeface="Times New Roman" pitchFamily="18" charset="0"/>
                          <a:ea typeface="+mj-ea"/>
                          <a:cs typeface="Times New Roman" pitchFamily="18" charset="0"/>
                        </a:rPr>
                        <a:t>表示隔一个元素取一个元素</a:t>
                      </a:r>
                      <a:endParaRPr lang="zh-CN" sz="1600" b="0" kern="100">
                        <a:effectLst/>
                        <a:latin typeface="Times New Roman" pitchFamily="18" charset="0"/>
                        <a:ea typeface="+mj-ea"/>
                        <a:cs typeface="Times New Roman" pitchFamily="18" charset="0"/>
                      </a:endParaRPr>
                    </a:p>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',arr[1:-1:2])  </a:t>
                      </a:r>
                      <a:endParaRPr lang="zh-CN" sz="1600" b="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Out[34]:</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1 101   5   7]</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r h="684477">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In[35]:</a:t>
                      </a:r>
                      <a:endParaRPr lang="zh-CN" sz="1600" b="0" kern="10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',arr[5:1:-2])  #</a:t>
                      </a:r>
                      <a:r>
                        <a:rPr lang="zh-CN" sz="1600" b="0" kern="0">
                          <a:effectLst/>
                          <a:latin typeface="Times New Roman" pitchFamily="18" charset="0"/>
                          <a:ea typeface="+mj-ea"/>
                          <a:cs typeface="Times New Roman" pitchFamily="18" charset="0"/>
                        </a:rPr>
                        <a:t>步长为负数时，开始下标必须大于结束下标</a:t>
                      </a:r>
                      <a:endParaRPr lang="zh-CN" sz="1600" b="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4"/>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Out[35]:</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5 101]</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5"/>
                  </a:ext>
                </a:extLst>
              </a:tr>
            </a:tbl>
          </a:graphicData>
        </a:graphic>
      </p:graphicFrame>
      <p:sp>
        <p:nvSpPr>
          <p:cNvPr id="27666" name="标题 2">
            <a:extLst>
              <a:ext uri="{FF2B5EF4-FFF2-40B4-BE49-F238E27FC236}">
                <a16:creationId xmlns:a16="http://schemas.microsoft.com/office/drawing/2014/main" id="{2F0A42AD-985C-429A-B772-9CFDF271DE74}"/>
              </a:ext>
            </a:extLst>
          </p:cNvPr>
          <p:cNvSpPr>
            <a:spLocks noGrp="1"/>
          </p:cNvSpPr>
          <p:nvPr>
            <p:ph type="title"/>
          </p:nvPr>
        </p:nvSpPr>
        <p:spPr>
          <a:xfrm>
            <a:off x="255588" y="358775"/>
            <a:ext cx="10972800" cy="528638"/>
          </a:xfrm>
        </p:spPr>
        <p:txBody>
          <a:bodyPr/>
          <a:lstStyle/>
          <a:p>
            <a:r>
              <a:rPr lang="zh-CN" altLang="zh-CN"/>
              <a:t>通过索引访问数组</a:t>
            </a:r>
            <a:endParaRPr lang="zh-CN" altLang="en-US"/>
          </a:p>
        </p:txBody>
      </p:sp>
      <p:sp>
        <p:nvSpPr>
          <p:cNvPr id="27667" name="内容占位符 3">
            <a:extLst>
              <a:ext uri="{FF2B5EF4-FFF2-40B4-BE49-F238E27FC236}">
                <a16:creationId xmlns:a16="http://schemas.microsoft.com/office/drawing/2014/main" id="{7B2B6EC9-B978-443E-AB19-8C657B48C06D}"/>
              </a:ext>
            </a:extLst>
          </p:cNvPr>
          <p:cNvSpPr>
            <a:spLocks noGrp="1"/>
          </p:cNvSpPr>
          <p:nvPr>
            <p:ph idx="10"/>
          </p:nvPr>
        </p:nvSpPr>
        <p:spPr>
          <a:xfrm>
            <a:off x="423863" y="1138238"/>
            <a:ext cx="11107737" cy="427037"/>
          </a:xfrm>
        </p:spPr>
        <p:txBody>
          <a:bodyPr/>
          <a:lstStyle/>
          <a:p>
            <a:r>
              <a:rPr lang="en-US" altLang="zh-CN"/>
              <a:t>1</a:t>
            </a:r>
            <a:r>
              <a:t>．一维数组的索引</a:t>
            </a:r>
          </a:p>
        </p:txBody>
      </p:sp>
      <p:sp>
        <p:nvSpPr>
          <p:cNvPr id="27668" name="TextBox 1">
            <a:extLst>
              <a:ext uri="{FF2B5EF4-FFF2-40B4-BE49-F238E27FC236}">
                <a16:creationId xmlns:a16="http://schemas.microsoft.com/office/drawing/2014/main" id="{327673DA-93A0-4387-8642-B318FEBA6545}"/>
              </a:ext>
            </a:extLst>
          </p:cNvPr>
          <p:cNvSpPr txBox="1">
            <a:spLocks noChangeArrowheads="1"/>
          </p:cNvSpPr>
          <p:nvPr/>
        </p:nvSpPr>
        <p:spPr bwMode="auto">
          <a:xfrm>
            <a:off x="9477375" y="1404938"/>
            <a:ext cx="722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Arial" panose="020B0604020202020204" pitchFamily="34" charset="0"/>
                <a:ea typeface="黑体" panose="02010609060101010101" pitchFamily="49" charset="-122"/>
              </a:rPr>
              <a:t>续表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A1F1792-4907-434D-8CFF-C4E377479F41}"/>
              </a:ext>
            </a:extLst>
          </p:cNvPr>
          <p:cNvGraphicFramePr>
            <a:graphicFrameLocks noGrp="1"/>
          </p:cNvGraphicFramePr>
          <p:nvPr>
            <p:ph idx="1"/>
          </p:nvPr>
        </p:nvGraphicFramePr>
        <p:xfrm>
          <a:off x="2201863" y="1681163"/>
          <a:ext cx="7377112" cy="4289425"/>
        </p:xfrm>
        <a:graphic>
          <a:graphicData uri="http://schemas.openxmlformats.org/drawingml/2006/table">
            <a:tbl>
              <a:tblPr firstRow="1" firstCol="1" bandRow="1">
                <a:tableStyleId>{9D7B26C5-4107-4FEC-AEDC-1716B250A1EF}</a:tableStyleId>
              </a:tblPr>
              <a:tblGrid>
                <a:gridCol w="898467">
                  <a:extLst>
                    <a:ext uri="{9D8B030D-6E8A-4147-A177-3AD203B41FA5}">
                      <a16:colId xmlns:a16="http://schemas.microsoft.com/office/drawing/2014/main" val="20000"/>
                    </a:ext>
                  </a:extLst>
                </a:gridCol>
                <a:gridCol w="6478645">
                  <a:extLst>
                    <a:ext uri="{9D8B030D-6E8A-4147-A177-3AD203B41FA5}">
                      <a16:colId xmlns:a16="http://schemas.microsoft.com/office/drawing/2014/main" val="20001"/>
                    </a:ext>
                  </a:extLst>
                </a:gridCol>
              </a:tblGrid>
              <a:tr h="956914">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In[36]:</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marL="0" algn="just" defTabSz="914400" rtl="0" eaLnBrk="1" latinLnBrk="0" hangingPunct="1">
                        <a:lnSpc>
                          <a:spcPct val="100000"/>
                        </a:lnSpc>
                        <a:spcAft>
                          <a:spcPts val="0"/>
                        </a:spcAft>
                      </a:pP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 = </a:t>
                      </a:r>
                      <a:r>
                        <a:rPr lang="en-US" sz="1600" b="0" kern="0" dirty="0" err="1">
                          <a:solidFill>
                            <a:schemeClr val="tx1"/>
                          </a:solidFill>
                          <a:effectLst/>
                          <a:latin typeface="Times New Roman" pitchFamily="18" charset="0"/>
                          <a:ea typeface="+mj-ea"/>
                          <a:cs typeface="Times New Roman" pitchFamily="18" charset="0"/>
                        </a:rPr>
                        <a:t>np.array</a:t>
                      </a:r>
                      <a:r>
                        <a:rPr lang="en-US" sz="1600" b="0" kern="0" dirty="0">
                          <a:solidFill>
                            <a:schemeClr val="tx1"/>
                          </a:solidFill>
                          <a:effectLst/>
                          <a:latin typeface="Times New Roman" pitchFamily="18" charset="0"/>
                          <a:ea typeface="+mj-ea"/>
                          <a:cs typeface="Times New Roman" pitchFamily="18" charset="0"/>
                        </a:rPr>
                        <a:t>([[1, 2, 3, 4, 5],[4, 5, 6, 7, 8], [7, 8, 9, 10, 11]])</a:t>
                      </a:r>
                      <a:endParaRPr lang="zh-CN" sz="1600" b="0" kern="0" dirty="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print('</a:t>
                      </a:r>
                      <a:r>
                        <a:rPr lang="zh-CN" sz="1600" b="0" kern="0" dirty="0">
                          <a:solidFill>
                            <a:schemeClr val="tx1"/>
                          </a:solidFill>
                          <a:effectLst/>
                          <a:latin typeface="Times New Roman" pitchFamily="18" charset="0"/>
                          <a:ea typeface="+mj-ea"/>
                          <a:cs typeface="Times New Roman" pitchFamily="18" charset="0"/>
                        </a:rPr>
                        <a:t>创建的二维数组为：</a:t>
                      </a:r>
                      <a:r>
                        <a:rPr lang="en-US" sz="1600" b="0" kern="0" dirty="0">
                          <a:solidFill>
                            <a:schemeClr val="tx1"/>
                          </a:solidFill>
                          <a:effectLst/>
                          <a:latin typeface="Times New Roman" pitchFamily="18" charset="0"/>
                          <a:ea typeface="+mj-ea"/>
                          <a:cs typeface="Times New Roman" pitchFamily="18" charset="0"/>
                        </a:rPr>
                        <a:t>',</a:t>
                      </a: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1286278">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Out[36]:</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marL="0" algn="just" defTabSz="914400" rtl="0" eaLnBrk="1" latinLnBrk="0" hangingPunct="1">
                        <a:lnSpc>
                          <a:spcPct val="100000"/>
                        </a:lnSpc>
                        <a:spcAft>
                          <a:spcPts val="0"/>
                        </a:spcAft>
                      </a:pPr>
                      <a:r>
                        <a:rPr lang="zh-CN" sz="1600" b="0" kern="0">
                          <a:solidFill>
                            <a:schemeClr val="tx1"/>
                          </a:solidFill>
                          <a:effectLst/>
                          <a:latin typeface="Times New Roman" pitchFamily="18" charset="0"/>
                          <a:ea typeface="+mj-ea"/>
                          <a:cs typeface="Times New Roman" pitchFamily="18" charset="0"/>
                        </a:rPr>
                        <a:t>创建的二维数组为：</a:t>
                      </a:r>
                      <a:r>
                        <a:rPr lang="en-US" sz="1600" b="0" kern="0">
                          <a:solidFill>
                            <a:schemeClr val="tx1"/>
                          </a:solidFill>
                          <a:effectLst/>
                          <a:latin typeface="Times New Roman" pitchFamily="18" charset="0"/>
                          <a:ea typeface="+mj-ea"/>
                          <a:cs typeface="Times New Roman" pitchFamily="18" charset="0"/>
                        </a:rPr>
                        <a:t> [[ 1  2  3  4  5]</a:t>
                      </a:r>
                      <a:endParaRPr lang="zh-CN" sz="1600" b="0" kern="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a:solidFill>
                            <a:schemeClr val="tx1"/>
                          </a:solidFill>
                          <a:effectLst/>
                          <a:latin typeface="Times New Roman" pitchFamily="18" charset="0"/>
                          <a:ea typeface="+mj-ea"/>
                          <a:cs typeface="Times New Roman" pitchFamily="18" charset="0"/>
                        </a:rPr>
                        <a:t> [ 4  5  6  7  8]</a:t>
                      </a:r>
                      <a:endParaRPr lang="zh-CN" sz="1600" b="0" kern="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a:solidFill>
                            <a:schemeClr val="tx1"/>
                          </a:solidFill>
                          <a:effectLst/>
                          <a:latin typeface="Times New Roman" pitchFamily="18" charset="0"/>
                          <a:ea typeface="+mj-ea"/>
                          <a:cs typeface="Times New Roman" pitchFamily="18" charset="0"/>
                        </a:rPr>
                        <a:t> [ 7  8  9 10 11]]</a:t>
                      </a:r>
                      <a:endParaRPr lang="zh-CN" sz="1600" b="0" kern="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1089319">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In[37]:</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print('</a:t>
                      </a:r>
                      <a:r>
                        <a:rPr lang="zh-CN" sz="1600" b="0" kern="0" dirty="0">
                          <a:solidFill>
                            <a:schemeClr val="tx1"/>
                          </a:solidFill>
                          <a:effectLst/>
                          <a:latin typeface="Times New Roman" pitchFamily="18" charset="0"/>
                          <a:ea typeface="+mj-ea"/>
                          <a:cs typeface="Times New Roman" pitchFamily="18" charset="0"/>
                        </a:rPr>
                        <a:t>索引结果为：</a:t>
                      </a:r>
                      <a:r>
                        <a:rPr lang="en-US" sz="1600" b="0" kern="0" dirty="0">
                          <a:solidFill>
                            <a:schemeClr val="tx1"/>
                          </a:solidFill>
                          <a:effectLst/>
                          <a:latin typeface="Times New Roman" pitchFamily="18" charset="0"/>
                          <a:ea typeface="+mj-ea"/>
                          <a:cs typeface="Times New Roman" pitchFamily="18" charset="0"/>
                        </a:rPr>
                        <a:t>',</a:t>
                      </a: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[0,3:5])  #</a:t>
                      </a:r>
                      <a:r>
                        <a:rPr lang="zh-CN" sz="1600" b="0" kern="0" dirty="0">
                          <a:solidFill>
                            <a:schemeClr val="tx1"/>
                          </a:solidFill>
                          <a:effectLst/>
                          <a:latin typeface="Times New Roman" pitchFamily="18" charset="0"/>
                          <a:ea typeface="+mj-ea"/>
                          <a:cs typeface="Times New Roman" pitchFamily="18" charset="0"/>
                        </a:rPr>
                        <a:t>索引第</a:t>
                      </a:r>
                      <a:r>
                        <a:rPr lang="en-US" sz="1600" b="0" kern="0" dirty="0">
                          <a:solidFill>
                            <a:schemeClr val="tx1"/>
                          </a:solidFill>
                          <a:effectLst/>
                          <a:latin typeface="Times New Roman" pitchFamily="18" charset="0"/>
                          <a:ea typeface="+mj-ea"/>
                          <a:cs typeface="Times New Roman" pitchFamily="18" charset="0"/>
                        </a:rPr>
                        <a:t>0</a:t>
                      </a:r>
                      <a:r>
                        <a:rPr lang="zh-CN" sz="1600" b="0" kern="0" dirty="0">
                          <a:solidFill>
                            <a:schemeClr val="tx1"/>
                          </a:solidFill>
                          <a:effectLst/>
                          <a:latin typeface="Times New Roman" pitchFamily="18" charset="0"/>
                          <a:ea typeface="+mj-ea"/>
                          <a:cs typeface="Times New Roman" pitchFamily="18" charset="0"/>
                        </a:rPr>
                        <a:t>行中第</a:t>
                      </a:r>
                      <a:r>
                        <a:rPr lang="en-US" sz="1600" b="0" kern="0" dirty="0">
                          <a:solidFill>
                            <a:schemeClr val="tx1"/>
                          </a:solidFill>
                          <a:effectLst/>
                          <a:latin typeface="Times New Roman" pitchFamily="18" charset="0"/>
                          <a:ea typeface="+mj-ea"/>
                          <a:cs typeface="Times New Roman" pitchFamily="18" charset="0"/>
                        </a:rPr>
                        <a:t>3</a:t>
                      </a:r>
                      <a:r>
                        <a:rPr lang="zh-CN" sz="1600" b="0" kern="0" dirty="0">
                          <a:solidFill>
                            <a:schemeClr val="tx1"/>
                          </a:solidFill>
                          <a:effectLst/>
                          <a:latin typeface="Times New Roman" pitchFamily="18" charset="0"/>
                          <a:ea typeface="+mj-ea"/>
                          <a:cs typeface="Times New Roman" pitchFamily="18" charset="0"/>
                        </a:rPr>
                        <a:t>和</a:t>
                      </a:r>
                      <a:r>
                        <a:rPr lang="en-US" sz="1600" b="0" kern="0" dirty="0">
                          <a:solidFill>
                            <a:schemeClr val="tx1"/>
                          </a:solidFill>
                          <a:effectLst/>
                          <a:latin typeface="Times New Roman" pitchFamily="18" charset="0"/>
                          <a:ea typeface="+mj-ea"/>
                          <a:cs typeface="Times New Roman" pitchFamily="18" charset="0"/>
                        </a:rPr>
                        <a:t>4</a:t>
                      </a:r>
                      <a:r>
                        <a:rPr lang="zh-CN" sz="1600" b="0" kern="0" dirty="0">
                          <a:solidFill>
                            <a:schemeClr val="tx1"/>
                          </a:solidFill>
                          <a:effectLst/>
                          <a:latin typeface="Times New Roman" pitchFamily="18" charset="0"/>
                          <a:ea typeface="+mj-ea"/>
                          <a:cs typeface="Times New Roman" pitchFamily="18" charset="0"/>
                        </a:rPr>
                        <a:t>列的元素</a:t>
                      </a:r>
                    </a:p>
                  </a:txBody>
                  <a:tcPr marL="0" marR="0" marT="0" marB="0" anchor="ctr">
                    <a:solidFill>
                      <a:schemeClr val="bg1"/>
                    </a:solidFill>
                  </a:tcPr>
                </a:tc>
                <a:extLst>
                  <a:ext uri="{0D108BD9-81ED-4DB2-BD59-A6C34878D82A}">
                    <a16:rowId xmlns:a16="http://schemas.microsoft.com/office/drawing/2014/main" val="10002"/>
                  </a:ext>
                </a:extLst>
              </a:tr>
              <a:tr h="956914">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Out[37]:</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marL="0" algn="just" defTabSz="914400" rtl="0" eaLnBrk="1" latinLnBrk="0" hangingPunct="1">
                        <a:lnSpc>
                          <a:spcPct val="100000"/>
                        </a:lnSpc>
                        <a:spcAft>
                          <a:spcPts val="0"/>
                        </a:spcAft>
                      </a:pPr>
                      <a:r>
                        <a:rPr lang="zh-CN" sz="1600" b="0" kern="0" dirty="0">
                          <a:solidFill>
                            <a:schemeClr val="tx1"/>
                          </a:solidFill>
                          <a:effectLst/>
                          <a:latin typeface="Times New Roman" pitchFamily="18" charset="0"/>
                          <a:ea typeface="+mj-ea"/>
                          <a:cs typeface="Times New Roman" pitchFamily="18" charset="0"/>
                        </a:rPr>
                        <a:t>索引结果为：</a:t>
                      </a:r>
                      <a:r>
                        <a:rPr lang="en-US" sz="1600" b="0" kern="0" dirty="0">
                          <a:solidFill>
                            <a:schemeClr val="tx1"/>
                          </a:solidFill>
                          <a:effectLst/>
                          <a:latin typeface="Times New Roman" pitchFamily="18" charset="0"/>
                          <a:ea typeface="+mj-ea"/>
                          <a:cs typeface="Times New Roman" pitchFamily="18" charset="0"/>
                        </a:rPr>
                        <a:t> [4 5]</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28686" name="标题 2">
            <a:extLst>
              <a:ext uri="{FF2B5EF4-FFF2-40B4-BE49-F238E27FC236}">
                <a16:creationId xmlns:a16="http://schemas.microsoft.com/office/drawing/2014/main" id="{2EEF4DDE-A856-414F-BB17-F82AAD5D669D}"/>
              </a:ext>
            </a:extLst>
          </p:cNvPr>
          <p:cNvSpPr>
            <a:spLocks noGrp="1"/>
          </p:cNvSpPr>
          <p:nvPr>
            <p:ph type="title"/>
          </p:nvPr>
        </p:nvSpPr>
        <p:spPr>
          <a:xfrm>
            <a:off x="255588" y="358775"/>
            <a:ext cx="10972800" cy="528638"/>
          </a:xfrm>
        </p:spPr>
        <p:txBody>
          <a:bodyPr/>
          <a:lstStyle/>
          <a:p>
            <a:r>
              <a:rPr lang="zh-CN" altLang="zh-CN"/>
              <a:t>通过索引访问数组</a:t>
            </a:r>
            <a:endParaRPr lang="zh-CN" altLang="en-US"/>
          </a:p>
        </p:txBody>
      </p:sp>
      <p:sp>
        <p:nvSpPr>
          <p:cNvPr id="28687" name="内容占位符 3">
            <a:extLst>
              <a:ext uri="{FF2B5EF4-FFF2-40B4-BE49-F238E27FC236}">
                <a16:creationId xmlns:a16="http://schemas.microsoft.com/office/drawing/2014/main" id="{5EE46CE0-DF53-4796-ACC1-A5E8F3C148CB}"/>
              </a:ext>
            </a:extLst>
          </p:cNvPr>
          <p:cNvSpPr>
            <a:spLocks noGrp="1"/>
          </p:cNvSpPr>
          <p:nvPr>
            <p:ph idx="10"/>
          </p:nvPr>
        </p:nvSpPr>
        <p:spPr>
          <a:xfrm>
            <a:off x="423863" y="1138238"/>
            <a:ext cx="11107737" cy="427037"/>
          </a:xfrm>
        </p:spPr>
        <p:txBody>
          <a:bodyPr/>
          <a:lstStyle/>
          <a:p>
            <a:r>
              <a:rPr lang="en-US" altLang="zh-CN"/>
              <a:t>2</a:t>
            </a:r>
            <a:r>
              <a:rPr altLang="zh-CN"/>
              <a:t>．多维数组的索引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C1C090F2-70C5-458A-93C7-F88C433CF56C}"/>
              </a:ext>
            </a:extLst>
          </p:cNvPr>
          <p:cNvGraphicFramePr>
            <a:graphicFrameLocks noGrp="1"/>
          </p:cNvGraphicFramePr>
          <p:nvPr>
            <p:ph idx="1"/>
          </p:nvPr>
        </p:nvGraphicFramePr>
        <p:xfrm>
          <a:off x="2278063" y="1828800"/>
          <a:ext cx="6802437" cy="3560764"/>
        </p:xfrm>
        <a:graphic>
          <a:graphicData uri="http://schemas.openxmlformats.org/drawingml/2006/table">
            <a:tbl>
              <a:tblPr firstRow="1" firstCol="1" bandRow="1">
                <a:tableStyleId>{9D7B26C5-4107-4FEC-AEDC-1716B250A1EF}</a:tableStyleId>
              </a:tblPr>
              <a:tblGrid>
                <a:gridCol w="828477">
                  <a:extLst>
                    <a:ext uri="{9D8B030D-6E8A-4147-A177-3AD203B41FA5}">
                      <a16:colId xmlns:a16="http://schemas.microsoft.com/office/drawing/2014/main" val="20000"/>
                    </a:ext>
                  </a:extLst>
                </a:gridCol>
                <a:gridCol w="5973960">
                  <a:extLst>
                    <a:ext uri="{9D8B030D-6E8A-4147-A177-3AD203B41FA5}">
                      <a16:colId xmlns:a16="http://schemas.microsoft.com/office/drawing/2014/main" val="20001"/>
                    </a:ext>
                  </a:extLst>
                </a:gridCol>
              </a:tblGrid>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In[38]:</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l">
                        <a:lnSpc>
                          <a:spcPct val="100000"/>
                        </a:lnSpc>
                        <a:spcAft>
                          <a:spcPts val="0"/>
                        </a:spcAft>
                      </a:pPr>
                      <a:r>
                        <a:rPr lang="en-US" sz="1600" b="0" kern="0" dirty="0">
                          <a:effectLst/>
                          <a:latin typeface="Times New Roman" pitchFamily="18" charset="0"/>
                          <a:ea typeface="+mj-ea"/>
                          <a:cs typeface="Times New Roman" pitchFamily="18" charset="0"/>
                        </a:rPr>
                        <a:t>#</a:t>
                      </a:r>
                      <a:r>
                        <a:rPr lang="zh-CN" sz="1600" b="0" kern="0" dirty="0">
                          <a:effectLst/>
                          <a:latin typeface="Times New Roman" pitchFamily="18" charset="0"/>
                          <a:ea typeface="+mj-ea"/>
                          <a:cs typeface="Times New Roman" pitchFamily="18" charset="0"/>
                        </a:rPr>
                        <a:t>索引第</a:t>
                      </a:r>
                      <a:r>
                        <a:rPr lang="en-US" sz="1600" b="0" kern="0" dirty="0">
                          <a:effectLst/>
                          <a:latin typeface="Times New Roman" pitchFamily="18" charset="0"/>
                          <a:ea typeface="+mj-ea"/>
                          <a:cs typeface="Times New Roman" pitchFamily="18" charset="0"/>
                        </a:rPr>
                        <a:t>2</a:t>
                      </a:r>
                      <a:r>
                        <a:rPr lang="zh-CN" sz="1600" b="0" kern="0" dirty="0">
                          <a:effectLst/>
                          <a:latin typeface="Times New Roman" pitchFamily="18" charset="0"/>
                          <a:ea typeface="+mj-ea"/>
                          <a:cs typeface="Times New Roman" pitchFamily="18" charset="0"/>
                        </a:rPr>
                        <a:t>和</a:t>
                      </a:r>
                      <a:r>
                        <a:rPr lang="en-US" sz="1600" b="0" kern="0" dirty="0">
                          <a:effectLst/>
                          <a:latin typeface="Times New Roman" pitchFamily="18" charset="0"/>
                          <a:ea typeface="+mj-ea"/>
                          <a:cs typeface="Times New Roman" pitchFamily="18" charset="0"/>
                        </a:rPr>
                        <a:t>3</a:t>
                      </a:r>
                      <a:r>
                        <a:rPr lang="zh-CN" sz="1600" b="0" kern="0" dirty="0">
                          <a:effectLst/>
                          <a:latin typeface="Times New Roman" pitchFamily="18" charset="0"/>
                          <a:ea typeface="+mj-ea"/>
                          <a:cs typeface="Times New Roman" pitchFamily="18" charset="0"/>
                        </a:rPr>
                        <a:t>行中第</a:t>
                      </a:r>
                      <a:r>
                        <a:rPr lang="en-US" sz="1600" b="0" kern="0" dirty="0">
                          <a:effectLst/>
                          <a:latin typeface="Times New Roman" pitchFamily="18" charset="0"/>
                          <a:ea typeface="+mj-ea"/>
                          <a:cs typeface="Times New Roman" pitchFamily="18" charset="0"/>
                        </a:rPr>
                        <a:t>3</a:t>
                      </a:r>
                      <a:r>
                        <a:rPr lang="zh-CN" sz="1600" b="0" kern="0" dirty="0">
                          <a:effectLst/>
                          <a:latin typeface="Times New Roman" pitchFamily="18" charset="0"/>
                          <a:ea typeface="+mj-ea"/>
                          <a:cs typeface="Times New Roman" pitchFamily="18" charset="0"/>
                        </a:rPr>
                        <a:t>～</a:t>
                      </a:r>
                      <a:r>
                        <a:rPr lang="en-US" sz="1600" b="0" kern="0" dirty="0">
                          <a:effectLst/>
                          <a:latin typeface="Times New Roman" pitchFamily="18" charset="0"/>
                          <a:ea typeface="+mj-ea"/>
                          <a:cs typeface="Times New Roman" pitchFamily="18" charset="0"/>
                        </a:rPr>
                        <a:t>5</a:t>
                      </a:r>
                      <a:r>
                        <a:rPr lang="zh-CN" sz="1600" b="0" kern="0" dirty="0">
                          <a:effectLst/>
                          <a:latin typeface="Times New Roman" pitchFamily="18" charset="0"/>
                          <a:ea typeface="+mj-ea"/>
                          <a:cs typeface="Times New Roman" pitchFamily="18" charset="0"/>
                        </a:rPr>
                        <a:t>列的元素</a:t>
                      </a:r>
                      <a:endParaRPr lang="zh-CN" sz="1600" b="0" kern="100" dirty="0">
                        <a:effectLst/>
                        <a:latin typeface="Times New Roman" pitchFamily="18" charset="0"/>
                        <a:ea typeface="+mj-ea"/>
                        <a:cs typeface="Times New Roman" pitchFamily="18" charset="0"/>
                      </a:endParaRPr>
                    </a:p>
                    <a:p>
                      <a:pPr algn="l">
                        <a:lnSpc>
                          <a:spcPct val="1000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[1:,2:])  </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Out[38]:</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l">
                        <a:lnSpc>
                          <a:spcPct val="1000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[[ 6  7  8]</a:t>
                      </a:r>
                      <a:endParaRPr lang="zh-CN" sz="1600" b="0" kern="100" dirty="0">
                        <a:effectLst/>
                        <a:latin typeface="Times New Roman" pitchFamily="18" charset="0"/>
                        <a:ea typeface="+mj-ea"/>
                        <a:cs typeface="Times New Roman" pitchFamily="18" charset="0"/>
                      </a:endParaRPr>
                    </a:p>
                    <a:p>
                      <a:pPr algn="l">
                        <a:lnSpc>
                          <a:spcPct val="100000"/>
                        </a:lnSpc>
                        <a:spcAft>
                          <a:spcPts val="0"/>
                        </a:spcAft>
                      </a:pPr>
                      <a:r>
                        <a:rPr lang="en-US" sz="1600" b="0" kern="0" dirty="0">
                          <a:effectLst/>
                          <a:latin typeface="Times New Roman" pitchFamily="18" charset="0"/>
                          <a:ea typeface="+mj-ea"/>
                          <a:cs typeface="Times New Roman" pitchFamily="18" charset="0"/>
                        </a:rPr>
                        <a:t> [ 9 10 11]]</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In[39]:</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l">
                        <a:lnSpc>
                          <a:spcPct val="1000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[:,2])  #</a:t>
                      </a:r>
                      <a:r>
                        <a:rPr lang="zh-CN" sz="1600" b="0" kern="0" dirty="0">
                          <a:effectLst/>
                          <a:latin typeface="Times New Roman" pitchFamily="18" charset="0"/>
                          <a:ea typeface="+mj-ea"/>
                          <a:cs typeface="Times New Roman" pitchFamily="18" charset="0"/>
                        </a:rPr>
                        <a:t>索引第</a:t>
                      </a:r>
                      <a:r>
                        <a:rPr lang="en-US" sz="1600" b="0" kern="0" dirty="0">
                          <a:effectLst/>
                          <a:latin typeface="Times New Roman" pitchFamily="18" charset="0"/>
                          <a:ea typeface="+mj-ea"/>
                          <a:cs typeface="Times New Roman" pitchFamily="18" charset="0"/>
                        </a:rPr>
                        <a:t>2</a:t>
                      </a:r>
                      <a:r>
                        <a:rPr lang="zh-CN" sz="1600" b="0" kern="0" dirty="0">
                          <a:effectLst/>
                          <a:latin typeface="Times New Roman" pitchFamily="18" charset="0"/>
                          <a:ea typeface="+mj-ea"/>
                          <a:cs typeface="Times New Roman" pitchFamily="18" charset="0"/>
                        </a:rPr>
                        <a:t>列的元素</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Out[39]:</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l">
                        <a:lnSpc>
                          <a:spcPct val="1000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[3 6 9]</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29710" name="标题 2">
            <a:extLst>
              <a:ext uri="{FF2B5EF4-FFF2-40B4-BE49-F238E27FC236}">
                <a16:creationId xmlns:a16="http://schemas.microsoft.com/office/drawing/2014/main" id="{70D663DA-311D-492F-ACDA-1BFE64510446}"/>
              </a:ext>
            </a:extLst>
          </p:cNvPr>
          <p:cNvSpPr>
            <a:spLocks noGrp="1"/>
          </p:cNvSpPr>
          <p:nvPr>
            <p:ph type="title"/>
          </p:nvPr>
        </p:nvSpPr>
        <p:spPr>
          <a:xfrm>
            <a:off x="255588" y="358775"/>
            <a:ext cx="10972800" cy="528638"/>
          </a:xfrm>
        </p:spPr>
        <p:txBody>
          <a:bodyPr/>
          <a:lstStyle/>
          <a:p>
            <a:r>
              <a:rPr lang="zh-CN" altLang="zh-CN"/>
              <a:t>通过索引访问数组</a:t>
            </a:r>
            <a:endParaRPr lang="zh-CN" altLang="en-US"/>
          </a:p>
        </p:txBody>
      </p:sp>
      <p:sp>
        <p:nvSpPr>
          <p:cNvPr id="29711" name="内容占位符 3">
            <a:extLst>
              <a:ext uri="{FF2B5EF4-FFF2-40B4-BE49-F238E27FC236}">
                <a16:creationId xmlns:a16="http://schemas.microsoft.com/office/drawing/2014/main" id="{B81B4BE0-3041-496A-AFEB-9368BC695369}"/>
              </a:ext>
            </a:extLst>
          </p:cNvPr>
          <p:cNvSpPr>
            <a:spLocks noGrp="1"/>
          </p:cNvSpPr>
          <p:nvPr>
            <p:ph idx="10"/>
          </p:nvPr>
        </p:nvSpPr>
        <p:spPr>
          <a:xfrm>
            <a:off x="423863" y="1138238"/>
            <a:ext cx="11107737" cy="427037"/>
          </a:xfrm>
        </p:spPr>
        <p:txBody>
          <a:bodyPr/>
          <a:lstStyle/>
          <a:p>
            <a:r>
              <a:rPr lang="en-US" altLang="zh-CN"/>
              <a:t>2</a:t>
            </a:r>
            <a:r>
              <a:rPr altLang="zh-CN"/>
              <a:t>．多维数组的索引</a:t>
            </a:r>
          </a:p>
        </p:txBody>
      </p:sp>
      <p:sp>
        <p:nvSpPr>
          <p:cNvPr id="29712" name="TextBox 1">
            <a:extLst>
              <a:ext uri="{FF2B5EF4-FFF2-40B4-BE49-F238E27FC236}">
                <a16:creationId xmlns:a16="http://schemas.microsoft.com/office/drawing/2014/main" id="{7733A516-0DF7-4756-A1CA-B420C425BFBB}"/>
              </a:ext>
            </a:extLst>
          </p:cNvPr>
          <p:cNvSpPr txBox="1">
            <a:spLocks noChangeArrowheads="1"/>
          </p:cNvSpPr>
          <p:nvPr/>
        </p:nvSpPr>
        <p:spPr bwMode="auto">
          <a:xfrm>
            <a:off x="8358188" y="1403350"/>
            <a:ext cx="722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Arial" panose="020B0604020202020204" pitchFamily="34" charset="0"/>
                <a:ea typeface="黑体" panose="02010609060101010101" pitchFamily="49" charset="-122"/>
              </a:rPr>
              <a:t>续表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E4A19486-63DA-46EE-AF44-8F0D72DF8F3D}"/>
              </a:ext>
            </a:extLst>
          </p:cNvPr>
          <p:cNvCxnSpPr>
            <a:cxnSpLocks/>
          </p:cNvCxnSpPr>
          <p:nvPr/>
        </p:nvCxnSpPr>
        <p:spPr>
          <a:xfrm>
            <a:off x="2882900" y="1657350"/>
            <a:ext cx="0" cy="347980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D302CF7B-FCBB-4E16-9D48-F15423739FB1}"/>
              </a:ext>
            </a:extLst>
          </p:cNvPr>
          <p:cNvSpPr>
            <a:spLocks noChangeShapeType="1"/>
          </p:cNvSpPr>
          <p:nvPr/>
        </p:nvSpPr>
        <p:spPr bwMode="auto">
          <a:xfrm>
            <a:off x="2266950" y="2247900"/>
            <a:ext cx="660558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20" name="Oval 15">
            <a:extLst>
              <a:ext uri="{FF2B5EF4-FFF2-40B4-BE49-F238E27FC236}">
                <a16:creationId xmlns:a16="http://schemas.microsoft.com/office/drawing/2014/main" id="{A9B01C30-754C-4BA6-971E-8283A5005218}"/>
              </a:ext>
            </a:extLst>
          </p:cNvPr>
          <p:cNvSpPr>
            <a:spLocks noChangeArrowheads="1"/>
          </p:cNvSpPr>
          <p:nvPr/>
        </p:nvSpPr>
        <p:spPr bwMode="auto">
          <a:xfrm>
            <a:off x="2576481" y="1960469"/>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23" name="AutoShape 17">
            <a:extLst>
              <a:ext uri="{FF2B5EF4-FFF2-40B4-BE49-F238E27FC236}">
                <a16:creationId xmlns:a16="http://schemas.microsoft.com/office/drawing/2014/main" id="{334589F4-4670-443B-B938-6FFE32172FAC}"/>
              </a:ext>
            </a:extLst>
          </p:cNvPr>
          <p:cNvSpPr>
            <a:spLocks noChangeArrowheads="1"/>
          </p:cNvSpPr>
          <p:nvPr/>
        </p:nvSpPr>
        <p:spPr bwMode="auto">
          <a:xfrm>
            <a:off x="3618065" y="2923368"/>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矩阵与通用函数</a:t>
            </a:r>
            <a:endParaRPr lang="zh-CN" altLang="en-US" sz="2200" dirty="0">
              <a:latin typeface="微软雅黑" pitchFamily="34" charset="-122"/>
              <a:ea typeface="微软雅黑" pitchFamily="34" charset="-122"/>
              <a:cs typeface="Times New Roman" pitchFamily="18" charset="0"/>
            </a:endParaRPr>
          </a:p>
        </p:txBody>
      </p:sp>
      <p:sp>
        <p:nvSpPr>
          <p:cNvPr id="25" name="AutoShape 17">
            <a:extLst>
              <a:ext uri="{FF2B5EF4-FFF2-40B4-BE49-F238E27FC236}">
                <a16:creationId xmlns:a16="http://schemas.microsoft.com/office/drawing/2014/main" id="{1EBE46A5-2EC9-4649-81D3-9008D9A043F2}"/>
              </a:ext>
            </a:extLst>
          </p:cNvPr>
          <p:cNvSpPr>
            <a:spLocks noChangeArrowheads="1"/>
          </p:cNvSpPr>
          <p:nvPr/>
        </p:nvSpPr>
        <p:spPr bwMode="auto">
          <a:xfrm>
            <a:off x="3618065" y="4024094"/>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利用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进行统计分析</a:t>
            </a:r>
          </a:p>
        </p:txBody>
      </p:sp>
      <p:sp>
        <p:nvSpPr>
          <p:cNvPr id="9229" name="标题 3">
            <a:extLst>
              <a:ext uri="{FF2B5EF4-FFF2-40B4-BE49-F238E27FC236}">
                <a16:creationId xmlns:a16="http://schemas.microsoft.com/office/drawing/2014/main" id="{9FFABD6F-93D4-4BE3-AEC8-F3D4A997F249}"/>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目录</a:t>
            </a:r>
          </a:p>
        </p:txBody>
      </p:sp>
      <p:sp>
        <p:nvSpPr>
          <p:cNvPr id="13" name="AutoShape 17">
            <a:extLst>
              <a:ext uri="{FF2B5EF4-FFF2-40B4-BE49-F238E27FC236}">
                <a16:creationId xmlns:a16="http://schemas.microsoft.com/office/drawing/2014/main" id="{1034A458-AC53-427E-91BD-78A8CA088CC7}"/>
              </a:ext>
            </a:extLst>
          </p:cNvPr>
          <p:cNvSpPr>
            <a:spLocks noChangeArrowheads="1"/>
          </p:cNvSpPr>
          <p:nvPr/>
        </p:nvSpPr>
        <p:spPr bwMode="auto">
          <a:xfrm>
            <a:off x="3618065" y="1888469"/>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数组对象 </a:t>
            </a:r>
            <a:r>
              <a:rPr lang="en-US" altLang="zh-CN" sz="2200" dirty="0" err="1">
                <a:latin typeface="微软雅黑" pitchFamily="34" charset="-122"/>
                <a:ea typeface="微软雅黑" pitchFamily="34" charset="-122"/>
                <a:cs typeface="Times New Roman" pitchFamily="18" charset="0"/>
                <a:sym typeface="微软雅黑" pitchFamily="34" charset="-122"/>
              </a:rPr>
              <a:t>ndarray</a:t>
            </a:r>
            <a:endParaRPr lang="zh-CN" altLang="en-US" sz="2200" dirty="0">
              <a:latin typeface="微软雅黑" pitchFamily="34" charset="-122"/>
              <a:ea typeface="微软雅黑" pitchFamily="34" charset="-122"/>
              <a:cs typeface="Times New Roman" pitchFamily="18" charset="0"/>
            </a:endParaRPr>
          </a:p>
        </p:txBody>
      </p:sp>
      <p:sp>
        <p:nvSpPr>
          <p:cNvPr id="14" name="Oval 15">
            <a:extLst>
              <a:ext uri="{FF2B5EF4-FFF2-40B4-BE49-F238E27FC236}">
                <a16:creationId xmlns:a16="http://schemas.microsoft.com/office/drawing/2014/main" id="{B7C06088-6939-440A-9641-BBA6C3EE8E3D}"/>
              </a:ext>
            </a:extLst>
          </p:cNvPr>
          <p:cNvSpPr>
            <a:spLocks noChangeArrowheads="1"/>
          </p:cNvSpPr>
          <p:nvPr/>
        </p:nvSpPr>
        <p:spPr bwMode="auto">
          <a:xfrm>
            <a:off x="2576481" y="2995368"/>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6" name="Oval 15">
            <a:extLst>
              <a:ext uri="{FF2B5EF4-FFF2-40B4-BE49-F238E27FC236}">
                <a16:creationId xmlns:a16="http://schemas.microsoft.com/office/drawing/2014/main" id="{4752E01D-DCC3-42CC-8FD4-976E55A73A58}"/>
              </a:ext>
            </a:extLst>
          </p:cNvPr>
          <p:cNvSpPr>
            <a:spLocks noChangeArrowheads="1"/>
          </p:cNvSpPr>
          <p:nvPr/>
        </p:nvSpPr>
        <p:spPr bwMode="auto">
          <a:xfrm>
            <a:off x="2576481" y="409609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7675D9D1-490B-4ABC-8C2E-E855207AD7F8}"/>
              </a:ext>
            </a:extLst>
          </p:cNvPr>
          <p:cNvGraphicFramePr>
            <a:graphicFrameLocks noGrp="1"/>
          </p:cNvGraphicFramePr>
          <p:nvPr>
            <p:ph idx="1"/>
          </p:nvPr>
        </p:nvGraphicFramePr>
        <p:xfrm>
          <a:off x="2535238" y="1884363"/>
          <a:ext cx="6935787" cy="4119562"/>
        </p:xfrm>
        <a:graphic>
          <a:graphicData uri="http://schemas.openxmlformats.org/drawingml/2006/table">
            <a:tbl>
              <a:tblPr bandRow="1">
                <a:tableStyleId>{073A0DAA-6AF3-43AB-8588-CEC1D06C72B9}</a:tableStyleId>
              </a:tblPr>
              <a:tblGrid>
                <a:gridCol w="800885">
                  <a:extLst>
                    <a:ext uri="{9D8B030D-6E8A-4147-A177-3AD203B41FA5}">
                      <a16:colId xmlns:a16="http://schemas.microsoft.com/office/drawing/2014/main" val="20000"/>
                    </a:ext>
                  </a:extLst>
                </a:gridCol>
                <a:gridCol w="6134902">
                  <a:extLst>
                    <a:ext uri="{9D8B030D-6E8A-4147-A177-3AD203B41FA5}">
                      <a16:colId xmlns:a16="http://schemas.microsoft.com/office/drawing/2014/main" val="20001"/>
                    </a:ext>
                  </a:extLst>
                </a:gridCol>
              </a:tblGrid>
              <a:tr h="882763">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In[40]:</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a:t>
                      </a:r>
                      <a:r>
                        <a:rPr lang="zh-CN" sz="1600" kern="0" dirty="0">
                          <a:effectLst/>
                          <a:latin typeface="Times New Roman" pitchFamily="18" charset="0"/>
                          <a:ea typeface="+mj-ea"/>
                          <a:cs typeface="Times New Roman" pitchFamily="18" charset="0"/>
                        </a:rPr>
                        <a:t>从两个序列的对应位置取出两个整数来组成下标：</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[0,1], </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[1,2], </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[2,3]</a:t>
                      </a:r>
                      <a:endParaRPr lang="zh-CN" sz="1600" kern="100" dirty="0">
                        <a:effectLst/>
                        <a:latin typeface="Times New Roman" pitchFamily="18" charset="0"/>
                        <a:ea typeface="+mj-ea"/>
                        <a:cs typeface="Times New Roman" pitchFamily="18" charset="0"/>
                      </a:endParaRPr>
                    </a:p>
                    <a:p>
                      <a:pPr algn="just">
                        <a:lnSpc>
                          <a:spcPct val="100000"/>
                        </a:lnSpc>
                        <a:spcAft>
                          <a:spcPts val="0"/>
                        </a:spcAft>
                      </a:pPr>
                      <a:r>
                        <a:rPr lang="en-US" sz="1600" kern="0" dirty="0">
                          <a:effectLst/>
                          <a:latin typeface="Times New Roman" pitchFamily="18" charset="0"/>
                          <a:ea typeface="+mj-ea"/>
                          <a:cs typeface="Times New Roman" pitchFamily="18" charset="0"/>
                        </a:rPr>
                        <a:t>print('</a:t>
                      </a:r>
                      <a:r>
                        <a:rPr lang="zh-CN" sz="1600" kern="0" dirty="0">
                          <a:effectLst/>
                          <a:latin typeface="Times New Roman" pitchFamily="18" charset="0"/>
                          <a:ea typeface="+mj-ea"/>
                          <a:cs typeface="Times New Roman" pitchFamily="18" charset="0"/>
                        </a:rPr>
                        <a:t>索引结果为：</a:t>
                      </a:r>
                      <a:r>
                        <a:rPr lang="en-US" sz="1600" kern="0" dirty="0">
                          <a:effectLst/>
                          <a:latin typeface="Times New Roman" pitchFamily="18" charset="0"/>
                          <a:ea typeface="+mj-ea"/>
                          <a:cs typeface="Times New Roman" pitchFamily="18" charset="0"/>
                        </a:rPr>
                        <a:t>',</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[[(0,1,2),(1,2,3)]])</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Out[40]:</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 [ 2  6 10]</a:t>
                      </a:r>
                      <a:endParaRPr lang="zh-CN" sz="160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print('</a:t>
                      </a:r>
                      <a:r>
                        <a:rPr lang="zh-CN" sz="1600" kern="0" dirty="0">
                          <a:effectLst/>
                          <a:latin typeface="Times New Roman" pitchFamily="18" charset="0"/>
                          <a:ea typeface="+mj-ea"/>
                          <a:cs typeface="Times New Roman" pitchFamily="18" charset="0"/>
                        </a:rPr>
                        <a:t>索引结果为：</a:t>
                      </a:r>
                      <a:r>
                        <a:rPr lang="en-US" sz="1600" kern="0" dirty="0">
                          <a:effectLst/>
                          <a:latin typeface="Times New Roman" pitchFamily="18" charset="0"/>
                          <a:ea typeface="+mj-ea"/>
                          <a:cs typeface="Times New Roman" pitchFamily="18" charset="0"/>
                        </a:rPr>
                        <a:t>',</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[1:,(0,2,3)])  #</a:t>
                      </a:r>
                      <a:r>
                        <a:rPr lang="zh-CN" sz="1600" kern="0" dirty="0">
                          <a:effectLst/>
                          <a:latin typeface="Times New Roman" pitchFamily="18" charset="0"/>
                          <a:ea typeface="+mj-ea"/>
                          <a:cs typeface="Times New Roman" pitchFamily="18" charset="0"/>
                        </a:rPr>
                        <a:t>索引第</a:t>
                      </a:r>
                      <a:r>
                        <a:rPr lang="en-US" sz="1600" kern="0" dirty="0">
                          <a:effectLst/>
                          <a:latin typeface="Times New Roman" pitchFamily="18" charset="0"/>
                          <a:ea typeface="+mj-ea"/>
                          <a:cs typeface="Times New Roman" pitchFamily="18" charset="0"/>
                        </a:rPr>
                        <a:t>2</a:t>
                      </a:r>
                      <a:r>
                        <a:rPr lang="zh-CN" sz="1600" kern="0" dirty="0">
                          <a:effectLst/>
                          <a:latin typeface="Times New Roman" pitchFamily="18" charset="0"/>
                          <a:ea typeface="+mj-ea"/>
                          <a:cs typeface="Times New Roman" pitchFamily="18" charset="0"/>
                        </a:rPr>
                        <a:t>、</a:t>
                      </a:r>
                      <a:r>
                        <a:rPr lang="en-US" sz="1600" kern="0" dirty="0">
                          <a:effectLst/>
                          <a:latin typeface="Times New Roman" pitchFamily="18" charset="0"/>
                          <a:ea typeface="+mj-ea"/>
                          <a:cs typeface="Times New Roman" pitchFamily="18" charset="0"/>
                        </a:rPr>
                        <a:t>3</a:t>
                      </a:r>
                      <a:r>
                        <a:rPr lang="zh-CN" sz="1600" kern="0" dirty="0">
                          <a:effectLst/>
                          <a:latin typeface="Times New Roman" pitchFamily="18" charset="0"/>
                          <a:ea typeface="+mj-ea"/>
                          <a:cs typeface="Times New Roman" pitchFamily="18" charset="0"/>
                        </a:rPr>
                        <a:t>行中第</a:t>
                      </a:r>
                      <a:r>
                        <a:rPr lang="en-US" sz="1600" kern="0" dirty="0">
                          <a:effectLst/>
                          <a:latin typeface="Times New Roman" pitchFamily="18" charset="0"/>
                          <a:ea typeface="+mj-ea"/>
                          <a:cs typeface="Times New Roman" pitchFamily="18" charset="0"/>
                        </a:rPr>
                        <a:t>0</a:t>
                      </a:r>
                      <a:r>
                        <a:rPr lang="zh-CN" sz="1600" kern="0" dirty="0">
                          <a:effectLst/>
                          <a:latin typeface="Times New Roman" pitchFamily="18" charset="0"/>
                          <a:ea typeface="+mj-ea"/>
                          <a:cs typeface="Times New Roman" pitchFamily="18" charset="0"/>
                        </a:rPr>
                        <a:t>、</a:t>
                      </a:r>
                      <a:r>
                        <a:rPr lang="en-US" sz="1600" kern="0" dirty="0">
                          <a:effectLst/>
                          <a:latin typeface="Times New Roman" pitchFamily="18" charset="0"/>
                          <a:ea typeface="+mj-ea"/>
                          <a:cs typeface="Times New Roman" pitchFamily="18" charset="0"/>
                        </a:rPr>
                        <a:t>2</a:t>
                      </a:r>
                      <a:r>
                        <a:rPr lang="zh-CN" sz="1600" kern="0" dirty="0">
                          <a:effectLst/>
                          <a:latin typeface="Times New Roman" pitchFamily="18" charset="0"/>
                          <a:ea typeface="+mj-ea"/>
                          <a:cs typeface="Times New Roman" pitchFamily="18" charset="0"/>
                        </a:rPr>
                        <a:t>、</a:t>
                      </a:r>
                      <a:r>
                        <a:rPr lang="en-US" sz="1600" kern="0" dirty="0">
                          <a:effectLst/>
                          <a:latin typeface="Times New Roman" pitchFamily="18" charset="0"/>
                          <a:ea typeface="+mj-ea"/>
                          <a:cs typeface="Times New Roman" pitchFamily="18" charset="0"/>
                        </a:rPr>
                        <a:t>3</a:t>
                      </a:r>
                      <a:r>
                        <a:rPr lang="zh-CN" sz="1600" kern="0" dirty="0">
                          <a:effectLst/>
                          <a:latin typeface="Times New Roman" pitchFamily="18" charset="0"/>
                          <a:ea typeface="+mj-ea"/>
                          <a:cs typeface="Times New Roman" pitchFamily="18" charset="0"/>
                        </a:rPr>
                        <a:t>列的元素</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 [[ 4  6  7]</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 [ 7  9 10]]</a:t>
                      </a:r>
                      <a:endParaRPr lang="zh-CN" sz="160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r h="882763">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In[42]:</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en-US" sz="1600" kern="0">
                          <a:effectLst/>
                          <a:latin typeface="Times New Roman" pitchFamily="18" charset="0"/>
                          <a:ea typeface="+mj-ea"/>
                          <a:cs typeface="Times New Roman" pitchFamily="18" charset="0"/>
                        </a:rPr>
                        <a:t>mask = np.array([1,0,1],dtype = np.bool)</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#mask</a:t>
                      </a:r>
                      <a:r>
                        <a:rPr lang="zh-CN" sz="1600" kern="0">
                          <a:effectLst/>
                          <a:latin typeface="Times New Roman" pitchFamily="18" charset="0"/>
                          <a:ea typeface="+mj-ea"/>
                          <a:cs typeface="Times New Roman" pitchFamily="18" charset="0"/>
                        </a:rPr>
                        <a:t>是一个布尔数组，它索引第</a:t>
                      </a:r>
                      <a:r>
                        <a:rPr lang="en-US" sz="1600" kern="0">
                          <a:effectLst/>
                          <a:latin typeface="Times New Roman" pitchFamily="18" charset="0"/>
                          <a:ea typeface="+mj-ea"/>
                          <a:cs typeface="Times New Roman" pitchFamily="18" charset="0"/>
                        </a:rPr>
                        <a:t>1</a:t>
                      </a:r>
                      <a:r>
                        <a:rPr lang="zh-CN" sz="1600" kern="0">
                          <a:effectLst/>
                          <a:latin typeface="Times New Roman" pitchFamily="18" charset="0"/>
                          <a:ea typeface="+mj-ea"/>
                          <a:cs typeface="Times New Roman" pitchFamily="18" charset="0"/>
                        </a:rPr>
                        <a:t>、</a:t>
                      </a:r>
                      <a:r>
                        <a:rPr lang="en-US" sz="1600" kern="0">
                          <a:effectLst/>
                          <a:latin typeface="Times New Roman" pitchFamily="18" charset="0"/>
                          <a:ea typeface="+mj-ea"/>
                          <a:cs typeface="Times New Roman" pitchFamily="18" charset="0"/>
                        </a:rPr>
                        <a:t>3</a:t>
                      </a:r>
                      <a:r>
                        <a:rPr lang="zh-CN" sz="1600" kern="0">
                          <a:effectLst/>
                          <a:latin typeface="Times New Roman" pitchFamily="18" charset="0"/>
                          <a:ea typeface="+mj-ea"/>
                          <a:cs typeface="Times New Roman" pitchFamily="18" charset="0"/>
                        </a:rPr>
                        <a:t>行中第</a:t>
                      </a:r>
                      <a:r>
                        <a:rPr lang="en-US" sz="1600" kern="0">
                          <a:effectLst/>
                          <a:latin typeface="Times New Roman" pitchFamily="18" charset="0"/>
                          <a:ea typeface="+mj-ea"/>
                          <a:cs typeface="Times New Roman" pitchFamily="18" charset="0"/>
                        </a:rPr>
                        <a:t>2</a:t>
                      </a:r>
                      <a:r>
                        <a:rPr lang="zh-CN" sz="1600" kern="0">
                          <a:effectLst/>
                          <a:latin typeface="Times New Roman" pitchFamily="18" charset="0"/>
                          <a:ea typeface="+mj-ea"/>
                          <a:cs typeface="Times New Roman" pitchFamily="18" charset="0"/>
                        </a:rPr>
                        <a:t>列的元素</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print('</a:t>
                      </a: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',arr[mask,2])</a:t>
                      </a:r>
                      <a:endParaRPr lang="zh-CN" sz="160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4"/>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Out[42]:</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ct val="100000"/>
                        </a:lnSpc>
                        <a:spcAft>
                          <a:spcPts val="0"/>
                        </a:spcAft>
                      </a:pPr>
                      <a:r>
                        <a:rPr lang="zh-CN" sz="1600" kern="0" dirty="0">
                          <a:effectLst/>
                          <a:latin typeface="Times New Roman" pitchFamily="18" charset="0"/>
                          <a:ea typeface="+mj-ea"/>
                          <a:cs typeface="Times New Roman" pitchFamily="18" charset="0"/>
                        </a:rPr>
                        <a:t>索引结果为：</a:t>
                      </a:r>
                      <a:r>
                        <a:rPr lang="en-US" sz="1600" kern="0" dirty="0">
                          <a:effectLst/>
                          <a:latin typeface="Times New Roman" pitchFamily="18" charset="0"/>
                          <a:ea typeface="+mj-ea"/>
                          <a:cs typeface="Times New Roman" pitchFamily="18" charset="0"/>
                        </a:rPr>
                        <a:t> [3 9]</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5"/>
                  </a:ext>
                </a:extLst>
              </a:tr>
            </a:tbl>
          </a:graphicData>
        </a:graphic>
      </p:graphicFrame>
      <p:sp>
        <p:nvSpPr>
          <p:cNvPr id="30745" name="标题 2">
            <a:extLst>
              <a:ext uri="{FF2B5EF4-FFF2-40B4-BE49-F238E27FC236}">
                <a16:creationId xmlns:a16="http://schemas.microsoft.com/office/drawing/2014/main" id="{BDBBB8C0-514B-49FF-BB36-DA8D9031CD36}"/>
              </a:ext>
            </a:extLst>
          </p:cNvPr>
          <p:cNvSpPr>
            <a:spLocks noGrp="1"/>
          </p:cNvSpPr>
          <p:nvPr>
            <p:ph type="title"/>
          </p:nvPr>
        </p:nvSpPr>
        <p:spPr>
          <a:xfrm>
            <a:off x="255588" y="358775"/>
            <a:ext cx="10972800" cy="528638"/>
          </a:xfrm>
        </p:spPr>
        <p:txBody>
          <a:bodyPr/>
          <a:lstStyle/>
          <a:p>
            <a:r>
              <a:rPr lang="zh-CN" altLang="zh-CN"/>
              <a:t>通过索引访问数组</a:t>
            </a:r>
            <a:endParaRPr lang="zh-CN" altLang="en-US"/>
          </a:p>
        </p:txBody>
      </p:sp>
      <p:sp>
        <p:nvSpPr>
          <p:cNvPr id="30746" name="内容占位符 3">
            <a:extLst>
              <a:ext uri="{FF2B5EF4-FFF2-40B4-BE49-F238E27FC236}">
                <a16:creationId xmlns:a16="http://schemas.microsoft.com/office/drawing/2014/main" id="{CB905F53-0C81-4583-9D71-FCF87F174999}"/>
              </a:ext>
            </a:extLst>
          </p:cNvPr>
          <p:cNvSpPr>
            <a:spLocks noGrp="1"/>
          </p:cNvSpPr>
          <p:nvPr>
            <p:ph idx="10"/>
          </p:nvPr>
        </p:nvSpPr>
        <p:spPr>
          <a:xfrm>
            <a:off x="423863" y="1138238"/>
            <a:ext cx="11107737" cy="427037"/>
          </a:xfrm>
        </p:spPr>
        <p:txBody>
          <a:bodyPr/>
          <a:lstStyle/>
          <a:p>
            <a:r>
              <a:rPr lang="en-US" altLang="zh-CN"/>
              <a:t>2</a:t>
            </a:r>
            <a:r>
              <a:rPr altLang="zh-CN"/>
              <a:t>．多维数组的索引</a:t>
            </a:r>
            <a:r>
              <a:t>（</a:t>
            </a:r>
            <a:r>
              <a:rPr altLang="zh-CN"/>
              <a:t>使用整数和布尔值索引访问数据</a:t>
            </a:r>
            <a:r>
              <a:t>）</a:t>
            </a:r>
            <a:endParaRPr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430FDFAC-653B-4B70-AA71-8093A81B2A89}"/>
              </a:ext>
            </a:extLst>
          </p:cNvPr>
          <p:cNvGraphicFramePr>
            <a:graphicFrameLocks noGrp="1"/>
          </p:cNvGraphicFramePr>
          <p:nvPr>
            <p:ph idx="1"/>
          </p:nvPr>
        </p:nvGraphicFramePr>
        <p:xfrm>
          <a:off x="1943100" y="1844675"/>
          <a:ext cx="7361238" cy="3938588"/>
        </p:xfrm>
        <a:graphic>
          <a:graphicData uri="http://schemas.openxmlformats.org/drawingml/2006/table">
            <a:tbl>
              <a:tblPr bandRow="1">
                <a:tableStyleId>{073A0DAA-6AF3-43AB-8588-CEC1D06C72B9}</a:tableStyleId>
              </a:tblPr>
              <a:tblGrid>
                <a:gridCol w="909608">
                  <a:extLst>
                    <a:ext uri="{9D8B030D-6E8A-4147-A177-3AD203B41FA5}">
                      <a16:colId xmlns:a16="http://schemas.microsoft.com/office/drawing/2014/main" val="20000"/>
                    </a:ext>
                  </a:extLst>
                </a:gridCol>
                <a:gridCol w="6451630">
                  <a:extLst>
                    <a:ext uri="{9D8B030D-6E8A-4147-A177-3AD203B41FA5}">
                      <a16:colId xmlns:a16="http://schemas.microsoft.com/office/drawing/2014/main" val="20001"/>
                    </a:ext>
                  </a:extLst>
                </a:gridCol>
              </a:tblGrid>
              <a:tr h="955544">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In[43]:</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 = </a:t>
                      </a:r>
                      <a:r>
                        <a:rPr lang="en-US" sz="1600" b="0" kern="0" dirty="0" err="1">
                          <a:effectLst/>
                          <a:latin typeface="Times New Roman" pitchFamily="18" charset="0"/>
                          <a:ea typeface="+mj-ea"/>
                          <a:cs typeface="Times New Roman" pitchFamily="18" charset="0"/>
                        </a:rPr>
                        <a:t>np.arange</a:t>
                      </a:r>
                      <a:r>
                        <a:rPr lang="en-US" sz="1600" b="0" kern="0" dirty="0">
                          <a:effectLst/>
                          <a:latin typeface="Times New Roman" pitchFamily="18" charset="0"/>
                          <a:ea typeface="+mj-ea"/>
                          <a:cs typeface="Times New Roman" pitchFamily="18" charset="0"/>
                        </a:rPr>
                        <a:t>(12)  #</a:t>
                      </a:r>
                      <a:r>
                        <a:rPr lang="zh-CN" sz="1600" b="0" kern="0" dirty="0">
                          <a:effectLst/>
                          <a:latin typeface="Times New Roman" pitchFamily="18" charset="0"/>
                          <a:ea typeface="+mj-ea"/>
                          <a:cs typeface="Times New Roman" pitchFamily="18" charset="0"/>
                        </a:rPr>
                        <a:t>创建一维数组</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创建的一维数组为：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472798">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Out[43]:</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创建的一维数组为：</a:t>
                      </a:r>
                      <a:r>
                        <a:rPr lang="en-US" sz="1600" b="0" kern="0" dirty="0">
                          <a:effectLst/>
                          <a:latin typeface="Times New Roman" pitchFamily="18" charset="0"/>
                          <a:ea typeface="+mj-ea"/>
                          <a:cs typeface="Times New Roman" pitchFamily="18" charset="0"/>
                        </a:rPr>
                        <a:t>  [ 0  1  2  3  4  5  6  7  8  9 10 11]</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472798">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In[44]:</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新的一维数组为：</a:t>
                      </a:r>
                      <a:r>
                        <a:rPr lang="en-US" sz="1600" b="0" kern="0">
                          <a:effectLst/>
                          <a:latin typeface="Times New Roman" pitchFamily="18" charset="0"/>
                          <a:ea typeface="+mj-ea"/>
                          <a:cs typeface="Times New Roman" pitchFamily="18" charset="0"/>
                        </a:rPr>
                        <a:t>',arr.reshape(3,4))  #</a:t>
                      </a:r>
                      <a:r>
                        <a:rPr lang="zh-CN" sz="1600" b="0" kern="0">
                          <a:effectLst/>
                          <a:latin typeface="Times New Roman" pitchFamily="18" charset="0"/>
                          <a:ea typeface="+mj-ea"/>
                          <a:cs typeface="Times New Roman" pitchFamily="18" charset="0"/>
                        </a:rPr>
                        <a:t>设置数组的形状</a:t>
                      </a:r>
                      <a:endParaRPr lang="zh-CN" sz="1600" b="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1104633">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Out[44]:</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新的一维数组为：</a:t>
                      </a:r>
                      <a:r>
                        <a:rPr lang="en-US" sz="1600" b="0" kern="0" dirty="0">
                          <a:effectLst/>
                          <a:latin typeface="Times New Roman" pitchFamily="18" charset="0"/>
                          <a:ea typeface="+mj-ea"/>
                          <a:cs typeface="Times New Roman" pitchFamily="18" charset="0"/>
                        </a:rPr>
                        <a:t> [[ 0  1  2  3]</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 [ 4  5  6  7]</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 [ 8  9 10 11]]</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r h="471134">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In[45]:</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数组维度为：</a:t>
                      </a:r>
                      <a:r>
                        <a:rPr lang="en-US" sz="1600" b="0" kern="0">
                          <a:effectLst/>
                          <a:latin typeface="Times New Roman" pitchFamily="18" charset="0"/>
                          <a:ea typeface="+mj-ea"/>
                          <a:cs typeface="Times New Roman" pitchFamily="18" charset="0"/>
                        </a:rPr>
                        <a:t>',arr.reshape(3,4).ndim)  #</a:t>
                      </a:r>
                      <a:r>
                        <a:rPr lang="zh-CN" sz="1600" b="0" kern="0">
                          <a:effectLst/>
                          <a:latin typeface="Times New Roman" pitchFamily="18" charset="0"/>
                          <a:ea typeface="+mj-ea"/>
                          <a:cs typeface="Times New Roman" pitchFamily="18" charset="0"/>
                        </a:rPr>
                        <a:t>查看数组维度</a:t>
                      </a:r>
                      <a:endParaRPr lang="zh-CN" sz="1600" b="0" kern="10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4"/>
                  </a:ext>
                </a:extLst>
              </a:tr>
              <a:tr h="461681">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Out[45]:</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数组维度为：</a:t>
                      </a:r>
                      <a:r>
                        <a:rPr lang="en-US" sz="1600" b="0" kern="0" dirty="0">
                          <a:effectLst/>
                          <a:latin typeface="Times New Roman" pitchFamily="18" charset="0"/>
                          <a:ea typeface="+mj-ea"/>
                          <a:cs typeface="Times New Roman" pitchFamily="18" charset="0"/>
                        </a:rPr>
                        <a:t> 2</a:t>
                      </a:r>
                      <a:endParaRPr lang="zh-CN" sz="1600" b="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5"/>
                  </a:ext>
                </a:extLst>
              </a:tr>
            </a:tbl>
          </a:graphicData>
        </a:graphic>
      </p:graphicFrame>
      <p:sp>
        <p:nvSpPr>
          <p:cNvPr id="31769" name="标题 2">
            <a:extLst>
              <a:ext uri="{FF2B5EF4-FFF2-40B4-BE49-F238E27FC236}">
                <a16:creationId xmlns:a16="http://schemas.microsoft.com/office/drawing/2014/main" id="{8E37FC01-6221-48C5-A043-425EA26BADC7}"/>
              </a:ext>
            </a:extLst>
          </p:cNvPr>
          <p:cNvSpPr>
            <a:spLocks noGrp="1"/>
          </p:cNvSpPr>
          <p:nvPr>
            <p:ph type="title"/>
          </p:nvPr>
        </p:nvSpPr>
        <p:spPr>
          <a:xfrm>
            <a:off x="255588" y="358775"/>
            <a:ext cx="10972800" cy="528638"/>
          </a:xfrm>
        </p:spPr>
        <p:txBody>
          <a:bodyPr/>
          <a:lstStyle/>
          <a:p>
            <a:r>
              <a:rPr lang="zh-CN" altLang="zh-CN"/>
              <a:t>变换数组的形态</a:t>
            </a:r>
            <a:endParaRPr lang="zh-CN" altLang="en-US"/>
          </a:p>
        </p:txBody>
      </p:sp>
      <p:sp>
        <p:nvSpPr>
          <p:cNvPr id="31770" name="内容占位符 3">
            <a:extLst>
              <a:ext uri="{FF2B5EF4-FFF2-40B4-BE49-F238E27FC236}">
                <a16:creationId xmlns:a16="http://schemas.microsoft.com/office/drawing/2014/main" id="{44247EAD-228B-489D-976C-015935CB0D8F}"/>
              </a:ext>
            </a:extLst>
          </p:cNvPr>
          <p:cNvSpPr>
            <a:spLocks noGrp="1"/>
          </p:cNvSpPr>
          <p:nvPr>
            <p:ph idx="10"/>
          </p:nvPr>
        </p:nvSpPr>
        <p:spPr>
          <a:xfrm>
            <a:off x="423863" y="1138238"/>
            <a:ext cx="11107737" cy="427037"/>
          </a:xfrm>
        </p:spPr>
        <p:txBody>
          <a:bodyPr/>
          <a:lstStyle/>
          <a:p>
            <a:pPr marL="342900" indent="-342900">
              <a:buFont typeface="Wingdings" panose="05000000000000000000" pitchFamily="2" charset="2"/>
              <a:buChar char="Ø"/>
            </a:pPr>
            <a:r>
              <a:rPr altLang="zh-CN"/>
              <a:t>改变数组形状</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737E37A1-8B13-49B2-9138-125E964FD469}"/>
              </a:ext>
            </a:extLst>
          </p:cNvPr>
          <p:cNvGraphicFramePr>
            <a:graphicFrameLocks noGrp="1"/>
          </p:cNvGraphicFramePr>
          <p:nvPr>
            <p:ph idx="1"/>
          </p:nvPr>
        </p:nvGraphicFramePr>
        <p:xfrm>
          <a:off x="2125663" y="2012950"/>
          <a:ext cx="6889750" cy="3776663"/>
        </p:xfrm>
        <a:graphic>
          <a:graphicData uri="http://schemas.openxmlformats.org/drawingml/2006/table">
            <a:tbl>
              <a:tblPr bandRow="1">
                <a:tableStyleId>{073A0DAA-6AF3-43AB-8588-CEC1D06C72B9}</a:tableStyleId>
              </a:tblPr>
              <a:tblGrid>
                <a:gridCol w="851348">
                  <a:extLst>
                    <a:ext uri="{9D8B030D-6E8A-4147-A177-3AD203B41FA5}">
                      <a16:colId xmlns:a16="http://schemas.microsoft.com/office/drawing/2014/main" val="20000"/>
                    </a:ext>
                  </a:extLst>
                </a:gridCol>
                <a:gridCol w="6038402">
                  <a:extLst>
                    <a:ext uri="{9D8B030D-6E8A-4147-A177-3AD203B41FA5}">
                      <a16:colId xmlns:a16="http://schemas.microsoft.com/office/drawing/2014/main" val="20001"/>
                    </a:ext>
                  </a:extLst>
                </a:gridCol>
              </a:tblGrid>
              <a:tr h="1098913">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In[46]:</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kern="0" dirty="0" err="1">
                          <a:solidFill>
                            <a:srgbClr val="000000"/>
                          </a:solidFill>
                          <a:effectLst/>
                          <a:latin typeface="Times New Roman" pitchFamily="18" charset="0"/>
                          <a:ea typeface="+mj-ea"/>
                          <a:cs typeface="Times New Roman" pitchFamily="18" charset="0"/>
                        </a:rPr>
                        <a:t>arr</a:t>
                      </a:r>
                      <a:r>
                        <a:rPr lang="en-US" sz="1600" kern="0" dirty="0">
                          <a:solidFill>
                            <a:srgbClr val="000000"/>
                          </a:solidFill>
                          <a:effectLst/>
                          <a:latin typeface="Times New Roman" pitchFamily="18" charset="0"/>
                          <a:ea typeface="+mj-ea"/>
                          <a:cs typeface="Times New Roman" pitchFamily="18" charset="0"/>
                        </a:rPr>
                        <a:t> = </a:t>
                      </a:r>
                      <a:r>
                        <a:rPr lang="en-US" sz="1600" kern="0" dirty="0" err="1">
                          <a:solidFill>
                            <a:srgbClr val="000000"/>
                          </a:solidFill>
                          <a:effectLst/>
                          <a:latin typeface="Times New Roman" pitchFamily="18" charset="0"/>
                          <a:ea typeface="+mj-ea"/>
                          <a:cs typeface="Times New Roman" pitchFamily="18" charset="0"/>
                        </a:rPr>
                        <a:t>np.arange</a:t>
                      </a:r>
                      <a:r>
                        <a:rPr lang="en-US" sz="1600" kern="0" dirty="0">
                          <a:solidFill>
                            <a:srgbClr val="000000"/>
                          </a:solidFill>
                          <a:effectLst/>
                          <a:latin typeface="Times New Roman" pitchFamily="18" charset="0"/>
                          <a:ea typeface="+mj-ea"/>
                          <a:cs typeface="Times New Roman" pitchFamily="18" charset="0"/>
                        </a:rPr>
                        <a:t>(12).reshape(3,4)</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print('</a:t>
                      </a:r>
                      <a:r>
                        <a:rPr lang="zh-CN" sz="1600" kern="0" dirty="0">
                          <a:solidFill>
                            <a:srgbClr val="000000"/>
                          </a:solidFill>
                          <a:effectLst/>
                          <a:latin typeface="Times New Roman" pitchFamily="18" charset="0"/>
                          <a:ea typeface="+mj-ea"/>
                          <a:cs typeface="Times New Roman" pitchFamily="18" charset="0"/>
                        </a:rPr>
                        <a:t>创建的二维数组为：</a:t>
                      </a:r>
                      <a:r>
                        <a:rPr lang="en-US" sz="1600" kern="0" dirty="0">
                          <a:solidFill>
                            <a:srgbClr val="000000"/>
                          </a:solidFill>
                          <a:effectLst/>
                          <a:latin typeface="Times New Roman" pitchFamily="18" charset="0"/>
                          <a:ea typeface="+mj-ea"/>
                          <a:cs typeface="Times New Roman" pitchFamily="18" charset="0"/>
                        </a:rPr>
                        <a:t>',</a:t>
                      </a:r>
                      <a:r>
                        <a:rPr lang="en-US" sz="1600" kern="0" dirty="0" err="1">
                          <a:solidFill>
                            <a:srgbClr val="000000"/>
                          </a:solidFill>
                          <a:effectLst/>
                          <a:latin typeface="Times New Roman" pitchFamily="18" charset="0"/>
                          <a:ea typeface="+mj-ea"/>
                          <a:cs typeface="Times New Roman" pitchFamily="18" charset="0"/>
                        </a:rPr>
                        <a:t>arr</a:t>
                      </a:r>
                      <a:r>
                        <a:rPr lang="en-US" sz="1600" kern="0" dirty="0">
                          <a:solidFill>
                            <a:srgbClr val="000000"/>
                          </a:solidFill>
                          <a:effectLst/>
                          <a:latin typeface="Times New Roman" pitchFamily="18" charset="0"/>
                          <a:ea typeface="+mj-ea"/>
                          <a:cs typeface="Times New Roman" pitchFamily="18" charset="0"/>
                        </a:rPr>
                        <a:t>)</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994638">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Out[46]:</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kern="0" dirty="0">
                          <a:solidFill>
                            <a:srgbClr val="000000"/>
                          </a:solidFill>
                          <a:effectLst/>
                          <a:latin typeface="Times New Roman" pitchFamily="18" charset="0"/>
                          <a:ea typeface="+mj-ea"/>
                          <a:cs typeface="Times New Roman" pitchFamily="18" charset="0"/>
                        </a:rPr>
                        <a:t>创建的二维数组为：</a:t>
                      </a:r>
                      <a:endParaRPr lang="en-US" altLang="zh-CN" sz="1600" kern="0" dirty="0">
                        <a:solidFill>
                          <a:srgbClr val="000000"/>
                        </a:solidFill>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[[ 0  1  2  3]</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[ 4  5  6  7]</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[ 8  9 10 11]]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906404">
                <a:tc>
                  <a:txBody>
                    <a:bodyPr/>
                    <a:lstStyle/>
                    <a:p>
                      <a:pPr algn="just">
                        <a:lnSpc>
                          <a:spcPts val="1500"/>
                        </a:lnSpc>
                        <a:spcAft>
                          <a:spcPts val="0"/>
                        </a:spcAft>
                      </a:pPr>
                      <a:r>
                        <a:rPr lang="en-US" sz="1600" kern="0">
                          <a:solidFill>
                            <a:srgbClr val="000000"/>
                          </a:solidFill>
                          <a:effectLst/>
                          <a:latin typeface="Times New Roman" pitchFamily="18" charset="0"/>
                          <a:ea typeface="+mj-ea"/>
                          <a:cs typeface="Times New Roman" pitchFamily="18" charset="0"/>
                        </a:rPr>
                        <a:t>In[47]:</a:t>
                      </a:r>
                      <a:endParaRPr lang="zh-CN" sz="1600" kern="10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print('</a:t>
                      </a:r>
                      <a:r>
                        <a:rPr lang="zh-CN" sz="1600" kern="0" dirty="0">
                          <a:solidFill>
                            <a:srgbClr val="000000"/>
                          </a:solidFill>
                          <a:effectLst/>
                          <a:latin typeface="Times New Roman" pitchFamily="18" charset="0"/>
                          <a:ea typeface="+mj-ea"/>
                          <a:cs typeface="Times New Roman" pitchFamily="18" charset="0"/>
                        </a:rPr>
                        <a:t>数组展平后为：</a:t>
                      </a:r>
                      <a:r>
                        <a:rPr lang="en-US" sz="1600" kern="0" dirty="0">
                          <a:solidFill>
                            <a:srgbClr val="000000"/>
                          </a:solidFill>
                          <a:effectLst/>
                          <a:latin typeface="Times New Roman" pitchFamily="18" charset="0"/>
                          <a:ea typeface="+mj-ea"/>
                          <a:cs typeface="Times New Roman" pitchFamily="18" charset="0"/>
                        </a:rPr>
                        <a:t>',</a:t>
                      </a:r>
                      <a:r>
                        <a:rPr lang="en-US" sz="1600" kern="0" dirty="0" err="1">
                          <a:solidFill>
                            <a:srgbClr val="000000"/>
                          </a:solidFill>
                          <a:effectLst/>
                          <a:latin typeface="Times New Roman" pitchFamily="18" charset="0"/>
                          <a:ea typeface="+mj-ea"/>
                          <a:cs typeface="Times New Roman" pitchFamily="18" charset="0"/>
                        </a:rPr>
                        <a:t>arr.ravel</a:t>
                      </a:r>
                      <a:r>
                        <a:rPr lang="en-US" sz="1600" kern="0" dirty="0">
                          <a:solidFill>
                            <a:srgbClr val="000000"/>
                          </a:solidFill>
                          <a:effectLst/>
                          <a:latin typeface="Times New Roman" pitchFamily="18" charset="0"/>
                          <a:ea typeface="+mj-ea"/>
                          <a:cs typeface="Times New Roman" pitchFamily="18" charset="0"/>
                        </a:rPr>
                        <a:t>())</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776708">
                <a:tc>
                  <a:txBody>
                    <a:bodyPr/>
                    <a:lstStyle/>
                    <a:p>
                      <a:pPr algn="just">
                        <a:lnSpc>
                          <a:spcPts val="1500"/>
                        </a:lnSpc>
                        <a:spcAft>
                          <a:spcPts val="0"/>
                        </a:spcAft>
                      </a:pPr>
                      <a:r>
                        <a:rPr lang="en-US" sz="1600" kern="0">
                          <a:solidFill>
                            <a:srgbClr val="000000"/>
                          </a:solidFill>
                          <a:effectLst/>
                          <a:latin typeface="Times New Roman" pitchFamily="18" charset="0"/>
                          <a:ea typeface="+mj-ea"/>
                          <a:cs typeface="Times New Roman" pitchFamily="18" charset="0"/>
                        </a:rPr>
                        <a:t>Out[47]:</a:t>
                      </a:r>
                      <a:endParaRPr lang="zh-CN" sz="1600" kern="10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sz="1600" kern="0" dirty="0">
                          <a:solidFill>
                            <a:srgbClr val="000000"/>
                          </a:solidFill>
                          <a:effectLst/>
                          <a:latin typeface="Times New Roman" pitchFamily="18" charset="0"/>
                          <a:ea typeface="+mj-ea"/>
                          <a:cs typeface="Times New Roman" pitchFamily="18" charset="0"/>
                        </a:rPr>
                        <a:t>数组展平后为：</a:t>
                      </a:r>
                      <a:r>
                        <a:rPr lang="en-US" sz="1600" kern="0" dirty="0">
                          <a:solidFill>
                            <a:srgbClr val="000000"/>
                          </a:solidFill>
                          <a:effectLst/>
                          <a:latin typeface="Times New Roman" pitchFamily="18" charset="0"/>
                          <a:ea typeface="+mj-ea"/>
                          <a:cs typeface="Times New Roman" pitchFamily="18" charset="0"/>
                        </a:rPr>
                        <a:t>  [ 0  1  2  3  4  5  6  7  8  9 10 11]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32787" name="标题 2">
            <a:extLst>
              <a:ext uri="{FF2B5EF4-FFF2-40B4-BE49-F238E27FC236}">
                <a16:creationId xmlns:a16="http://schemas.microsoft.com/office/drawing/2014/main" id="{16C84098-090A-4971-B9CB-05464BEC509B}"/>
              </a:ext>
            </a:extLst>
          </p:cNvPr>
          <p:cNvSpPr>
            <a:spLocks noGrp="1"/>
          </p:cNvSpPr>
          <p:nvPr>
            <p:ph type="title"/>
          </p:nvPr>
        </p:nvSpPr>
        <p:spPr>
          <a:xfrm>
            <a:off x="255588" y="358775"/>
            <a:ext cx="10972800" cy="528638"/>
          </a:xfrm>
        </p:spPr>
        <p:txBody>
          <a:bodyPr/>
          <a:lstStyle/>
          <a:p>
            <a:r>
              <a:rPr lang="zh-CN" altLang="zh-CN"/>
              <a:t>变换数组的形态</a:t>
            </a:r>
            <a:endParaRPr lang="zh-CN" altLang="en-US"/>
          </a:p>
        </p:txBody>
      </p:sp>
      <p:sp>
        <p:nvSpPr>
          <p:cNvPr id="32788" name="内容占位符 3">
            <a:extLst>
              <a:ext uri="{FF2B5EF4-FFF2-40B4-BE49-F238E27FC236}">
                <a16:creationId xmlns:a16="http://schemas.microsoft.com/office/drawing/2014/main" id="{15C556B6-DA6B-4776-8124-23207B0A336B}"/>
              </a:ext>
            </a:extLst>
          </p:cNvPr>
          <p:cNvSpPr>
            <a:spLocks noGrp="1"/>
          </p:cNvSpPr>
          <p:nvPr>
            <p:ph idx="10"/>
          </p:nvPr>
        </p:nvSpPr>
        <p:spPr>
          <a:xfrm>
            <a:off x="423863" y="1138238"/>
            <a:ext cx="11107737" cy="427037"/>
          </a:xfrm>
        </p:spPr>
        <p:txBody>
          <a:bodyPr/>
          <a:lstStyle/>
          <a:p>
            <a:pPr marL="342900" indent="-342900">
              <a:buFont typeface="Wingdings" panose="05000000000000000000" pitchFamily="2" charset="2"/>
              <a:buChar char="Ø"/>
            </a:pPr>
            <a:r>
              <a:rPr altLang="zh-CN"/>
              <a:t>使用</a:t>
            </a:r>
            <a:r>
              <a:rPr lang="en-US" altLang="zh-CN"/>
              <a:t>ravel</a:t>
            </a:r>
            <a:r>
              <a:rPr altLang="zh-CN"/>
              <a:t>函数展平数组</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A93E694C-30BC-467F-8E2D-F641CB3AC1B8}"/>
              </a:ext>
            </a:extLst>
          </p:cNvPr>
          <p:cNvGraphicFramePr>
            <a:graphicFrameLocks noGrp="1"/>
          </p:cNvGraphicFramePr>
          <p:nvPr>
            <p:ph idx="1"/>
          </p:nvPr>
        </p:nvGraphicFramePr>
        <p:xfrm>
          <a:off x="2125663" y="2012950"/>
          <a:ext cx="6889750" cy="3776664"/>
        </p:xfrm>
        <a:graphic>
          <a:graphicData uri="http://schemas.openxmlformats.org/drawingml/2006/table">
            <a:tbl>
              <a:tblPr bandRow="1">
                <a:tableStyleId>{073A0DAA-6AF3-43AB-8588-CEC1D06C72B9}</a:tableStyleId>
              </a:tblPr>
              <a:tblGrid>
                <a:gridCol w="851348">
                  <a:extLst>
                    <a:ext uri="{9D8B030D-6E8A-4147-A177-3AD203B41FA5}">
                      <a16:colId xmlns:a16="http://schemas.microsoft.com/office/drawing/2014/main" val="20000"/>
                    </a:ext>
                  </a:extLst>
                </a:gridCol>
                <a:gridCol w="6038402">
                  <a:extLst>
                    <a:ext uri="{9D8B030D-6E8A-4147-A177-3AD203B41FA5}">
                      <a16:colId xmlns:a16="http://schemas.microsoft.com/office/drawing/2014/main" val="20001"/>
                    </a:ext>
                  </a:extLst>
                </a:gridCol>
              </a:tblGrid>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In[48]:</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altLang="zh-CN" sz="1600" kern="1200" dirty="0">
                          <a:solidFill>
                            <a:schemeClr val="dk1"/>
                          </a:solidFill>
                          <a:effectLst/>
                          <a:latin typeface="Times New Roman" pitchFamily="18" charset="0"/>
                          <a:ea typeface="+mj-ea"/>
                          <a:cs typeface="Times New Roman" pitchFamily="18" charset="0"/>
                        </a:rPr>
                        <a:t>print('</a:t>
                      </a: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a:t>
                      </a:r>
                      <a:r>
                        <a:rPr lang="en-US" altLang="zh-CN" sz="1600" kern="1200" dirty="0" err="1">
                          <a:solidFill>
                            <a:schemeClr val="dk1"/>
                          </a:solidFill>
                          <a:effectLst/>
                          <a:latin typeface="Times New Roman" pitchFamily="18" charset="0"/>
                          <a:ea typeface="+mj-ea"/>
                          <a:cs typeface="Times New Roman" pitchFamily="18" charset="0"/>
                        </a:rPr>
                        <a:t>arr.flatten</a:t>
                      </a:r>
                      <a:r>
                        <a:rPr lang="en-US" altLang="zh-CN" sz="1600" kern="1200" dirty="0">
                          <a:solidFill>
                            <a:schemeClr val="dk1"/>
                          </a:solidFill>
                          <a:effectLst/>
                          <a:latin typeface="Times New Roman" pitchFamily="18" charset="0"/>
                          <a:ea typeface="+mj-ea"/>
                          <a:cs typeface="Times New Roman" pitchFamily="18" charset="0"/>
                        </a:rPr>
                        <a:t>())  #</a:t>
                      </a:r>
                      <a:r>
                        <a:rPr lang="zh-CN" altLang="zh-CN" sz="1600" kern="1200" dirty="0">
                          <a:solidFill>
                            <a:schemeClr val="dk1"/>
                          </a:solidFill>
                          <a:effectLst/>
                          <a:latin typeface="Times New Roman" pitchFamily="18" charset="0"/>
                          <a:ea typeface="+mj-ea"/>
                          <a:cs typeface="Times New Roman" pitchFamily="18" charset="0"/>
                        </a:rPr>
                        <a:t>横向展平</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0"/>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Out[48]:</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 [ 0  1  2  3  4  5  6  7  8  9 10 11]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1"/>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In[49]:</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en-US" altLang="zh-CN" sz="1600" kern="1200" dirty="0">
                          <a:solidFill>
                            <a:schemeClr val="dk1"/>
                          </a:solidFill>
                          <a:effectLst/>
                          <a:latin typeface="Times New Roman" pitchFamily="18" charset="0"/>
                          <a:ea typeface="+mj-ea"/>
                          <a:cs typeface="Times New Roman" pitchFamily="18" charset="0"/>
                        </a:rPr>
                        <a:t>print('</a:t>
                      </a: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a:t>
                      </a:r>
                      <a:r>
                        <a:rPr lang="en-US" altLang="zh-CN" sz="1600" kern="1200" dirty="0" err="1">
                          <a:solidFill>
                            <a:schemeClr val="dk1"/>
                          </a:solidFill>
                          <a:effectLst/>
                          <a:latin typeface="Times New Roman" pitchFamily="18" charset="0"/>
                          <a:ea typeface="+mj-ea"/>
                          <a:cs typeface="Times New Roman" pitchFamily="18" charset="0"/>
                        </a:rPr>
                        <a:t>arr.flatten</a:t>
                      </a:r>
                      <a:r>
                        <a:rPr lang="en-US" altLang="zh-CN" sz="1600" kern="1200" dirty="0">
                          <a:solidFill>
                            <a:schemeClr val="dk1"/>
                          </a:solidFill>
                          <a:effectLst/>
                          <a:latin typeface="Times New Roman" pitchFamily="18" charset="0"/>
                          <a:ea typeface="+mj-ea"/>
                          <a:cs typeface="Times New Roman" pitchFamily="18" charset="0"/>
                        </a:rPr>
                        <a:t>('F'))  #</a:t>
                      </a:r>
                      <a:r>
                        <a:rPr lang="zh-CN" altLang="zh-CN" sz="1600" kern="1200" dirty="0">
                          <a:solidFill>
                            <a:schemeClr val="dk1"/>
                          </a:solidFill>
                          <a:effectLst/>
                          <a:latin typeface="Times New Roman" pitchFamily="18" charset="0"/>
                          <a:ea typeface="+mj-ea"/>
                          <a:cs typeface="Times New Roman" pitchFamily="18" charset="0"/>
                        </a:rPr>
                        <a:t>纵向展平</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2"/>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Out[49]:</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tc>
                  <a:txBody>
                    <a:bodyPr/>
                    <a:lstStyle/>
                    <a:p>
                      <a:pPr algn="just">
                        <a:lnSpc>
                          <a:spcPts val="1500"/>
                        </a:lnSpc>
                        <a:spcAft>
                          <a:spcPts val="0"/>
                        </a:spcAft>
                      </a:pP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 [ 0  4  8  1  5  9  2  6 10  3  7 11]</a:t>
                      </a:r>
                      <a:endParaRPr lang="zh-CN" sz="1600" kern="100" dirty="0">
                        <a:effectLst/>
                        <a:latin typeface="Times New Roman" pitchFamily="18" charset="0"/>
                        <a:ea typeface="+mj-ea"/>
                        <a:cs typeface="Times New Roman" pitchFamily="18" charset="0"/>
                      </a:endParaRPr>
                    </a:p>
                  </a:txBody>
                  <a:tcPr marL="0" marR="0" marT="0" marB="0" anchor="ctr">
                    <a:solidFill>
                      <a:schemeClr val="bg1"/>
                    </a:solidFill>
                  </a:tcPr>
                </a:tc>
                <a:extLst>
                  <a:ext uri="{0D108BD9-81ED-4DB2-BD59-A6C34878D82A}">
                    <a16:rowId xmlns:a16="http://schemas.microsoft.com/office/drawing/2014/main" val="10003"/>
                  </a:ext>
                </a:extLst>
              </a:tr>
            </a:tbl>
          </a:graphicData>
        </a:graphic>
      </p:graphicFrame>
      <p:sp>
        <p:nvSpPr>
          <p:cNvPr id="33811" name="标题 2">
            <a:extLst>
              <a:ext uri="{FF2B5EF4-FFF2-40B4-BE49-F238E27FC236}">
                <a16:creationId xmlns:a16="http://schemas.microsoft.com/office/drawing/2014/main" id="{02D10E68-46B9-459E-B27F-CCDC4F58CAC4}"/>
              </a:ext>
            </a:extLst>
          </p:cNvPr>
          <p:cNvSpPr>
            <a:spLocks noGrp="1"/>
          </p:cNvSpPr>
          <p:nvPr>
            <p:ph type="title"/>
          </p:nvPr>
        </p:nvSpPr>
        <p:spPr>
          <a:xfrm>
            <a:off x="255588" y="358775"/>
            <a:ext cx="10972800" cy="528638"/>
          </a:xfrm>
        </p:spPr>
        <p:txBody>
          <a:bodyPr/>
          <a:lstStyle/>
          <a:p>
            <a:r>
              <a:rPr lang="zh-CN" altLang="zh-CN"/>
              <a:t>变换数组的形态</a:t>
            </a:r>
            <a:endParaRPr lang="zh-CN" altLang="en-US"/>
          </a:p>
        </p:txBody>
      </p:sp>
      <p:sp>
        <p:nvSpPr>
          <p:cNvPr id="33812" name="内容占位符 3">
            <a:extLst>
              <a:ext uri="{FF2B5EF4-FFF2-40B4-BE49-F238E27FC236}">
                <a16:creationId xmlns:a16="http://schemas.microsoft.com/office/drawing/2014/main" id="{94CBA235-1F9C-489A-87E3-B999FB4B4445}"/>
              </a:ext>
            </a:extLst>
          </p:cNvPr>
          <p:cNvSpPr>
            <a:spLocks noGrp="1"/>
          </p:cNvSpPr>
          <p:nvPr>
            <p:ph idx="10"/>
          </p:nvPr>
        </p:nvSpPr>
        <p:spPr>
          <a:xfrm>
            <a:off x="423863" y="1138238"/>
            <a:ext cx="11107737" cy="427037"/>
          </a:xfrm>
        </p:spPr>
        <p:txBody>
          <a:bodyPr/>
          <a:lstStyle/>
          <a:p>
            <a:pPr marL="342900" indent="-342900">
              <a:buFont typeface="Wingdings" panose="05000000000000000000" pitchFamily="2" charset="2"/>
              <a:buChar char="Ø"/>
            </a:pPr>
            <a:r>
              <a:rPr altLang="zh-CN"/>
              <a:t>使用</a:t>
            </a:r>
            <a:r>
              <a:rPr lang="en-US" altLang="zh-CN"/>
              <a:t>flatten</a:t>
            </a:r>
            <a:r>
              <a:rPr altLang="zh-CN"/>
              <a:t>函数展平数组</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216E9E52-AAC9-41DE-86FF-DE935A9848AC}"/>
              </a:ext>
            </a:extLst>
          </p:cNvPr>
          <p:cNvSpPr>
            <a:spLocks noGrp="1"/>
          </p:cNvSpPr>
          <p:nvPr>
            <p:ph idx="1"/>
          </p:nvPr>
        </p:nvSpPr>
        <p:spPr>
          <a:xfrm>
            <a:off x="423863" y="1817688"/>
            <a:ext cx="8639175" cy="4338637"/>
          </a:xfrm>
        </p:spPr>
        <p:txBody>
          <a:bodyPr/>
          <a:lstStyle/>
          <a:p>
            <a:pPr marL="361950" indent="-3619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hstack</a:t>
            </a:r>
            <a:r>
              <a:rPr lang="zh-CN" altLang="zh-CN" dirty="0">
                <a:latin typeface="Times New Roman" panose="02020603050405020304" pitchFamily="18" charset="0"/>
                <a:cs typeface="Times New Roman" panose="02020603050405020304" pitchFamily="18" charset="0"/>
              </a:rPr>
              <a:t>函数实现数组横向组合</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np.hstack</a:t>
            </a:r>
            <a:r>
              <a:rPr lang="en-US" altLang="zh-CN" dirty="0">
                <a:latin typeface="Times New Roman" panose="02020603050405020304" pitchFamily="18" charset="0"/>
                <a:cs typeface="Times New Roman" panose="02020603050405020304" pitchFamily="18" charset="0"/>
              </a:rPr>
              <a:t>((arr1,arr2))</a:t>
            </a:r>
          </a:p>
          <a:p>
            <a:pPr marL="361950" indent="-3619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vstack</a:t>
            </a:r>
            <a:r>
              <a:rPr lang="zh-CN" altLang="zh-CN" dirty="0">
                <a:latin typeface="Times New Roman" panose="02020603050405020304" pitchFamily="18" charset="0"/>
                <a:cs typeface="Times New Roman" panose="02020603050405020304" pitchFamily="18" charset="0"/>
              </a:rPr>
              <a:t>函数实现数组纵向组合</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np.vstack</a:t>
            </a:r>
            <a:r>
              <a:rPr lang="en-US" altLang="zh-CN" dirty="0">
                <a:latin typeface="Times New Roman" panose="02020603050405020304" pitchFamily="18" charset="0"/>
                <a:cs typeface="Times New Roman" panose="02020603050405020304" pitchFamily="18" charset="0"/>
              </a:rPr>
              <a:t>((arr1,arr2))</a:t>
            </a:r>
          </a:p>
          <a:p>
            <a:pPr marL="361950" indent="-3619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concatenate</a:t>
            </a:r>
            <a:r>
              <a:rPr lang="zh-CN" altLang="zh-CN" dirty="0">
                <a:latin typeface="Times New Roman" panose="02020603050405020304" pitchFamily="18" charset="0"/>
                <a:cs typeface="Times New Roman" panose="02020603050405020304" pitchFamily="18" charset="0"/>
              </a:rPr>
              <a:t>函数实现数组横向组合</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np.concatenate</a:t>
            </a:r>
            <a:r>
              <a:rPr lang="en-US" altLang="zh-CN" dirty="0">
                <a:latin typeface="Times New Roman" panose="02020603050405020304" pitchFamily="18" charset="0"/>
                <a:cs typeface="Times New Roman" panose="02020603050405020304" pitchFamily="18" charset="0"/>
              </a:rPr>
              <a:t>((arr1,arr2),axis = 1))</a:t>
            </a:r>
          </a:p>
          <a:p>
            <a:pPr marL="361950" indent="-361950">
              <a:buFont typeface="Wingdings" panose="05000000000000000000" pitchFamily="2" charset="2"/>
              <a:buChar char="Ø"/>
            </a:pPr>
            <a:r>
              <a:rPr lang="zh-CN" altLang="zh-CN"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concatenate</a:t>
            </a:r>
            <a:r>
              <a:rPr lang="zh-CN" altLang="zh-CN" dirty="0">
                <a:latin typeface="Times New Roman" panose="02020603050405020304" pitchFamily="18" charset="0"/>
                <a:cs typeface="Times New Roman" panose="02020603050405020304" pitchFamily="18" charset="0"/>
              </a:rPr>
              <a:t>函数实现数组</a:t>
            </a:r>
            <a:r>
              <a:rPr lang="zh-CN" altLang="en-US" dirty="0">
                <a:latin typeface="Times New Roman" panose="02020603050405020304" pitchFamily="18" charset="0"/>
                <a:cs typeface="Times New Roman" panose="02020603050405020304" pitchFamily="18" charset="0"/>
              </a:rPr>
              <a:t>纵</a:t>
            </a:r>
            <a:r>
              <a:rPr lang="zh-CN" altLang="zh-CN" dirty="0">
                <a:latin typeface="Times New Roman" panose="02020603050405020304" pitchFamily="18" charset="0"/>
                <a:cs typeface="Times New Roman" panose="02020603050405020304" pitchFamily="18" charset="0"/>
              </a:rPr>
              <a:t>向组合</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np.concatenate</a:t>
            </a:r>
            <a:r>
              <a:rPr lang="en-US" altLang="zh-CN" dirty="0">
                <a:latin typeface="Times New Roman" panose="02020603050405020304" pitchFamily="18" charset="0"/>
                <a:cs typeface="Times New Roman" panose="02020603050405020304" pitchFamily="18" charset="0"/>
              </a:rPr>
              <a:t>((arr1,arr2),axis = 0))</a:t>
            </a:r>
            <a:endParaRPr lang="zh-CN" altLang="en-US" dirty="0">
              <a:latin typeface="Times New Roman" panose="02020603050405020304" pitchFamily="18" charset="0"/>
              <a:cs typeface="Times New Roman" panose="02020603050405020304" pitchFamily="18" charset="0"/>
            </a:endParaRPr>
          </a:p>
        </p:txBody>
      </p:sp>
      <p:sp>
        <p:nvSpPr>
          <p:cNvPr id="34819" name="标题 2">
            <a:extLst>
              <a:ext uri="{FF2B5EF4-FFF2-40B4-BE49-F238E27FC236}">
                <a16:creationId xmlns:a16="http://schemas.microsoft.com/office/drawing/2014/main" id="{C7D45B02-58DD-4CEF-B8C0-FD43CE2D5F24}"/>
              </a:ext>
            </a:extLst>
          </p:cNvPr>
          <p:cNvSpPr>
            <a:spLocks noGrp="1"/>
          </p:cNvSpPr>
          <p:nvPr>
            <p:ph type="title"/>
          </p:nvPr>
        </p:nvSpPr>
        <p:spPr>
          <a:xfrm>
            <a:off x="255588" y="358775"/>
            <a:ext cx="10972800" cy="528638"/>
          </a:xfrm>
        </p:spPr>
        <p:txBody>
          <a:bodyPr/>
          <a:lstStyle/>
          <a:p>
            <a:r>
              <a:rPr lang="zh-CN" altLang="zh-CN"/>
              <a:t>变换数组的形态</a:t>
            </a:r>
            <a:endParaRPr lang="zh-CN" altLang="en-US"/>
          </a:p>
        </p:txBody>
      </p:sp>
      <p:sp>
        <p:nvSpPr>
          <p:cNvPr id="34820" name="内容占位符 3">
            <a:extLst>
              <a:ext uri="{FF2B5EF4-FFF2-40B4-BE49-F238E27FC236}">
                <a16:creationId xmlns:a16="http://schemas.microsoft.com/office/drawing/2014/main" id="{182BF241-B78E-486C-90B7-6D907E0010E5}"/>
              </a:ext>
            </a:extLst>
          </p:cNvPr>
          <p:cNvSpPr>
            <a:spLocks noGrp="1"/>
          </p:cNvSpPr>
          <p:nvPr>
            <p:ph idx="10"/>
          </p:nvPr>
        </p:nvSpPr>
        <p:spPr>
          <a:xfrm>
            <a:off x="423863" y="1138238"/>
            <a:ext cx="11107737" cy="427037"/>
          </a:xfrm>
        </p:spPr>
        <p:txBody>
          <a:bodyPr/>
          <a:lstStyle/>
          <a:p>
            <a:r>
              <a:t>组合</a:t>
            </a:r>
            <a:r>
              <a:rPr altLang="zh-CN"/>
              <a:t>数组</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33E5FD-7A59-46CF-85B8-EA4EC37EF62E}"/>
              </a:ext>
            </a:extLst>
          </p:cNvPr>
          <p:cNvSpPr>
            <a:spLocks noGrp="1"/>
          </p:cNvSpPr>
          <p:nvPr>
            <p:ph idx="1"/>
          </p:nvPr>
        </p:nvSpPr>
        <p:spPr>
          <a:xfrm>
            <a:off x="423863" y="1817688"/>
            <a:ext cx="8639175" cy="4338637"/>
          </a:xfrm>
        </p:spPr>
        <p:txBody>
          <a:bodyPr rtlCol="0"/>
          <a:lstStyle/>
          <a:p>
            <a:pPr fontAlgn="auto">
              <a:spcAft>
                <a:spcPts val="0"/>
              </a:spcAft>
              <a:buFont typeface="Wingdings" pitchFamily="2" charset="2"/>
              <a:buChar char="Ø"/>
              <a:defRPr/>
            </a:pPr>
            <a:r>
              <a:rPr lang="zh-CN" altLang="zh-CN" dirty="0">
                <a:latin typeface="Times New Roman" pitchFamily="18" charset="0"/>
                <a:ea typeface="+mj-ea"/>
                <a:cs typeface="Times New Roman" pitchFamily="18" charset="0"/>
              </a:rPr>
              <a:t>使用</a:t>
            </a:r>
            <a:r>
              <a:rPr lang="en-US" altLang="zh-CN" dirty="0" err="1">
                <a:latin typeface="Times New Roman" pitchFamily="18" charset="0"/>
                <a:ea typeface="+mj-ea"/>
                <a:cs typeface="Times New Roman" pitchFamily="18" charset="0"/>
              </a:rPr>
              <a:t>hsplit</a:t>
            </a:r>
            <a:r>
              <a:rPr lang="zh-CN" altLang="zh-CN" dirty="0">
                <a:latin typeface="Times New Roman" pitchFamily="18" charset="0"/>
                <a:ea typeface="+mj-ea"/>
                <a:cs typeface="Times New Roman" pitchFamily="18" charset="0"/>
              </a:rPr>
              <a:t>函数实现数组横向分割</a:t>
            </a:r>
            <a:r>
              <a:rPr lang="zh-CN" altLang="en-US" dirty="0">
                <a:latin typeface="Times New Roman" pitchFamily="18" charset="0"/>
                <a:ea typeface="+mj-ea"/>
                <a:cs typeface="Times New Roman" pitchFamily="18" charset="0"/>
              </a:rPr>
              <a:t>：</a:t>
            </a:r>
            <a:r>
              <a:rPr lang="en-US" altLang="zh-CN" dirty="0">
                <a:latin typeface="Times New Roman" pitchFamily="18" charset="0"/>
                <a:ea typeface="+mj-ea"/>
                <a:cs typeface="Times New Roman" pitchFamily="18" charset="0"/>
              </a:rPr>
              <a:t> </a:t>
            </a:r>
            <a:r>
              <a:rPr lang="en-US" altLang="zh-CN" dirty="0" err="1">
                <a:latin typeface="Times New Roman" pitchFamily="18" charset="0"/>
                <a:ea typeface="+mj-ea"/>
                <a:cs typeface="Times New Roman" pitchFamily="18" charset="0"/>
              </a:rPr>
              <a:t>np.hsplit</a:t>
            </a:r>
            <a:r>
              <a:rPr lang="en-US" altLang="zh-CN" dirty="0">
                <a:latin typeface="Times New Roman" pitchFamily="18" charset="0"/>
                <a:ea typeface="+mj-ea"/>
                <a:cs typeface="Times New Roman" pitchFamily="18" charset="0"/>
              </a:rPr>
              <a:t>(arr1, 2)</a:t>
            </a:r>
          </a:p>
          <a:p>
            <a:pPr fontAlgn="auto">
              <a:spcAft>
                <a:spcPts val="0"/>
              </a:spcAft>
              <a:buFont typeface="Wingdings" pitchFamily="2" charset="2"/>
              <a:buChar char="Ø"/>
              <a:defRPr/>
            </a:pPr>
            <a:r>
              <a:rPr lang="zh-CN" altLang="zh-CN" dirty="0">
                <a:latin typeface="Times New Roman" pitchFamily="18" charset="0"/>
                <a:ea typeface="+mj-ea"/>
                <a:cs typeface="Times New Roman" pitchFamily="18" charset="0"/>
              </a:rPr>
              <a:t>使用</a:t>
            </a:r>
            <a:r>
              <a:rPr lang="en-US" altLang="zh-CN" dirty="0" err="1">
                <a:latin typeface="Times New Roman" pitchFamily="18" charset="0"/>
                <a:ea typeface="+mj-ea"/>
                <a:cs typeface="Times New Roman" pitchFamily="18" charset="0"/>
              </a:rPr>
              <a:t>vsplit</a:t>
            </a:r>
            <a:r>
              <a:rPr lang="zh-CN" altLang="zh-CN" dirty="0">
                <a:latin typeface="Times New Roman" pitchFamily="18" charset="0"/>
                <a:ea typeface="+mj-ea"/>
                <a:cs typeface="Times New Roman" pitchFamily="18" charset="0"/>
              </a:rPr>
              <a:t>函数实现数组纵向分割</a:t>
            </a:r>
            <a:r>
              <a:rPr lang="zh-CN" altLang="en-US" dirty="0">
                <a:latin typeface="Times New Roman" pitchFamily="18" charset="0"/>
                <a:ea typeface="+mj-ea"/>
                <a:cs typeface="Times New Roman" pitchFamily="18" charset="0"/>
              </a:rPr>
              <a:t>：</a:t>
            </a:r>
            <a:r>
              <a:rPr lang="en-US" altLang="zh-CN" dirty="0">
                <a:latin typeface="Times New Roman" pitchFamily="18" charset="0"/>
                <a:ea typeface="+mj-ea"/>
                <a:cs typeface="Times New Roman" pitchFamily="18" charset="0"/>
              </a:rPr>
              <a:t> </a:t>
            </a:r>
            <a:r>
              <a:rPr lang="en-US" altLang="zh-CN" dirty="0" err="1">
                <a:latin typeface="Times New Roman" pitchFamily="18" charset="0"/>
                <a:ea typeface="+mj-ea"/>
                <a:cs typeface="Times New Roman" pitchFamily="18" charset="0"/>
              </a:rPr>
              <a:t>np.vsplit</a:t>
            </a:r>
            <a:r>
              <a:rPr lang="en-US" altLang="zh-CN" dirty="0">
                <a:latin typeface="Times New Roman" pitchFamily="18" charset="0"/>
                <a:ea typeface="+mj-ea"/>
                <a:cs typeface="Times New Roman" pitchFamily="18" charset="0"/>
              </a:rPr>
              <a:t>(</a:t>
            </a:r>
            <a:r>
              <a:rPr lang="en-US" altLang="zh-CN" dirty="0" err="1">
                <a:latin typeface="Times New Roman" pitchFamily="18" charset="0"/>
                <a:ea typeface="+mj-ea"/>
                <a:cs typeface="Times New Roman" pitchFamily="18" charset="0"/>
              </a:rPr>
              <a:t>arr</a:t>
            </a:r>
            <a:r>
              <a:rPr lang="en-US" altLang="zh-CN" dirty="0">
                <a:latin typeface="Times New Roman" pitchFamily="18" charset="0"/>
                <a:ea typeface="+mj-ea"/>
                <a:cs typeface="Times New Roman" pitchFamily="18" charset="0"/>
              </a:rPr>
              <a:t>, 2)</a:t>
            </a:r>
          </a:p>
          <a:p>
            <a:pPr fontAlgn="auto">
              <a:spcAft>
                <a:spcPts val="0"/>
              </a:spcAft>
              <a:buFont typeface="Wingdings" pitchFamily="2" charset="2"/>
              <a:buChar char="Ø"/>
              <a:defRPr/>
            </a:pPr>
            <a:r>
              <a:rPr lang="zh-CN" altLang="zh-CN" dirty="0">
                <a:latin typeface="Times New Roman" pitchFamily="18" charset="0"/>
                <a:ea typeface="+mj-ea"/>
                <a:cs typeface="Times New Roman" pitchFamily="18" charset="0"/>
              </a:rPr>
              <a:t>使用</a:t>
            </a:r>
            <a:r>
              <a:rPr lang="en-US" altLang="zh-CN" dirty="0">
                <a:latin typeface="Times New Roman" pitchFamily="18" charset="0"/>
                <a:ea typeface="+mj-ea"/>
                <a:cs typeface="Times New Roman" pitchFamily="18" charset="0"/>
              </a:rPr>
              <a:t>split</a:t>
            </a:r>
            <a:r>
              <a:rPr lang="zh-CN" altLang="zh-CN" dirty="0">
                <a:latin typeface="Times New Roman" pitchFamily="18" charset="0"/>
                <a:ea typeface="+mj-ea"/>
                <a:cs typeface="Times New Roman" pitchFamily="18" charset="0"/>
              </a:rPr>
              <a:t>函数实现数组横向分割</a:t>
            </a:r>
            <a:r>
              <a:rPr lang="zh-CN" altLang="en-US" dirty="0">
                <a:latin typeface="Times New Roman" pitchFamily="18" charset="0"/>
                <a:ea typeface="+mj-ea"/>
                <a:cs typeface="Times New Roman" pitchFamily="18" charset="0"/>
              </a:rPr>
              <a:t>：</a:t>
            </a:r>
            <a:r>
              <a:rPr lang="en-US" altLang="zh-CN" dirty="0">
                <a:latin typeface="Times New Roman" pitchFamily="18" charset="0"/>
                <a:ea typeface="+mj-ea"/>
                <a:cs typeface="Times New Roman" pitchFamily="18" charset="0"/>
              </a:rPr>
              <a:t> </a:t>
            </a:r>
            <a:r>
              <a:rPr lang="en-US" altLang="zh-CN" dirty="0" err="1">
                <a:latin typeface="Times New Roman" pitchFamily="18" charset="0"/>
                <a:ea typeface="+mj-ea"/>
                <a:cs typeface="Times New Roman" pitchFamily="18" charset="0"/>
              </a:rPr>
              <a:t>np.split</a:t>
            </a:r>
            <a:r>
              <a:rPr lang="en-US" altLang="zh-CN" dirty="0">
                <a:latin typeface="Times New Roman" pitchFamily="18" charset="0"/>
                <a:ea typeface="+mj-ea"/>
                <a:cs typeface="Times New Roman" pitchFamily="18" charset="0"/>
              </a:rPr>
              <a:t>(</a:t>
            </a:r>
            <a:r>
              <a:rPr lang="en-US" altLang="zh-CN" dirty="0" err="1">
                <a:latin typeface="Times New Roman" pitchFamily="18" charset="0"/>
                <a:ea typeface="+mj-ea"/>
                <a:cs typeface="Times New Roman" pitchFamily="18" charset="0"/>
              </a:rPr>
              <a:t>arr</a:t>
            </a:r>
            <a:r>
              <a:rPr lang="en-US" altLang="zh-CN" dirty="0">
                <a:latin typeface="Times New Roman" pitchFamily="18" charset="0"/>
                <a:ea typeface="+mj-ea"/>
                <a:cs typeface="Times New Roman" pitchFamily="18" charset="0"/>
              </a:rPr>
              <a:t>, 2, axis=1)</a:t>
            </a:r>
          </a:p>
          <a:p>
            <a:pPr fontAlgn="auto">
              <a:spcAft>
                <a:spcPts val="0"/>
              </a:spcAft>
              <a:buFont typeface="Wingdings" pitchFamily="2" charset="2"/>
              <a:buChar char="Ø"/>
              <a:defRPr/>
            </a:pPr>
            <a:r>
              <a:rPr lang="zh-CN" altLang="zh-CN" dirty="0">
                <a:latin typeface="Times New Roman" pitchFamily="18" charset="0"/>
                <a:ea typeface="+mj-ea"/>
                <a:cs typeface="Times New Roman" pitchFamily="18" charset="0"/>
              </a:rPr>
              <a:t>使用</a:t>
            </a:r>
            <a:r>
              <a:rPr lang="en-US" altLang="zh-CN" dirty="0">
                <a:latin typeface="Times New Roman" pitchFamily="18" charset="0"/>
                <a:ea typeface="+mj-ea"/>
                <a:cs typeface="Times New Roman" pitchFamily="18" charset="0"/>
              </a:rPr>
              <a:t>split</a:t>
            </a:r>
            <a:r>
              <a:rPr lang="zh-CN" altLang="zh-CN" dirty="0">
                <a:latin typeface="Times New Roman" pitchFamily="18" charset="0"/>
                <a:ea typeface="+mj-ea"/>
                <a:cs typeface="Times New Roman" pitchFamily="18" charset="0"/>
              </a:rPr>
              <a:t>函数实现数组</a:t>
            </a:r>
            <a:r>
              <a:rPr lang="zh-CN" altLang="en-US" dirty="0">
                <a:latin typeface="Times New Roman" pitchFamily="18" charset="0"/>
                <a:ea typeface="+mj-ea"/>
                <a:cs typeface="Times New Roman" pitchFamily="18" charset="0"/>
              </a:rPr>
              <a:t>纵</a:t>
            </a:r>
            <a:r>
              <a:rPr lang="zh-CN" altLang="zh-CN" dirty="0">
                <a:latin typeface="Times New Roman" pitchFamily="18" charset="0"/>
                <a:ea typeface="+mj-ea"/>
                <a:cs typeface="Times New Roman" pitchFamily="18" charset="0"/>
              </a:rPr>
              <a:t>向分割</a:t>
            </a:r>
            <a:r>
              <a:rPr lang="zh-CN" altLang="en-US" dirty="0">
                <a:latin typeface="Times New Roman" pitchFamily="18" charset="0"/>
                <a:ea typeface="+mj-ea"/>
                <a:cs typeface="Times New Roman" pitchFamily="18" charset="0"/>
              </a:rPr>
              <a:t>： </a:t>
            </a:r>
            <a:r>
              <a:rPr lang="en-US" altLang="zh-CN" dirty="0" err="1">
                <a:latin typeface="Times New Roman" pitchFamily="18" charset="0"/>
                <a:ea typeface="+mj-ea"/>
                <a:cs typeface="Times New Roman" pitchFamily="18" charset="0"/>
              </a:rPr>
              <a:t>np.split</a:t>
            </a:r>
            <a:r>
              <a:rPr lang="en-US" altLang="zh-CN" dirty="0">
                <a:latin typeface="Times New Roman" pitchFamily="18" charset="0"/>
                <a:ea typeface="+mj-ea"/>
                <a:cs typeface="Times New Roman" pitchFamily="18" charset="0"/>
              </a:rPr>
              <a:t>(</a:t>
            </a:r>
            <a:r>
              <a:rPr lang="en-US" altLang="zh-CN" dirty="0" err="1">
                <a:latin typeface="Times New Roman" pitchFamily="18" charset="0"/>
                <a:ea typeface="+mj-ea"/>
                <a:cs typeface="Times New Roman" pitchFamily="18" charset="0"/>
              </a:rPr>
              <a:t>arr</a:t>
            </a:r>
            <a:r>
              <a:rPr lang="en-US" altLang="zh-CN" dirty="0">
                <a:latin typeface="Times New Roman" pitchFamily="18" charset="0"/>
                <a:ea typeface="+mj-ea"/>
                <a:cs typeface="Times New Roman" pitchFamily="18" charset="0"/>
              </a:rPr>
              <a:t>, 2, axis=0)</a:t>
            </a:r>
          </a:p>
          <a:p>
            <a:pPr fontAlgn="auto">
              <a:spcAft>
                <a:spcPts val="0"/>
              </a:spcAft>
              <a:buFont typeface="Wingdings" pitchFamily="2" charset="2"/>
              <a:buChar char="Ø"/>
              <a:defRPr/>
            </a:pPr>
            <a:endParaRPr lang="en-US" altLang="zh-CN" dirty="0">
              <a:latin typeface="Times New Roman" pitchFamily="18" charset="0"/>
              <a:ea typeface="+mj-ea"/>
              <a:cs typeface="Times New Roman" pitchFamily="18" charset="0"/>
            </a:endParaRPr>
          </a:p>
          <a:p>
            <a:pPr fontAlgn="auto">
              <a:spcAft>
                <a:spcPts val="0"/>
              </a:spcAft>
              <a:buFont typeface="Wingdings" pitchFamily="2" charset="2"/>
              <a:buChar char="Ø"/>
              <a:defRPr/>
            </a:pPr>
            <a:endParaRPr lang="zh-CN" altLang="en-US" dirty="0">
              <a:latin typeface="Times New Roman" pitchFamily="18" charset="0"/>
              <a:ea typeface="+mj-ea"/>
              <a:cs typeface="Times New Roman" pitchFamily="18" charset="0"/>
            </a:endParaRPr>
          </a:p>
        </p:txBody>
      </p:sp>
      <p:sp>
        <p:nvSpPr>
          <p:cNvPr id="35843" name="标题 2">
            <a:extLst>
              <a:ext uri="{FF2B5EF4-FFF2-40B4-BE49-F238E27FC236}">
                <a16:creationId xmlns:a16="http://schemas.microsoft.com/office/drawing/2014/main" id="{44B303CA-4891-4EA5-88B9-A1FF5D302810}"/>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变换数组的形态</a:t>
            </a:r>
            <a:endParaRPr lang="zh-CN" altLang="en-US">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DCB155EC-D786-43C8-BA26-FAB69161FF59}"/>
              </a:ext>
            </a:extLst>
          </p:cNvPr>
          <p:cNvSpPr>
            <a:spLocks noGrp="1"/>
          </p:cNvSpPr>
          <p:nvPr>
            <p:ph idx="10"/>
          </p:nvPr>
        </p:nvSpPr>
        <p:spPr>
          <a:xfrm>
            <a:off x="423863" y="1138238"/>
            <a:ext cx="11107737" cy="427037"/>
          </a:xfrm>
        </p:spPr>
        <p:txBody>
          <a:bodyPr rtlCol="0"/>
          <a:lstStyle/>
          <a:p>
            <a:pPr fontAlgn="auto">
              <a:spcAft>
                <a:spcPts val="0"/>
              </a:spcAft>
              <a:defRPr/>
            </a:pPr>
            <a:r>
              <a:rPr>
                <a:latin typeface="Times New Roman" pitchFamily="18" charset="0"/>
                <a:ea typeface="+mj-ea"/>
                <a:cs typeface="Times New Roman" pitchFamily="18" charset="0"/>
              </a:rPr>
              <a:t>切割</a:t>
            </a:r>
            <a:r>
              <a:rPr altLang="zh-CN">
                <a:latin typeface="Times New Roman" pitchFamily="18" charset="0"/>
                <a:ea typeface="+mj-ea"/>
                <a:cs typeface="Times New Roman" pitchFamily="18" charset="0"/>
              </a:rPr>
              <a:t>数组</a:t>
            </a:r>
            <a:endParaRPr>
              <a:latin typeface="Times New Roman" pitchFamily="18" charset="0"/>
              <a:ea typeface="+mj-ea"/>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7F26615-4A73-43D1-8DDE-1E0C223EA685}"/>
              </a:ext>
            </a:extLst>
          </p:cNvPr>
          <p:cNvCxnSpPr>
            <a:cxnSpLocks/>
          </p:cNvCxnSpPr>
          <p:nvPr/>
        </p:nvCxnSpPr>
        <p:spPr>
          <a:xfrm>
            <a:off x="2882900" y="1657350"/>
            <a:ext cx="0" cy="347980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CC92E4C0-3741-4193-93AB-F5F22BBD4128}"/>
              </a:ext>
            </a:extLst>
          </p:cNvPr>
          <p:cNvSpPr>
            <a:spLocks noChangeShapeType="1"/>
          </p:cNvSpPr>
          <p:nvPr/>
        </p:nvSpPr>
        <p:spPr bwMode="auto">
          <a:xfrm>
            <a:off x="2266950" y="3302000"/>
            <a:ext cx="660558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20" name="Oval 15">
            <a:extLst>
              <a:ext uri="{FF2B5EF4-FFF2-40B4-BE49-F238E27FC236}">
                <a16:creationId xmlns:a16="http://schemas.microsoft.com/office/drawing/2014/main" id="{F2473DB5-DE12-4FA3-8E67-187A537EFF58}"/>
              </a:ext>
            </a:extLst>
          </p:cNvPr>
          <p:cNvSpPr>
            <a:spLocks noChangeArrowheads="1"/>
          </p:cNvSpPr>
          <p:nvPr/>
        </p:nvSpPr>
        <p:spPr bwMode="auto">
          <a:xfrm>
            <a:off x="2576481" y="1960469"/>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23" name="AutoShape 17">
            <a:extLst>
              <a:ext uri="{FF2B5EF4-FFF2-40B4-BE49-F238E27FC236}">
                <a16:creationId xmlns:a16="http://schemas.microsoft.com/office/drawing/2014/main" id="{6CEEA987-E6B3-4AF9-892A-D69B0D7C8F9B}"/>
              </a:ext>
            </a:extLst>
          </p:cNvPr>
          <p:cNvSpPr>
            <a:spLocks noChangeArrowheads="1"/>
          </p:cNvSpPr>
          <p:nvPr/>
        </p:nvSpPr>
        <p:spPr bwMode="auto">
          <a:xfrm>
            <a:off x="3618065" y="2923368"/>
            <a:ext cx="4859850" cy="720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掌握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矩阵与通用函数</a:t>
            </a:r>
            <a:endParaRPr lang="zh-CN" altLang="en-US" sz="2200" dirty="0">
              <a:latin typeface="+mj-ea"/>
              <a:ea typeface="+mj-ea"/>
              <a:cs typeface="Times New Roman" pitchFamily="18" charset="0"/>
            </a:endParaRPr>
          </a:p>
        </p:txBody>
      </p:sp>
      <p:sp>
        <p:nvSpPr>
          <p:cNvPr id="25" name="AutoShape 17">
            <a:extLst>
              <a:ext uri="{FF2B5EF4-FFF2-40B4-BE49-F238E27FC236}">
                <a16:creationId xmlns:a16="http://schemas.microsoft.com/office/drawing/2014/main" id="{FE4E765B-3B98-400D-9221-8990543DCA72}"/>
              </a:ext>
            </a:extLst>
          </p:cNvPr>
          <p:cNvSpPr>
            <a:spLocks noChangeArrowheads="1"/>
          </p:cNvSpPr>
          <p:nvPr/>
        </p:nvSpPr>
        <p:spPr bwMode="auto">
          <a:xfrm>
            <a:off x="3618065" y="4024094"/>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利用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进行统计分析</a:t>
            </a:r>
          </a:p>
        </p:txBody>
      </p:sp>
      <p:sp>
        <p:nvSpPr>
          <p:cNvPr id="36877" name="标题 3">
            <a:extLst>
              <a:ext uri="{FF2B5EF4-FFF2-40B4-BE49-F238E27FC236}">
                <a16:creationId xmlns:a16="http://schemas.microsoft.com/office/drawing/2014/main" id="{512D085A-734B-4A03-B3EB-E05ECAAFADEF}"/>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目录</a:t>
            </a:r>
          </a:p>
        </p:txBody>
      </p:sp>
      <p:sp>
        <p:nvSpPr>
          <p:cNvPr id="13" name="AutoShape 17">
            <a:extLst>
              <a:ext uri="{FF2B5EF4-FFF2-40B4-BE49-F238E27FC236}">
                <a16:creationId xmlns:a16="http://schemas.microsoft.com/office/drawing/2014/main" id="{7845EE60-C90A-4E2C-960F-0F232CA01200}"/>
              </a:ext>
            </a:extLst>
          </p:cNvPr>
          <p:cNvSpPr>
            <a:spLocks noChangeArrowheads="1"/>
          </p:cNvSpPr>
          <p:nvPr/>
        </p:nvSpPr>
        <p:spPr bwMode="auto">
          <a:xfrm>
            <a:off x="3618065" y="18884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掌握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数组对象 </a:t>
            </a:r>
            <a:r>
              <a:rPr lang="en-US" altLang="zh-CN" sz="2200" dirty="0" err="1">
                <a:latin typeface="+mj-ea"/>
                <a:ea typeface="+mj-ea"/>
                <a:cs typeface="Times New Roman" pitchFamily="18" charset="0"/>
                <a:sym typeface="微软雅黑" pitchFamily="34" charset="-122"/>
              </a:rPr>
              <a:t>ndarray</a:t>
            </a:r>
            <a:endParaRPr lang="zh-CN" altLang="en-US" sz="2200" dirty="0">
              <a:latin typeface="+mj-ea"/>
              <a:ea typeface="+mj-ea"/>
              <a:cs typeface="Times New Roman" pitchFamily="18" charset="0"/>
            </a:endParaRPr>
          </a:p>
        </p:txBody>
      </p:sp>
      <p:sp>
        <p:nvSpPr>
          <p:cNvPr id="14" name="Oval 15">
            <a:extLst>
              <a:ext uri="{FF2B5EF4-FFF2-40B4-BE49-F238E27FC236}">
                <a16:creationId xmlns:a16="http://schemas.microsoft.com/office/drawing/2014/main" id="{37A64527-61FB-4F8C-940E-C51B5FDFA730}"/>
              </a:ext>
            </a:extLst>
          </p:cNvPr>
          <p:cNvSpPr>
            <a:spLocks noChangeArrowheads="1"/>
          </p:cNvSpPr>
          <p:nvPr/>
        </p:nvSpPr>
        <p:spPr bwMode="auto">
          <a:xfrm>
            <a:off x="2576481" y="2995368"/>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6" name="Oval 15">
            <a:extLst>
              <a:ext uri="{FF2B5EF4-FFF2-40B4-BE49-F238E27FC236}">
                <a16:creationId xmlns:a16="http://schemas.microsoft.com/office/drawing/2014/main" id="{58C19137-FAB4-4D72-975A-65980B0A64D5}"/>
              </a:ext>
            </a:extLst>
          </p:cNvPr>
          <p:cNvSpPr>
            <a:spLocks noChangeArrowheads="1"/>
          </p:cNvSpPr>
          <p:nvPr/>
        </p:nvSpPr>
        <p:spPr bwMode="auto">
          <a:xfrm>
            <a:off x="2576481" y="409609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C67D749B-49B1-40EF-B313-6C999DF42F0B}"/>
              </a:ext>
            </a:extLst>
          </p:cNvPr>
          <p:cNvSpPr>
            <a:spLocks noGrp="1"/>
          </p:cNvSpPr>
          <p:nvPr>
            <p:ph idx="1"/>
          </p:nvPr>
        </p:nvSpPr>
        <p:spPr>
          <a:xfrm>
            <a:off x="423863" y="1741488"/>
            <a:ext cx="8639175" cy="4370387"/>
          </a:xfrm>
        </p:spPr>
        <p:txBody>
          <a:bodyPr/>
          <a:lstStyle/>
          <a:p>
            <a:pPr marL="0" lvl="1" indent="422275">
              <a:spcBef>
                <a:spcPts val="1000"/>
              </a:spcBef>
              <a:buClr>
                <a:schemeClr val="bg1"/>
              </a:buClr>
              <a:buFont typeface="Wingdings" pitchFamily="2" charset="2"/>
              <a:buChar char="Ø"/>
            </a:pPr>
            <a:r>
              <a:rPr lang="zh-CN" altLang="zh-CN" sz="1800">
                <a:solidFill>
                  <a:schemeClr val="bg1"/>
                </a:solidFill>
                <a:latin typeface="Times New Roman" panose="02020603050405020304" pitchFamily="18" charset="0"/>
                <a:cs typeface="Times New Roman" panose="02020603050405020304" pitchFamily="18" charset="0"/>
              </a:rPr>
              <a:t>使用</a:t>
            </a:r>
            <a:r>
              <a:rPr lang="en-US" altLang="zh-CN" sz="1800">
                <a:solidFill>
                  <a:schemeClr val="bg1"/>
                </a:solidFill>
                <a:latin typeface="Times New Roman" panose="02020603050405020304" pitchFamily="18" charset="0"/>
                <a:cs typeface="Times New Roman" panose="02020603050405020304" pitchFamily="18" charset="0"/>
              </a:rPr>
              <a:t>mat</a:t>
            </a:r>
            <a:r>
              <a:rPr lang="zh-CN" altLang="zh-CN" sz="1800">
                <a:solidFill>
                  <a:schemeClr val="bg1"/>
                </a:solidFill>
                <a:latin typeface="Times New Roman" panose="02020603050405020304" pitchFamily="18" charset="0"/>
                <a:cs typeface="Times New Roman" panose="02020603050405020304" pitchFamily="18" charset="0"/>
              </a:rPr>
              <a:t>函数创建矩阵</a:t>
            </a:r>
            <a:r>
              <a:rPr lang="zh-CN" altLang="en-US" sz="1800">
                <a:solidFill>
                  <a:schemeClr val="bg1"/>
                </a:solidFill>
                <a:latin typeface="Times New Roman" panose="02020603050405020304" pitchFamily="18" charset="0"/>
                <a:cs typeface="Times New Roman" panose="02020603050405020304" pitchFamily="18" charset="0"/>
              </a:rPr>
              <a:t>：</a:t>
            </a:r>
            <a:r>
              <a:rPr lang="en-US" altLang="zh-CN" sz="1800">
                <a:solidFill>
                  <a:schemeClr val="bg1"/>
                </a:solidFill>
                <a:latin typeface="Times New Roman" panose="02020603050405020304" pitchFamily="18" charset="0"/>
                <a:cs typeface="Times New Roman" panose="02020603050405020304" pitchFamily="18" charset="0"/>
              </a:rPr>
              <a:t> matr1 = np.mat("1 2 3;4 5 6;7 8 9")</a:t>
            </a:r>
          </a:p>
          <a:p>
            <a:pPr marL="0" lvl="1" indent="422275">
              <a:spcBef>
                <a:spcPts val="1000"/>
              </a:spcBef>
              <a:buClr>
                <a:schemeClr val="bg1"/>
              </a:buClr>
              <a:buFont typeface="Wingdings" pitchFamily="2" charset="2"/>
              <a:buChar char="Ø"/>
            </a:pPr>
            <a:r>
              <a:rPr lang="zh-CN" altLang="zh-CN" sz="1800">
                <a:solidFill>
                  <a:schemeClr val="bg1"/>
                </a:solidFill>
                <a:latin typeface="Times New Roman" panose="02020603050405020304" pitchFamily="18" charset="0"/>
                <a:cs typeface="Times New Roman" panose="02020603050405020304" pitchFamily="18" charset="0"/>
              </a:rPr>
              <a:t>使用</a:t>
            </a:r>
            <a:r>
              <a:rPr lang="en-US" altLang="zh-CN" sz="1800">
                <a:solidFill>
                  <a:schemeClr val="bg1"/>
                </a:solidFill>
                <a:latin typeface="Times New Roman" panose="02020603050405020304" pitchFamily="18" charset="0"/>
                <a:cs typeface="Times New Roman" panose="02020603050405020304" pitchFamily="18" charset="0"/>
              </a:rPr>
              <a:t>matrix</a:t>
            </a:r>
            <a:r>
              <a:rPr lang="zh-CN" altLang="zh-CN" sz="1800">
                <a:solidFill>
                  <a:schemeClr val="bg1"/>
                </a:solidFill>
                <a:latin typeface="Times New Roman" panose="02020603050405020304" pitchFamily="18" charset="0"/>
                <a:cs typeface="Times New Roman" panose="02020603050405020304" pitchFamily="18" charset="0"/>
              </a:rPr>
              <a:t>函数创建矩阵</a:t>
            </a:r>
            <a:r>
              <a:rPr lang="zh-CN" altLang="en-US" sz="1800">
                <a:solidFill>
                  <a:schemeClr val="bg1"/>
                </a:solidFill>
                <a:latin typeface="Times New Roman" panose="02020603050405020304" pitchFamily="18" charset="0"/>
                <a:cs typeface="Times New Roman" panose="02020603050405020304" pitchFamily="18" charset="0"/>
              </a:rPr>
              <a:t>：</a:t>
            </a:r>
            <a:r>
              <a:rPr lang="en-US" altLang="zh-CN" sz="1800">
                <a:solidFill>
                  <a:schemeClr val="bg1"/>
                </a:solidFill>
                <a:latin typeface="Times New Roman" panose="02020603050405020304" pitchFamily="18" charset="0"/>
                <a:cs typeface="Times New Roman" panose="02020603050405020304" pitchFamily="18" charset="0"/>
              </a:rPr>
              <a:t>matr2 = np.matrix([[123],[456],[789]])</a:t>
            </a:r>
          </a:p>
          <a:p>
            <a:pPr marL="0" lvl="1" indent="422275">
              <a:spcBef>
                <a:spcPts val="1000"/>
              </a:spcBef>
              <a:buClr>
                <a:schemeClr val="bg1"/>
              </a:buClr>
              <a:buFont typeface="Wingdings" pitchFamily="2" charset="2"/>
              <a:buChar char="Ø"/>
            </a:pPr>
            <a:r>
              <a:rPr lang="zh-CN" altLang="zh-CN" sz="1800">
                <a:solidFill>
                  <a:schemeClr val="bg1"/>
                </a:solidFill>
                <a:latin typeface="Times New Roman" panose="02020603050405020304" pitchFamily="18" charset="0"/>
                <a:cs typeface="Times New Roman" panose="02020603050405020304" pitchFamily="18" charset="0"/>
              </a:rPr>
              <a:t>使用</a:t>
            </a:r>
            <a:r>
              <a:rPr lang="en-US" altLang="zh-CN" sz="1800">
                <a:solidFill>
                  <a:schemeClr val="bg1"/>
                </a:solidFill>
                <a:latin typeface="Times New Roman" panose="02020603050405020304" pitchFamily="18" charset="0"/>
                <a:cs typeface="Times New Roman" panose="02020603050405020304" pitchFamily="18" charset="0"/>
              </a:rPr>
              <a:t>bmat</a:t>
            </a:r>
            <a:r>
              <a:rPr lang="zh-CN" altLang="zh-CN" sz="1800">
                <a:solidFill>
                  <a:schemeClr val="bg1"/>
                </a:solidFill>
                <a:latin typeface="Times New Roman" panose="02020603050405020304" pitchFamily="18" charset="0"/>
                <a:cs typeface="Times New Roman" panose="02020603050405020304" pitchFamily="18" charset="0"/>
              </a:rPr>
              <a:t>函数</a:t>
            </a:r>
            <a:r>
              <a:rPr lang="zh-CN" altLang="en-US" sz="1800">
                <a:solidFill>
                  <a:schemeClr val="bg1"/>
                </a:solidFill>
                <a:latin typeface="Times New Roman" panose="02020603050405020304" pitchFamily="18" charset="0"/>
                <a:cs typeface="Times New Roman" panose="02020603050405020304" pitchFamily="18" charset="0"/>
              </a:rPr>
              <a:t>合成</a:t>
            </a:r>
            <a:r>
              <a:rPr lang="zh-CN" altLang="zh-CN" sz="1800">
                <a:solidFill>
                  <a:schemeClr val="bg1"/>
                </a:solidFill>
                <a:latin typeface="Times New Roman" panose="02020603050405020304" pitchFamily="18" charset="0"/>
                <a:cs typeface="Times New Roman" panose="02020603050405020304" pitchFamily="18" charset="0"/>
              </a:rPr>
              <a:t>矩阵</a:t>
            </a:r>
            <a:r>
              <a:rPr lang="zh-CN" altLang="en-US" sz="1800">
                <a:solidFill>
                  <a:schemeClr val="bg1"/>
                </a:solidFill>
                <a:latin typeface="Times New Roman" panose="02020603050405020304" pitchFamily="18" charset="0"/>
                <a:cs typeface="Times New Roman" panose="02020603050405020304" pitchFamily="18" charset="0"/>
              </a:rPr>
              <a:t>：</a:t>
            </a:r>
            <a:r>
              <a:rPr lang="en-US" altLang="zh-CN" sz="1800">
                <a:solidFill>
                  <a:schemeClr val="bg1"/>
                </a:solidFill>
                <a:latin typeface="Times New Roman" panose="02020603050405020304" pitchFamily="18" charset="0"/>
                <a:cs typeface="Times New Roman" panose="02020603050405020304" pitchFamily="18" charset="0"/>
              </a:rPr>
              <a:t>np.bmat("arr1 arr2; arr1 arr2")</a:t>
            </a:r>
            <a:endParaRPr lang="zh-CN" altLang="en-US" sz="1800">
              <a:solidFill>
                <a:schemeClr val="bg1"/>
              </a:solidFill>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775A5C2C-D5BF-4330-AECA-7C7BCCA25E83}"/>
              </a:ext>
            </a:extLst>
          </p:cNvPr>
          <p:cNvSpPr>
            <a:spLocks noGrp="1"/>
          </p:cNvSpPr>
          <p:nvPr>
            <p:ph type="title"/>
          </p:nvPr>
        </p:nvSpPr>
        <p:spPr>
          <a:xfrm>
            <a:off x="255588" y="358775"/>
            <a:ext cx="10972800" cy="528638"/>
          </a:xfrm>
        </p:spPr>
        <p:txBody>
          <a:bodyPr/>
          <a:lstStyle/>
          <a:p>
            <a:pPr lvl="2">
              <a:defRPr/>
            </a:pPr>
            <a:r>
              <a:rPr lang="zh-CN" altLang="zh-CN" sz="2800" b="1" dirty="0">
                <a:solidFill>
                  <a:schemeClr val="bg1"/>
                </a:solidFill>
                <a:latin typeface="Times New Roman" pitchFamily="18" charset="0"/>
                <a:cs typeface="Times New Roman" pitchFamily="18" charset="0"/>
              </a:rPr>
              <a:t>创建</a:t>
            </a:r>
            <a:r>
              <a:rPr lang="en-US" altLang="zh-CN" sz="2800" b="1" dirty="0" err="1">
                <a:solidFill>
                  <a:schemeClr val="bg1"/>
                </a:solidFill>
                <a:latin typeface="Times New Roman" pitchFamily="18" charset="0"/>
                <a:cs typeface="Times New Roman" pitchFamily="18" charset="0"/>
              </a:rPr>
              <a:t>NumPy</a:t>
            </a:r>
            <a:r>
              <a:rPr lang="zh-CN" altLang="zh-CN" sz="2800" b="1" dirty="0">
                <a:solidFill>
                  <a:schemeClr val="bg1"/>
                </a:solidFill>
                <a:latin typeface="Times New Roman" pitchFamily="18" charset="0"/>
                <a:cs typeface="Times New Roman" pitchFamily="18" charset="0"/>
              </a:rPr>
              <a:t>矩阵</a:t>
            </a:r>
            <a:endParaRPr lang="zh-CN" altLang="en-US" sz="2539" dirty="0">
              <a:solidFill>
                <a:schemeClr val="bg1"/>
              </a:solidFill>
              <a:latin typeface="Times New Roman" pitchFamily="18" charset="0"/>
              <a:cs typeface="Times New Roman" pitchFamily="18" charset="0"/>
            </a:endParaRPr>
          </a:p>
        </p:txBody>
      </p:sp>
      <p:sp>
        <p:nvSpPr>
          <p:cNvPr id="37892" name="内容占位符 3">
            <a:extLst>
              <a:ext uri="{FF2B5EF4-FFF2-40B4-BE49-F238E27FC236}">
                <a16:creationId xmlns:a16="http://schemas.microsoft.com/office/drawing/2014/main" id="{FC439D7E-DCA7-49F8-8A7A-83F2EF1F496B}"/>
              </a:ext>
            </a:extLst>
          </p:cNvPr>
          <p:cNvSpPr>
            <a:spLocks noGrp="1"/>
          </p:cNvSpPr>
          <p:nvPr>
            <p:ph idx="10"/>
          </p:nvPr>
        </p:nvSpPr>
        <p:spPr>
          <a:xfrm>
            <a:off x="423863" y="1138238"/>
            <a:ext cx="11107737" cy="427037"/>
          </a:xfrm>
        </p:spPr>
        <p:txBody>
          <a:bodyPr/>
          <a:lstStyle/>
          <a:p>
            <a:r>
              <a:rPr>
                <a:latin typeface="Times New Roman" panose="02020603050405020304" pitchFamily="18" charset="0"/>
                <a:cs typeface="Times New Roman" panose="02020603050405020304" pitchFamily="18" charset="0"/>
              </a:rPr>
              <a:t>创建与组合矩阵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EF0B21A9-8C7F-4DB3-A191-18DB30097E53}"/>
              </a:ext>
            </a:extLst>
          </p:cNvPr>
          <p:cNvSpPr>
            <a:spLocks noGrp="1"/>
          </p:cNvSpPr>
          <p:nvPr>
            <p:ph idx="1"/>
          </p:nvPr>
        </p:nvSpPr>
        <p:spPr>
          <a:xfrm>
            <a:off x="423863" y="1741488"/>
            <a:ext cx="8639175" cy="4370387"/>
          </a:xfrm>
        </p:spPr>
        <p:txBody>
          <a:bodyPr/>
          <a:lstStyle/>
          <a:p>
            <a:pPr marL="361950" indent="-361950"/>
            <a:r>
              <a:rPr lang="zh-CN" altLang="zh-CN">
                <a:latin typeface="Times New Roman" panose="02020603050405020304" pitchFamily="18" charset="0"/>
                <a:cs typeface="Times New Roman" panose="02020603050405020304" pitchFamily="18" charset="0"/>
              </a:rPr>
              <a:t>矩阵与数相乘</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matr1*3</a:t>
            </a:r>
          </a:p>
          <a:p>
            <a:pPr marL="361950" indent="-361950"/>
            <a:r>
              <a:rPr lang="zh-CN" altLang="zh-CN">
                <a:latin typeface="Times New Roman" panose="02020603050405020304" pitchFamily="18" charset="0"/>
                <a:cs typeface="Times New Roman" panose="02020603050405020304" pitchFamily="18" charset="0"/>
              </a:rPr>
              <a:t>矩阵相加</a:t>
            </a:r>
            <a:r>
              <a:rPr lang="zh-CN" altLang="en-US">
                <a:latin typeface="Times New Roman" panose="02020603050405020304" pitchFamily="18" charset="0"/>
                <a:cs typeface="Times New Roman" panose="02020603050405020304" pitchFamily="18" charset="0"/>
              </a:rPr>
              <a:t>减：</a:t>
            </a:r>
            <a:r>
              <a:rPr lang="en-US" altLang="zh-CN">
                <a:latin typeface="Times New Roman" panose="02020603050405020304" pitchFamily="18" charset="0"/>
                <a:cs typeface="Times New Roman" panose="02020603050405020304" pitchFamily="18" charset="0"/>
              </a:rPr>
              <a:t>matr1±matr2</a:t>
            </a:r>
          </a:p>
          <a:p>
            <a:pPr marL="361950" indent="-361950"/>
            <a:r>
              <a:rPr lang="zh-CN" altLang="zh-CN">
                <a:latin typeface="Times New Roman" panose="02020603050405020304" pitchFamily="18" charset="0"/>
                <a:cs typeface="Times New Roman" panose="02020603050405020304" pitchFamily="18" charset="0"/>
              </a:rPr>
              <a:t>矩阵相乘</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matr1*matr2</a:t>
            </a:r>
          </a:p>
          <a:p>
            <a:pPr marL="361950" indent="-361950"/>
            <a:r>
              <a:rPr lang="zh-CN" altLang="zh-CN">
                <a:latin typeface="Times New Roman" panose="02020603050405020304" pitchFamily="18" charset="0"/>
                <a:cs typeface="Times New Roman" panose="02020603050405020304" pitchFamily="18" charset="0"/>
              </a:rPr>
              <a:t>矩阵对应元素相乘</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np.multiply(matr1,matr2)</a:t>
            </a:r>
          </a:p>
          <a:p>
            <a:pPr marL="361950" indent="-361950"/>
            <a:r>
              <a:rPr lang="zh-CN" altLang="zh-CN">
                <a:latin typeface="Times New Roman" panose="02020603050405020304" pitchFamily="18" charset="0"/>
                <a:cs typeface="Times New Roman" panose="02020603050405020304" pitchFamily="18" charset="0"/>
              </a:rPr>
              <a:t>矩阵特有属性</a:t>
            </a:r>
            <a:r>
              <a:rPr lang="zh-CN" altLang="en-US">
                <a:latin typeface="Times New Roman" panose="02020603050405020304" pitchFamily="18" charset="0"/>
                <a:cs typeface="Times New Roman" panose="02020603050405020304" pitchFamily="18" charset="0"/>
              </a:rPr>
              <a:t>：</a:t>
            </a:r>
          </a:p>
        </p:txBody>
      </p:sp>
      <p:sp>
        <p:nvSpPr>
          <p:cNvPr id="3" name="标题 2">
            <a:extLst>
              <a:ext uri="{FF2B5EF4-FFF2-40B4-BE49-F238E27FC236}">
                <a16:creationId xmlns:a16="http://schemas.microsoft.com/office/drawing/2014/main" id="{BA67BD3B-B5BB-455D-B3EF-8EF735A94A15}"/>
              </a:ext>
            </a:extLst>
          </p:cNvPr>
          <p:cNvSpPr>
            <a:spLocks noGrp="1"/>
          </p:cNvSpPr>
          <p:nvPr>
            <p:ph type="title"/>
          </p:nvPr>
        </p:nvSpPr>
        <p:spPr>
          <a:xfrm>
            <a:off x="255588" y="358775"/>
            <a:ext cx="10972800" cy="528638"/>
          </a:xfrm>
        </p:spPr>
        <p:txBody>
          <a:bodyPr/>
          <a:lstStyle/>
          <a:p>
            <a:pPr lvl="2">
              <a:defRPr/>
            </a:pPr>
            <a:r>
              <a:rPr lang="zh-CN" altLang="zh-CN" sz="2800" b="1" dirty="0">
                <a:solidFill>
                  <a:schemeClr val="bg1"/>
                </a:solidFill>
                <a:latin typeface="Times New Roman" pitchFamily="18" charset="0"/>
                <a:cs typeface="Times New Roman" pitchFamily="18" charset="0"/>
              </a:rPr>
              <a:t>创建</a:t>
            </a:r>
            <a:r>
              <a:rPr lang="en-US" altLang="zh-CN" sz="2800" b="1" dirty="0" err="1">
                <a:solidFill>
                  <a:schemeClr val="bg1"/>
                </a:solidFill>
                <a:latin typeface="Times New Roman" pitchFamily="18" charset="0"/>
                <a:cs typeface="Times New Roman" pitchFamily="18" charset="0"/>
              </a:rPr>
              <a:t>NumPy</a:t>
            </a:r>
            <a:r>
              <a:rPr lang="zh-CN" altLang="zh-CN" sz="2800" b="1" dirty="0">
                <a:solidFill>
                  <a:schemeClr val="bg1"/>
                </a:solidFill>
                <a:latin typeface="Times New Roman" pitchFamily="18" charset="0"/>
                <a:cs typeface="Times New Roman" pitchFamily="18" charset="0"/>
              </a:rPr>
              <a:t>矩阵</a:t>
            </a:r>
            <a:endParaRPr lang="zh-CN" altLang="en-US" sz="2539" dirty="0">
              <a:solidFill>
                <a:schemeClr val="bg1"/>
              </a:solidFill>
              <a:latin typeface="Times New Roman" pitchFamily="18" charset="0"/>
              <a:cs typeface="Times New Roman" pitchFamily="18" charset="0"/>
            </a:endParaRPr>
          </a:p>
        </p:txBody>
      </p:sp>
      <p:sp>
        <p:nvSpPr>
          <p:cNvPr id="38916" name="内容占位符 3">
            <a:extLst>
              <a:ext uri="{FF2B5EF4-FFF2-40B4-BE49-F238E27FC236}">
                <a16:creationId xmlns:a16="http://schemas.microsoft.com/office/drawing/2014/main" id="{09009982-8E37-4746-A6A2-44822134BFDF}"/>
              </a:ext>
            </a:extLst>
          </p:cNvPr>
          <p:cNvSpPr>
            <a:spLocks noGrp="1"/>
          </p:cNvSpPr>
          <p:nvPr>
            <p:ph idx="10"/>
          </p:nvPr>
        </p:nvSpPr>
        <p:spPr>
          <a:xfrm>
            <a:off x="423863" y="1138238"/>
            <a:ext cx="11107737" cy="427037"/>
          </a:xfrm>
        </p:spPr>
        <p:txBody>
          <a:bodyPr/>
          <a:lstStyle/>
          <a:p>
            <a:r>
              <a:rPr>
                <a:latin typeface="Times New Roman" panose="02020603050405020304" pitchFamily="18" charset="0"/>
                <a:cs typeface="Times New Roman" panose="02020603050405020304" pitchFamily="18" charset="0"/>
              </a:rPr>
              <a:t>矩阵的运算</a:t>
            </a:r>
          </a:p>
        </p:txBody>
      </p:sp>
      <p:graphicFrame>
        <p:nvGraphicFramePr>
          <p:cNvPr id="5" name="表格 4">
            <a:extLst>
              <a:ext uri="{FF2B5EF4-FFF2-40B4-BE49-F238E27FC236}">
                <a16:creationId xmlns:a16="http://schemas.microsoft.com/office/drawing/2014/main" id="{D96321B5-86C2-4210-A4FC-C5F092A27DF4}"/>
              </a:ext>
            </a:extLst>
          </p:cNvPr>
          <p:cNvGraphicFramePr>
            <a:graphicFrameLocks noGrp="1"/>
          </p:cNvGraphicFramePr>
          <p:nvPr/>
        </p:nvGraphicFramePr>
        <p:xfrm>
          <a:off x="2520950" y="3833813"/>
          <a:ext cx="5364163" cy="2325685"/>
        </p:xfrm>
        <a:graphic>
          <a:graphicData uri="http://schemas.openxmlformats.org/drawingml/2006/table">
            <a:tbl>
              <a:tblPr firstRow="1" firstCol="1" bandRow="1">
                <a:tableStyleId>{5C22544A-7EE6-4342-B048-85BDC9FD1C3A}</a:tableStyleId>
              </a:tblPr>
              <a:tblGrid>
                <a:gridCol w="1193386">
                  <a:extLst>
                    <a:ext uri="{9D8B030D-6E8A-4147-A177-3AD203B41FA5}">
                      <a16:colId xmlns:a16="http://schemas.microsoft.com/office/drawing/2014/main" val="20000"/>
                    </a:ext>
                  </a:extLst>
                </a:gridCol>
                <a:gridCol w="4170777">
                  <a:extLst>
                    <a:ext uri="{9D8B030D-6E8A-4147-A177-3AD203B41FA5}">
                      <a16:colId xmlns:a16="http://schemas.microsoft.com/office/drawing/2014/main" val="20001"/>
                    </a:ext>
                  </a:extLst>
                </a:gridCol>
              </a:tblGrid>
              <a:tr h="465137">
                <a:tc>
                  <a:txBody>
                    <a:bodyPr/>
                    <a:lstStyle/>
                    <a:p>
                      <a:pPr algn="ctr">
                        <a:lnSpc>
                          <a:spcPct val="150000"/>
                        </a:lnSpc>
                        <a:spcAft>
                          <a:spcPts val="0"/>
                        </a:spcAft>
                      </a:pPr>
                      <a:r>
                        <a:rPr lang="zh-CN" sz="1800" kern="0" spc="-15" dirty="0">
                          <a:effectLst/>
                        </a:rPr>
                        <a:t>属性</a:t>
                      </a:r>
                      <a:endParaRPr lang="zh-CN" sz="1800" kern="100" dirty="0">
                        <a:effectLst/>
                        <a:latin typeface="Calibri"/>
                        <a:ea typeface="宋体"/>
                        <a:cs typeface="Times New Roman"/>
                      </a:endParaRPr>
                    </a:p>
                  </a:txBody>
                  <a:tcPr marL="54847" marR="54847" marT="0" marB="0" anchor="ctr"/>
                </a:tc>
                <a:tc>
                  <a:txBody>
                    <a:bodyPr/>
                    <a:lstStyle/>
                    <a:p>
                      <a:pPr algn="ctr">
                        <a:lnSpc>
                          <a:spcPct val="150000"/>
                        </a:lnSpc>
                        <a:spcAft>
                          <a:spcPts val="0"/>
                        </a:spcAft>
                      </a:pPr>
                      <a:r>
                        <a:rPr lang="zh-CN" sz="1800" kern="0" spc="-15" dirty="0">
                          <a:effectLst/>
                        </a:rPr>
                        <a:t>说明</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0"/>
                  </a:ext>
                </a:extLst>
              </a:tr>
              <a:tr h="465137">
                <a:tc>
                  <a:txBody>
                    <a:bodyPr/>
                    <a:lstStyle/>
                    <a:p>
                      <a:pPr algn="ctr">
                        <a:lnSpc>
                          <a:spcPct val="150000"/>
                        </a:lnSpc>
                        <a:spcAft>
                          <a:spcPts val="0"/>
                        </a:spcAft>
                      </a:pPr>
                      <a:r>
                        <a:rPr lang="en-US" sz="1800" kern="0" spc="-15">
                          <a:effectLst/>
                        </a:rPr>
                        <a:t>T</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返回自身的转置</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1"/>
                  </a:ext>
                </a:extLst>
              </a:tr>
              <a:tr h="465137">
                <a:tc>
                  <a:txBody>
                    <a:bodyPr/>
                    <a:lstStyle/>
                    <a:p>
                      <a:pPr algn="ctr">
                        <a:lnSpc>
                          <a:spcPct val="150000"/>
                        </a:lnSpc>
                        <a:spcAft>
                          <a:spcPts val="0"/>
                        </a:spcAft>
                      </a:pPr>
                      <a:r>
                        <a:rPr lang="en-US" sz="1800" kern="0" spc="-15">
                          <a:effectLst/>
                        </a:rPr>
                        <a:t>H</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返回自身的共轭转置</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2"/>
                  </a:ext>
                </a:extLst>
              </a:tr>
              <a:tr h="465137">
                <a:tc>
                  <a:txBody>
                    <a:bodyPr/>
                    <a:lstStyle/>
                    <a:p>
                      <a:pPr algn="ctr">
                        <a:lnSpc>
                          <a:spcPct val="150000"/>
                        </a:lnSpc>
                        <a:spcAft>
                          <a:spcPts val="0"/>
                        </a:spcAft>
                      </a:pPr>
                      <a:r>
                        <a:rPr lang="en-US" sz="1800" kern="0" spc="-15">
                          <a:effectLst/>
                        </a:rPr>
                        <a:t>I</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返回自身的逆矩阵</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3"/>
                  </a:ext>
                </a:extLst>
              </a:tr>
              <a:tr h="465137">
                <a:tc>
                  <a:txBody>
                    <a:bodyPr/>
                    <a:lstStyle/>
                    <a:p>
                      <a:pPr algn="ctr">
                        <a:lnSpc>
                          <a:spcPct val="150000"/>
                        </a:lnSpc>
                        <a:spcAft>
                          <a:spcPts val="0"/>
                        </a:spcAft>
                      </a:pPr>
                      <a:r>
                        <a:rPr lang="en-US" sz="1800" kern="0" spc="-15">
                          <a:effectLst/>
                        </a:rPr>
                        <a:t>A</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返回自身数据的</a:t>
                      </a:r>
                      <a:r>
                        <a:rPr lang="en-US" sz="1800" kern="0" dirty="0">
                          <a:effectLst/>
                        </a:rPr>
                        <a:t>2</a:t>
                      </a:r>
                      <a:r>
                        <a:rPr lang="zh-CN" sz="1800" kern="0" dirty="0">
                          <a:effectLst/>
                        </a:rPr>
                        <a:t>维数组的一个视图</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B0B87245-3D5B-4C5C-811C-77296D2023B0}"/>
              </a:ext>
            </a:extLst>
          </p:cNvPr>
          <p:cNvSpPr>
            <a:spLocks noGrp="1"/>
          </p:cNvSpPr>
          <p:nvPr>
            <p:ph idx="1"/>
          </p:nvPr>
        </p:nvSpPr>
        <p:spPr>
          <a:xfrm>
            <a:off x="423863" y="1741488"/>
            <a:ext cx="8639175" cy="4370387"/>
          </a:xfrm>
        </p:spPr>
        <p:txBody>
          <a:bodyPr/>
          <a:lstStyle/>
          <a:p>
            <a:pPr marL="361950" indent="-361950">
              <a:spcBef>
                <a:spcPts val="900"/>
              </a:spcBef>
            </a:pPr>
            <a:r>
              <a:rPr lang="zh-CN" altLang="zh-CN">
                <a:latin typeface="Times New Roman" panose="02020603050405020304" pitchFamily="18" charset="0"/>
                <a:cs typeface="Times New Roman" panose="02020603050405020304" pitchFamily="18" charset="0"/>
              </a:rPr>
              <a:t>四则运算</a:t>
            </a:r>
            <a:r>
              <a:rPr lang="zh-CN" altLang="en-US">
                <a:latin typeface="Times New Roman" panose="02020603050405020304" pitchFamily="18" charset="0"/>
                <a:cs typeface="Times New Roman" panose="02020603050405020304" pitchFamily="18" charset="0"/>
              </a:rPr>
              <a:t>：加（</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）、减（</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）、乘（*）、除（</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）、幂（</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zh-CN" altLang="zh-CN">
                <a:latin typeface="Times New Roman" panose="02020603050405020304" pitchFamily="18" charset="0"/>
                <a:cs typeface="Times New Roman" panose="02020603050405020304" pitchFamily="18" charset="0"/>
              </a:rPr>
              <a:t>数组间的四则运算表示对每个数组中的元素分别进行四则运算，</a:t>
            </a:r>
            <a:r>
              <a:rPr lang="zh-CN" altLang="en-US">
                <a:latin typeface="Times New Roman" panose="02020603050405020304" pitchFamily="18" charset="0"/>
                <a:cs typeface="Times New Roman" panose="02020603050405020304" pitchFamily="18" charset="0"/>
              </a:rPr>
              <a:t>所以</a:t>
            </a:r>
            <a:r>
              <a:rPr lang="zh-CN" altLang="zh-CN">
                <a:latin typeface="Times New Roman" panose="02020603050405020304" pitchFamily="18" charset="0"/>
                <a:cs typeface="Times New Roman" panose="02020603050405020304" pitchFamily="18" charset="0"/>
              </a:rPr>
              <a:t>形状必须相同</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361950" indent="-361950">
              <a:spcBef>
                <a:spcPts val="900"/>
              </a:spcBef>
            </a:pPr>
            <a:r>
              <a:rPr lang="zh-CN" altLang="zh-CN">
                <a:latin typeface="Times New Roman" panose="02020603050405020304" pitchFamily="18" charset="0"/>
                <a:cs typeface="Times New Roman" panose="02020603050405020304" pitchFamily="18" charset="0"/>
              </a:rPr>
              <a:t>比较运算：</a:t>
            </a:r>
            <a:r>
              <a:rPr lang="en-US" altLang="zh-CN">
                <a:latin typeface="Times New Roman" panose="02020603050405020304" pitchFamily="18" charset="0"/>
                <a:cs typeface="Times New Roman" panose="02020603050405020304" pitchFamily="18" charset="0"/>
              </a:rPr>
              <a:t>&gt;</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&lt;</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&gt;=</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&lt;=</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t>
            </a:r>
            <a:r>
              <a:rPr lang="zh-CN" altLang="zh-CN">
                <a:latin typeface="Times New Roman" panose="02020603050405020304" pitchFamily="18" charset="0"/>
                <a:cs typeface="Times New Roman" panose="02020603050405020304" pitchFamily="18" charset="0"/>
              </a:rPr>
              <a:t>。比较运算返回的结果是一个布尔数组，每个元素为每个数组对应元素的比较结果</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361950" indent="-361950">
              <a:spcBef>
                <a:spcPts val="900"/>
              </a:spcBef>
            </a:pPr>
            <a:r>
              <a:rPr lang="zh-CN" altLang="zh-CN">
                <a:latin typeface="Times New Roman" panose="02020603050405020304" pitchFamily="18" charset="0"/>
                <a:cs typeface="Times New Roman" panose="02020603050405020304" pitchFamily="18" charset="0"/>
              </a:rPr>
              <a:t>逻辑运算</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np.any</a:t>
            </a:r>
            <a:r>
              <a:rPr lang="zh-CN" altLang="zh-CN">
                <a:latin typeface="Times New Roman" panose="02020603050405020304" pitchFamily="18" charset="0"/>
                <a:cs typeface="Times New Roman" panose="02020603050405020304" pitchFamily="18" charset="0"/>
              </a:rPr>
              <a:t>函数表示逻辑“</a:t>
            </a:r>
            <a:r>
              <a:rPr lang="en-US" altLang="zh-CN">
                <a:latin typeface="Times New Roman" panose="02020603050405020304" pitchFamily="18" charset="0"/>
                <a:cs typeface="Times New Roman" panose="02020603050405020304" pitchFamily="18" charset="0"/>
              </a:rPr>
              <a:t>or</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np.all</a:t>
            </a:r>
            <a:r>
              <a:rPr lang="zh-CN" altLang="zh-CN">
                <a:latin typeface="Times New Roman" panose="02020603050405020304" pitchFamily="18" charset="0"/>
                <a:cs typeface="Times New Roman" panose="02020603050405020304" pitchFamily="18" charset="0"/>
              </a:rPr>
              <a:t>函数表示逻辑“</a:t>
            </a:r>
            <a:r>
              <a:rPr lang="en-US" altLang="zh-CN">
                <a:latin typeface="Times New Roman" panose="02020603050405020304" pitchFamily="18" charset="0"/>
                <a:cs typeface="Times New Roman" panose="02020603050405020304" pitchFamily="18" charset="0"/>
              </a:rPr>
              <a:t>and</a:t>
            </a:r>
            <a:r>
              <a:rPr lang="zh-CN"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。运算结果返回布尔值。</a:t>
            </a:r>
          </a:p>
        </p:txBody>
      </p:sp>
      <p:sp>
        <p:nvSpPr>
          <p:cNvPr id="3" name="标题 2">
            <a:extLst>
              <a:ext uri="{FF2B5EF4-FFF2-40B4-BE49-F238E27FC236}">
                <a16:creationId xmlns:a16="http://schemas.microsoft.com/office/drawing/2014/main" id="{96404BDC-3BDF-412C-BD74-314D02235350}"/>
              </a:ext>
            </a:extLst>
          </p:cNvPr>
          <p:cNvSpPr>
            <a:spLocks noGrp="1"/>
          </p:cNvSpPr>
          <p:nvPr>
            <p:ph type="title"/>
          </p:nvPr>
        </p:nvSpPr>
        <p:spPr>
          <a:xfrm>
            <a:off x="255588" y="358775"/>
            <a:ext cx="10972800" cy="528638"/>
          </a:xfrm>
        </p:spPr>
        <p:txBody>
          <a:bodyPr/>
          <a:lstStyle/>
          <a:p>
            <a:pPr lvl="2">
              <a:defRPr/>
            </a:pPr>
            <a:r>
              <a:rPr lang="zh-CN" altLang="zh-CN" sz="2800" b="1" dirty="0">
                <a:solidFill>
                  <a:schemeClr val="bg1"/>
                </a:solidFill>
                <a:latin typeface="Times New Roman" pitchFamily="18" charset="0"/>
                <a:cs typeface="Times New Roman" pitchFamily="18" charset="0"/>
              </a:rPr>
              <a:t>认识</a:t>
            </a:r>
            <a:r>
              <a:rPr lang="en-US" altLang="zh-CN" sz="2800" b="1" dirty="0" err="1">
                <a:solidFill>
                  <a:schemeClr val="bg1"/>
                </a:solidFill>
                <a:latin typeface="Times New Roman" pitchFamily="18" charset="0"/>
                <a:cs typeface="Times New Roman" pitchFamily="18" charset="0"/>
              </a:rPr>
              <a:t>ufunc</a:t>
            </a:r>
            <a:r>
              <a:rPr lang="zh-CN" altLang="zh-CN" sz="2800" b="1" dirty="0">
                <a:solidFill>
                  <a:schemeClr val="bg1"/>
                </a:solidFill>
                <a:latin typeface="Times New Roman" pitchFamily="18" charset="0"/>
                <a:cs typeface="Times New Roman" pitchFamily="18" charset="0"/>
              </a:rPr>
              <a:t>函数</a:t>
            </a:r>
            <a:endParaRPr lang="zh-CN" altLang="en-US" sz="2539" dirty="0">
              <a:solidFill>
                <a:schemeClr val="bg1"/>
              </a:solidFill>
              <a:latin typeface="Times New Roman" pitchFamily="18" charset="0"/>
              <a:cs typeface="Times New Roman" pitchFamily="18" charset="0"/>
            </a:endParaRPr>
          </a:p>
        </p:txBody>
      </p:sp>
      <p:sp>
        <p:nvSpPr>
          <p:cNvPr id="39940" name="内容占位符 3">
            <a:extLst>
              <a:ext uri="{FF2B5EF4-FFF2-40B4-BE49-F238E27FC236}">
                <a16:creationId xmlns:a16="http://schemas.microsoft.com/office/drawing/2014/main" id="{5BD90A18-79B8-43C2-8EB3-6CF7306F99EC}"/>
              </a:ext>
            </a:extLst>
          </p:cNvPr>
          <p:cNvSpPr>
            <a:spLocks noGrp="1"/>
          </p:cNvSpPr>
          <p:nvPr>
            <p:ph idx="10"/>
          </p:nvPr>
        </p:nvSpPr>
        <p:spPr>
          <a:xfrm>
            <a:off x="423863" y="1138238"/>
            <a:ext cx="11107737" cy="427037"/>
          </a:xfrm>
        </p:spPr>
        <p:txBody>
          <a:bodyPr/>
          <a:lstStyle/>
          <a:p>
            <a:r>
              <a:rPr altLang="zh-CN">
                <a:latin typeface="Times New Roman" panose="02020603050405020304" pitchFamily="18" charset="0"/>
                <a:cs typeface="Times New Roman" panose="02020603050405020304" pitchFamily="18" charset="0"/>
              </a:rPr>
              <a:t>全称通用函数（</a:t>
            </a:r>
            <a:r>
              <a:rPr lang="en-US" altLang="zh-CN">
                <a:latin typeface="Times New Roman" panose="02020603050405020304" pitchFamily="18" charset="0"/>
                <a:cs typeface="Times New Roman" panose="02020603050405020304" pitchFamily="18" charset="0"/>
              </a:rPr>
              <a:t>universal function</a:t>
            </a:r>
            <a:r>
              <a:rPr altLang="zh-CN">
                <a:latin typeface="Times New Roman" panose="02020603050405020304" pitchFamily="18" charset="0"/>
                <a:cs typeface="Times New Roman" panose="02020603050405020304" pitchFamily="18" charset="0"/>
              </a:rPr>
              <a:t>），是一种能够对数组中所有元素进行操作的函数。</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9205A691-5071-4322-9C40-8627E152FF3F}"/>
              </a:ext>
            </a:extLst>
          </p:cNvPr>
          <p:cNvGraphicFramePr>
            <a:graphicFrameLocks noGrp="1"/>
          </p:cNvGraphicFramePr>
          <p:nvPr>
            <p:ph idx="1"/>
          </p:nvPr>
        </p:nvGraphicFramePr>
        <p:xfrm>
          <a:off x="1387475" y="1957388"/>
          <a:ext cx="9632950" cy="4114800"/>
        </p:xfrm>
        <a:graphic>
          <a:graphicData uri="http://schemas.openxmlformats.org/drawingml/2006/table">
            <a:tbl>
              <a:tblPr firstRow="1" firstCol="1" bandRow="1">
                <a:tableStyleId>{5C22544A-7EE6-4342-B048-85BDC9FD1C3A}</a:tableStyleId>
              </a:tblPr>
              <a:tblGrid>
                <a:gridCol w="1978216">
                  <a:extLst>
                    <a:ext uri="{9D8B030D-6E8A-4147-A177-3AD203B41FA5}">
                      <a16:colId xmlns:a16="http://schemas.microsoft.com/office/drawing/2014/main" val="20000"/>
                    </a:ext>
                  </a:extLst>
                </a:gridCol>
                <a:gridCol w="7654734">
                  <a:extLst>
                    <a:ext uri="{9D8B030D-6E8A-4147-A177-3AD203B41FA5}">
                      <a16:colId xmlns:a16="http://schemas.microsoft.com/office/drawing/2014/main" val="20001"/>
                    </a:ext>
                  </a:extLst>
                </a:gridCol>
              </a:tblGrid>
              <a:tr h="685800">
                <a:tc>
                  <a:txBody>
                    <a:bodyPr/>
                    <a:lstStyle/>
                    <a:p>
                      <a:pPr indent="0" algn="ctr">
                        <a:spcAft>
                          <a:spcPts val="0"/>
                        </a:spcAft>
                      </a:pPr>
                      <a:r>
                        <a:rPr lang="en-US" sz="1800" kern="100" dirty="0">
                          <a:effectLst/>
                          <a:latin typeface="Times New Roman" pitchFamily="18" charset="0"/>
                          <a:ea typeface="微软雅黑" pitchFamily="34" charset="-122"/>
                          <a:cs typeface="Times New Roman" pitchFamily="18" charset="0"/>
                        </a:rPr>
                        <a:t> </a:t>
                      </a:r>
                      <a:r>
                        <a:rPr lang="zh-CN" altLang="en-US" sz="1800" kern="100" dirty="0">
                          <a:effectLst/>
                          <a:latin typeface="Times New Roman" pitchFamily="18" charset="0"/>
                          <a:ea typeface="微软雅黑" pitchFamily="34" charset="-122"/>
                          <a:cs typeface="Times New Roman" pitchFamily="18" charset="0"/>
                        </a:rPr>
                        <a:t>属性</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ctr">
                        <a:spcAft>
                          <a:spcPts val="0"/>
                        </a:spcAft>
                      </a:pPr>
                      <a:r>
                        <a:rPr lang="zh-CN" altLang="en-US" sz="1800" kern="100" dirty="0">
                          <a:effectLst/>
                          <a:latin typeface="Times New Roman" pitchFamily="18" charset="0"/>
                          <a:ea typeface="微软雅黑" pitchFamily="34" charset="-122"/>
                          <a:cs typeface="Times New Roman" pitchFamily="18" charset="0"/>
                        </a:rPr>
                        <a:t>说明</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0"/>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ndim</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。表示数组的维数</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1"/>
                  </a:ext>
                </a:extLst>
              </a:tr>
              <a:tr h="685800">
                <a:tc>
                  <a:txBody>
                    <a:bodyPr/>
                    <a:lstStyle/>
                    <a:p>
                      <a:pPr indent="0" algn="ctr">
                        <a:spcAft>
                          <a:spcPts val="0"/>
                        </a:spcAft>
                      </a:pPr>
                      <a:r>
                        <a:rPr lang="en-US" altLang="zh-CN" sz="1800" kern="100" dirty="0">
                          <a:effectLst/>
                          <a:latin typeface="Times New Roman" pitchFamily="18" charset="0"/>
                          <a:ea typeface="微软雅黑" pitchFamily="34" charset="-122"/>
                          <a:cs typeface="Times New Roman" pitchFamily="18" charset="0"/>
                        </a:rPr>
                        <a:t>shape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a:effectLst/>
                          <a:latin typeface="Times New Roman" pitchFamily="18" charset="0"/>
                          <a:ea typeface="微软雅黑" pitchFamily="34" charset="-122"/>
                          <a:cs typeface="Times New Roman" pitchFamily="18" charset="0"/>
                        </a:rPr>
                        <a:t>tuple</a:t>
                      </a:r>
                      <a:r>
                        <a:rPr lang="zh-CN" altLang="en-US" sz="1800" kern="100" dirty="0">
                          <a:effectLst/>
                          <a:latin typeface="Times New Roman" pitchFamily="18" charset="0"/>
                          <a:ea typeface="微软雅黑" pitchFamily="34" charset="-122"/>
                          <a:cs typeface="Times New Roman" pitchFamily="18" charset="0"/>
                        </a:rPr>
                        <a:t>。表示数组的尺寸，对于 </a:t>
                      </a:r>
                      <a:r>
                        <a:rPr lang="en-US" altLang="zh-CN" sz="1800" kern="100" dirty="0">
                          <a:effectLst/>
                          <a:latin typeface="Times New Roman" pitchFamily="18" charset="0"/>
                          <a:ea typeface="微软雅黑" pitchFamily="34" charset="-122"/>
                          <a:cs typeface="Times New Roman" pitchFamily="18" charset="0"/>
                        </a:rPr>
                        <a:t>n </a:t>
                      </a:r>
                      <a:r>
                        <a:rPr lang="zh-CN" altLang="en-US" sz="1800" kern="100" dirty="0">
                          <a:effectLst/>
                          <a:latin typeface="Times New Roman" pitchFamily="18" charset="0"/>
                          <a:ea typeface="微软雅黑" pitchFamily="34" charset="-122"/>
                          <a:cs typeface="Times New Roman" pitchFamily="18" charset="0"/>
                        </a:rPr>
                        <a:t>行 </a:t>
                      </a:r>
                      <a:r>
                        <a:rPr lang="en-US" altLang="zh-CN" sz="1800" kern="100" dirty="0">
                          <a:effectLst/>
                          <a:latin typeface="Times New Roman" pitchFamily="18" charset="0"/>
                          <a:ea typeface="微软雅黑" pitchFamily="34" charset="-122"/>
                          <a:cs typeface="Times New Roman" pitchFamily="18" charset="0"/>
                        </a:rPr>
                        <a:t>m </a:t>
                      </a:r>
                      <a:r>
                        <a:rPr lang="zh-CN" altLang="en-US" sz="1800" kern="100" dirty="0">
                          <a:effectLst/>
                          <a:latin typeface="Times New Roman" pitchFamily="18" charset="0"/>
                          <a:ea typeface="微软雅黑" pitchFamily="34" charset="-122"/>
                          <a:cs typeface="Times New Roman" pitchFamily="18" charset="0"/>
                        </a:rPr>
                        <a:t>列的矩阵，形状为</a:t>
                      </a:r>
                      <a:r>
                        <a:rPr lang="en-US" altLang="zh-CN" sz="1800" kern="100" dirty="0">
                          <a:effectLst/>
                          <a:latin typeface="Times New Roman" pitchFamily="18" charset="0"/>
                          <a:ea typeface="微软雅黑" pitchFamily="34" charset="-122"/>
                          <a:cs typeface="Times New Roman" pitchFamily="18" charset="0"/>
                        </a:rPr>
                        <a:t>(</a:t>
                      </a:r>
                      <a:r>
                        <a:rPr lang="en-US" altLang="zh-CN" sz="1800" kern="100" dirty="0" err="1">
                          <a:effectLst/>
                          <a:latin typeface="Times New Roman" pitchFamily="18" charset="0"/>
                          <a:ea typeface="微软雅黑" pitchFamily="34" charset="-122"/>
                          <a:cs typeface="Times New Roman" pitchFamily="18" charset="0"/>
                        </a:rPr>
                        <a:t>n,m</a:t>
                      </a:r>
                      <a:r>
                        <a:rPr lang="en-US" altLang="zh-CN" sz="1800" kern="100" dirty="0">
                          <a:effectLst/>
                          <a:latin typeface="Times New Roman" pitchFamily="18" charset="0"/>
                          <a:ea typeface="微软雅黑" pitchFamily="34" charset="-122"/>
                          <a:cs typeface="Times New Roman" pitchFamily="18" charset="0"/>
                        </a:rPr>
                        <a:t>)</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2"/>
                  </a:ext>
                </a:extLst>
              </a:tr>
              <a:tr h="685800">
                <a:tc>
                  <a:txBody>
                    <a:bodyPr/>
                    <a:lstStyle/>
                    <a:p>
                      <a:pPr indent="0" algn="ctr">
                        <a:spcAft>
                          <a:spcPts val="0"/>
                        </a:spcAft>
                      </a:pPr>
                      <a:r>
                        <a:rPr lang="en-US" altLang="zh-CN" sz="1800" kern="100" dirty="0">
                          <a:effectLst/>
                          <a:latin typeface="Times New Roman" pitchFamily="18" charset="0"/>
                          <a:ea typeface="微软雅黑" pitchFamily="34" charset="-122"/>
                          <a:cs typeface="Times New Roman" pitchFamily="18" charset="0"/>
                        </a:rPr>
                        <a:t>size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。表示数组的元素总数，等于数组形状的乘积</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3"/>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dtype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a:effectLst/>
                          <a:latin typeface="Times New Roman" pitchFamily="18" charset="0"/>
                          <a:ea typeface="微软雅黑" pitchFamily="34" charset="-122"/>
                          <a:cs typeface="Times New Roman" pitchFamily="18" charset="0"/>
                        </a:rPr>
                        <a:t>data-type</a:t>
                      </a:r>
                      <a:r>
                        <a:rPr lang="zh-CN" altLang="en-US" sz="1800" kern="100" dirty="0">
                          <a:effectLst/>
                          <a:latin typeface="Times New Roman" pitchFamily="18" charset="0"/>
                          <a:ea typeface="微软雅黑" pitchFamily="34" charset="-122"/>
                          <a:cs typeface="Times New Roman" pitchFamily="18" charset="0"/>
                        </a:rPr>
                        <a:t>。描述数组中元素的类型</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4"/>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itemsize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。表示数组的每个元素的大小（以字节为单位）。</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5"/>
                  </a:ext>
                </a:extLst>
              </a:tr>
            </a:tbl>
          </a:graphicData>
        </a:graphic>
      </p:graphicFrame>
      <p:sp>
        <p:nvSpPr>
          <p:cNvPr id="10265" name="标题 2">
            <a:extLst>
              <a:ext uri="{FF2B5EF4-FFF2-40B4-BE49-F238E27FC236}">
                <a16:creationId xmlns:a16="http://schemas.microsoft.com/office/drawing/2014/main" id="{09C5CAB2-A4F5-49CF-98CD-36F269815B62}"/>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0266" name="内容占位符 3">
            <a:extLst>
              <a:ext uri="{FF2B5EF4-FFF2-40B4-BE49-F238E27FC236}">
                <a16:creationId xmlns:a16="http://schemas.microsoft.com/office/drawing/2014/main" id="{5EF456A8-C01D-47A9-B580-9335E328CA80}"/>
              </a:ext>
            </a:extLst>
          </p:cNvPr>
          <p:cNvSpPr>
            <a:spLocks noGrp="1"/>
          </p:cNvSpPr>
          <p:nvPr>
            <p:ph idx="10"/>
          </p:nvPr>
        </p:nvSpPr>
        <p:spPr>
          <a:xfrm>
            <a:off x="423863" y="1138238"/>
            <a:ext cx="11107737" cy="427037"/>
          </a:xfrm>
        </p:spPr>
        <p:txBody>
          <a:bodyPr/>
          <a:lstStyle/>
          <a:p>
            <a:r>
              <a:rPr lang="en-US" altLang="zh-CN">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．数组属性：</a:t>
            </a:r>
            <a:r>
              <a:rPr lang="en-US" altLang="zh-CN">
                <a:latin typeface="Times New Roman" panose="02020603050405020304" pitchFamily="18" charset="0"/>
                <a:cs typeface="Times New Roman" panose="02020603050405020304" pitchFamily="18" charset="0"/>
              </a:rPr>
              <a:t>ndarray</a:t>
            </a:r>
            <a:r>
              <a:rPr>
                <a:latin typeface="Times New Roman" panose="02020603050405020304" pitchFamily="18" charset="0"/>
                <a:cs typeface="Times New Roman" panose="02020603050405020304" pitchFamily="18" charset="0"/>
              </a:rPr>
              <a:t>（数组）是存储单一数据类型的多维数组。</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8AD73F-A3F3-46C5-B411-66B4235E0AB8}"/>
              </a:ext>
            </a:extLst>
          </p:cNvPr>
          <p:cNvSpPr>
            <a:spLocks noGrp="1"/>
          </p:cNvSpPr>
          <p:nvPr>
            <p:ph idx="1"/>
          </p:nvPr>
        </p:nvSpPr>
        <p:spPr>
          <a:xfrm>
            <a:off x="423863" y="1741488"/>
            <a:ext cx="8639175" cy="4370387"/>
          </a:xfrm>
        </p:spPr>
        <p:txBody>
          <a:bodyPr/>
          <a:lstStyle/>
          <a:p>
            <a:pPr marL="0" indent="0">
              <a:spcBef>
                <a:spcPts val="900"/>
              </a:spcBef>
              <a:buFont typeface="Wingdings" panose="05000000000000000000" pitchFamily="2" charset="2"/>
              <a:buNone/>
              <a:defRPr/>
            </a:pPr>
            <a:r>
              <a:rPr lang="zh-CN" altLang="zh-CN" dirty="0">
                <a:latin typeface="Times New Roman" pitchFamily="18" charset="0"/>
                <a:cs typeface="Times New Roman" pitchFamily="18" charset="0"/>
              </a:rPr>
              <a:t>广播（</a:t>
            </a:r>
            <a:r>
              <a:rPr lang="en-US" altLang="zh-CN" dirty="0">
                <a:latin typeface="Times New Roman" pitchFamily="18" charset="0"/>
                <a:cs typeface="Times New Roman" pitchFamily="18" charset="0"/>
              </a:rPr>
              <a:t>broadcasting</a:t>
            </a:r>
            <a:r>
              <a:rPr lang="zh-CN" altLang="zh-CN" dirty="0">
                <a:latin typeface="Times New Roman" pitchFamily="18" charset="0"/>
                <a:cs typeface="Times New Roman" pitchFamily="18" charset="0"/>
              </a:rPr>
              <a:t>）是指不同形状的数组之间执行算术运算的方式。需要遵循</a:t>
            </a:r>
            <a:r>
              <a:rPr lang="en-US" altLang="zh-CN" dirty="0">
                <a:latin typeface="Times New Roman" pitchFamily="18" charset="0"/>
                <a:cs typeface="Times New Roman" pitchFamily="18" charset="0"/>
              </a:rPr>
              <a:t>4</a:t>
            </a:r>
            <a:r>
              <a:rPr lang="zh-CN" altLang="zh-CN" dirty="0">
                <a:latin typeface="Times New Roman" pitchFamily="18" charset="0"/>
                <a:cs typeface="Times New Roman" pitchFamily="18" charset="0"/>
              </a:rPr>
              <a:t>个原则。</a:t>
            </a:r>
          </a:p>
          <a:p>
            <a:pPr>
              <a:spcBef>
                <a:spcPts val="900"/>
              </a:spcBef>
              <a:defRPr/>
            </a:pPr>
            <a:r>
              <a:rPr lang="zh-CN" altLang="zh-CN" dirty="0">
                <a:latin typeface="Times New Roman" pitchFamily="18" charset="0"/>
                <a:cs typeface="Times New Roman" pitchFamily="18" charset="0"/>
              </a:rPr>
              <a:t>让所有输入数组都向其中</a:t>
            </a:r>
            <a:r>
              <a:rPr lang="en-US" altLang="zh-CN" dirty="0">
                <a:latin typeface="Times New Roman" pitchFamily="18" charset="0"/>
                <a:cs typeface="Times New Roman" pitchFamily="18" charset="0"/>
              </a:rPr>
              <a:t>shape</a:t>
            </a:r>
            <a:r>
              <a:rPr lang="zh-CN" altLang="zh-CN" dirty="0">
                <a:latin typeface="Times New Roman" pitchFamily="18" charset="0"/>
                <a:cs typeface="Times New Roman" pitchFamily="18" charset="0"/>
              </a:rPr>
              <a:t>最长的数组看齐，</a:t>
            </a:r>
            <a:r>
              <a:rPr lang="en-US" altLang="zh-CN" dirty="0">
                <a:latin typeface="Times New Roman" pitchFamily="18" charset="0"/>
                <a:cs typeface="Times New Roman" pitchFamily="18" charset="0"/>
              </a:rPr>
              <a:t>shape</a:t>
            </a:r>
            <a:r>
              <a:rPr lang="zh-CN" altLang="zh-CN" dirty="0">
                <a:latin typeface="Times New Roman" pitchFamily="18" charset="0"/>
                <a:cs typeface="Times New Roman" pitchFamily="18" charset="0"/>
              </a:rPr>
              <a:t>中不足的部分都通过在前面加</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补齐。</a:t>
            </a:r>
          </a:p>
          <a:p>
            <a:pPr>
              <a:spcBef>
                <a:spcPts val="900"/>
              </a:spcBef>
              <a:defRPr/>
            </a:pPr>
            <a:r>
              <a:rPr lang="zh-CN" altLang="zh-CN" dirty="0">
                <a:latin typeface="Times New Roman" pitchFamily="18" charset="0"/>
                <a:cs typeface="Times New Roman" pitchFamily="18" charset="0"/>
              </a:rPr>
              <a:t>输出数组的</a:t>
            </a:r>
            <a:r>
              <a:rPr lang="en-US" altLang="zh-CN" dirty="0">
                <a:latin typeface="Times New Roman" pitchFamily="18" charset="0"/>
                <a:cs typeface="Times New Roman" pitchFamily="18" charset="0"/>
              </a:rPr>
              <a:t>shape</a:t>
            </a:r>
            <a:r>
              <a:rPr lang="zh-CN" altLang="zh-CN" dirty="0">
                <a:latin typeface="Times New Roman" pitchFamily="18" charset="0"/>
                <a:cs typeface="Times New Roman" pitchFamily="18" charset="0"/>
              </a:rPr>
              <a:t>是输入数组</a:t>
            </a:r>
            <a:r>
              <a:rPr lang="en-US" altLang="zh-CN" dirty="0">
                <a:latin typeface="Times New Roman" pitchFamily="18" charset="0"/>
                <a:cs typeface="Times New Roman" pitchFamily="18" charset="0"/>
              </a:rPr>
              <a:t>shape</a:t>
            </a:r>
            <a:r>
              <a:rPr lang="zh-CN" altLang="zh-CN" dirty="0">
                <a:latin typeface="Times New Roman" pitchFamily="18" charset="0"/>
                <a:cs typeface="Times New Roman" pitchFamily="18" charset="0"/>
              </a:rPr>
              <a:t>的各个轴上的最大值。</a:t>
            </a:r>
          </a:p>
          <a:p>
            <a:pPr>
              <a:spcBef>
                <a:spcPts val="900"/>
              </a:spcBef>
              <a:defRPr/>
            </a:pPr>
            <a:r>
              <a:rPr lang="zh-CN" altLang="zh-CN" dirty="0">
                <a:latin typeface="Times New Roman" pitchFamily="18" charset="0"/>
                <a:cs typeface="Times New Roman" pitchFamily="18" charset="0"/>
              </a:rPr>
              <a:t>如果输入数组的某个轴和输出数组的对应轴的长度相同或者其长度为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时，这个数组能够用来计算，否则出错。</a:t>
            </a:r>
          </a:p>
          <a:p>
            <a:pPr>
              <a:spcBef>
                <a:spcPts val="900"/>
              </a:spcBef>
              <a:defRPr/>
            </a:pPr>
            <a:r>
              <a:rPr lang="zh-CN" altLang="zh-CN" dirty="0">
                <a:latin typeface="Times New Roman" pitchFamily="18" charset="0"/>
                <a:cs typeface="Times New Roman" pitchFamily="18" charset="0"/>
              </a:rPr>
              <a:t>当输入数组的某个轴的长度为</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时，沿着此轴运算时都用此轴上的第一组值。</a:t>
            </a:r>
          </a:p>
          <a:p>
            <a:pPr>
              <a:spcBef>
                <a:spcPts val="900"/>
              </a:spcBef>
              <a:defRPr/>
            </a:pPr>
            <a:endParaRPr lang="zh-CN" altLang="en-US" dirty="0">
              <a:latin typeface="Times New Roman" pitchFamily="18" charset="0"/>
              <a:cs typeface="Times New Roman" pitchFamily="18" charset="0"/>
            </a:endParaRPr>
          </a:p>
        </p:txBody>
      </p:sp>
      <p:sp>
        <p:nvSpPr>
          <p:cNvPr id="40963" name="标题 2">
            <a:extLst>
              <a:ext uri="{FF2B5EF4-FFF2-40B4-BE49-F238E27FC236}">
                <a16:creationId xmlns:a16="http://schemas.microsoft.com/office/drawing/2014/main" id="{9189745B-D2F4-4155-B496-964532384EAA}"/>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认识</a:t>
            </a:r>
            <a:r>
              <a:rPr lang="en-US" altLang="zh-CN">
                <a:latin typeface="Times New Roman" panose="02020603050405020304" pitchFamily="18" charset="0"/>
                <a:cs typeface="Times New Roman" panose="02020603050405020304" pitchFamily="18" charset="0"/>
              </a:rPr>
              <a:t>ufunc</a:t>
            </a:r>
            <a:r>
              <a:rPr lang="zh-CN" altLang="zh-CN">
                <a:latin typeface="Times New Roman" panose="02020603050405020304" pitchFamily="18" charset="0"/>
                <a:cs typeface="Times New Roman" panose="02020603050405020304" pitchFamily="18" charset="0"/>
              </a:rPr>
              <a:t>函数</a:t>
            </a:r>
            <a:endParaRPr lang="zh-CN" altLang="en-US">
              <a:latin typeface="Times New Roman" panose="02020603050405020304" pitchFamily="18" charset="0"/>
              <a:cs typeface="Times New Roman" panose="02020603050405020304" pitchFamily="18" charset="0"/>
            </a:endParaRPr>
          </a:p>
        </p:txBody>
      </p:sp>
      <p:sp>
        <p:nvSpPr>
          <p:cNvPr id="40964" name="内容占位符 3">
            <a:extLst>
              <a:ext uri="{FF2B5EF4-FFF2-40B4-BE49-F238E27FC236}">
                <a16:creationId xmlns:a16="http://schemas.microsoft.com/office/drawing/2014/main" id="{2E2BB7E9-BC96-4563-A202-C8DF525A828E}"/>
              </a:ext>
            </a:extLst>
          </p:cNvPr>
          <p:cNvSpPr>
            <a:spLocks noGrp="1"/>
          </p:cNvSpPr>
          <p:nvPr>
            <p:ph idx="10"/>
          </p:nvPr>
        </p:nvSpPr>
        <p:spPr>
          <a:xfrm>
            <a:off x="423863" y="1138238"/>
            <a:ext cx="11107737" cy="427037"/>
          </a:xfrm>
        </p:spPr>
        <p:txBody>
          <a:bodyPr/>
          <a:lstStyle/>
          <a:p>
            <a:pPr marL="0" lvl="3" indent="0">
              <a:buClr>
                <a:srgbClr val="000066"/>
              </a:buClr>
              <a:buFont typeface="Arial" panose="020B0604020202020204" pitchFamily="34" charset="0"/>
              <a:buNone/>
            </a:pPr>
            <a:r>
              <a:rPr lang="en-US" altLang="zh-CN" sz="2000" b="1">
                <a:solidFill>
                  <a:schemeClr val="bg1"/>
                </a:solidFill>
                <a:latin typeface="Times New Roman" panose="02020603050405020304" pitchFamily="18" charset="0"/>
                <a:cs typeface="Times New Roman" panose="02020603050405020304" pitchFamily="18" charset="0"/>
              </a:rPr>
              <a:t>ufunc</a:t>
            </a:r>
            <a:r>
              <a:rPr lang="zh-CN" altLang="zh-CN" sz="2000" b="1">
                <a:solidFill>
                  <a:schemeClr val="bg1"/>
                </a:solidFill>
                <a:latin typeface="Times New Roman" panose="02020603050405020304" pitchFamily="18" charset="0"/>
                <a:cs typeface="Times New Roman" panose="02020603050405020304" pitchFamily="18" charset="0"/>
              </a:rPr>
              <a:t>函数的广播机制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a:extLst>
              <a:ext uri="{FF2B5EF4-FFF2-40B4-BE49-F238E27FC236}">
                <a16:creationId xmlns:a16="http://schemas.microsoft.com/office/drawing/2014/main" id="{2AC6D54F-DC25-40C2-94D6-B0EEBFA5832A}"/>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认识</a:t>
            </a:r>
            <a:r>
              <a:rPr lang="en-US" altLang="zh-CN">
                <a:latin typeface="Times New Roman" panose="02020603050405020304" pitchFamily="18" charset="0"/>
                <a:cs typeface="Times New Roman" panose="02020603050405020304" pitchFamily="18" charset="0"/>
              </a:rPr>
              <a:t>ufunc</a:t>
            </a:r>
            <a:r>
              <a:rPr lang="zh-CN" altLang="zh-CN">
                <a:latin typeface="Times New Roman" panose="02020603050405020304" pitchFamily="18" charset="0"/>
                <a:cs typeface="Times New Roman" panose="02020603050405020304" pitchFamily="18" charset="0"/>
              </a:rPr>
              <a:t>函数</a:t>
            </a:r>
            <a:endParaRPr lang="zh-CN" altLang="en-US">
              <a:latin typeface="Times New Roman" panose="02020603050405020304" pitchFamily="18" charset="0"/>
              <a:cs typeface="Times New Roman" panose="02020603050405020304" pitchFamily="18" charset="0"/>
            </a:endParaRPr>
          </a:p>
        </p:txBody>
      </p:sp>
      <p:sp>
        <p:nvSpPr>
          <p:cNvPr id="41987" name="内容占位符 3">
            <a:extLst>
              <a:ext uri="{FF2B5EF4-FFF2-40B4-BE49-F238E27FC236}">
                <a16:creationId xmlns:a16="http://schemas.microsoft.com/office/drawing/2014/main" id="{D47F10C7-C6F0-4C4C-8030-61B7632C5560}"/>
              </a:ext>
            </a:extLst>
          </p:cNvPr>
          <p:cNvSpPr>
            <a:spLocks noGrp="1"/>
          </p:cNvSpPr>
          <p:nvPr>
            <p:ph idx="10"/>
          </p:nvPr>
        </p:nvSpPr>
        <p:spPr>
          <a:xfrm>
            <a:off x="423863" y="1138238"/>
            <a:ext cx="11107737" cy="427037"/>
          </a:xfrm>
        </p:spPr>
        <p:txBody>
          <a:bodyPr/>
          <a:lstStyle/>
          <a:p>
            <a:pPr marL="0" lvl="3" indent="0">
              <a:buClr>
                <a:srgbClr val="000066"/>
              </a:buClr>
              <a:buFont typeface="Arial" panose="020B0604020202020204" pitchFamily="34" charset="0"/>
              <a:buNone/>
            </a:pPr>
            <a:r>
              <a:rPr lang="en-US" altLang="zh-CN" sz="2000" b="1">
                <a:solidFill>
                  <a:schemeClr val="bg1"/>
                </a:solidFill>
                <a:latin typeface="Times New Roman" panose="02020603050405020304" pitchFamily="18" charset="0"/>
                <a:cs typeface="Times New Roman" panose="02020603050405020304" pitchFamily="18" charset="0"/>
              </a:rPr>
              <a:t>ufunc</a:t>
            </a:r>
            <a:r>
              <a:rPr lang="zh-CN" altLang="zh-CN" sz="2000" b="1">
                <a:solidFill>
                  <a:schemeClr val="bg1"/>
                </a:solidFill>
                <a:latin typeface="Times New Roman" panose="02020603050405020304" pitchFamily="18" charset="0"/>
                <a:cs typeface="Times New Roman" panose="02020603050405020304" pitchFamily="18" charset="0"/>
              </a:rPr>
              <a:t>函数的广播机制</a:t>
            </a:r>
          </a:p>
        </p:txBody>
      </p:sp>
      <p:sp>
        <p:nvSpPr>
          <p:cNvPr id="41988" name="内容占位符 3">
            <a:extLst>
              <a:ext uri="{FF2B5EF4-FFF2-40B4-BE49-F238E27FC236}">
                <a16:creationId xmlns:a16="http://schemas.microsoft.com/office/drawing/2014/main" id="{501E8161-B57B-462D-807A-30F6039F9700}"/>
              </a:ext>
            </a:extLst>
          </p:cNvPr>
          <p:cNvSpPr>
            <a:spLocks noGrp="1"/>
          </p:cNvSpPr>
          <p:nvPr>
            <p:ph idx="1"/>
          </p:nvPr>
        </p:nvSpPr>
        <p:spPr>
          <a:xfrm>
            <a:off x="423863" y="1741488"/>
            <a:ext cx="8639175" cy="4370387"/>
          </a:xfrm>
        </p:spPr>
        <p:txBody>
          <a:bodyPr/>
          <a:lstStyle/>
          <a:p>
            <a:pPr marL="271463" indent="-271463"/>
            <a:r>
              <a:rPr lang="zh-CN" altLang="en-US"/>
              <a:t>一维数组的广播机制</a:t>
            </a:r>
            <a:endParaRPr lang="en-US" altLang="zh-CN"/>
          </a:p>
          <a:p>
            <a:pPr marL="271463" indent="-271463"/>
            <a:endParaRPr lang="en-US" altLang="zh-CN"/>
          </a:p>
          <a:p>
            <a:pPr marL="271463" indent="-271463"/>
            <a:endParaRPr lang="en-US" altLang="zh-CN"/>
          </a:p>
          <a:p>
            <a:pPr marL="271463" indent="-271463"/>
            <a:endParaRPr lang="en-US" altLang="zh-CN"/>
          </a:p>
          <a:p>
            <a:pPr marL="271463" indent="-271463"/>
            <a:endParaRPr lang="en-US" altLang="zh-CN"/>
          </a:p>
          <a:p>
            <a:pPr marL="271463" indent="-271463"/>
            <a:r>
              <a:rPr lang="zh-CN" altLang="en-US"/>
              <a:t>二维数组的广播机制</a:t>
            </a:r>
          </a:p>
        </p:txBody>
      </p:sp>
      <p:pic>
        <p:nvPicPr>
          <p:cNvPr id="41989" name="图片 2">
            <a:extLst>
              <a:ext uri="{FF2B5EF4-FFF2-40B4-BE49-F238E27FC236}">
                <a16:creationId xmlns:a16="http://schemas.microsoft.com/office/drawing/2014/main" id="{DD7BEA46-DA29-4481-8D1C-2CDDE906F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78088"/>
            <a:ext cx="467995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4">
            <a:extLst>
              <a:ext uri="{FF2B5EF4-FFF2-40B4-BE49-F238E27FC236}">
                <a16:creationId xmlns:a16="http://schemas.microsoft.com/office/drawing/2014/main" id="{5C7146CF-02DF-4439-8C94-D39BA04FB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702175"/>
            <a:ext cx="46799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3E01DEF-DC97-45AE-B79A-EB92EFA8ED90}"/>
              </a:ext>
            </a:extLst>
          </p:cNvPr>
          <p:cNvCxnSpPr>
            <a:cxnSpLocks/>
          </p:cNvCxnSpPr>
          <p:nvPr/>
        </p:nvCxnSpPr>
        <p:spPr>
          <a:xfrm>
            <a:off x="2882900" y="1657350"/>
            <a:ext cx="0" cy="347980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97F847C-5755-49F5-87F7-A5FC8A7D1793}"/>
              </a:ext>
            </a:extLst>
          </p:cNvPr>
          <p:cNvSpPr>
            <a:spLocks noChangeShapeType="1"/>
          </p:cNvSpPr>
          <p:nvPr/>
        </p:nvSpPr>
        <p:spPr bwMode="auto">
          <a:xfrm>
            <a:off x="2266950" y="4384675"/>
            <a:ext cx="660558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20" name="Oval 15">
            <a:extLst>
              <a:ext uri="{FF2B5EF4-FFF2-40B4-BE49-F238E27FC236}">
                <a16:creationId xmlns:a16="http://schemas.microsoft.com/office/drawing/2014/main" id="{91E3C224-9B1C-4DBA-8774-12A3C115DB39}"/>
              </a:ext>
            </a:extLst>
          </p:cNvPr>
          <p:cNvSpPr>
            <a:spLocks noChangeArrowheads="1"/>
          </p:cNvSpPr>
          <p:nvPr/>
        </p:nvSpPr>
        <p:spPr bwMode="auto">
          <a:xfrm>
            <a:off x="2576481" y="1960469"/>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23" name="AutoShape 17">
            <a:extLst>
              <a:ext uri="{FF2B5EF4-FFF2-40B4-BE49-F238E27FC236}">
                <a16:creationId xmlns:a16="http://schemas.microsoft.com/office/drawing/2014/main" id="{E654E4C6-D554-487B-A36B-79B2CA815E13}"/>
              </a:ext>
            </a:extLst>
          </p:cNvPr>
          <p:cNvSpPr>
            <a:spLocks noChangeArrowheads="1"/>
          </p:cNvSpPr>
          <p:nvPr/>
        </p:nvSpPr>
        <p:spPr bwMode="auto">
          <a:xfrm>
            <a:off x="3618065" y="2923368"/>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矩阵与通用函数</a:t>
            </a:r>
            <a:endParaRPr lang="zh-CN" altLang="en-US" sz="2200" dirty="0">
              <a:latin typeface="微软雅黑" pitchFamily="34" charset="-122"/>
              <a:ea typeface="微软雅黑" pitchFamily="34" charset="-122"/>
              <a:cs typeface="Times New Roman" pitchFamily="18" charset="0"/>
            </a:endParaRPr>
          </a:p>
        </p:txBody>
      </p:sp>
      <p:sp>
        <p:nvSpPr>
          <p:cNvPr id="25" name="AutoShape 17">
            <a:extLst>
              <a:ext uri="{FF2B5EF4-FFF2-40B4-BE49-F238E27FC236}">
                <a16:creationId xmlns:a16="http://schemas.microsoft.com/office/drawing/2014/main" id="{E5528B04-DF69-490C-B83B-D9DF6ACB5C00}"/>
              </a:ext>
            </a:extLst>
          </p:cNvPr>
          <p:cNvSpPr>
            <a:spLocks noChangeArrowheads="1"/>
          </p:cNvSpPr>
          <p:nvPr/>
        </p:nvSpPr>
        <p:spPr bwMode="auto">
          <a:xfrm>
            <a:off x="3618065" y="4024094"/>
            <a:ext cx="4859850" cy="720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利用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进行统计分析</a:t>
            </a:r>
          </a:p>
        </p:txBody>
      </p:sp>
      <p:sp>
        <p:nvSpPr>
          <p:cNvPr id="43021" name="标题 3">
            <a:extLst>
              <a:ext uri="{FF2B5EF4-FFF2-40B4-BE49-F238E27FC236}">
                <a16:creationId xmlns:a16="http://schemas.microsoft.com/office/drawing/2014/main" id="{CF60B54D-36AA-4A90-9DA3-25F4E3A4D2D5}"/>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目录</a:t>
            </a:r>
          </a:p>
        </p:txBody>
      </p:sp>
      <p:sp>
        <p:nvSpPr>
          <p:cNvPr id="13" name="AutoShape 17">
            <a:extLst>
              <a:ext uri="{FF2B5EF4-FFF2-40B4-BE49-F238E27FC236}">
                <a16:creationId xmlns:a16="http://schemas.microsoft.com/office/drawing/2014/main" id="{6B6F439A-2031-4008-B6A5-E1091AB5A533}"/>
              </a:ext>
            </a:extLst>
          </p:cNvPr>
          <p:cNvSpPr>
            <a:spLocks noChangeArrowheads="1"/>
          </p:cNvSpPr>
          <p:nvPr/>
        </p:nvSpPr>
        <p:spPr bwMode="auto">
          <a:xfrm>
            <a:off x="3618065" y="18884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数组对象 </a:t>
            </a:r>
            <a:r>
              <a:rPr lang="en-US" altLang="zh-CN" sz="2200" dirty="0" err="1">
                <a:latin typeface="微软雅黑" pitchFamily="34" charset="-122"/>
                <a:ea typeface="微软雅黑" pitchFamily="34" charset="-122"/>
                <a:cs typeface="Times New Roman" pitchFamily="18" charset="0"/>
                <a:sym typeface="微软雅黑" pitchFamily="34" charset="-122"/>
              </a:rPr>
              <a:t>ndarray</a:t>
            </a:r>
            <a:endParaRPr lang="zh-CN" altLang="en-US" sz="2200" dirty="0">
              <a:latin typeface="微软雅黑" pitchFamily="34" charset="-122"/>
              <a:ea typeface="微软雅黑" pitchFamily="34" charset="-122"/>
              <a:cs typeface="Times New Roman" pitchFamily="18" charset="0"/>
            </a:endParaRPr>
          </a:p>
        </p:txBody>
      </p:sp>
      <p:sp>
        <p:nvSpPr>
          <p:cNvPr id="14" name="Oval 15">
            <a:extLst>
              <a:ext uri="{FF2B5EF4-FFF2-40B4-BE49-F238E27FC236}">
                <a16:creationId xmlns:a16="http://schemas.microsoft.com/office/drawing/2014/main" id="{F4E4C4CF-AED8-45C8-872C-C1B8A8DEB5A4}"/>
              </a:ext>
            </a:extLst>
          </p:cNvPr>
          <p:cNvSpPr>
            <a:spLocks noChangeArrowheads="1"/>
          </p:cNvSpPr>
          <p:nvPr/>
        </p:nvSpPr>
        <p:spPr bwMode="auto">
          <a:xfrm>
            <a:off x="2576481" y="2995368"/>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6" name="Oval 15">
            <a:extLst>
              <a:ext uri="{FF2B5EF4-FFF2-40B4-BE49-F238E27FC236}">
                <a16:creationId xmlns:a16="http://schemas.microsoft.com/office/drawing/2014/main" id="{822AAC20-88ED-4ADB-BD0D-C68D052A8110}"/>
              </a:ext>
            </a:extLst>
          </p:cNvPr>
          <p:cNvSpPr>
            <a:spLocks noChangeArrowheads="1"/>
          </p:cNvSpPr>
          <p:nvPr/>
        </p:nvSpPr>
        <p:spPr bwMode="auto">
          <a:xfrm>
            <a:off x="2576481" y="4096094"/>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56DB66E9-FB5E-4FEE-9690-72EF9B60801A}"/>
              </a:ext>
            </a:extLst>
          </p:cNvPr>
          <p:cNvSpPr>
            <a:spLocks noGrp="1"/>
          </p:cNvSpPr>
          <p:nvPr>
            <p:ph idx="1"/>
          </p:nvPr>
        </p:nvSpPr>
        <p:spPr>
          <a:xfrm>
            <a:off x="423863" y="1817688"/>
            <a:ext cx="8639175" cy="4338637"/>
          </a:xfrm>
        </p:spPr>
        <p:txBody>
          <a:bodyPr/>
          <a:lstStyle/>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save</a:t>
            </a:r>
            <a:r>
              <a:rPr lang="zh-CN" altLang="zh-CN">
                <a:latin typeface="Times New Roman" panose="02020603050405020304" pitchFamily="18" charset="0"/>
                <a:cs typeface="Times New Roman" panose="02020603050405020304" pitchFamily="18" charset="0"/>
              </a:rPr>
              <a:t>函数是以二进制的格式保存数据</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np.save("../tmp/save_arr",arr)</a:t>
            </a:r>
          </a:p>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load</a:t>
            </a:r>
            <a:r>
              <a:rPr lang="zh-CN" altLang="zh-CN">
                <a:latin typeface="Times New Roman" panose="02020603050405020304" pitchFamily="18" charset="0"/>
                <a:cs typeface="Times New Roman" panose="02020603050405020304" pitchFamily="18" charset="0"/>
              </a:rPr>
              <a:t>函数是从二进制的文件中读取数据。</a:t>
            </a:r>
            <a:r>
              <a:rPr lang="en-US" altLang="zh-CN">
                <a:latin typeface="Times New Roman" panose="02020603050405020304" pitchFamily="18" charset="0"/>
                <a:cs typeface="Times New Roman" panose="02020603050405020304" pitchFamily="18" charset="0"/>
              </a:rPr>
              <a:t> np.load("../tmp/save_arr.npy") </a:t>
            </a:r>
          </a:p>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savez</a:t>
            </a:r>
            <a:r>
              <a:rPr lang="zh-CN" altLang="zh-CN">
                <a:latin typeface="Times New Roman" panose="02020603050405020304" pitchFamily="18" charset="0"/>
                <a:cs typeface="Times New Roman" panose="02020603050405020304" pitchFamily="18" charset="0"/>
              </a:rPr>
              <a:t>函数</a:t>
            </a:r>
            <a:r>
              <a:rPr lang="zh-CN" altLang="en-US">
                <a:latin typeface="Times New Roman" panose="02020603050405020304" pitchFamily="18" charset="0"/>
                <a:cs typeface="Times New Roman" panose="02020603050405020304" pitchFamily="18" charset="0"/>
              </a:rPr>
              <a:t>可以</a:t>
            </a:r>
            <a:r>
              <a:rPr lang="zh-CN" altLang="zh-CN">
                <a:latin typeface="Times New Roman" panose="02020603050405020304" pitchFamily="18" charset="0"/>
                <a:cs typeface="Times New Roman" panose="02020603050405020304" pitchFamily="18" charset="0"/>
              </a:rPr>
              <a:t>将多个数组保存到一个文件中</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np.savez('../tmp/savez_arr',arr1,arr2)</a:t>
            </a:r>
          </a:p>
          <a:p>
            <a:pPr marL="361950" indent="-361950">
              <a:spcBef>
                <a:spcPts val="1000"/>
              </a:spcBef>
              <a:buFont typeface="Wingdings" panose="05000000000000000000" pitchFamily="2" charset="2"/>
              <a:buChar char="Ø"/>
            </a:pPr>
            <a:r>
              <a:rPr lang="zh-CN" altLang="zh-CN">
                <a:latin typeface="Times New Roman" panose="02020603050405020304" pitchFamily="18" charset="0"/>
                <a:cs typeface="Times New Roman" panose="02020603050405020304" pitchFamily="18" charset="0"/>
              </a:rPr>
              <a:t>存储时可以省略扩展名，但读取时不能省略扩展名。</a:t>
            </a:r>
            <a:endParaRPr lang="zh-CN" altLang="en-US">
              <a:latin typeface="Times New Roman" panose="02020603050405020304" pitchFamily="18" charset="0"/>
              <a:cs typeface="Times New Roman" panose="02020603050405020304" pitchFamily="18" charset="0"/>
            </a:endParaRPr>
          </a:p>
        </p:txBody>
      </p:sp>
      <p:sp>
        <p:nvSpPr>
          <p:cNvPr id="44035" name="标题 1">
            <a:extLst>
              <a:ext uri="{FF2B5EF4-FFF2-40B4-BE49-F238E27FC236}">
                <a16:creationId xmlns:a16="http://schemas.microsoft.com/office/drawing/2014/main" id="{FA05A3C9-8FF7-466C-9B14-54160F96D9EE}"/>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读写文件</a:t>
            </a:r>
            <a:endParaRPr lang="zh-CN" altLang="en-US">
              <a:latin typeface="Times New Roman" panose="02020603050405020304" pitchFamily="18" charset="0"/>
              <a:cs typeface="Times New Roman" panose="02020603050405020304" pitchFamily="18" charset="0"/>
            </a:endParaRPr>
          </a:p>
        </p:txBody>
      </p:sp>
      <p:sp>
        <p:nvSpPr>
          <p:cNvPr id="44036" name="内容占位符 3">
            <a:extLst>
              <a:ext uri="{FF2B5EF4-FFF2-40B4-BE49-F238E27FC236}">
                <a16:creationId xmlns:a16="http://schemas.microsoft.com/office/drawing/2014/main" id="{5E276675-A72F-463B-8DF3-33EBF4321C94}"/>
              </a:ext>
            </a:extLst>
          </p:cNvPr>
          <p:cNvSpPr>
            <a:spLocks noGrp="1"/>
          </p:cNvSpPr>
          <p:nvPr>
            <p:ph idx="10"/>
          </p:nvPr>
        </p:nvSpPr>
        <p:spPr>
          <a:xfrm>
            <a:off x="423863" y="1138238"/>
            <a:ext cx="11107737" cy="427037"/>
          </a:xfrm>
        </p:spPr>
        <p:txBody>
          <a:bodyPr/>
          <a:lstStyle/>
          <a:p>
            <a:r>
              <a:rPr lang="en-US" altLang="zh-CN">
                <a:latin typeface="Times New Roman" panose="02020603050405020304" pitchFamily="18" charset="0"/>
                <a:cs typeface="Times New Roman" panose="02020603050405020304" pitchFamily="18" charset="0"/>
              </a:rPr>
              <a:t>NumPy</a:t>
            </a:r>
            <a:r>
              <a:rPr altLang="zh-CN">
                <a:latin typeface="Times New Roman" panose="02020603050405020304" pitchFamily="18" charset="0"/>
                <a:cs typeface="Times New Roman" panose="02020603050405020304" pitchFamily="18" charset="0"/>
              </a:rPr>
              <a:t>文件读写主要有二进制的文件读写和文件列表形式的数据读写两种形式</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23999A-9D53-4B61-AFDA-3BFF2058104F}"/>
              </a:ext>
            </a:extLst>
          </p:cNvPr>
          <p:cNvSpPr>
            <a:spLocks noGrp="1"/>
          </p:cNvSpPr>
          <p:nvPr>
            <p:ph idx="1"/>
          </p:nvPr>
        </p:nvSpPr>
        <p:spPr>
          <a:xfrm>
            <a:off x="423863" y="1817688"/>
            <a:ext cx="8639175" cy="4338637"/>
          </a:xfrm>
        </p:spPr>
        <p:txBody>
          <a:bodyPr/>
          <a:lstStyle/>
          <a:p>
            <a:pPr>
              <a:buFont typeface="Wingdings" pitchFamily="2" charset="2"/>
              <a:buChar char="Ø"/>
              <a:defRPr/>
            </a:pPr>
            <a:r>
              <a:rPr lang="en-US" altLang="zh-CN" dirty="0" err="1">
                <a:latin typeface="Times New Roman" pitchFamily="18" charset="0"/>
                <a:cs typeface="Times New Roman" pitchFamily="18" charset="0"/>
              </a:rPr>
              <a:t>savetxt</a:t>
            </a:r>
            <a:r>
              <a:rPr lang="zh-CN" altLang="zh-CN" dirty="0">
                <a:latin typeface="Times New Roman" pitchFamily="18" charset="0"/>
                <a:cs typeface="Times New Roman" pitchFamily="18" charset="0"/>
              </a:rPr>
              <a:t>函数是将数组写到某种分隔符隔开的文本文件中</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buFont typeface="Arial" panose="020B0604020202020204" pitchFamily="34" charset="0"/>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np.savetxt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tmp</a:t>
            </a:r>
            <a:r>
              <a:rPr lang="en-US" altLang="zh-CN" dirty="0">
                <a:latin typeface="Times New Roman" pitchFamily="18" charset="0"/>
                <a:cs typeface="Times New Roman" pitchFamily="18" charset="0"/>
              </a:rPr>
              <a:t>/arr.txt", </a:t>
            </a:r>
            <a:r>
              <a:rPr lang="en-US" altLang="zh-CN" dirty="0" err="1">
                <a:latin typeface="Times New Roman" pitchFamily="18" charset="0"/>
                <a:cs typeface="Times New Roman" pitchFamily="18" charset="0"/>
              </a:rPr>
              <a:t>arr</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fmt</a:t>
            </a:r>
            <a:r>
              <a:rPr lang="en-US" altLang="zh-CN" dirty="0">
                <a:latin typeface="Times New Roman" pitchFamily="18" charset="0"/>
                <a:cs typeface="Times New Roman" pitchFamily="18" charset="0"/>
              </a:rPr>
              <a:t>="%d", delimiter=",")</a:t>
            </a:r>
          </a:p>
          <a:p>
            <a:pPr marL="0" indent="0">
              <a:buFont typeface="Arial" panose="020B0604020202020204" pitchFamily="34" charset="0"/>
              <a:buNone/>
              <a:defRPr/>
            </a:pPr>
            <a:endParaRPr lang="en-US" altLang="zh-CN" dirty="0">
              <a:latin typeface="Times New Roman" pitchFamily="18" charset="0"/>
              <a:cs typeface="Times New Roman" pitchFamily="18" charset="0"/>
            </a:endParaRPr>
          </a:p>
          <a:p>
            <a:pPr>
              <a:buFont typeface="Wingdings" pitchFamily="2" charset="2"/>
              <a:buChar char="Ø"/>
              <a:defRPr/>
            </a:pPr>
            <a:r>
              <a:rPr lang="en-US" altLang="zh-CN" dirty="0" err="1">
                <a:latin typeface="Times New Roman" pitchFamily="18" charset="0"/>
                <a:cs typeface="Times New Roman" pitchFamily="18" charset="0"/>
              </a:rPr>
              <a:t>loadtxt</a:t>
            </a:r>
            <a:r>
              <a:rPr lang="zh-CN" altLang="zh-CN" dirty="0">
                <a:latin typeface="Times New Roman" pitchFamily="18" charset="0"/>
                <a:cs typeface="Times New Roman" pitchFamily="18" charset="0"/>
              </a:rPr>
              <a:t>函数执行的是把文件加载到一个二维数组中</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buFont typeface="Arial" panose="020B0604020202020204" pitchFamily="34" charset="0"/>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np.loadtxt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tmp</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arr.txt",delimiter</a:t>
            </a:r>
            <a:r>
              <a:rPr lang="en-US" altLang="zh-CN" dirty="0">
                <a:latin typeface="Times New Roman" pitchFamily="18" charset="0"/>
                <a:cs typeface="Times New Roman" pitchFamily="18" charset="0"/>
              </a:rPr>
              <a:t>=",")</a:t>
            </a:r>
          </a:p>
          <a:p>
            <a:pPr marL="0" indent="0">
              <a:buFont typeface="Arial" panose="020B0604020202020204" pitchFamily="34" charset="0"/>
              <a:buNone/>
              <a:defRPr/>
            </a:pPr>
            <a:endParaRPr lang="en-US" altLang="zh-CN" dirty="0">
              <a:latin typeface="Times New Roman" pitchFamily="18" charset="0"/>
              <a:cs typeface="Times New Roman" pitchFamily="18" charset="0"/>
            </a:endParaRPr>
          </a:p>
          <a:p>
            <a:pPr>
              <a:buFont typeface="Wingdings" pitchFamily="2" charset="2"/>
              <a:buChar char="Ø"/>
              <a:defRPr/>
            </a:pPr>
            <a:r>
              <a:rPr lang="en-US" altLang="zh-CN" dirty="0" err="1">
                <a:latin typeface="Times New Roman" pitchFamily="18" charset="0"/>
                <a:cs typeface="Times New Roman" pitchFamily="18" charset="0"/>
              </a:rPr>
              <a:t>genfromtxt</a:t>
            </a:r>
            <a:r>
              <a:rPr lang="zh-CN" altLang="zh-CN" dirty="0">
                <a:latin typeface="Times New Roman" pitchFamily="18" charset="0"/>
                <a:cs typeface="Times New Roman" pitchFamily="18" charset="0"/>
              </a:rPr>
              <a:t>函数面向的是结构化数组和缺失数据。</a:t>
            </a:r>
            <a:endParaRPr lang="en-US" altLang="zh-CN" dirty="0">
              <a:latin typeface="Times New Roman" pitchFamily="18" charset="0"/>
              <a:cs typeface="Times New Roman" pitchFamily="18" charset="0"/>
            </a:endParaRPr>
          </a:p>
          <a:p>
            <a:pPr marL="0" indent="0">
              <a:buFont typeface="Arial" panose="020B0604020202020204" pitchFamily="34" charset="0"/>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np.genfromtxt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tmp</a:t>
            </a:r>
            <a:r>
              <a:rPr lang="en-US" altLang="zh-CN" dirty="0">
                <a:latin typeface="Times New Roman" pitchFamily="18" charset="0"/>
                <a:cs typeface="Times New Roman" pitchFamily="18" charset="0"/>
              </a:rPr>
              <a:t>/arr.txt", delimiter = ",")</a:t>
            </a:r>
            <a:endParaRPr lang="zh-CN" altLang="en-US" dirty="0">
              <a:latin typeface="Times New Roman" pitchFamily="18" charset="0"/>
              <a:cs typeface="Times New Roman" pitchFamily="18" charset="0"/>
            </a:endParaRPr>
          </a:p>
        </p:txBody>
      </p:sp>
      <p:sp>
        <p:nvSpPr>
          <p:cNvPr id="45059" name="标题 1">
            <a:extLst>
              <a:ext uri="{FF2B5EF4-FFF2-40B4-BE49-F238E27FC236}">
                <a16:creationId xmlns:a16="http://schemas.microsoft.com/office/drawing/2014/main" id="{8DC049E5-933A-4624-897B-3E061EF34323}"/>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读写文件</a:t>
            </a:r>
            <a:endParaRPr lang="zh-CN" altLang="en-US">
              <a:latin typeface="Times New Roman" panose="02020603050405020304" pitchFamily="18" charset="0"/>
              <a:cs typeface="Times New Roman" panose="02020603050405020304" pitchFamily="18" charset="0"/>
            </a:endParaRPr>
          </a:p>
        </p:txBody>
      </p:sp>
      <p:sp>
        <p:nvSpPr>
          <p:cNvPr id="45060" name="内容占位符 3">
            <a:extLst>
              <a:ext uri="{FF2B5EF4-FFF2-40B4-BE49-F238E27FC236}">
                <a16:creationId xmlns:a16="http://schemas.microsoft.com/office/drawing/2014/main" id="{F32D97DE-2FFE-4EC0-84B3-4E5746BEB0DC}"/>
              </a:ext>
            </a:extLst>
          </p:cNvPr>
          <p:cNvSpPr>
            <a:spLocks noGrp="1"/>
          </p:cNvSpPr>
          <p:nvPr>
            <p:ph idx="10"/>
          </p:nvPr>
        </p:nvSpPr>
        <p:spPr>
          <a:xfrm>
            <a:off x="423863" y="1138238"/>
            <a:ext cx="11107737" cy="427037"/>
          </a:xfrm>
        </p:spPr>
        <p:txBody>
          <a:bodyPr/>
          <a:lstStyle/>
          <a:p>
            <a:r>
              <a:rPr altLang="zh-CN">
                <a:latin typeface="Times New Roman" panose="02020603050405020304" pitchFamily="18" charset="0"/>
                <a:cs typeface="Times New Roman" panose="02020603050405020304" pitchFamily="18" charset="0"/>
              </a:rPr>
              <a:t>读取文本格式的数据</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BC7DF743-887E-4908-99A1-8EE3805F8631}"/>
              </a:ext>
            </a:extLst>
          </p:cNvPr>
          <p:cNvSpPr>
            <a:spLocks noGrp="1"/>
          </p:cNvSpPr>
          <p:nvPr>
            <p:ph idx="1"/>
          </p:nvPr>
        </p:nvSpPr>
        <p:spPr>
          <a:xfrm>
            <a:off x="423863" y="1817688"/>
            <a:ext cx="8639175" cy="4338637"/>
          </a:xfrm>
        </p:spPr>
        <p:txBody>
          <a:bodyPr/>
          <a:lstStyle/>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sort</a:t>
            </a:r>
            <a:r>
              <a:rPr lang="zh-CN" altLang="zh-CN">
                <a:latin typeface="Times New Roman" panose="02020603050405020304" pitchFamily="18" charset="0"/>
                <a:cs typeface="Times New Roman" panose="02020603050405020304" pitchFamily="18" charset="0"/>
              </a:rPr>
              <a:t>函数是最常用的排序方法</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arr.sort()</a:t>
            </a:r>
          </a:p>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sort</a:t>
            </a:r>
            <a:r>
              <a:rPr lang="zh-CN" altLang="zh-CN">
                <a:latin typeface="Times New Roman" panose="02020603050405020304" pitchFamily="18" charset="0"/>
                <a:cs typeface="Times New Roman" panose="02020603050405020304" pitchFamily="18" charset="0"/>
              </a:rPr>
              <a:t>函数</a:t>
            </a:r>
            <a:r>
              <a:rPr lang="zh-CN" altLang="en-US">
                <a:latin typeface="Times New Roman" panose="02020603050405020304" pitchFamily="18" charset="0"/>
                <a:cs typeface="Times New Roman" panose="02020603050405020304" pitchFamily="18" charset="0"/>
              </a:rPr>
              <a:t>也</a:t>
            </a:r>
            <a:r>
              <a:rPr lang="zh-CN" altLang="zh-CN">
                <a:latin typeface="Times New Roman" panose="02020603050405020304" pitchFamily="18" charset="0"/>
                <a:cs typeface="Times New Roman" panose="02020603050405020304" pitchFamily="18" charset="0"/>
              </a:rPr>
              <a:t>可以指定一个</a:t>
            </a:r>
            <a:r>
              <a:rPr lang="en-US" altLang="zh-CN">
                <a:latin typeface="Times New Roman" panose="02020603050405020304" pitchFamily="18" charset="0"/>
                <a:cs typeface="Times New Roman" panose="02020603050405020304" pitchFamily="18" charset="0"/>
              </a:rPr>
              <a:t>axis</a:t>
            </a:r>
            <a:r>
              <a:rPr lang="zh-CN" altLang="zh-CN">
                <a:latin typeface="Times New Roman" panose="02020603050405020304" pitchFamily="18" charset="0"/>
                <a:cs typeface="Times New Roman" panose="02020603050405020304" pitchFamily="18" charset="0"/>
              </a:rPr>
              <a:t>参数</a:t>
            </a:r>
            <a:r>
              <a:rPr lang="zh-CN" altLang="en-US">
                <a:latin typeface="Times New Roman" panose="02020603050405020304" pitchFamily="18" charset="0"/>
                <a:cs typeface="Times New Roman" panose="02020603050405020304" pitchFamily="18" charset="0"/>
              </a:rPr>
              <a:t>，</a:t>
            </a:r>
            <a:r>
              <a:rPr lang="zh-CN" altLang="zh-CN">
                <a:latin typeface="Times New Roman" panose="02020603050405020304" pitchFamily="18" charset="0"/>
                <a:cs typeface="Times New Roman" panose="02020603050405020304" pitchFamily="18" charset="0"/>
              </a:rPr>
              <a:t>使得</a:t>
            </a:r>
            <a:r>
              <a:rPr lang="en-US" altLang="zh-CN">
                <a:latin typeface="Times New Roman" panose="02020603050405020304" pitchFamily="18" charset="0"/>
                <a:cs typeface="Times New Roman" panose="02020603050405020304" pitchFamily="18" charset="0"/>
              </a:rPr>
              <a:t>sort</a:t>
            </a:r>
            <a:r>
              <a:rPr lang="zh-CN" altLang="zh-CN">
                <a:latin typeface="Times New Roman" panose="02020603050405020304" pitchFamily="18" charset="0"/>
                <a:cs typeface="Times New Roman" panose="02020603050405020304" pitchFamily="18" charset="0"/>
              </a:rPr>
              <a:t>函数可以沿着指定轴对数据集进行排序</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axis=1</a:t>
            </a:r>
            <a:r>
              <a:rPr lang="zh-CN" altLang="en-US">
                <a:latin typeface="Times New Roman" panose="02020603050405020304" pitchFamily="18" charset="0"/>
                <a:cs typeface="Times New Roman" panose="02020603050405020304" pitchFamily="18" charset="0"/>
              </a:rPr>
              <a:t>为</a:t>
            </a:r>
            <a:r>
              <a:rPr lang="zh-CN" altLang="zh-CN">
                <a:latin typeface="Times New Roman" panose="02020603050405020304" pitchFamily="18" charset="0"/>
                <a:cs typeface="Times New Roman" panose="02020603050405020304" pitchFamily="18" charset="0"/>
              </a:rPr>
              <a:t>沿横轴排序</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axis=0</a:t>
            </a:r>
            <a:r>
              <a:rPr lang="zh-CN" altLang="en-US">
                <a:latin typeface="Times New Roman" panose="02020603050405020304" pitchFamily="18" charset="0"/>
                <a:cs typeface="Times New Roman" panose="02020603050405020304" pitchFamily="18" charset="0"/>
              </a:rPr>
              <a:t>为</a:t>
            </a:r>
            <a:r>
              <a:rPr lang="zh-CN" altLang="zh-CN">
                <a:latin typeface="Times New Roman" panose="02020603050405020304" pitchFamily="18" charset="0"/>
                <a:cs typeface="Times New Roman" panose="02020603050405020304" pitchFamily="18" charset="0"/>
              </a:rPr>
              <a:t>沿</a:t>
            </a:r>
            <a:r>
              <a:rPr lang="zh-CN" altLang="en-US">
                <a:latin typeface="Times New Roman" panose="02020603050405020304" pitchFamily="18" charset="0"/>
                <a:cs typeface="Times New Roman" panose="02020603050405020304" pitchFamily="18" charset="0"/>
              </a:rPr>
              <a:t>纵</a:t>
            </a:r>
            <a:r>
              <a:rPr lang="zh-CN" altLang="zh-CN">
                <a:latin typeface="Times New Roman" panose="02020603050405020304" pitchFamily="18" charset="0"/>
                <a:cs typeface="Times New Roman" panose="02020603050405020304" pitchFamily="18" charset="0"/>
              </a:rPr>
              <a:t>轴排序</a:t>
            </a:r>
            <a:r>
              <a:rPr lang="zh-CN" altLang="en-US">
                <a:latin typeface="Times New Roman" panose="02020603050405020304" pitchFamily="18" charset="0"/>
                <a:cs typeface="Times New Roman" panose="02020603050405020304" pitchFamily="18" charset="0"/>
              </a:rPr>
              <a:t>。</a:t>
            </a:r>
          </a:p>
        </p:txBody>
      </p:sp>
      <p:sp>
        <p:nvSpPr>
          <p:cNvPr id="46083" name="标题 2">
            <a:extLst>
              <a:ext uri="{FF2B5EF4-FFF2-40B4-BE49-F238E27FC236}">
                <a16:creationId xmlns:a16="http://schemas.microsoft.com/office/drawing/2014/main" id="{B609B89A-19CD-4C67-B412-3268EDEDCA08}"/>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使用数组进行简单统计分析</a:t>
            </a:r>
            <a:endParaRPr lang="zh-CN" altLang="en-US">
              <a:latin typeface="Times New Roman" panose="02020603050405020304" pitchFamily="18" charset="0"/>
              <a:cs typeface="Times New Roman" panose="02020603050405020304" pitchFamily="18" charset="0"/>
            </a:endParaRPr>
          </a:p>
        </p:txBody>
      </p:sp>
      <p:sp>
        <p:nvSpPr>
          <p:cNvPr id="46084" name="内容占位符 3">
            <a:extLst>
              <a:ext uri="{FF2B5EF4-FFF2-40B4-BE49-F238E27FC236}">
                <a16:creationId xmlns:a16="http://schemas.microsoft.com/office/drawing/2014/main" id="{1E66F25C-0F3D-484A-9A82-2309C2F2F69C}"/>
              </a:ext>
            </a:extLst>
          </p:cNvPr>
          <p:cNvSpPr>
            <a:spLocks noGrp="1"/>
          </p:cNvSpPr>
          <p:nvPr>
            <p:ph idx="10"/>
          </p:nvPr>
        </p:nvSpPr>
        <p:spPr>
          <a:xfrm>
            <a:off x="423863" y="1138238"/>
            <a:ext cx="11107737" cy="427037"/>
          </a:xfrm>
        </p:spPr>
        <p:txBody>
          <a:bodyPr/>
          <a:lstStyle/>
          <a:p>
            <a:r>
              <a:rPr altLang="zh-CN">
                <a:latin typeface="Times New Roman" panose="02020603050405020304" pitchFamily="18" charset="0"/>
                <a:cs typeface="Times New Roman" panose="02020603050405020304" pitchFamily="18" charset="0"/>
              </a:rPr>
              <a:t>直接排序</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04EACB2F-7BE6-4885-9528-8F70A723259D}"/>
              </a:ext>
            </a:extLst>
          </p:cNvPr>
          <p:cNvSpPr>
            <a:spLocks noGrp="1"/>
          </p:cNvSpPr>
          <p:nvPr>
            <p:ph idx="1"/>
          </p:nvPr>
        </p:nvSpPr>
        <p:spPr>
          <a:xfrm>
            <a:off x="423863" y="1817688"/>
            <a:ext cx="8639175" cy="4338637"/>
          </a:xfrm>
        </p:spPr>
        <p:txBody>
          <a:bodyPr/>
          <a:lstStyle/>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argsort</a:t>
            </a:r>
            <a:r>
              <a:rPr lang="zh-CN" altLang="en-US">
                <a:latin typeface="Times New Roman" panose="02020603050405020304" pitchFamily="18" charset="0"/>
                <a:cs typeface="Times New Roman" panose="02020603050405020304" pitchFamily="18" charset="0"/>
              </a:rPr>
              <a:t>函数</a:t>
            </a:r>
            <a:r>
              <a:rPr lang="zh-CN" altLang="zh-CN">
                <a:latin typeface="Times New Roman" panose="02020603050405020304" pitchFamily="18" charset="0"/>
                <a:cs typeface="Times New Roman" panose="02020603050405020304" pitchFamily="18" charset="0"/>
              </a:rPr>
              <a:t>返回值为重新排序值的下标</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arr.argsort()</a:t>
            </a:r>
          </a:p>
          <a:p>
            <a:pPr marL="361950" indent="-361950">
              <a:spcBef>
                <a:spcPts val="1000"/>
              </a:spcBef>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lexsort</a:t>
            </a:r>
            <a:r>
              <a:rPr lang="zh-CN" altLang="en-US">
                <a:latin typeface="Times New Roman" panose="02020603050405020304" pitchFamily="18" charset="0"/>
                <a:cs typeface="Times New Roman" panose="02020603050405020304" pitchFamily="18" charset="0"/>
              </a:rPr>
              <a:t>函数返回值是</a:t>
            </a:r>
            <a:r>
              <a:rPr lang="zh-CN" altLang="zh-CN">
                <a:latin typeface="Times New Roman" panose="02020603050405020304" pitchFamily="18" charset="0"/>
                <a:cs typeface="Times New Roman" panose="02020603050405020304" pitchFamily="18" charset="0"/>
              </a:rPr>
              <a:t>按照最后一个传入数据</a:t>
            </a:r>
            <a:r>
              <a:rPr lang="zh-CN" altLang="en-US">
                <a:latin typeface="Times New Roman" panose="02020603050405020304" pitchFamily="18" charset="0"/>
                <a:cs typeface="Times New Roman" panose="02020603050405020304" pitchFamily="18" charset="0"/>
              </a:rPr>
              <a:t>排序的。</a:t>
            </a:r>
            <a:r>
              <a:rPr lang="en-US" altLang="zh-CN">
                <a:latin typeface="Times New Roman" panose="02020603050405020304" pitchFamily="18" charset="0"/>
                <a:cs typeface="Times New Roman" panose="02020603050405020304" pitchFamily="18" charset="0"/>
              </a:rPr>
              <a:t> np.lexsort((a,b,c))</a:t>
            </a:r>
            <a:endParaRPr lang="zh-CN" altLang="en-US">
              <a:latin typeface="Times New Roman" panose="02020603050405020304" pitchFamily="18" charset="0"/>
              <a:cs typeface="Times New Roman" panose="02020603050405020304" pitchFamily="18" charset="0"/>
            </a:endParaRPr>
          </a:p>
        </p:txBody>
      </p:sp>
      <p:sp>
        <p:nvSpPr>
          <p:cNvPr id="47107" name="标题 2">
            <a:extLst>
              <a:ext uri="{FF2B5EF4-FFF2-40B4-BE49-F238E27FC236}">
                <a16:creationId xmlns:a16="http://schemas.microsoft.com/office/drawing/2014/main" id="{522D94F0-7FAA-4869-B128-D2329C09838A}"/>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使用数组进行简单统计分析</a:t>
            </a:r>
            <a:endParaRPr lang="zh-CN" altLang="en-US">
              <a:latin typeface="Times New Roman" panose="02020603050405020304" pitchFamily="18" charset="0"/>
              <a:cs typeface="Times New Roman" panose="02020603050405020304" pitchFamily="18" charset="0"/>
            </a:endParaRPr>
          </a:p>
        </p:txBody>
      </p:sp>
      <p:sp>
        <p:nvSpPr>
          <p:cNvPr id="47108" name="内容占位符 3">
            <a:extLst>
              <a:ext uri="{FF2B5EF4-FFF2-40B4-BE49-F238E27FC236}">
                <a16:creationId xmlns:a16="http://schemas.microsoft.com/office/drawing/2014/main" id="{FF60DBFC-955D-408D-8399-41EF8A8B3C86}"/>
              </a:ext>
            </a:extLst>
          </p:cNvPr>
          <p:cNvSpPr>
            <a:spLocks noGrp="1"/>
          </p:cNvSpPr>
          <p:nvPr>
            <p:ph idx="10"/>
          </p:nvPr>
        </p:nvSpPr>
        <p:spPr>
          <a:xfrm>
            <a:off x="423863" y="1138238"/>
            <a:ext cx="11107737" cy="427037"/>
          </a:xfrm>
        </p:spPr>
        <p:txBody>
          <a:bodyPr/>
          <a:lstStyle/>
          <a:p>
            <a:r>
              <a:rPr>
                <a:latin typeface="Times New Roman" panose="02020603050405020304" pitchFamily="18" charset="0"/>
                <a:cs typeface="Times New Roman" panose="02020603050405020304" pitchFamily="18" charset="0"/>
              </a:rPr>
              <a:t>间</a:t>
            </a:r>
            <a:r>
              <a:rPr altLang="zh-CN">
                <a:latin typeface="Times New Roman" panose="02020603050405020304" pitchFamily="18" charset="0"/>
                <a:cs typeface="Times New Roman" panose="02020603050405020304" pitchFamily="18" charset="0"/>
              </a:rPr>
              <a:t>接排序</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904DC4-84DE-4544-BC80-656B1C139362}"/>
              </a:ext>
            </a:extLst>
          </p:cNvPr>
          <p:cNvSpPr>
            <a:spLocks noGrp="1"/>
          </p:cNvSpPr>
          <p:nvPr>
            <p:ph idx="1"/>
          </p:nvPr>
        </p:nvSpPr>
        <p:spPr>
          <a:xfrm>
            <a:off x="423863" y="1817688"/>
            <a:ext cx="8639175" cy="4338637"/>
          </a:xfrm>
        </p:spPr>
        <p:txBody>
          <a:bodyPr/>
          <a:lstStyle/>
          <a:p>
            <a:pPr>
              <a:spcBef>
                <a:spcPts val="900"/>
              </a:spcBef>
              <a:buFont typeface="Wingdings" pitchFamily="2" charset="2"/>
              <a:buChar char="Ø"/>
              <a:defRPr/>
            </a:pPr>
            <a:r>
              <a:rPr lang="zh-CN" altLang="zh-CN" dirty="0">
                <a:latin typeface="Times New Roman" pitchFamily="18" charset="0"/>
                <a:cs typeface="Times New Roman" pitchFamily="18" charset="0"/>
              </a:rPr>
              <a:t>通过</a:t>
            </a:r>
            <a:r>
              <a:rPr lang="en-US" altLang="zh-CN" dirty="0">
                <a:latin typeface="Times New Roman" pitchFamily="18" charset="0"/>
                <a:cs typeface="Times New Roman" pitchFamily="18" charset="0"/>
              </a:rPr>
              <a:t>unique</a:t>
            </a:r>
            <a:r>
              <a:rPr lang="zh-CN" altLang="zh-CN" dirty="0">
                <a:latin typeface="Times New Roman" pitchFamily="18" charset="0"/>
                <a:cs typeface="Times New Roman" pitchFamily="18" charset="0"/>
              </a:rPr>
              <a:t>函数</a:t>
            </a:r>
            <a:r>
              <a:rPr lang="zh-CN" altLang="en-US" dirty="0">
                <a:latin typeface="Times New Roman" pitchFamily="18" charset="0"/>
                <a:cs typeface="Times New Roman" pitchFamily="18" charset="0"/>
              </a:rPr>
              <a:t>可以</a:t>
            </a:r>
            <a:r>
              <a:rPr lang="zh-CN" altLang="zh-CN" dirty="0">
                <a:latin typeface="Times New Roman" pitchFamily="18" charset="0"/>
                <a:cs typeface="Times New Roman" pitchFamily="18" charset="0"/>
              </a:rPr>
              <a:t>找出数组中的唯一值并返回已排序的结果</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spcBef>
                <a:spcPts val="900"/>
              </a:spcBef>
              <a:buFont typeface="Wingdings" pitchFamily="2" charset="2"/>
              <a:buChar char="Ø"/>
              <a:defRPr/>
            </a:pPr>
            <a:r>
              <a:rPr lang="en-US" altLang="zh-CN" dirty="0">
                <a:latin typeface="Times New Roman" pitchFamily="18" charset="0"/>
                <a:cs typeface="Times New Roman" pitchFamily="18" charset="0"/>
              </a:rPr>
              <a:t>tile</a:t>
            </a:r>
            <a:r>
              <a:rPr lang="zh-CN" altLang="zh-CN" dirty="0">
                <a:latin typeface="Times New Roman" pitchFamily="18" charset="0"/>
                <a:cs typeface="Times New Roman" pitchFamily="18" charset="0"/>
              </a:rPr>
              <a:t>函数主要有两个参数，参数“</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”指定重复的数组，参数“</a:t>
            </a:r>
            <a:r>
              <a:rPr lang="en-US" altLang="zh-CN" dirty="0">
                <a:latin typeface="Times New Roman" pitchFamily="18" charset="0"/>
                <a:cs typeface="Times New Roman" pitchFamily="18" charset="0"/>
              </a:rPr>
              <a:t>reps</a:t>
            </a:r>
            <a:r>
              <a:rPr lang="zh-CN" altLang="zh-CN" dirty="0">
                <a:latin typeface="Times New Roman" pitchFamily="18" charset="0"/>
                <a:cs typeface="Times New Roman" pitchFamily="18" charset="0"/>
              </a:rPr>
              <a:t>”指定重复的次数</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spcBef>
                <a:spcPts val="900"/>
              </a:spcBef>
              <a:buFont typeface="Arial" panose="020B0604020202020204" pitchFamily="34" charset="0"/>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np.tile</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reps)</a:t>
            </a:r>
          </a:p>
          <a:p>
            <a:pPr>
              <a:spcBef>
                <a:spcPts val="900"/>
              </a:spcBef>
              <a:buFont typeface="Wingdings" pitchFamily="2" charset="2"/>
              <a:buChar char="Ø"/>
              <a:defRPr/>
            </a:pPr>
            <a:r>
              <a:rPr lang="en-US" altLang="zh-CN" dirty="0">
                <a:latin typeface="Times New Roman" pitchFamily="18" charset="0"/>
                <a:cs typeface="Times New Roman" pitchFamily="18" charset="0"/>
              </a:rPr>
              <a:t>repeat</a:t>
            </a:r>
            <a:r>
              <a:rPr lang="zh-CN" altLang="zh-CN" dirty="0">
                <a:latin typeface="Times New Roman" pitchFamily="18" charset="0"/>
                <a:cs typeface="Times New Roman" pitchFamily="18" charset="0"/>
              </a:rPr>
              <a:t>函数主要有三个参数，参数“</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”是需要重复的数组元素，参数“</a:t>
            </a:r>
            <a:r>
              <a:rPr lang="en-US" altLang="zh-CN" dirty="0">
                <a:latin typeface="Times New Roman" pitchFamily="18" charset="0"/>
                <a:cs typeface="Times New Roman" pitchFamily="18" charset="0"/>
              </a:rPr>
              <a:t>repeats</a:t>
            </a:r>
            <a:r>
              <a:rPr lang="zh-CN" altLang="zh-CN" dirty="0">
                <a:latin typeface="Times New Roman" pitchFamily="18" charset="0"/>
                <a:cs typeface="Times New Roman" pitchFamily="18" charset="0"/>
              </a:rPr>
              <a:t>”是重复次数，参数“</a:t>
            </a:r>
            <a:r>
              <a:rPr lang="en-US" altLang="zh-CN" dirty="0">
                <a:latin typeface="Times New Roman" pitchFamily="18" charset="0"/>
                <a:cs typeface="Times New Roman" pitchFamily="18" charset="0"/>
              </a:rPr>
              <a:t>axis</a:t>
            </a:r>
            <a:r>
              <a:rPr lang="zh-CN" altLang="zh-CN" dirty="0">
                <a:latin typeface="Times New Roman" pitchFamily="18" charset="0"/>
                <a:cs typeface="Times New Roman" pitchFamily="18" charset="0"/>
              </a:rPr>
              <a:t>”指定沿着哪个轴进行重复</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axis = 0</a:t>
            </a:r>
            <a:r>
              <a:rPr lang="zh-CN" altLang="en-US" dirty="0">
                <a:latin typeface="Times New Roman" pitchFamily="18" charset="0"/>
                <a:cs typeface="Times New Roman" pitchFamily="18" charset="0"/>
              </a:rPr>
              <a:t>表示</a:t>
            </a:r>
            <a:r>
              <a:rPr lang="zh-CN" altLang="zh-CN" dirty="0">
                <a:latin typeface="Times New Roman" pitchFamily="18" charset="0"/>
                <a:cs typeface="Times New Roman" pitchFamily="18" charset="0"/>
              </a:rPr>
              <a:t>按行进行元素重复</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axis = 1</a:t>
            </a:r>
            <a:r>
              <a:rPr lang="zh-CN" altLang="en-US" dirty="0">
                <a:latin typeface="Times New Roman" pitchFamily="18" charset="0"/>
                <a:cs typeface="Times New Roman" pitchFamily="18" charset="0"/>
              </a:rPr>
              <a:t>表示</a:t>
            </a:r>
            <a:r>
              <a:rPr lang="zh-CN" altLang="zh-CN" dirty="0">
                <a:latin typeface="Times New Roman" pitchFamily="18" charset="0"/>
                <a:cs typeface="Times New Roman" pitchFamily="18" charset="0"/>
              </a:rPr>
              <a:t>按</a:t>
            </a:r>
            <a:r>
              <a:rPr lang="zh-CN" altLang="en-US" dirty="0">
                <a:latin typeface="Times New Roman" pitchFamily="18" charset="0"/>
                <a:cs typeface="Times New Roman" pitchFamily="18" charset="0"/>
              </a:rPr>
              <a:t>列</a:t>
            </a:r>
            <a:r>
              <a:rPr lang="zh-CN" altLang="zh-CN" dirty="0">
                <a:latin typeface="Times New Roman" pitchFamily="18" charset="0"/>
                <a:cs typeface="Times New Roman" pitchFamily="18" charset="0"/>
              </a:rPr>
              <a:t>进行元素重复</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indent="0">
              <a:spcBef>
                <a:spcPts val="900"/>
              </a:spcBef>
              <a:buFont typeface="Arial" panose="020B0604020202020204" pitchFamily="34" charset="0"/>
              <a:buNone/>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numpy.repeat</a:t>
            </a:r>
            <a:r>
              <a:rPr lang="en-US" altLang="zh-CN" dirty="0">
                <a:latin typeface="Times New Roman" pitchFamily="18" charset="0"/>
                <a:cs typeface="Times New Roman" pitchFamily="18" charset="0"/>
              </a:rPr>
              <a:t>(a, repeats, axis=None)</a:t>
            </a:r>
          </a:p>
          <a:p>
            <a:pPr>
              <a:spcBef>
                <a:spcPts val="900"/>
              </a:spcBef>
              <a:buFont typeface="Wingdings" pitchFamily="2" charset="2"/>
              <a:buChar char="Ø"/>
              <a:defRPr/>
            </a:pPr>
            <a:r>
              <a:rPr lang="zh-CN" altLang="zh-CN" dirty="0">
                <a:latin typeface="Times New Roman" pitchFamily="18" charset="0"/>
                <a:cs typeface="Times New Roman" pitchFamily="18" charset="0"/>
              </a:rPr>
              <a:t>这两个函数的主要区别在于，</a:t>
            </a:r>
            <a:r>
              <a:rPr lang="en-US" altLang="zh-CN" dirty="0">
                <a:latin typeface="Times New Roman" pitchFamily="18" charset="0"/>
                <a:cs typeface="Times New Roman" pitchFamily="18" charset="0"/>
              </a:rPr>
              <a:t>tile</a:t>
            </a:r>
            <a:r>
              <a:rPr lang="zh-CN" altLang="zh-CN" dirty="0">
                <a:latin typeface="Times New Roman" pitchFamily="18" charset="0"/>
                <a:cs typeface="Times New Roman" pitchFamily="18" charset="0"/>
              </a:rPr>
              <a:t>函数是对数组进行重复操作，</a:t>
            </a:r>
            <a:r>
              <a:rPr lang="en-US" altLang="zh-CN" dirty="0">
                <a:latin typeface="Times New Roman" pitchFamily="18" charset="0"/>
                <a:cs typeface="Times New Roman" pitchFamily="18" charset="0"/>
              </a:rPr>
              <a:t>repeat</a:t>
            </a:r>
            <a:r>
              <a:rPr lang="zh-CN" altLang="zh-CN" dirty="0">
                <a:latin typeface="Times New Roman" pitchFamily="18" charset="0"/>
                <a:cs typeface="Times New Roman" pitchFamily="18" charset="0"/>
              </a:rPr>
              <a:t>函数是对数组中的每个元素进行重复操作。</a:t>
            </a:r>
            <a:endParaRPr lang="zh-CN" altLang="en-US" dirty="0">
              <a:latin typeface="Times New Roman" pitchFamily="18" charset="0"/>
              <a:cs typeface="Times New Roman" pitchFamily="18" charset="0"/>
            </a:endParaRPr>
          </a:p>
        </p:txBody>
      </p:sp>
      <p:sp>
        <p:nvSpPr>
          <p:cNvPr id="48131" name="标题 2">
            <a:extLst>
              <a:ext uri="{FF2B5EF4-FFF2-40B4-BE49-F238E27FC236}">
                <a16:creationId xmlns:a16="http://schemas.microsoft.com/office/drawing/2014/main" id="{EEE0D51F-19AA-4148-8911-BC796CA5BAC4}"/>
              </a:ext>
            </a:extLst>
          </p:cNvPr>
          <p:cNvSpPr>
            <a:spLocks noGrp="1"/>
          </p:cNvSpPr>
          <p:nvPr>
            <p:ph type="title"/>
          </p:nvPr>
        </p:nvSpPr>
        <p:spPr>
          <a:xfrm>
            <a:off x="255588" y="358775"/>
            <a:ext cx="10972800" cy="528638"/>
          </a:xfrm>
        </p:spPr>
        <p:txBody>
          <a:bodyPr/>
          <a:lstStyle/>
          <a:p>
            <a:r>
              <a:rPr lang="zh-CN" altLang="zh-CN">
                <a:latin typeface="Times New Roman" panose="02020603050405020304" pitchFamily="18" charset="0"/>
                <a:cs typeface="Times New Roman" panose="02020603050405020304" pitchFamily="18" charset="0"/>
              </a:rPr>
              <a:t>使用数组进行简单统计分析</a:t>
            </a:r>
            <a:endParaRPr lang="zh-CN" altLang="en-US">
              <a:latin typeface="Times New Roman" panose="02020603050405020304" pitchFamily="18" charset="0"/>
              <a:cs typeface="Times New Roman" panose="02020603050405020304" pitchFamily="18" charset="0"/>
            </a:endParaRPr>
          </a:p>
        </p:txBody>
      </p:sp>
      <p:sp>
        <p:nvSpPr>
          <p:cNvPr id="48132" name="内容占位符 3">
            <a:extLst>
              <a:ext uri="{FF2B5EF4-FFF2-40B4-BE49-F238E27FC236}">
                <a16:creationId xmlns:a16="http://schemas.microsoft.com/office/drawing/2014/main" id="{9F8681B7-88DB-4CD0-AC5F-ED5DCCFB8FB8}"/>
              </a:ext>
            </a:extLst>
          </p:cNvPr>
          <p:cNvSpPr>
            <a:spLocks noGrp="1"/>
          </p:cNvSpPr>
          <p:nvPr>
            <p:ph idx="10"/>
          </p:nvPr>
        </p:nvSpPr>
        <p:spPr>
          <a:xfrm>
            <a:off x="423863" y="1138238"/>
            <a:ext cx="11107737" cy="427037"/>
          </a:xfrm>
        </p:spPr>
        <p:txBody>
          <a:bodyPr/>
          <a:lstStyle/>
          <a:p>
            <a:pPr marL="0" lvl="3" indent="0">
              <a:buClr>
                <a:srgbClr val="000066"/>
              </a:buClr>
              <a:buFont typeface="Arial" panose="020B0604020202020204" pitchFamily="34" charset="0"/>
              <a:buNone/>
            </a:pP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去重与重复数据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3E3832CA-C9D7-40C4-A951-92158CD9A4FC}"/>
              </a:ext>
            </a:extLst>
          </p:cNvPr>
          <p:cNvGraphicFramePr>
            <a:graphicFrameLocks noGrp="1"/>
          </p:cNvGraphicFramePr>
          <p:nvPr>
            <p:ph idx="1"/>
          </p:nvPr>
        </p:nvGraphicFramePr>
        <p:xfrm>
          <a:off x="2582863" y="1636713"/>
          <a:ext cx="5591175" cy="4473575"/>
        </p:xfrm>
        <a:graphic>
          <a:graphicData uri="http://schemas.openxmlformats.org/drawingml/2006/table">
            <a:tbl>
              <a:tblPr firstRow="1" firstCol="1" bandRow="1">
                <a:tableStyleId>{5C22544A-7EE6-4342-B048-85BDC9FD1C3A}</a:tableStyleId>
              </a:tblPr>
              <a:tblGrid>
                <a:gridCol w="2021485">
                  <a:extLst>
                    <a:ext uri="{9D8B030D-6E8A-4147-A177-3AD203B41FA5}">
                      <a16:colId xmlns:a16="http://schemas.microsoft.com/office/drawing/2014/main" val="20000"/>
                    </a:ext>
                  </a:extLst>
                </a:gridCol>
                <a:gridCol w="3569690">
                  <a:extLst>
                    <a:ext uri="{9D8B030D-6E8A-4147-A177-3AD203B41FA5}">
                      <a16:colId xmlns:a16="http://schemas.microsoft.com/office/drawing/2014/main" val="20001"/>
                    </a:ext>
                  </a:extLst>
                </a:gridCol>
              </a:tblGrid>
              <a:tr h="393045">
                <a:tc>
                  <a:txBody>
                    <a:bodyPr/>
                    <a:lstStyle/>
                    <a:p>
                      <a:pPr indent="240030" algn="ctr" fontAlgn="auto">
                        <a:spcAft>
                          <a:spcPts val="0"/>
                        </a:spcAft>
                      </a:pPr>
                      <a:r>
                        <a:rPr lang="zh-CN" sz="1600" kern="0" dirty="0">
                          <a:effectLst/>
                          <a:latin typeface="Times New Roman" pitchFamily="18" charset="0"/>
                          <a:ea typeface="微软雅黑" pitchFamily="34" charset="-122"/>
                          <a:cs typeface="Times New Roman" pitchFamily="18" charset="0"/>
                        </a:rPr>
                        <a:t>函数</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indent="240030" algn="ctr" fontAlgn="auto">
                        <a:spcAft>
                          <a:spcPts val="0"/>
                        </a:spcAft>
                      </a:pPr>
                      <a:r>
                        <a:rPr lang="zh-CN" sz="1600" kern="0" dirty="0">
                          <a:effectLst/>
                          <a:latin typeface="Times New Roman" pitchFamily="18" charset="0"/>
                          <a:ea typeface="微软雅黑" pitchFamily="34" charset="-122"/>
                          <a:cs typeface="Times New Roman" pitchFamily="18" charset="0"/>
                        </a:rPr>
                        <a:t>说明</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0"/>
                  </a:ext>
                </a:extLst>
              </a:tr>
              <a:tr h="408053">
                <a:tc>
                  <a:txBody>
                    <a:bodyPr/>
                    <a:lstStyle/>
                    <a:p>
                      <a:pPr algn="ctr" fontAlgn="auto">
                        <a:spcAft>
                          <a:spcPts val="0"/>
                        </a:spcAft>
                      </a:pPr>
                      <a:r>
                        <a:rPr lang="en-US" altLang="zh-CN" sz="1600" kern="0" dirty="0">
                          <a:solidFill>
                            <a:schemeClr val="bg1"/>
                          </a:solidFill>
                          <a:effectLst/>
                          <a:latin typeface="Times New Roman" pitchFamily="18" charset="0"/>
                          <a:ea typeface="微软雅黑" pitchFamily="34" charset="-122"/>
                          <a:cs typeface="Times New Roman" pitchFamily="18" charset="0"/>
                        </a:rPr>
                        <a:t>sum</a:t>
                      </a:r>
                      <a:endParaRPr lang="zh-CN" sz="1600" kern="0" dirty="0">
                        <a:solidFill>
                          <a:schemeClr val="bg1"/>
                        </a:solidFill>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0" dirty="0">
                          <a:solidFill>
                            <a:schemeClr val="dk1"/>
                          </a:solidFill>
                          <a:effectLst/>
                          <a:latin typeface="Times New Roman" pitchFamily="18" charset="0"/>
                          <a:ea typeface="微软雅黑" pitchFamily="34" charset="-122"/>
                          <a:cs typeface="Times New Roman" pitchFamily="18" charset="0"/>
                        </a:rPr>
                        <a:t>计算数组的和</a:t>
                      </a:r>
                      <a:endParaRPr lang="zh-CN" sz="1600" b="0" kern="0" dirty="0">
                        <a:solidFill>
                          <a:schemeClr val="dk1"/>
                        </a:solidFill>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1"/>
                  </a:ext>
                </a:extLst>
              </a:tr>
              <a:tr h="408053">
                <a:tc>
                  <a:txBody>
                    <a:bodyPr/>
                    <a:lstStyle/>
                    <a:p>
                      <a:pPr algn="ctr" fontAlgn="auto">
                        <a:spcAft>
                          <a:spcPts val="0"/>
                        </a:spcAft>
                      </a:pPr>
                      <a:r>
                        <a:rPr lang="en-US" altLang="zh-CN" sz="1600" b="1" kern="1200" dirty="0">
                          <a:solidFill>
                            <a:schemeClr val="lt1"/>
                          </a:solidFill>
                          <a:effectLst/>
                          <a:latin typeface="Times New Roman" pitchFamily="18" charset="0"/>
                          <a:ea typeface="微软雅黑" pitchFamily="34" charset="-122"/>
                          <a:cs typeface="Times New Roman" pitchFamily="18" charset="0"/>
                        </a:rPr>
                        <a:t>mean</a:t>
                      </a:r>
                      <a:endParaRPr lang="zh-CN" alt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计算数组均值</a:t>
                      </a:r>
                      <a:endParaRPr lang="zh-CN" alt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2"/>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std</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计算数组标准差</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3"/>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var</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计算数组方差</a:t>
                      </a:r>
                      <a:endParaRPr lang="zh-CN" alt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4"/>
                  </a:ext>
                </a:extLst>
              </a:tr>
              <a:tr h="408053">
                <a:tc>
                  <a:txBody>
                    <a:bodyPr/>
                    <a:lstStyle/>
                    <a:p>
                      <a:pPr algn="ctr" fontAlgn="auto">
                        <a:spcAft>
                          <a:spcPts val="0"/>
                        </a:spcAft>
                      </a:pPr>
                      <a:r>
                        <a:rPr lang="en-US" altLang="zh-CN" sz="1600" b="1" kern="1200" dirty="0">
                          <a:solidFill>
                            <a:schemeClr val="lt1"/>
                          </a:solidFill>
                          <a:effectLst/>
                          <a:latin typeface="Times New Roman" pitchFamily="18" charset="0"/>
                          <a:ea typeface="微软雅黑" pitchFamily="34" charset="-122"/>
                          <a:cs typeface="Times New Roman" pitchFamily="18" charset="0"/>
                        </a:rPr>
                        <a:t>min</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en-US" sz="1600" b="0" kern="0" dirty="0">
                          <a:effectLst/>
                          <a:latin typeface="Times New Roman" pitchFamily="18" charset="0"/>
                          <a:ea typeface="微软雅黑" pitchFamily="34" charset="-122"/>
                          <a:cs typeface="Times New Roman" pitchFamily="18" charset="0"/>
                        </a:rPr>
                        <a:t>计算数组最小值</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5"/>
                  </a:ext>
                </a:extLst>
              </a:tr>
              <a:tr h="408053">
                <a:tc>
                  <a:txBody>
                    <a:bodyPr/>
                    <a:lstStyle/>
                    <a:p>
                      <a:pPr algn="ctr" fontAlgn="auto">
                        <a:spcAft>
                          <a:spcPts val="0"/>
                        </a:spcAft>
                      </a:pPr>
                      <a:r>
                        <a:rPr lang="en-US" altLang="zh-CN" sz="1600" kern="100" dirty="0">
                          <a:effectLst/>
                          <a:latin typeface="Times New Roman" pitchFamily="18" charset="0"/>
                          <a:ea typeface="微软雅黑" pitchFamily="34" charset="-122"/>
                          <a:cs typeface="Times New Roman" pitchFamily="18" charset="0"/>
                        </a:rPr>
                        <a:t>max</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en-US" sz="1600" b="0" kern="100" dirty="0">
                          <a:effectLst/>
                          <a:latin typeface="Times New Roman" pitchFamily="18" charset="0"/>
                          <a:ea typeface="微软雅黑" pitchFamily="34" charset="-122"/>
                          <a:cs typeface="Times New Roman" pitchFamily="18" charset="0"/>
                        </a:rPr>
                        <a:t>计算数组最大值</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6"/>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argmin</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返回数组最小元素的索引</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7"/>
                  </a:ext>
                </a:extLst>
              </a:tr>
              <a:tr h="408053">
                <a:tc>
                  <a:txBody>
                    <a:bodyPr/>
                    <a:lstStyle/>
                    <a:p>
                      <a:pPr algn="ctr" fontAlgn="auto">
                        <a:spcAft>
                          <a:spcPts val="0"/>
                        </a:spcAft>
                      </a:pPr>
                      <a:r>
                        <a:rPr lang="en-US" altLang="zh-CN" sz="1600" kern="100" dirty="0" err="1">
                          <a:effectLst/>
                          <a:latin typeface="Times New Roman" pitchFamily="18" charset="0"/>
                          <a:ea typeface="微软雅黑" pitchFamily="34" charset="-122"/>
                          <a:cs typeface="Times New Roman" pitchFamily="18" charset="0"/>
                        </a:rPr>
                        <a:t>argmax</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返回数组最小元素的索引</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8"/>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cumsum</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kern="1200" dirty="0">
                          <a:solidFill>
                            <a:schemeClr val="dk1"/>
                          </a:solidFill>
                          <a:effectLst/>
                          <a:latin typeface="Times New Roman" pitchFamily="18" charset="0"/>
                          <a:ea typeface="微软雅黑" pitchFamily="34" charset="-122"/>
                          <a:cs typeface="Times New Roman" pitchFamily="18" charset="0"/>
                        </a:rPr>
                        <a:t>计算所有元素的累计和</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9"/>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cumprod</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kern="1200" dirty="0">
                          <a:solidFill>
                            <a:schemeClr val="dk1"/>
                          </a:solidFill>
                          <a:effectLst/>
                          <a:latin typeface="Times New Roman" pitchFamily="18" charset="0"/>
                          <a:ea typeface="微软雅黑" pitchFamily="34" charset="-122"/>
                          <a:cs typeface="Times New Roman" pitchFamily="18" charset="0"/>
                        </a:rPr>
                        <a:t>计算所有元素的累计积</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10"/>
                  </a:ext>
                </a:extLst>
              </a:tr>
            </a:tbl>
          </a:graphicData>
        </a:graphic>
      </p:graphicFrame>
      <p:sp>
        <p:nvSpPr>
          <p:cNvPr id="49192" name="标题 2">
            <a:extLst>
              <a:ext uri="{FF2B5EF4-FFF2-40B4-BE49-F238E27FC236}">
                <a16:creationId xmlns:a16="http://schemas.microsoft.com/office/drawing/2014/main" id="{05ED22DB-A22C-4BAC-BAA4-A5D391A56DB2}"/>
              </a:ext>
            </a:extLst>
          </p:cNvPr>
          <p:cNvSpPr>
            <a:spLocks noGrp="1"/>
          </p:cNvSpPr>
          <p:nvPr>
            <p:ph type="title"/>
          </p:nvPr>
        </p:nvSpPr>
        <p:spPr>
          <a:xfrm>
            <a:off x="255588" y="358775"/>
            <a:ext cx="10972800" cy="528638"/>
          </a:xfrm>
        </p:spPr>
        <p:txBody>
          <a:bodyPr/>
          <a:lstStyle/>
          <a:p>
            <a:pPr marL="342900" indent="-342900"/>
            <a:r>
              <a:rPr lang="zh-CN" altLang="zh-CN" sz="2800"/>
              <a:t>常用的统计函数</a:t>
            </a:r>
          </a:p>
        </p:txBody>
      </p:sp>
      <p:sp>
        <p:nvSpPr>
          <p:cNvPr id="49193" name="内容占位符 3">
            <a:extLst>
              <a:ext uri="{FF2B5EF4-FFF2-40B4-BE49-F238E27FC236}">
                <a16:creationId xmlns:a16="http://schemas.microsoft.com/office/drawing/2014/main" id="{DB8B5F5A-358E-4CB2-A37C-087A607E1D21}"/>
              </a:ext>
            </a:extLst>
          </p:cNvPr>
          <p:cNvSpPr>
            <a:spLocks noGrp="1"/>
          </p:cNvSpPr>
          <p:nvPr>
            <p:ph idx="10"/>
          </p:nvPr>
        </p:nvSpPr>
        <p:spPr>
          <a:xfrm>
            <a:off x="431800" y="1090613"/>
            <a:ext cx="11107738" cy="427037"/>
          </a:xfrm>
        </p:spPr>
        <p:txBody>
          <a:bodyPr/>
          <a:lstStyle/>
          <a:p>
            <a:r>
              <a:rPr altLang="zh-CN">
                <a:latin typeface="Times New Roman" panose="02020603050405020304" pitchFamily="18" charset="0"/>
                <a:cs typeface="Times New Roman" panose="02020603050405020304" pitchFamily="18" charset="0"/>
              </a:rPr>
              <a:t>当</a:t>
            </a:r>
            <a:r>
              <a:rPr lang="en-US" altLang="zh-CN">
                <a:latin typeface="Times New Roman" panose="02020603050405020304" pitchFamily="18" charset="0"/>
                <a:cs typeface="Times New Roman" panose="02020603050405020304" pitchFamily="18" charset="0"/>
              </a:rPr>
              <a:t>axis=0</a:t>
            </a:r>
            <a:r>
              <a:rPr altLang="zh-CN">
                <a:latin typeface="Times New Roman" panose="02020603050405020304" pitchFamily="18" charset="0"/>
                <a:cs typeface="Times New Roman" panose="02020603050405020304" pitchFamily="18" charset="0"/>
              </a:rPr>
              <a:t>时，表示沿着纵轴计算。当</a:t>
            </a:r>
            <a:r>
              <a:rPr lang="en-US" altLang="zh-CN">
                <a:latin typeface="Times New Roman" panose="02020603050405020304" pitchFamily="18" charset="0"/>
                <a:cs typeface="Times New Roman" panose="02020603050405020304" pitchFamily="18" charset="0"/>
              </a:rPr>
              <a:t>axis=1</a:t>
            </a:r>
            <a:r>
              <a:rPr altLang="zh-CN">
                <a:latin typeface="Times New Roman" panose="02020603050405020304" pitchFamily="18" charset="0"/>
                <a:cs typeface="Times New Roman" panose="02020603050405020304" pitchFamily="18" charset="0"/>
              </a:rPr>
              <a:t>时，表示沿着横轴计算。默认时计算一个总值。</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a:extLst>
              <a:ext uri="{FF2B5EF4-FFF2-40B4-BE49-F238E27FC236}">
                <a16:creationId xmlns:a16="http://schemas.microsoft.com/office/drawing/2014/main" id="{582404A3-B31B-4A61-9A95-C940709F83A8}"/>
              </a:ext>
            </a:extLst>
          </p:cNvPr>
          <p:cNvSpPr>
            <a:spLocks noGrp="1"/>
          </p:cNvSpPr>
          <p:nvPr>
            <p:ph idx="1"/>
          </p:nvPr>
        </p:nvSpPr>
        <p:spPr>
          <a:xfrm>
            <a:off x="415925" y="1119188"/>
            <a:ext cx="11107738" cy="4340225"/>
          </a:xfrm>
        </p:spPr>
        <p:txBody>
          <a:bodyPr/>
          <a:lstStyle/>
          <a:p>
            <a:pPr marL="0" indent="0">
              <a:buFont typeface="Arial" panose="020B0604020202020204" pitchFamily="34" charset="0"/>
              <a:buNone/>
            </a:pPr>
            <a:r>
              <a:rPr lang="zh-CN" altLang="zh-CN">
                <a:latin typeface="Times New Roman" panose="02020603050405020304" pitchFamily="18" charset="0"/>
                <a:cs typeface="Times New Roman" panose="02020603050405020304" pitchFamily="18" charset="0"/>
              </a:rPr>
              <a:t>读取</a:t>
            </a:r>
            <a:r>
              <a:rPr lang="en-US" altLang="zh-CN">
                <a:latin typeface="Times New Roman" panose="02020603050405020304" pitchFamily="18" charset="0"/>
                <a:cs typeface="Times New Roman" panose="02020603050405020304" pitchFamily="18" charset="0"/>
              </a:rPr>
              <a:t>iris</a:t>
            </a:r>
            <a:r>
              <a:rPr lang="zh-CN" altLang="zh-CN">
                <a:latin typeface="Times New Roman" panose="02020603050405020304" pitchFamily="18" charset="0"/>
                <a:cs typeface="Times New Roman" panose="02020603050405020304" pitchFamily="18" charset="0"/>
              </a:rPr>
              <a:t>数据集中的花萼长度数据（已保存为</a:t>
            </a:r>
            <a:r>
              <a:rPr lang="en-US" altLang="zh-CN">
                <a:latin typeface="Times New Roman" panose="02020603050405020304" pitchFamily="18" charset="0"/>
                <a:cs typeface="Times New Roman" panose="02020603050405020304" pitchFamily="18" charset="0"/>
              </a:rPr>
              <a:t>csv</a:t>
            </a:r>
            <a:r>
              <a:rPr lang="zh-CN" altLang="zh-CN">
                <a:latin typeface="Times New Roman" panose="02020603050405020304" pitchFamily="18" charset="0"/>
                <a:cs typeface="Times New Roman" panose="02020603050405020304" pitchFamily="18" charset="0"/>
              </a:rPr>
              <a:t>格式），并对其进行</a:t>
            </a:r>
            <a:r>
              <a:rPr lang="zh-CN" altLang="en-US">
                <a:latin typeface="Times New Roman" panose="02020603050405020304" pitchFamily="18" charset="0"/>
                <a:cs typeface="Times New Roman" panose="02020603050405020304" pitchFamily="18" charset="0"/>
              </a:rPr>
              <a:t>排序、去重，并求出和、累积和、均值、标准差、方差、最小值、最大值</a:t>
            </a:r>
            <a:endParaRPr lang="en-US" altLang="zh-CN">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72A51539-D639-41FE-895D-F96798160C5B}"/>
              </a:ext>
            </a:extLst>
          </p:cNvPr>
          <p:cNvSpPr>
            <a:spLocks noGrp="1"/>
          </p:cNvSpPr>
          <p:nvPr>
            <p:ph type="title"/>
          </p:nvPr>
        </p:nvSpPr>
        <p:spPr>
          <a:xfrm>
            <a:off x="255588" y="358775"/>
            <a:ext cx="10972800" cy="528638"/>
          </a:xfrm>
        </p:spPr>
        <p:txBody>
          <a:bodyPr/>
          <a:lstStyle/>
          <a:p>
            <a:pPr lvl="2">
              <a:defRPr/>
            </a:pPr>
            <a:r>
              <a:rPr lang="zh-CN" altLang="zh-CN" sz="2800" b="1" dirty="0">
                <a:solidFill>
                  <a:schemeClr val="bg1"/>
                </a:solidFill>
                <a:latin typeface="Times New Roman" pitchFamily="18" charset="0"/>
                <a:cs typeface="Times New Roman" pitchFamily="18" charset="0"/>
              </a:rPr>
              <a:t>任务实现</a:t>
            </a:r>
            <a:endParaRPr lang="zh-CN" altLang="en-US" sz="2539" dirty="0">
              <a:solidFill>
                <a:schemeClr val="bg1"/>
              </a:solidFill>
              <a:latin typeface="Times New Roman" pitchFamily="18" charset="0"/>
              <a:cs typeface="Times New Roman" pitchFamily="18" charset="0"/>
            </a:endParaRPr>
          </a:p>
        </p:txBody>
      </p:sp>
      <p:pic>
        <p:nvPicPr>
          <p:cNvPr id="50180" name="Picture 2">
            <a:extLst>
              <a:ext uri="{FF2B5EF4-FFF2-40B4-BE49-F238E27FC236}">
                <a16:creationId xmlns:a16="http://schemas.microsoft.com/office/drawing/2014/main" id="{4CA7CAC9-1262-4E24-8A14-5307E2349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88" y="2487613"/>
            <a:ext cx="47625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474B894B-04D9-47B8-8D5D-C1A695B5819B}"/>
              </a:ext>
            </a:extLst>
          </p:cNvPr>
          <p:cNvGraphicFramePr>
            <a:graphicFrameLocks noGrp="1"/>
          </p:cNvGraphicFramePr>
          <p:nvPr>
            <p:ph idx="1"/>
          </p:nvPr>
        </p:nvGraphicFramePr>
        <p:xfrm>
          <a:off x="1516063" y="2446338"/>
          <a:ext cx="8550275" cy="3346451"/>
        </p:xfrm>
        <a:graphic>
          <a:graphicData uri="http://schemas.openxmlformats.org/drawingml/2006/table">
            <a:tbl>
              <a:tblPr firstRow="1" firstCol="1" bandRow="1">
                <a:tableStyleId>{5C22544A-7EE6-4342-B048-85BDC9FD1C3A}</a:tableStyleId>
              </a:tblPr>
              <a:tblGrid>
                <a:gridCol w="2407693">
                  <a:extLst>
                    <a:ext uri="{9D8B030D-6E8A-4147-A177-3AD203B41FA5}">
                      <a16:colId xmlns:a16="http://schemas.microsoft.com/office/drawing/2014/main" val="20000"/>
                    </a:ext>
                  </a:extLst>
                </a:gridCol>
                <a:gridCol w="6142582">
                  <a:extLst>
                    <a:ext uri="{9D8B030D-6E8A-4147-A177-3AD203B41FA5}">
                      <a16:colId xmlns:a16="http://schemas.microsoft.com/office/drawing/2014/main" val="20001"/>
                    </a:ext>
                  </a:extLst>
                </a:gridCol>
              </a:tblGrid>
              <a:tr h="783800">
                <a:tc>
                  <a:txBody>
                    <a:bodyPr/>
                    <a:lstStyle/>
                    <a:p>
                      <a:pPr algn="ctr">
                        <a:spcAft>
                          <a:spcPts val="0"/>
                        </a:spcAft>
                      </a:pPr>
                      <a:r>
                        <a:rPr lang="zh-CN" sz="1800" kern="100" dirty="0">
                          <a:solidFill>
                            <a:schemeClr val="bg1"/>
                          </a:solidFill>
                          <a:effectLst/>
                          <a:latin typeface="Times New Roman" pitchFamily="18" charset="0"/>
                          <a:ea typeface="微软雅黑" pitchFamily="34" charset="-122"/>
                          <a:cs typeface="Times New Roman" pitchFamily="18" charset="0"/>
                        </a:rPr>
                        <a:t>参数名称</a:t>
                      </a:r>
                    </a:p>
                  </a:txBody>
                  <a:tcPr marL="68579" marR="68579" marT="0" marB="0" anchor="ctr"/>
                </a:tc>
                <a:tc>
                  <a:txBody>
                    <a:bodyPr/>
                    <a:lstStyle/>
                    <a:p>
                      <a:pPr algn="ctr">
                        <a:spcAft>
                          <a:spcPts val="0"/>
                        </a:spcAft>
                      </a:pPr>
                      <a:r>
                        <a:rPr lang="zh-CN" sz="1800" kern="100" dirty="0">
                          <a:solidFill>
                            <a:schemeClr val="bg1"/>
                          </a:solidFill>
                          <a:effectLst/>
                          <a:latin typeface="Times New Roman" pitchFamily="18" charset="0"/>
                          <a:ea typeface="微软雅黑" pitchFamily="34" charset="-122"/>
                          <a:cs typeface="Times New Roman" pitchFamily="18" charset="0"/>
                        </a:rPr>
                        <a:t>说明</a:t>
                      </a:r>
                    </a:p>
                  </a:txBody>
                  <a:tcPr marL="68579" marR="68579" marT="0" marB="0" anchor="ctr"/>
                </a:tc>
                <a:extLst>
                  <a:ext uri="{0D108BD9-81ED-4DB2-BD59-A6C34878D82A}">
                    <a16:rowId xmlns:a16="http://schemas.microsoft.com/office/drawing/2014/main" val="10000"/>
                  </a:ext>
                </a:extLst>
              </a:tr>
              <a:tr h="783800">
                <a:tc>
                  <a:txBody>
                    <a:bodyPr/>
                    <a:lstStyle/>
                    <a:p>
                      <a:pPr algn="ctr">
                        <a:spcAft>
                          <a:spcPts val="0"/>
                        </a:spcAft>
                      </a:pPr>
                      <a:r>
                        <a:rPr lang="en-US" sz="1800" kern="100" dirty="0">
                          <a:solidFill>
                            <a:schemeClr val="bg1"/>
                          </a:solidFill>
                          <a:effectLst/>
                          <a:latin typeface="Times New Roman" pitchFamily="18" charset="0"/>
                          <a:ea typeface="微软雅黑" pitchFamily="34" charset="-122"/>
                          <a:cs typeface="Times New Roman" pitchFamily="18" charset="0"/>
                        </a:rPr>
                        <a:t>object</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a:solidFill>
                            <a:schemeClr val="dk1"/>
                          </a:solidFill>
                          <a:effectLst/>
                          <a:latin typeface="Times New Roman" pitchFamily="18" charset="0"/>
                          <a:ea typeface="微软雅黑" pitchFamily="34" charset="-122"/>
                          <a:cs typeface="Times New Roman" pitchFamily="18" charset="0"/>
                        </a:rPr>
                        <a:t>array</a:t>
                      </a:r>
                      <a:r>
                        <a:rPr lang="zh-CN" sz="1800" kern="100" dirty="0">
                          <a:solidFill>
                            <a:schemeClr val="dk1"/>
                          </a:solidFill>
                          <a:effectLst/>
                          <a:latin typeface="Times New Roman" pitchFamily="18" charset="0"/>
                          <a:ea typeface="微软雅黑" pitchFamily="34" charset="-122"/>
                          <a:cs typeface="Times New Roman" pitchFamily="18" charset="0"/>
                        </a:rPr>
                        <a:t>。表示想要创建的数组。无默认。</a:t>
                      </a:r>
                    </a:p>
                  </a:txBody>
                  <a:tcPr marL="68579" marR="68579" marT="0" marB="0" anchor="ctr"/>
                </a:tc>
                <a:extLst>
                  <a:ext uri="{0D108BD9-81ED-4DB2-BD59-A6C34878D82A}">
                    <a16:rowId xmlns:a16="http://schemas.microsoft.com/office/drawing/2014/main" val="10001"/>
                  </a:ext>
                </a:extLst>
              </a:tr>
              <a:tr h="995051">
                <a:tc>
                  <a:txBody>
                    <a:bodyPr/>
                    <a:lstStyle/>
                    <a:p>
                      <a:pPr algn="ctr">
                        <a:spcAft>
                          <a:spcPts val="0"/>
                        </a:spcAft>
                      </a:pPr>
                      <a:r>
                        <a:rPr lang="en-US" sz="1800" kern="100" dirty="0" err="1">
                          <a:solidFill>
                            <a:schemeClr val="bg1"/>
                          </a:solidFill>
                          <a:effectLst/>
                          <a:latin typeface="Times New Roman" pitchFamily="18" charset="0"/>
                          <a:ea typeface="微软雅黑" pitchFamily="34" charset="-122"/>
                          <a:cs typeface="Times New Roman" pitchFamily="18" charset="0"/>
                        </a:rPr>
                        <a:t>dtype</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a:solidFill>
                            <a:schemeClr val="dk1"/>
                          </a:solidFill>
                          <a:effectLst/>
                          <a:latin typeface="Times New Roman" pitchFamily="18" charset="0"/>
                          <a:ea typeface="微软雅黑" pitchFamily="34" charset="-122"/>
                          <a:cs typeface="Times New Roman" pitchFamily="18" charset="0"/>
                        </a:rPr>
                        <a:t>data-type</a:t>
                      </a:r>
                      <a:r>
                        <a:rPr lang="zh-CN" sz="1800" kern="100" dirty="0">
                          <a:solidFill>
                            <a:schemeClr val="dk1"/>
                          </a:solidFill>
                          <a:effectLst/>
                          <a:latin typeface="Times New Roman" pitchFamily="18" charset="0"/>
                          <a:ea typeface="微软雅黑" pitchFamily="34" charset="-122"/>
                          <a:cs typeface="Times New Roman" pitchFamily="18" charset="0"/>
                        </a:rPr>
                        <a:t>。表示数组所需的数据类型。如果未给定，则选择保存对象所需的最小类型。默认为</a:t>
                      </a:r>
                      <a:r>
                        <a:rPr lang="en-US" sz="1800" kern="100" dirty="0">
                          <a:solidFill>
                            <a:schemeClr val="dk1"/>
                          </a:solidFill>
                          <a:effectLst/>
                          <a:latin typeface="Times New Roman" pitchFamily="18" charset="0"/>
                          <a:ea typeface="微软雅黑" pitchFamily="34" charset="-122"/>
                          <a:cs typeface="Times New Roman" pitchFamily="18" charset="0"/>
                        </a:rPr>
                        <a:t>None</a:t>
                      </a:r>
                      <a:r>
                        <a:rPr lang="zh-CN" sz="1800" kern="100" dirty="0">
                          <a:solidFill>
                            <a:schemeClr val="dk1"/>
                          </a:solidFill>
                          <a:effectLst/>
                          <a:latin typeface="Times New Roman" pitchFamily="18" charset="0"/>
                          <a:ea typeface="微软雅黑" pitchFamily="34" charset="-122"/>
                          <a:cs typeface="Times New Roman" pitchFamily="18" charset="0"/>
                        </a:rPr>
                        <a:t>。</a:t>
                      </a:r>
                    </a:p>
                  </a:txBody>
                  <a:tcPr marL="68579" marR="68579" marT="0" marB="0" anchor="ctr"/>
                </a:tc>
                <a:extLst>
                  <a:ext uri="{0D108BD9-81ED-4DB2-BD59-A6C34878D82A}">
                    <a16:rowId xmlns:a16="http://schemas.microsoft.com/office/drawing/2014/main" val="10002"/>
                  </a:ext>
                </a:extLst>
              </a:tr>
              <a:tr h="783800">
                <a:tc>
                  <a:txBody>
                    <a:bodyPr/>
                    <a:lstStyle/>
                    <a:p>
                      <a:pPr algn="ctr">
                        <a:spcAft>
                          <a:spcPts val="0"/>
                        </a:spcAft>
                      </a:pPr>
                      <a:r>
                        <a:rPr lang="en-US" sz="1800" kern="100" dirty="0" err="1">
                          <a:solidFill>
                            <a:schemeClr val="bg1"/>
                          </a:solidFill>
                          <a:effectLst/>
                          <a:latin typeface="Times New Roman" pitchFamily="18" charset="0"/>
                          <a:ea typeface="微软雅黑" pitchFamily="34" charset="-122"/>
                          <a:cs typeface="Times New Roman" pitchFamily="18" charset="0"/>
                        </a:rPr>
                        <a:t>ndmin</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err="1">
                          <a:solidFill>
                            <a:schemeClr val="dk1"/>
                          </a:solidFill>
                          <a:effectLst/>
                          <a:latin typeface="Times New Roman" pitchFamily="18" charset="0"/>
                          <a:ea typeface="微软雅黑" pitchFamily="34" charset="-122"/>
                          <a:cs typeface="Times New Roman" pitchFamily="18" charset="0"/>
                        </a:rPr>
                        <a:t>int</a:t>
                      </a:r>
                      <a:r>
                        <a:rPr lang="zh-CN" sz="1800" kern="100" dirty="0">
                          <a:solidFill>
                            <a:schemeClr val="dk1"/>
                          </a:solidFill>
                          <a:effectLst/>
                          <a:latin typeface="Times New Roman" pitchFamily="18" charset="0"/>
                          <a:ea typeface="微软雅黑" pitchFamily="34" charset="-122"/>
                          <a:cs typeface="Times New Roman" pitchFamily="18" charset="0"/>
                        </a:rPr>
                        <a:t>。指定生成数组应该具有的最小维数。默认为</a:t>
                      </a:r>
                      <a:r>
                        <a:rPr lang="en-US" sz="1800" kern="100" dirty="0">
                          <a:solidFill>
                            <a:schemeClr val="dk1"/>
                          </a:solidFill>
                          <a:effectLst/>
                          <a:latin typeface="Times New Roman" pitchFamily="18" charset="0"/>
                          <a:ea typeface="微软雅黑" pitchFamily="34" charset="-122"/>
                          <a:cs typeface="Times New Roman" pitchFamily="18" charset="0"/>
                        </a:rPr>
                        <a:t>None</a:t>
                      </a:r>
                      <a:r>
                        <a:rPr lang="zh-CN" sz="1800" kern="100" dirty="0">
                          <a:solidFill>
                            <a:schemeClr val="dk1"/>
                          </a:solidFill>
                          <a:effectLst/>
                          <a:latin typeface="Times New Roman" pitchFamily="18" charset="0"/>
                          <a:ea typeface="微软雅黑" pitchFamily="34" charset="-122"/>
                          <a:cs typeface="Times New Roman" pitchFamily="18" charset="0"/>
                        </a:rPr>
                        <a:t>。</a:t>
                      </a:r>
                    </a:p>
                  </a:txBody>
                  <a:tcPr marL="68579" marR="68579" marT="0" marB="0" anchor="ctr"/>
                </a:tc>
                <a:extLst>
                  <a:ext uri="{0D108BD9-81ED-4DB2-BD59-A6C34878D82A}">
                    <a16:rowId xmlns:a16="http://schemas.microsoft.com/office/drawing/2014/main" val="10003"/>
                  </a:ext>
                </a:extLst>
              </a:tr>
            </a:tbl>
          </a:graphicData>
        </a:graphic>
      </p:graphicFrame>
      <p:sp>
        <p:nvSpPr>
          <p:cNvPr id="12307" name="标题 2">
            <a:extLst>
              <a:ext uri="{FF2B5EF4-FFF2-40B4-BE49-F238E27FC236}">
                <a16:creationId xmlns:a16="http://schemas.microsoft.com/office/drawing/2014/main" id="{55A26BA6-B697-4D3A-8548-AE89C232E650}"/>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2308" name="内容占位符 3">
            <a:extLst>
              <a:ext uri="{FF2B5EF4-FFF2-40B4-BE49-F238E27FC236}">
                <a16:creationId xmlns:a16="http://schemas.microsoft.com/office/drawing/2014/main" id="{AAC37EB5-D901-499D-9F8E-36780EC401C2}"/>
              </a:ext>
            </a:extLst>
          </p:cNvPr>
          <p:cNvSpPr>
            <a:spLocks noGrp="1"/>
          </p:cNvSpPr>
          <p:nvPr>
            <p:ph idx="10"/>
          </p:nvPr>
        </p:nvSpPr>
        <p:spPr>
          <a:xfrm>
            <a:off x="423863" y="1138238"/>
            <a:ext cx="11107737" cy="427037"/>
          </a:xfrm>
        </p:spPr>
        <p:txBody>
          <a:bodyPr/>
          <a:lstStyle/>
          <a:p>
            <a:r>
              <a:rPr lang="en-US" altLang="zh-CN">
                <a:latin typeface="Times New Roman" panose="02020603050405020304" pitchFamily="18" charset="0"/>
                <a:cs typeface="Times New Roman" panose="02020603050405020304" pitchFamily="18" charset="0"/>
              </a:rPr>
              <a:t>2</a:t>
            </a:r>
            <a:r>
              <a:rPr>
                <a:latin typeface="Times New Roman" panose="02020603050405020304" pitchFamily="18" charset="0"/>
                <a:cs typeface="Times New Roman" panose="02020603050405020304" pitchFamily="18" charset="0"/>
              </a:rPr>
              <a:t>．数组创建</a:t>
            </a:r>
          </a:p>
        </p:txBody>
      </p:sp>
      <p:sp>
        <p:nvSpPr>
          <p:cNvPr id="12309" name="TextBox 5">
            <a:extLst>
              <a:ext uri="{FF2B5EF4-FFF2-40B4-BE49-F238E27FC236}">
                <a16:creationId xmlns:a16="http://schemas.microsoft.com/office/drawing/2014/main" id="{5FE46F12-9634-401F-A88D-1718E392A2F8}"/>
              </a:ext>
            </a:extLst>
          </p:cNvPr>
          <p:cNvSpPr txBox="1">
            <a:spLocks noChangeArrowheads="1"/>
          </p:cNvSpPr>
          <p:nvPr/>
        </p:nvSpPr>
        <p:spPr bwMode="auto">
          <a:xfrm>
            <a:off x="425450" y="1684338"/>
            <a:ext cx="934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i="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numpy.</a:t>
            </a:r>
            <a:r>
              <a:rPr lang="en-US" altLang="zh-CN" b="1" i="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array</a:t>
            </a:r>
            <a:r>
              <a:rPr lang="en-US" altLang="zh-CN" i="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(object, dtype=None, copy=True, order='K',subok=False, ndmin=0)</a:t>
            </a:r>
            <a:endParaRPr lang="zh-CN" altLang="en-US">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8522FB84-FEA1-4EE5-A9CE-35115CDC31B5}"/>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90C39E46-EBC5-4211-9A96-1FC0F3DA4F95}"/>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latin typeface="Arial" charset="0"/>
              <a:ea typeface="宋体"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CEEBC691-0A28-40E4-B33D-2ACAA2DFBF50}"/>
              </a:ext>
            </a:extLst>
          </p:cNvPr>
          <p:cNvGraphicFramePr>
            <a:graphicFrameLocks noGrp="1"/>
          </p:cNvGraphicFramePr>
          <p:nvPr>
            <p:ph idx="1"/>
          </p:nvPr>
        </p:nvGraphicFramePr>
        <p:xfrm>
          <a:off x="265113" y="2001838"/>
          <a:ext cx="5622925" cy="3697317"/>
        </p:xfrm>
        <a:graphic>
          <a:graphicData uri="http://schemas.openxmlformats.org/drawingml/2006/table">
            <a:tbl>
              <a:tblPr firstRow="1" firstCol="1" bandRow="1">
                <a:tableStyleId>{9D7B26C5-4107-4FEC-AEDC-1716B250A1EF}</a:tableStyleId>
              </a:tblPr>
              <a:tblGrid>
                <a:gridCol w="836338">
                  <a:extLst>
                    <a:ext uri="{9D8B030D-6E8A-4147-A177-3AD203B41FA5}">
                      <a16:colId xmlns:a16="http://schemas.microsoft.com/office/drawing/2014/main" val="20000"/>
                    </a:ext>
                  </a:extLst>
                </a:gridCol>
                <a:gridCol w="4786587">
                  <a:extLst>
                    <a:ext uri="{9D8B030D-6E8A-4147-A177-3AD203B41FA5}">
                      <a16:colId xmlns:a16="http://schemas.microsoft.com/office/drawing/2014/main" val="20001"/>
                    </a:ext>
                  </a:extLst>
                </a:gridCol>
              </a:tblGrid>
              <a:tr h="656965">
                <a:tc>
                  <a:txBody>
                    <a:bodyPr/>
                    <a:lstStyle/>
                    <a:p>
                      <a:pPr algn="just" fontAlgn="auto">
                        <a:spcAft>
                          <a:spcPts val="0"/>
                        </a:spcAft>
                      </a:pPr>
                      <a:r>
                        <a:rPr lang="en-US" sz="1400" b="0" kern="100" dirty="0">
                          <a:effectLst/>
                          <a:latin typeface="Times New Roman" pitchFamily="18" charset="0"/>
                          <a:ea typeface="+mj-ea"/>
                          <a:cs typeface="Times New Roman" pitchFamily="18" charset="0"/>
                        </a:rPr>
                        <a:t>In[1]:</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import </a:t>
                      </a:r>
                      <a:r>
                        <a:rPr lang="en-US" sz="1400" b="0" kern="100" dirty="0" err="1">
                          <a:effectLst/>
                          <a:latin typeface="Times New Roman" pitchFamily="18" charset="0"/>
                          <a:ea typeface="+mj-ea"/>
                          <a:cs typeface="Times New Roman" pitchFamily="18" charset="0"/>
                        </a:rPr>
                        <a:t>numpy</a:t>
                      </a:r>
                      <a:r>
                        <a:rPr lang="en-US" sz="1400" b="0" kern="100" dirty="0">
                          <a:effectLst/>
                          <a:latin typeface="Times New Roman" pitchFamily="18" charset="0"/>
                          <a:ea typeface="+mj-ea"/>
                          <a:cs typeface="Times New Roman" pitchFamily="18" charset="0"/>
                        </a:rPr>
                        <a:t> as </a:t>
                      </a:r>
                      <a:r>
                        <a:rPr lang="en-US" sz="1400" b="0" kern="100" dirty="0" err="1">
                          <a:effectLst/>
                          <a:latin typeface="Times New Roman" pitchFamily="18" charset="0"/>
                          <a:ea typeface="+mj-ea"/>
                          <a:cs typeface="Times New Roman" pitchFamily="18" charset="0"/>
                        </a:rPr>
                        <a:t>np</a:t>
                      </a:r>
                      <a:r>
                        <a:rPr lang="en-US" sz="1400" b="0" kern="100" dirty="0">
                          <a:effectLst/>
                          <a:latin typeface="Times New Roman" pitchFamily="18" charset="0"/>
                          <a:ea typeface="+mj-ea"/>
                          <a:cs typeface="Times New Roman" pitchFamily="18" charset="0"/>
                        </a:rPr>
                        <a:t>  #</a:t>
                      </a:r>
                      <a:r>
                        <a:rPr lang="zh-CN" sz="1400" b="0" kern="100" dirty="0">
                          <a:effectLst/>
                          <a:latin typeface="Times New Roman" pitchFamily="18" charset="0"/>
                          <a:ea typeface="+mj-ea"/>
                          <a:cs typeface="Times New Roman" pitchFamily="18" charset="0"/>
                        </a:rPr>
                        <a:t>导入</a:t>
                      </a:r>
                      <a:r>
                        <a:rPr lang="en-US" sz="1400" b="0" kern="100" dirty="0" err="1">
                          <a:effectLst/>
                          <a:latin typeface="Times New Roman" pitchFamily="18" charset="0"/>
                          <a:ea typeface="+mj-ea"/>
                          <a:cs typeface="Times New Roman" pitchFamily="18" charset="0"/>
                        </a:rPr>
                        <a:t>NumPy</a:t>
                      </a:r>
                      <a:r>
                        <a:rPr lang="zh-CN" sz="1400" b="0" kern="100" dirty="0">
                          <a:effectLst/>
                          <a:latin typeface="Times New Roman" pitchFamily="18" charset="0"/>
                          <a:ea typeface="+mj-ea"/>
                          <a:cs typeface="Times New Roman" pitchFamily="18" charset="0"/>
                        </a:rPr>
                        <a:t>库</a:t>
                      </a:r>
                      <a:r>
                        <a:rPr lang="en-US" sz="1400" b="0" kern="100" dirty="0">
                          <a:effectLst/>
                          <a:latin typeface="Times New Roman" pitchFamily="18" charset="0"/>
                          <a:ea typeface="+mj-ea"/>
                          <a:cs typeface="Times New Roman" pitchFamily="18" charset="0"/>
                        </a:rPr>
                        <a:t>arr1 = </a:t>
                      </a:r>
                      <a:r>
                        <a:rPr lang="en-US" sz="1400" b="0" kern="100" dirty="0" err="1">
                          <a:effectLst/>
                          <a:latin typeface="Times New Roman" pitchFamily="18" charset="0"/>
                          <a:ea typeface="+mj-ea"/>
                          <a:cs typeface="Times New Roman" pitchFamily="18" charset="0"/>
                        </a:rPr>
                        <a:t>np.array</a:t>
                      </a:r>
                      <a:r>
                        <a:rPr lang="en-US" sz="1400" b="0" kern="100" dirty="0">
                          <a:effectLst/>
                          <a:latin typeface="Times New Roman" pitchFamily="18" charset="0"/>
                          <a:ea typeface="+mj-ea"/>
                          <a:cs typeface="Times New Roman" pitchFamily="18" charset="0"/>
                        </a:rPr>
                        <a:t>([1, 2, 3, 4])  #</a:t>
                      </a:r>
                      <a:r>
                        <a:rPr lang="zh-CN" sz="1400" b="0" kern="100" dirty="0">
                          <a:effectLst/>
                          <a:latin typeface="Times New Roman" pitchFamily="18" charset="0"/>
                          <a:ea typeface="+mj-ea"/>
                          <a:cs typeface="Times New Roman" pitchFamily="18" charset="0"/>
                        </a:rPr>
                        <a:t>创建一维数组</a:t>
                      </a:r>
                      <a:endParaRPr lang="en-US" alt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',arr1)</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4345">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Out[1]:</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 [1 2 3 4]</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56965">
                <a:tc>
                  <a:txBody>
                    <a:bodyPr/>
                    <a:lstStyle/>
                    <a:p>
                      <a:pPr algn="just" fontAlgn="auto">
                        <a:spcAft>
                          <a:spcPts val="0"/>
                        </a:spcAft>
                      </a:pPr>
                      <a:r>
                        <a:rPr lang="en-US" sz="1400" b="0" kern="100" dirty="0">
                          <a:effectLst/>
                          <a:latin typeface="Times New Roman" pitchFamily="18" charset="0"/>
                          <a:ea typeface="+mj-ea"/>
                          <a:cs typeface="Times New Roman" pitchFamily="18" charset="0"/>
                        </a:rPr>
                        <a:t>In[2]:</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arr2 = </a:t>
                      </a:r>
                      <a:r>
                        <a:rPr lang="en-US" sz="1400" b="0" kern="100" dirty="0" err="1">
                          <a:effectLst/>
                          <a:latin typeface="Times New Roman" pitchFamily="18" charset="0"/>
                          <a:ea typeface="+mj-ea"/>
                          <a:cs typeface="Times New Roman" pitchFamily="18" charset="0"/>
                        </a:rPr>
                        <a:t>np.array</a:t>
                      </a:r>
                      <a:r>
                        <a:rPr lang="en-US" sz="1400" b="0" kern="100" dirty="0">
                          <a:effectLst/>
                          <a:latin typeface="Times New Roman" pitchFamily="18" charset="0"/>
                          <a:ea typeface="+mj-ea"/>
                          <a:cs typeface="Times New Roman" pitchFamily="18" charset="0"/>
                        </a:rPr>
                        <a:t>([[1, 2, 3, 4],[4, 5, 6, 7], [7, 8, 9, 10]])    #</a:t>
                      </a:r>
                      <a:r>
                        <a:rPr lang="zh-CN" sz="1400" b="0" kern="100" dirty="0">
                          <a:effectLst/>
                          <a:latin typeface="Times New Roman" pitchFamily="18" charset="0"/>
                          <a:ea typeface="+mj-ea"/>
                          <a:cs typeface="Times New Roman" pitchFamily="18" charset="0"/>
                        </a:rPr>
                        <a:t>创建二维数组</a:t>
                      </a:r>
                    </a:p>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\n',arr2)</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7032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Out[2]:</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创建的数组为：</a:t>
                      </a:r>
                    </a:p>
                    <a:p>
                      <a:pPr algn="just" fontAlgn="auto">
                        <a:spcAft>
                          <a:spcPts val="0"/>
                        </a:spcAft>
                      </a:pPr>
                      <a:r>
                        <a:rPr lang="en-US" sz="1400" b="0" kern="100" dirty="0">
                          <a:effectLst/>
                          <a:latin typeface="Times New Roman" pitchFamily="18" charset="0"/>
                          <a:ea typeface="+mj-ea"/>
                          <a:cs typeface="Times New Roman" pitchFamily="18" charset="0"/>
                        </a:rPr>
                        <a:t> [[ 1  2  3  4]</a:t>
                      </a:r>
                      <a:endParaRPr 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 [ 4  5  6  7]</a:t>
                      </a:r>
                      <a:endParaRPr 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 [ 7  8  9 10]]</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4345">
                <a:tc>
                  <a:txBody>
                    <a:bodyPr/>
                    <a:lstStyle/>
                    <a:p>
                      <a:pPr algn="just" fontAlgn="auto">
                        <a:spcAft>
                          <a:spcPts val="0"/>
                        </a:spcAft>
                      </a:pPr>
                      <a:r>
                        <a:rPr lang="en-US" sz="1400" b="0" kern="100" dirty="0">
                          <a:effectLst/>
                          <a:latin typeface="Times New Roman" pitchFamily="18" charset="0"/>
                          <a:ea typeface="+mj-ea"/>
                          <a:cs typeface="Times New Roman" pitchFamily="18" charset="0"/>
                        </a:rPr>
                        <a:t>In[3]:</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',arr2.shape)  #</a:t>
                      </a:r>
                      <a:r>
                        <a:rPr lang="zh-CN" sz="1400" b="0" kern="100" dirty="0">
                          <a:effectLst/>
                          <a:latin typeface="Times New Roman" pitchFamily="18" charset="0"/>
                          <a:ea typeface="+mj-ea"/>
                          <a:cs typeface="Times New Roman" pitchFamily="18" charset="0"/>
                        </a:rPr>
                        <a:t>查看数组结构</a:t>
                      </a: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04345">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Out[3]:</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 (3, 4)</a:t>
                      </a:r>
                      <a:endParaRPr lang="zh-CN" sz="1400" b="0" kern="100" dirty="0">
                        <a:effectLst/>
                        <a:latin typeface="Times New Roman" pitchFamily="18" charset="0"/>
                        <a:ea typeface="+mj-ea"/>
                        <a:cs typeface="Times New Roman" pitchFamily="18" charset="0"/>
                      </a:endParaRPr>
                    </a:p>
                  </a:txBody>
                  <a:tcPr marL="60848" marR="60848" marT="8447" marB="8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3337" name="标题 2">
            <a:extLst>
              <a:ext uri="{FF2B5EF4-FFF2-40B4-BE49-F238E27FC236}">
                <a16:creationId xmlns:a16="http://schemas.microsoft.com/office/drawing/2014/main" id="{3EC836A0-C824-49F6-A842-3B73136F4B76}"/>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3338" name="内容占位符 3">
            <a:extLst>
              <a:ext uri="{FF2B5EF4-FFF2-40B4-BE49-F238E27FC236}">
                <a16:creationId xmlns:a16="http://schemas.microsoft.com/office/drawing/2014/main" id="{EC8CA3A3-F080-48D6-A82A-F502D576B9C3}"/>
              </a:ext>
            </a:extLst>
          </p:cNvPr>
          <p:cNvSpPr>
            <a:spLocks noGrp="1"/>
          </p:cNvSpPr>
          <p:nvPr>
            <p:ph idx="10"/>
          </p:nvPr>
        </p:nvSpPr>
        <p:spPr>
          <a:xfrm>
            <a:off x="423863" y="1138238"/>
            <a:ext cx="11107737" cy="427037"/>
          </a:xfrm>
        </p:spPr>
        <p:txBody>
          <a:bodyPr/>
          <a:lstStyle/>
          <a:p>
            <a:pPr marL="342900" indent="-342900">
              <a:buFont typeface="Wingdings" panose="05000000000000000000" pitchFamily="2" charset="2"/>
              <a:buChar char="Ø"/>
            </a:pPr>
            <a:r>
              <a:rPr>
                <a:latin typeface="Times New Roman" panose="02020603050405020304" pitchFamily="18" charset="0"/>
                <a:cs typeface="Times New Roman" panose="02020603050405020304" pitchFamily="18" charset="0"/>
              </a:rPr>
              <a:t>创建数组并查看数组属性</a:t>
            </a:r>
          </a:p>
        </p:txBody>
      </p:sp>
      <p:graphicFrame>
        <p:nvGraphicFramePr>
          <p:cNvPr id="8" name="表格 7">
            <a:extLst>
              <a:ext uri="{FF2B5EF4-FFF2-40B4-BE49-F238E27FC236}">
                <a16:creationId xmlns:a16="http://schemas.microsoft.com/office/drawing/2014/main" id="{34C856B3-D44D-4329-95D9-CD492A7BF613}"/>
              </a:ext>
            </a:extLst>
          </p:cNvPr>
          <p:cNvGraphicFramePr>
            <a:graphicFrameLocks noGrp="1"/>
          </p:cNvGraphicFramePr>
          <p:nvPr/>
        </p:nvGraphicFramePr>
        <p:xfrm>
          <a:off x="6088063" y="2012950"/>
          <a:ext cx="5807075" cy="3536952"/>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In[4]:</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',arr2.dtype)  #</a:t>
                      </a:r>
                      <a:r>
                        <a:rPr lang="zh-CN" sz="1400" b="0" kern="100" dirty="0">
                          <a:effectLst/>
                          <a:latin typeface="Times New Roman" pitchFamily="18" charset="0"/>
                          <a:ea typeface="+mj-ea"/>
                          <a:cs typeface="Times New Roman" pitchFamily="18" charset="0"/>
                        </a:rPr>
                        <a:t>查看数组类型</a:t>
                      </a: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Out[4]:</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 int32</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In[5]:</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数组元素个数为：</a:t>
                      </a:r>
                      <a:r>
                        <a:rPr lang="en-US" sz="1400" b="0" kern="100" dirty="0">
                          <a:effectLst/>
                          <a:latin typeface="Times New Roman" pitchFamily="18" charset="0"/>
                          <a:ea typeface="+mj-ea"/>
                          <a:cs typeface="Times New Roman" pitchFamily="18" charset="0"/>
                        </a:rPr>
                        <a:t>',arr2.size)  #</a:t>
                      </a:r>
                      <a:r>
                        <a:rPr lang="zh-CN" sz="1400" b="0" kern="100" dirty="0">
                          <a:effectLst/>
                          <a:latin typeface="Times New Roman" pitchFamily="18" charset="0"/>
                          <a:ea typeface="+mj-ea"/>
                          <a:cs typeface="Times New Roman" pitchFamily="18" charset="0"/>
                        </a:rPr>
                        <a:t>查看数组元素个数</a:t>
                      </a: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Out[5]:</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数组元素个数为：</a:t>
                      </a:r>
                      <a:r>
                        <a:rPr lang="en-US" sz="1400" b="0" kern="100" dirty="0">
                          <a:effectLst/>
                          <a:latin typeface="Times New Roman" pitchFamily="18" charset="0"/>
                          <a:ea typeface="+mj-ea"/>
                          <a:cs typeface="Times New Roman" pitchFamily="18" charset="0"/>
                        </a:rPr>
                        <a:t> 12</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In[6]:</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数组每个元素大小为：</a:t>
                      </a:r>
                      <a:r>
                        <a:rPr lang="en-US" sz="1400" b="0" kern="100" dirty="0">
                          <a:effectLst/>
                          <a:latin typeface="Times New Roman" pitchFamily="18" charset="0"/>
                          <a:ea typeface="+mj-ea"/>
                          <a:cs typeface="Times New Roman" pitchFamily="18" charset="0"/>
                        </a:rPr>
                        <a:t>',arr2.itemsize)  #</a:t>
                      </a:r>
                      <a:r>
                        <a:rPr lang="zh-CN" sz="1400" b="0" kern="100" dirty="0">
                          <a:effectLst/>
                          <a:latin typeface="Times New Roman" pitchFamily="18" charset="0"/>
                          <a:ea typeface="+mj-ea"/>
                          <a:cs typeface="Times New Roman" pitchFamily="18" charset="0"/>
                        </a:rPr>
                        <a:t>查看数组每个元素大小</a:t>
                      </a: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Out[6]:</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数组每个元素大小为：</a:t>
                      </a:r>
                      <a:r>
                        <a:rPr lang="en-US" sz="1400" b="0" kern="100" dirty="0">
                          <a:effectLst/>
                          <a:latin typeface="Times New Roman" pitchFamily="18" charset="0"/>
                          <a:ea typeface="+mj-ea"/>
                          <a:cs typeface="Times New Roman" pitchFamily="18" charset="0"/>
                        </a:rPr>
                        <a:t> 4</a:t>
                      </a:r>
                      <a:endParaRPr lang="zh-CN" sz="1400" b="0" kern="100" dirty="0">
                        <a:effectLst/>
                        <a:latin typeface="Times New Roman" pitchFamily="18" charset="0"/>
                        <a:ea typeface="+mj-ea"/>
                        <a:cs typeface="Times New Roman" pitchFamily="18" charset="0"/>
                      </a:endParaRPr>
                    </a:p>
                  </a:txBody>
                  <a:tcPr marL="60844" marR="60844" marT="8450" marB="8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3">
            <a:extLst>
              <a:ext uri="{FF2B5EF4-FFF2-40B4-BE49-F238E27FC236}">
                <a16:creationId xmlns:a16="http://schemas.microsoft.com/office/drawing/2014/main" id="{5081C8B1-40AF-4FB9-9F34-6E964CEA6896}"/>
              </a:ext>
            </a:extLst>
          </p:cNvPr>
          <p:cNvSpPr>
            <a:spLocks noGrp="1"/>
          </p:cNvSpPr>
          <p:nvPr>
            <p:ph idx="1"/>
          </p:nvPr>
        </p:nvSpPr>
        <p:spPr>
          <a:xfrm>
            <a:off x="423863" y="1123950"/>
            <a:ext cx="8639175" cy="4987925"/>
          </a:xfrm>
        </p:spPr>
        <p:txBody>
          <a:bodyPr/>
          <a:lstStyle/>
          <a:p>
            <a:pPr marL="342900" indent="-342900"/>
            <a:r>
              <a:rPr lang="zh-CN" altLang="zh-CN">
                <a:latin typeface="Times New Roman" panose="02020603050405020304" pitchFamily="18" charset="0"/>
                <a:cs typeface="Times New Roman" panose="02020603050405020304" pitchFamily="18" charset="0"/>
              </a:rPr>
              <a:t>重新设置数组的 </a:t>
            </a:r>
            <a:r>
              <a:rPr lang="en-US" altLang="zh-CN">
                <a:latin typeface="Times New Roman" panose="02020603050405020304" pitchFamily="18" charset="0"/>
                <a:cs typeface="Times New Roman" panose="02020603050405020304" pitchFamily="18" charset="0"/>
              </a:rPr>
              <a:t>shape </a:t>
            </a:r>
            <a:r>
              <a:rPr lang="zh-CN" altLang="zh-CN">
                <a:latin typeface="Times New Roman" panose="02020603050405020304" pitchFamily="18" charset="0"/>
                <a:cs typeface="Times New Roman" panose="02020603050405020304" pitchFamily="18" charset="0"/>
              </a:rPr>
              <a:t>属性</a:t>
            </a:r>
          </a:p>
        </p:txBody>
      </p:sp>
      <p:sp>
        <p:nvSpPr>
          <p:cNvPr id="14339" name="标题 2">
            <a:extLst>
              <a:ext uri="{FF2B5EF4-FFF2-40B4-BE49-F238E27FC236}">
                <a16:creationId xmlns:a16="http://schemas.microsoft.com/office/drawing/2014/main" id="{79516651-7755-4010-9FAC-3D93257E0238}"/>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4340" name="内容占位符 3">
            <a:extLst>
              <a:ext uri="{FF2B5EF4-FFF2-40B4-BE49-F238E27FC236}">
                <a16:creationId xmlns:a16="http://schemas.microsoft.com/office/drawing/2014/main" id="{1336AC8B-001A-4E2B-B17E-BFEEA64ADDDA}"/>
              </a:ext>
            </a:extLst>
          </p:cNvPr>
          <p:cNvSpPr>
            <a:spLocks noGrp="1"/>
          </p:cNvSpPr>
          <p:nvPr>
            <p:ph idx="4294967295"/>
          </p:nvPr>
        </p:nvSpPr>
        <p:spPr>
          <a:xfrm>
            <a:off x="423863" y="4025900"/>
            <a:ext cx="11107737" cy="427038"/>
          </a:xfrm>
        </p:spPr>
        <p:txBody>
          <a:bodyPr/>
          <a:lstStyle/>
          <a:p>
            <a:pPr marL="342900" indent="-342900">
              <a:buFont typeface="Wingdings" panose="05000000000000000000" pitchFamily="2" charset="2"/>
              <a:buChar char="Ø"/>
            </a:pPr>
            <a:r>
              <a:rPr lang="zh-CN" altLang="zh-CN" sz="1800">
                <a:solidFill>
                  <a:schemeClr val="bg1"/>
                </a:solidFill>
                <a:latin typeface="Times New Roman" panose="02020603050405020304" pitchFamily="18" charset="0"/>
                <a:cs typeface="Times New Roman" panose="02020603050405020304" pitchFamily="18" charset="0"/>
              </a:rPr>
              <a:t>使用 </a:t>
            </a:r>
            <a:r>
              <a:rPr lang="en-US" altLang="zh-CN" sz="1800">
                <a:solidFill>
                  <a:schemeClr val="bg1"/>
                </a:solidFill>
                <a:latin typeface="Times New Roman" panose="02020603050405020304" pitchFamily="18" charset="0"/>
                <a:cs typeface="Times New Roman" panose="02020603050405020304" pitchFamily="18" charset="0"/>
              </a:rPr>
              <a:t>arange </a:t>
            </a:r>
            <a:r>
              <a:rPr lang="zh-CN" altLang="zh-CN" sz="1800">
                <a:solidFill>
                  <a:schemeClr val="bg1"/>
                </a:solidFill>
                <a:latin typeface="Times New Roman" panose="02020603050405020304" pitchFamily="18" charset="0"/>
                <a:cs typeface="Times New Roman" panose="02020603050405020304" pitchFamily="18" charset="0"/>
              </a:rPr>
              <a:t>函数创建数组</a:t>
            </a:r>
          </a:p>
        </p:txBody>
      </p:sp>
      <p:graphicFrame>
        <p:nvGraphicFramePr>
          <p:cNvPr id="8" name="表格 7">
            <a:extLst>
              <a:ext uri="{FF2B5EF4-FFF2-40B4-BE49-F238E27FC236}">
                <a16:creationId xmlns:a16="http://schemas.microsoft.com/office/drawing/2014/main" id="{52EE0D1D-DC63-4064-A130-6277AAE18AB3}"/>
              </a:ext>
            </a:extLst>
          </p:cNvPr>
          <p:cNvGraphicFramePr>
            <a:graphicFrameLocks noGrp="1"/>
          </p:cNvGraphicFramePr>
          <p:nvPr/>
        </p:nvGraphicFramePr>
        <p:xfrm>
          <a:off x="2333625" y="1989138"/>
          <a:ext cx="5807075" cy="1724025"/>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15702">
                <a:tc>
                  <a:txBody>
                    <a:bodyPr/>
                    <a:lstStyle/>
                    <a:p>
                      <a:pPr algn="just" fontAlgn="auto">
                        <a:spcAft>
                          <a:spcPts val="0"/>
                        </a:spcAft>
                      </a:pPr>
                      <a:r>
                        <a:rPr lang="en-US" sz="1600" b="0" kern="100" dirty="0">
                          <a:effectLst/>
                          <a:latin typeface="Times New Roman" pitchFamily="18" charset="0"/>
                          <a:ea typeface="+mj-ea"/>
                          <a:cs typeface="Times New Roman" pitchFamily="18" charset="0"/>
                        </a:rPr>
                        <a:t>In[7]:</a:t>
                      </a:r>
                      <a:endParaRPr lang="zh-CN" sz="1600" b="0" kern="100" dirty="0">
                        <a:effectLst/>
                        <a:latin typeface="Times New Roman" pitchFamily="18" charset="0"/>
                        <a:ea typeface="+mj-ea"/>
                        <a:cs typeface="Times New Roman" pitchFamily="18" charset="0"/>
                      </a:endParaRPr>
                    </a:p>
                  </a:txBody>
                  <a:tcPr marL="60844" marR="60844" marT="8449" marB="8449" anchor="ctr">
                    <a:solidFill>
                      <a:schemeClr val="bg1"/>
                    </a:solidFill>
                  </a:tcP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arr2.shape = 4,3 #</a:t>
                      </a:r>
                      <a:r>
                        <a:rPr lang="zh-CN" altLang="en-US" sz="1600" b="0" kern="100" dirty="0">
                          <a:effectLst/>
                          <a:latin typeface="Times New Roman" pitchFamily="18" charset="0"/>
                          <a:ea typeface="+mj-ea"/>
                          <a:cs typeface="Times New Roman" pitchFamily="18" charset="0"/>
                        </a:rPr>
                        <a:t>重新设置 </a:t>
                      </a:r>
                      <a:r>
                        <a:rPr lang="en-US" sz="1600" b="0" kern="100" dirty="0">
                          <a:effectLst/>
                          <a:latin typeface="Times New Roman" pitchFamily="18" charset="0"/>
                          <a:ea typeface="+mj-ea"/>
                          <a:cs typeface="Times New Roman" pitchFamily="18" charset="0"/>
                        </a:rPr>
                        <a:t>shape</a:t>
                      </a:r>
                    </a:p>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重新设置 </a:t>
                      </a:r>
                      <a:r>
                        <a:rPr lang="en-US" sz="1600" b="0" kern="100" dirty="0">
                          <a:effectLst/>
                          <a:latin typeface="Times New Roman" pitchFamily="18" charset="0"/>
                          <a:ea typeface="+mj-ea"/>
                          <a:cs typeface="Times New Roman" pitchFamily="18" charset="0"/>
                        </a:rPr>
                        <a:t>shape </a:t>
                      </a:r>
                      <a:r>
                        <a:rPr lang="zh-CN" altLang="en-US" sz="1600" b="0" kern="100" dirty="0">
                          <a:effectLst/>
                          <a:latin typeface="Times New Roman" pitchFamily="18" charset="0"/>
                          <a:ea typeface="+mj-ea"/>
                          <a:cs typeface="Times New Roman" pitchFamily="18" charset="0"/>
                        </a:rPr>
                        <a:t>后的 </a:t>
                      </a:r>
                      <a:r>
                        <a:rPr lang="en-US" sz="1600" b="0" kern="100" dirty="0">
                          <a:effectLst/>
                          <a:latin typeface="Times New Roman" pitchFamily="18" charset="0"/>
                          <a:ea typeface="+mj-ea"/>
                          <a:cs typeface="Times New Roman" pitchFamily="18" charset="0"/>
                        </a:rPr>
                        <a:t>arr2 </a:t>
                      </a:r>
                      <a:r>
                        <a:rPr lang="zh-CN" altLang="en-US" sz="1600" b="0" kern="100" dirty="0">
                          <a:effectLst/>
                          <a:latin typeface="Times New Roman" pitchFamily="18" charset="0"/>
                          <a:ea typeface="+mj-ea"/>
                          <a:cs typeface="Times New Roman" pitchFamily="18" charset="0"/>
                        </a:rPr>
                        <a:t>为：</a:t>
                      </a:r>
                      <a:r>
                        <a:rPr lang="en-US" altLang="zh-CN" sz="1600" b="0" kern="100" dirty="0">
                          <a:effectLst/>
                          <a:latin typeface="Times New Roman" pitchFamily="18" charset="0"/>
                          <a:ea typeface="+mj-ea"/>
                          <a:cs typeface="Times New Roman" pitchFamily="18" charset="0"/>
                        </a:rPr>
                        <a:t>',</a:t>
                      </a:r>
                      <a:r>
                        <a:rPr lang="en-US" sz="1600" b="0" kern="100" dirty="0">
                          <a:effectLst/>
                          <a:latin typeface="Times New Roman" pitchFamily="18" charset="0"/>
                          <a:ea typeface="+mj-ea"/>
                          <a:cs typeface="Times New Roman" pitchFamily="18" charset="0"/>
                        </a:rPr>
                        <a:t>arr2)</a:t>
                      </a:r>
                      <a:endParaRPr lang="zh-CN" sz="1600" b="0" kern="100" dirty="0">
                        <a:effectLst/>
                        <a:latin typeface="Times New Roman" pitchFamily="18" charset="0"/>
                        <a:ea typeface="+mj-ea"/>
                        <a:cs typeface="Times New Roman" pitchFamily="18" charset="0"/>
                      </a:endParaRPr>
                    </a:p>
                  </a:txBody>
                  <a:tcPr marL="60844" marR="60844" marT="8449" marB="8449" anchor="ctr">
                    <a:solidFill>
                      <a:schemeClr val="bg1"/>
                    </a:solidFill>
                  </a:tcPr>
                </a:tc>
                <a:extLst>
                  <a:ext uri="{0D108BD9-81ED-4DB2-BD59-A6C34878D82A}">
                    <a16:rowId xmlns:a16="http://schemas.microsoft.com/office/drawing/2014/main" val="10000"/>
                  </a:ext>
                </a:extLst>
              </a:tr>
              <a:tr h="1108323">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Out[7]:</a:t>
                      </a:r>
                      <a:endParaRPr lang="zh-CN" sz="1600" b="0" kern="100" dirty="0">
                        <a:effectLst/>
                        <a:latin typeface="Times New Roman" pitchFamily="18" charset="0"/>
                        <a:ea typeface="+mj-ea"/>
                        <a:cs typeface="Times New Roman" pitchFamily="18" charset="0"/>
                      </a:endParaRPr>
                    </a:p>
                  </a:txBody>
                  <a:tcPr marL="60844" marR="60844" marT="8449" marB="8449" anchor="ctr">
                    <a:solidFill>
                      <a:schemeClr val="bg1"/>
                    </a:solidFill>
                  </a:tcP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重新设置</a:t>
                      </a:r>
                      <a:r>
                        <a:rPr lang="en-US" altLang="zh-CN" sz="1600" b="0" kern="1200" dirty="0">
                          <a:solidFill>
                            <a:schemeClr val="tx1"/>
                          </a:solidFill>
                          <a:effectLst/>
                          <a:latin typeface="Times New Roman" pitchFamily="18" charset="0"/>
                          <a:ea typeface="+mj-ea"/>
                          <a:cs typeface="Times New Roman" pitchFamily="18" charset="0"/>
                        </a:rPr>
                        <a:t>shape</a:t>
                      </a:r>
                      <a:r>
                        <a:rPr lang="zh-CN" altLang="zh-CN" sz="1600" b="0" kern="1200" dirty="0">
                          <a:solidFill>
                            <a:schemeClr val="tx1"/>
                          </a:solidFill>
                          <a:effectLst/>
                          <a:latin typeface="Times New Roman" pitchFamily="18" charset="0"/>
                          <a:ea typeface="+mj-ea"/>
                          <a:cs typeface="Times New Roman" pitchFamily="18" charset="0"/>
                        </a:rPr>
                        <a:t>维度后的</a:t>
                      </a:r>
                      <a:r>
                        <a:rPr lang="en-US" altLang="zh-CN" sz="1600" b="0" kern="1200" dirty="0">
                          <a:solidFill>
                            <a:schemeClr val="tx1"/>
                          </a:solidFill>
                          <a:effectLst/>
                          <a:latin typeface="Times New Roman" pitchFamily="18" charset="0"/>
                          <a:ea typeface="+mj-ea"/>
                          <a:cs typeface="Times New Roman" pitchFamily="18" charset="0"/>
                        </a:rPr>
                        <a:t>arr2</a:t>
                      </a:r>
                      <a:r>
                        <a:rPr lang="zh-CN" altLang="zh-CN" sz="1600" b="0" kern="1200" dirty="0">
                          <a:solidFill>
                            <a:schemeClr val="tx1"/>
                          </a:solidFill>
                          <a:effectLst/>
                          <a:latin typeface="Times New Roman" pitchFamily="18" charset="0"/>
                          <a:ea typeface="+mj-ea"/>
                          <a:cs typeface="Times New Roman" pitchFamily="18" charset="0"/>
                        </a:rPr>
                        <a:t>为：</a:t>
                      </a:r>
                      <a:r>
                        <a:rPr lang="en-US" altLang="zh-CN" sz="1600" b="0" kern="1200" dirty="0">
                          <a:solidFill>
                            <a:schemeClr val="tx1"/>
                          </a:solidFill>
                          <a:effectLst/>
                          <a:latin typeface="Times New Roman" pitchFamily="18" charset="0"/>
                          <a:ea typeface="+mj-ea"/>
                          <a:cs typeface="Times New Roman" pitchFamily="18" charset="0"/>
                        </a:rPr>
                        <a:t> [[ 1  2  3]</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[ 4  4  5]</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[ 6  7  7]</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[ 8  9 10]]</a:t>
                      </a:r>
                      <a:endParaRPr lang="zh-CN" sz="1600" b="0" kern="100" dirty="0">
                        <a:effectLst/>
                        <a:latin typeface="Times New Roman" pitchFamily="18" charset="0"/>
                        <a:ea typeface="+mj-ea"/>
                        <a:cs typeface="Times New Roman" pitchFamily="18" charset="0"/>
                      </a:endParaRPr>
                    </a:p>
                  </a:txBody>
                  <a:tcPr marL="60844" marR="60844" marT="8449" marB="8449"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1F1F6ED7-7C2D-4403-8E7C-F97EF35A01EB}"/>
              </a:ext>
            </a:extLst>
          </p:cNvPr>
          <p:cNvGraphicFramePr>
            <a:graphicFrameLocks noGrp="1"/>
          </p:cNvGraphicFramePr>
          <p:nvPr/>
        </p:nvGraphicFramePr>
        <p:xfrm>
          <a:off x="2249488" y="4689475"/>
          <a:ext cx="5807075" cy="1454150"/>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1552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In[8]:</a:t>
                      </a:r>
                      <a:endParaRPr lang="zh-CN" sz="1600" b="0" kern="100" dirty="0">
                        <a:effectLst/>
                        <a:latin typeface="Times New Roman" pitchFamily="18" charset="0"/>
                        <a:ea typeface="+mj-ea"/>
                        <a:cs typeface="Times New Roman" pitchFamily="18" charset="0"/>
                      </a:endParaRPr>
                    </a:p>
                  </a:txBody>
                  <a:tcPr marL="60844" marR="60844" marT="8446" marB="8446" anchor="ctr">
                    <a:solidFill>
                      <a:schemeClr val="bg1"/>
                    </a:solidFill>
                  </a:tcP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使用 </a:t>
                      </a:r>
                      <a:r>
                        <a:rPr lang="en-US" sz="1600" b="0" kern="100" dirty="0" err="1">
                          <a:effectLst/>
                          <a:latin typeface="Times New Roman" pitchFamily="18" charset="0"/>
                          <a:ea typeface="+mj-ea"/>
                          <a:cs typeface="Times New Roman" pitchFamily="18" charset="0"/>
                        </a:rPr>
                        <a:t>arange</a:t>
                      </a:r>
                      <a:r>
                        <a:rPr lang="en-US" sz="1600" b="0" kern="100" dirty="0">
                          <a:effectLst/>
                          <a:latin typeface="Times New Roman" pitchFamily="18" charset="0"/>
                          <a:ea typeface="+mj-ea"/>
                          <a:cs typeface="Times New Roman" pitchFamily="18" charset="0"/>
                        </a:rPr>
                        <a:t> </a:t>
                      </a:r>
                      <a:r>
                        <a:rPr lang="zh-CN" altLang="en-US" sz="1600" b="0" kern="100" dirty="0">
                          <a:effectLst/>
                          <a:latin typeface="Times New Roman" pitchFamily="18" charset="0"/>
                          <a:ea typeface="+mj-ea"/>
                          <a:cs typeface="Times New Roman" pitchFamily="18" charset="0"/>
                        </a:rPr>
                        <a:t>函数创建的数组为：</a:t>
                      </a:r>
                      <a:r>
                        <a:rPr lang="en-US" altLang="zh-CN" sz="1600" b="0" kern="100" dirty="0">
                          <a:effectLst/>
                          <a:latin typeface="Times New Roman" pitchFamily="18" charset="0"/>
                          <a:ea typeface="+mj-ea"/>
                          <a:cs typeface="Times New Roman" pitchFamily="18" charset="0"/>
                        </a:rPr>
                        <a:t>\</a:t>
                      </a:r>
                      <a:r>
                        <a:rPr lang="en-US" sz="1600" b="0" kern="100" dirty="0">
                          <a:effectLst/>
                          <a:latin typeface="Times New Roman" pitchFamily="18" charset="0"/>
                          <a:ea typeface="+mj-ea"/>
                          <a:cs typeface="Times New Roman" pitchFamily="18" charset="0"/>
                        </a:rPr>
                        <a:t>n',</a:t>
                      </a:r>
                      <a:r>
                        <a:rPr lang="en-US" sz="1600" b="0" kern="100" dirty="0" err="1">
                          <a:effectLst/>
                          <a:latin typeface="Times New Roman" pitchFamily="18" charset="0"/>
                          <a:ea typeface="+mj-ea"/>
                          <a:cs typeface="Times New Roman" pitchFamily="18" charset="0"/>
                        </a:rPr>
                        <a:t>np.arange</a:t>
                      </a:r>
                      <a:r>
                        <a:rPr lang="en-US" sz="1600" b="0" kern="100" dirty="0">
                          <a:effectLst/>
                          <a:latin typeface="Times New Roman" pitchFamily="18" charset="0"/>
                          <a:ea typeface="+mj-ea"/>
                          <a:cs typeface="Times New Roman" pitchFamily="18" charset="0"/>
                        </a:rPr>
                        <a:t>(0,1,0.1))</a:t>
                      </a:r>
                      <a:endParaRPr lang="zh-CN" sz="1600" b="0" kern="100" dirty="0">
                        <a:effectLst/>
                        <a:latin typeface="Times New Roman" pitchFamily="18" charset="0"/>
                        <a:ea typeface="+mj-ea"/>
                        <a:cs typeface="Times New Roman" pitchFamily="18" charset="0"/>
                      </a:endParaRPr>
                    </a:p>
                  </a:txBody>
                  <a:tcPr marL="60844" marR="60844" marT="8446" marB="8446" anchor="ctr">
                    <a:solidFill>
                      <a:schemeClr val="bg1"/>
                    </a:solidFill>
                  </a:tcPr>
                </a:tc>
                <a:extLst>
                  <a:ext uri="{0D108BD9-81ED-4DB2-BD59-A6C34878D82A}">
                    <a16:rowId xmlns:a16="http://schemas.microsoft.com/office/drawing/2014/main" val="10000"/>
                  </a:ext>
                </a:extLst>
              </a:tr>
              <a:tr h="838622">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Out[8]:</a:t>
                      </a:r>
                      <a:endParaRPr lang="zh-CN" sz="1600" b="0" kern="100" dirty="0">
                        <a:effectLst/>
                        <a:latin typeface="Times New Roman" pitchFamily="18" charset="0"/>
                        <a:ea typeface="+mj-ea"/>
                        <a:cs typeface="Times New Roman" pitchFamily="18" charset="0"/>
                      </a:endParaRPr>
                    </a:p>
                  </a:txBody>
                  <a:tcPr marL="60844" marR="60844" marT="8446" marB="8446" anchor="ctr">
                    <a:solidFill>
                      <a:schemeClr val="bg1"/>
                    </a:solidFill>
                  </a:tcPr>
                </a:tc>
                <a:tc>
                  <a:txBody>
                    <a:bodyPr/>
                    <a:lstStyle/>
                    <a:p>
                      <a:pPr fontAlgn="auto"/>
                      <a:r>
                        <a:rPr lang="zh-CN" altLang="zh-CN" sz="1600" kern="1200" dirty="0">
                          <a:solidFill>
                            <a:schemeClr val="tx1"/>
                          </a:solidFill>
                          <a:effectLst/>
                          <a:latin typeface="Times New Roman" pitchFamily="18" charset="0"/>
                          <a:ea typeface="+mj-ea"/>
                          <a:cs typeface="Times New Roman" pitchFamily="18" charset="0"/>
                        </a:rPr>
                        <a:t>使用</a:t>
                      </a:r>
                      <a:r>
                        <a:rPr lang="en-US" altLang="zh-CN" sz="1600" kern="1200" dirty="0" err="1">
                          <a:solidFill>
                            <a:schemeClr val="tx1"/>
                          </a:solidFill>
                          <a:effectLst/>
                          <a:latin typeface="Times New Roman" pitchFamily="18" charset="0"/>
                          <a:ea typeface="+mj-ea"/>
                          <a:cs typeface="Times New Roman" pitchFamily="18" charset="0"/>
                        </a:rPr>
                        <a:t>arange</a:t>
                      </a:r>
                      <a:r>
                        <a:rPr lang="zh-CN" altLang="zh-CN" sz="1600" kern="1200" dirty="0">
                          <a:solidFill>
                            <a:schemeClr val="tx1"/>
                          </a:solidFill>
                          <a:effectLst/>
                          <a:latin typeface="Times New Roman" pitchFamily="18" charset="0"/>
                          <a:ea typeface="+mj-ea"/>
                          <a:cs typeface="Times New Roman" pitchFamily="18" charset="0"/>
                        </a:rPr>
                        <a:t>函数创建的数组为：</a:t>
                      </a:r>
                      <a:r>
                        <a:rPr lang="en-US" altLang="zh-CN" sz="1600" kern="1200" dirty="0">
                          <a:solidFill>
                            <a:schemeClr val="tx1"/>
                          </a:solidFill>
                          <a:effectLst/>
                          <a:latin typeface="Times New Roman" pitchFamily="18" charset="0"/>
                          <a:ea typeface="+mj-ea"/>
                          <a:cs typeface="Times New Roman" pitchFamily="18" charset="0"/>
                        </a:rPr>
                        <a:t> [ 0.   0.1  0.2  0.3  0.4  0.5  0.6  0.7  0.8  0.9]</a:t>
                      </a:r>
                      <a:endParaRPr lang="zh-CN" sz="1600" b="0" kern="100" dirty="0">
                        <a:effectLst/>
                        <a:latin typeface="Times New Roman" pitchFamily="18" charset="0"/>
                        <a:ea typeface="+mj-ea"/>
                        <a:cs typeface="Times New Roman" pitchFamily="18" charset="0"/>
                      </a:endParaRPr>
                    </a:p>
                  </a:txBody>
                  <a:tcPr marL="60844" marR="60844" marT="8446" marB="8446"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3">
            <a:extLst>
              <a:ext uri="{FF2B5EF4-FFF2-40B4-BE49-F238E27FC236}">
                <a16:creationId xmlns:a16="http://schemas.microsoft.com/office/drawing/2014/main" id="{63C478F9-AD9E-48BF-B2EF-184ACECB4678}"/>
              </a:ext>
            </a:extLst>
          </p:cNvPr>
          <p:cNvSpPr>
            <a:spLocks noGrp="1"/>
          </p:cNvSpPr>
          <p:nvPr>
            <p:ph idx="1"/>
          </p:nvPr>
        </p:nvSpPr>
        <p:spPr>
          <a:xfrm>
            <a:off x="423863" y="1212850"/>
            <a:ext cx="8639175" cy="4943475"/>
          </a:xfrm>
        </p:spPr>
        <p:txBody>
          <a:bodyPr/>
          <a:lstStyle/>
          <a:p>
            <a:pPr marL="342900" indent="-342900">
              <a:buFont typeface="Wingdings" panose="05000000000000000000" pitchFamily="2" charset="2"/>
              <a:buChar char="Ø"/>
            </a:pPr>
            <a:r>
              <a:rPr lang="zh-CN" altLang="zh-CN">
                <a:latin typeface="Times New Roman" panose="02020603050405020304" pitchFamily="18" charset="0"/>
                <a:cs typeface="Times New Roman" panose="02020603050405020304" pitchFamily="18" charset="0"/>
              </a:rPr>
              <a:t>使用 </a:t>
            </a:r>
            <a:r>
              <a:rPr lang="en-US" altLang="zh-CN">
                <a:latin typeface="Times New Roman" panose="02020603050405020304" pitchFamily="18" charset="0"/>
                <a:cs typeface="Times New Roman" panose="02020603050405020304" pitchFamily="18" charset="0"/>
              </a:rPr>
              <a:t>linspace </a:t>
            </a:r>
            <a:r>
              <a:rPr lang="zh-CN" altLang="zh-CN">
                <a:latin typeface="Times New Roman" panose="02020603050405020304" pitchFamily="18" charset="0"/>
                <a:cs typeface="Times New Roman" panose="02020603050405020304" pitchFamily="18" charset="0"/>
              </a:rPr>
              <a:t>函数创建数组</a:t>
            </a:r>
          </a:p>
        </p:txBody>
      </p:sp>
      <p:sp>
        <p:nvSpPr>
          <p:cNvPr id="15363" name="标题 2">
            <a:extLst>
              <a:ext uri="{FF2B5EF4-FFF2-40B4-BE49-F238E27FC236}">
                <a16:creationId xmlns:a16="http://schemas.microsoft.com/office/drawing/2014/main" id="{3A447682-18B9-41E6-9576-922B335DADA3}"/>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5364" name="内容占位符 3">
            <a:extLst>
              <a:ext uri="{FF2B5EF4-FFF2-40B4-BE49-F238E27FC236}">
                <a16:creationId xmlns:a16="http://schemas.microsoft.com/office/drawing/2014/main" id="{2B0CA407-7499-4661-BE23-A45A80EEA930}"/>
              </a:ext>
            </a:extLst>
          </p:cNvPr>
          <p:cNvSpPr>
            <a:spLocks noGrp="1"/>
          </p:cNvSpPr>
          <p:nvPr>
            <p:ph idx="10"/>
          </p:nvPr>
        </p:nvSpPr>
        <p:spPr>
          <a:xfrm>
            <a:off x="479425" y="3986213"/>
            <a:ext cx="11107738" cy="427037"/>
          </a:xfrm>
        </p:spPr>
        <p:txBody>
          <a:bodyPr/>
          <a:lstStyle/>
          <a:p>
            <a:pPr marL="342900" indent="-342900">
              <a:buFont typeface="Wingdings" panose="05000000000000000000" pitchFamily="2" charset="2"/>
              <a:buChar char="Ø"/>
            </a:pPr>
            <a:r>
              <a:rPr>
                <a:latin typeface="Times New Roman" panose="02020603050405020304" pitchFamily="18" charset="0"/>
                <a:cs typeface="Times New Roman" panose="02020603050405020304" pitchFamily="18" charset="0"/>
              </a:rPr>
              <a:t>使用 </a:t>
            </a:r>
            <a:r>
              <a:rPr lang="en-US" altLang="zh-CN">
                <a:latin typeface="Times New Roman" panose="02020603050405020304" pitchFamily="18" charset="0"/>
                <a:cs typeface="Times New Roman" panose="02020603050405020304" pitchFamily="18" charset="0"/>
              </a:rPr>
              <a:t>logspace </a:t>
            </a:r>
            <a:r>
              <a:rPr>
                <a:latin typeface="Times New Roman" panose="02020603050405020304" pitchFamily="18" charset="0"/>
                <a:cs typeface="Times New Roman" panose="02020603050405020304" pitchFamily="18" charset="0"/>
              </a:rPr>
              <a:t>函数创建等比数列</a:t>
            </a:r>
          </a:p>
        </p:txBody>
      </p:sp>
      <p:graphicFrame>
        <p:nvGraphicFramePr>
          <p:cNvPr id="8" name="表格 7">
            <a:extLst>
              <a:ext uri="{FF2B5EF4-FFF2-40B4-BE49-F238E27FC236}">
                <a16:creationId xmlns:a16="http://schemas.microsoft.com/office/drawing/2014/main" id="{2D5140DB-FCEF-44D3-8521-97E1FF94C3BF}"/>
              </a:ext>
            </a:extLst>
          </p:cNvPr>
          <p:cNvGraphicFramePr>
            <a:graphicFrameLocks noGrp="1"/>
          </p:cNvGraphicFramePr>
          <p:nvPr/>
        </p:nvGraphicFramePr>
        <p:xfrm>
          <a:off x="2333625" y="1989138"/>
          <a:ext cx="6994525" cy="1347787"/>
        </p:xfrm>
        <a:graphic>
          <a:graphicData uri="http://schemas.openxmlformats.org/drawingml/2006/table">
            <a:tbl>
              <a:tblPr firstRow="1" firstCol="1" bandRow="1">
                <a:tableStyleId>{9D7B26C5-4107-4FEC-AEDC-1716B250A1EF}</a:tableStyleId>
              </a:tblPr>
              <a:tblGrid>
                <a:gridCol w="826188">
                  <a:extLst>
                    <a:ext uri="{9D8B030D-6E8A-4147-A177-3AD203B41FA5}">
                      <a16:colId xmlns:a16="http://schemas.microsoft.com/office/drawing/2014/main" val="20000"/>
                    </a:ext>
                  </a:extLst>
                </a:gridCol>
                <a:gridCol w="6168337">
                  <a:extLst>
                    <a:ext uri="{9D8B030D-6E8A-4147-A177-3AD203B41FA5}">
                      <a16:colId xmlns:a16="http://schemas.microsoft.com/office/drawing/2014/main" val="20001"/>
                    </a:ext>
                  </a:extLst>
                </a:gridCol>
              </a:tblGrid>
              <a:tr h="615996">
                <a:tc>
                  <a:txBody>
                    <a:bodyPr/>
                    <a:lstStyle/>
                    <a:p>
                      <a:pPr algn="just" fontAlgn="auto">
                        <a:spcAft>
                          <a:spcPts val="0"/>
                        </a:spcAft>
                      </a:pPr>
                      <a:r>
                        <a:rPr lang="en-US" sz="1600" b="0" kern="100" dirty="0">
                          <a:effectLst/>
                          <a:latin typeface="Times New Roman" pitchFamily="18" charset="0"/>
                          <a:ea typeface="+mj-ea"/>
                          <a:cs typeface="Times New Roman" pitchFamily="18" charset="0"/>
                        </a:rPr>
                        <a:t>In[9]:</a:t>
                      </a:r>
                      <a:endParaRPr lang="zh-CN" sz="1600" b="0" kern="100" dirty="0">
                        <a:effectLst/>
                        <a:latin typeface="Times New Roman" pitchFamily="18" charset="0"/>
                        <a:ea typeface="+mj-ea"/>
                        <a:cs typeface="Times New Roman" pitchFamily="18" charset="0"/>
                      </a:endParaRPr>
                    </a:p>
                  </a:txBody>
                  <a:tcPr marL="60847" marR="60847" marT="8453" marB="8453" anchor="ctr">
                    <a:solidFill>
                      <a:schemeClr val="bg1"/>
                    </a:solidFill>
                  </a:tcP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使用 </a:t>
                      </a:r>
                      <a:r>
                        <a:rPr lang="en-US" sz="1600" b="0" kern="100" dirty="0" err="1">
                          <a:effectLst/>
                          <a:latin typeface="Times New Roman" pitchFamily="18" charset="0"/>
                          <a:ea typeface="+mj-ea"/>
                          <a:cs typeface="Times New Roman" pitchFamily="18" charset="0"/>
                        </a:rPr>
                        <a:t>linspace</a:t>
                      </a:r>
                      <a:r>
                        <a:rPr lang="en-US" sz="1600" b="0" kern="100" dirty="0">
                          <a:effectLst/>
                          <a:latin typeface="Times New Roman" pitchFamily="18" charset="0"/>
                          <a:ea typeface="+mj-ea"/>
                          <a:cs typeface="Times New Roman" pitchFamily="18" charset="0"/>
                        </a:rPr>
                        <a:t> </a:t>
                      </a:r>
                      <a:r>
                        <a:rPr lang="zh-CN" altLang="en-US" sz="1600" b="0" kern="100" dirty="0">
                          <a:effectLst/>
                          <a:latin typeface="Times New Roman" pitchFamily="18" charset="0"/>
                          <a:ea typeface="+mj-ea"/>
                          <a:cs typeface="Times New Roman" pitchFamily="18" charset="0"/>
                        </a:rPr>
                        <a:t>函数创建的数组为：</a:t>
                      </a:r>
                      <a:r>
                        <a:rPr lang="en-US" altLang="zh-CN"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np.linspace</a:t>
                      </a:r>
                      <a:r>
                        <a:rPr lang="en-US" sz="1600" b="0" kern="100" dirty="0">
                          <a:effectLst/>
                          <a:latin typeface="Times New Roman" pitchFamily="18" charset="0"/>
                          <a:ea typeface="+mj-ea"/>
                          <a:cs typeface="Times New Roman" pitchFamily="18" charset="0"/>
                        </a:rPr>
                        <a:t>(0, 1, 12))</a:t>
                      </a:r>
                      <a:endParaRPr lang="zh-CN" sz="1600" b="0" kern="100" dirty="0">
                        <a:effectLst/>
                        <a:latin typeface="Times New Roman" pitchFamily="18" charset="0"/>
                        <a:ea typeface="+mj-ea"/>
                        <a:cs typeface="Times New Roman" pitchFamily="18" charset="0"/>
                      </a:endParaRPr>
                    </a:p>
                  </a:txBody>
                  <a:tcPr marL="60847" marR="60847" marT="8453" marB="8453" anchor="ctr">
                    <a:solidFill>
                      <a:schemeClr val="bg1"/>
                    </a:solidFill>
                  </a:tcPr>
                </a:tc>
                <a:extLst>
                  <a:ext uri="{0D108BD9-81ED-4DB2-BD59-A6C34878D82A}">
                    <a16:rowId xmlns:a16="http://schemas.microsoft.com/office/drawing/2014/main" val="10000"/>
                  </a:ext>
                </a:extLst>
              </a:tr>
              <a:tr h="73179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Out[9]:</a:t>
                      </a:r>
                      <a:endParaRPr lang="zh-CN" sz="1600" b="0" kern="100" dirty="0">
                        <a:effectLst/>
                        <a:latin typeface="Times New Roman" pitchFamily="18" charset="0"/>
                        <a:ea typeface="+mj-ea"/>
                        <a:cs typeface="Times New Roman" pitchFamily="18" charset="0"/>
                      </a:endParaRPr>
                    </a:p>
                  </a:txBody>
                  <a:tcPr marL="60847" marR="60847" marT="8453" marB="8453" anchor="ctr">
                    <a:solidFill>
                      <a:schemeClr val="bg1"/>
                    </a:solidFill>
                  </a:tcPr>
                </a:tc>
                <a:tc>
                  <a:txBody>
                    <a:bodyPr/>
                    <a:lstStyle/>
                    <a:p>
                      <a:pPr fontAlgn="auto"/>
                      <a:r>
                        <a:rPr lang="zh-CN" altLang="zh-CN" sz="1600" kern="1200" dirty="0">
                          <a:solidFill>
                            <a:schemeClr val="tx1"/>
                          </a:solidFill>
                          <a:effectLst/>
                          <a:latin typeface="Times New Roman" pitchFamily="18" charset="0"/>
                          <a:ea typeface="+mj-ea"/>
                          <a:cs typeface="Times New Roman" pitchFamily="18" charset="0"/>
                        </a:rPr>
                        <a:t>使用</a:t>
                      </a:r>
                      <a:r>
                        <a:rPr lang="en-US" altLang="zh-CN" sz="1600" kern="1200" dirty="0" err="1">
                          <a:solidFill>
                            <a:schemeClr val="tx1"/>
                          </a:solidFill>
                          <a:effectLst/>
                          <a:latin typeface="Times New Roman" pitchFamily="18" charset="0"/>
                          <a:ea typeface="+mj-ea"/>
                          <a:cs typeface="Times New Roman" pitchFamily="18" charset="0"/>
                        </a:rPr>
                        <a:t>linspace</a:t>
                      </a:r>
                      <a:r>
                        <a:rPr lang="zh-CN" altLang="zh-CN" sz="1600" kern="1200" dirty="0">
                          <a:solidFill>
                            <a:schemeClr val="tx1"/>
                          </a:solidFill>
                          <a:effectLst/>
                          <a:latin typeface="Times New Roman" pitchFamily="18" charset="0"/>
                          <a:ea typeface="+mj-ea"/>
                          <a:cs typeface="Times New Roman" pitchFamily="18" charset="0"/>
                        </a:rPr>
                        <a:t>函数创建的数组为：</a:t>
                      </a:r>
                      <a:r>
                        <a:rPr lang="en-US" altLang="zh-CN" sz="1600" kern="1200" dirty="0">
                          <a:solidFill>
                            <a:schemeClr val="tx1"/>
                          </a:solidFill>
                          <a:effectLst/>
                          <a:latin typeface="Times New Roman" pitchFamily="18" charset="0"/>
                          <a:ea typeface="+mj-ea"/>
                          <a:cs typeface="Times New Roman" pitchFamily="18" charset="0"/>
                        </a:rPr>
                        <a:t> [ 0.          0.09090909  …  1.        ]</a:t>
                      </a:r>
                      <a:endParaRPr lang="zh-CN" sz="1600" b="0" kern="100" dirty="0">
                        <a:effectLst/>
                        <a:latin typeface="Times New Roman" pitchFamily="18" charset="0"/>
                        <a:ea typeface="+mj-ea"/>
                        <a:cs typeface="Times New Roman" pitchFamily="18" charset="0"/>
                      </a:endParaRPr>
                    </a:p>
                  </a:txBody>
                  <a:tcPr marL="60847" marR="60847" marT="8453" marB="845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03633C05-F912-468E-92D7-EDE9BBC41DDB}"/>
              </a:ext>
            </a:extLst>
          </p:cNvPr>
          <p:cNvGraphicFramePr>
            <a:graphicFrameLocks noGrp="1"/>
          </p:cNvGraphicFramePr>
          <p:nvPr/>
        </p:nvGraphicFramePr>
        <p:xfrm>
          <a:off x="2249488" y="4689475"/>
          <a:ext cx="7086600" cy="1454150"/>
        </p:xfrm>
        <a:graphic>
          <a:graphicData uri="http://schemas.openxmlformats.org/drawingml/2006/table">
            <a:tbl>
              <a:tblPr firstRow="1" firstCol="1" bandRow="1">
                <a:tableStyleId>{9D7B26C5-4107-4FEC-AEDC-1716B250A1EF}</a:tableStyleId>
              </a:tblPr>
              <a:tblGrid>
                <a:gridCol w="1008176">
                  <a:extLst>
                    <a:ext uri="{9D8B030D-6E8A-4147-A177-3AD203B41FA5}">
                      <a16:colId xmlns:a16="http://schemas.microsoft.com/office/drawing/2014/main" val="20000"/>
                    </a:ext>
                  </a:extLst>
                </a:gridCol>
                <a:gridCol w="6078424">
                  <a:extLst>
                    <a:ext uri="{9D8B030D-6E8A-4147-A177-3AD203B41FA5}">
                      <a16:colId xmlns:a16="http://schemas.microsoft.com/office/drawing/2014/main" val="20001"/>
                    </a:ext>
                  </a:extLst>
                </a:gridCol>
              </a:tblGrid>
              <a:tr h="61552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In[10]:</a:t>
                      </a:r>
                      <a:endParaRPr lang="zh-CN" sz="1600" b="0" kern="100" dirty="0">
                        <a:effectLst/>
                        <a:latin typeface="Times New Roman" pitchFamily="18" charset="0"/>
                        <a:ea typeface="+mj-ea"/>
                        <a:cs typeface="Times New Roman" pitchFamily="18" charset="0"/>
                      </a:endParaRPr>
                    </a:p>
                  </a:txBody>
                  <a:tcPr marL="60846" marR="60846" marT="8446" marB="8446" anchor="ctr">
                    <a:solidFill>
                      <a:schemeClr val="bg1"/>
                    </a:solidFill>
                  </a:tcP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logspace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np.logspace</a:t>
                      </a:r>
                      <a:r>
                        <a:rPr lang="en-US" altLang="zh-CN" sz="1600" b="0" kern="1200" dirty="0">
                          <a:solidFill>
                            <a:schemeClr val="tx1"/>
                          </a:solidFill>
                          <a:effectLst/>
                          <a:latin typeface="Times New Roman" pitchFamily="18" charset="0"/>
                          <a:ea typeface="+mj-ea"/>
                          <a:cs typeface="Times New Roman" pitchFamily="18" charset="0"/>
                        </a:rPr>
                        <a:t>(0, 2, 20))</a:t>
                      </a:r>
                      <a:endParaRPr lang="zh-CN" sz="1600" b="0" kern="1200" dirty="0">
                        <a:solidFill>
                          <a:schemeClr val="tx1"/>
                        </a:solidFill>
                        <a:effectLst/>
                        <a:latin typeface="Times New Roman" pitchFamily="18" charset="0"/>
                        <a:ea typeface="+mj-ea"/>
                        <a:cs typeface="Times New Roman" pitchFamily="18" charset="0"/>
                      </a:endParaRPr>
                    </a:p>
                  </a:txBody>
                  <a:tcPr marL="60846" marR="60846" marT="8446" marB="8446" anchor="ctr">
                    <a:solidFill>
                      <a:schemeClr val="bg1"/>
                    </a:solidFill>
                  </a:tcPr>
                </a:tc>
                <a:extLst>
                  <a:ext uri="{0D108BD9-81ED-4DB2-BD59-A6C34878D82A}">
                    <a16:rowId xmlns:a16="http://schemas.microsoft.com/office/drawing/2014/main" val="10000"/>
                  </a:ext>
                </a:extLst>
              </a:tr>
              <a:tr h="838622">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Out[10]:</a:t>
                      </a:r>
                      <a:endParaRPr lang="zh-CN" sz="1600" b="0" kern="100" dirty="0">
                        <a:effectLst/>
                        <a:latin typeface="Times New Roman" pitchFamily="18" charset="0"/>
                        <a:ea typeface="+mj-ea"/>
                        <a:cs typeface="Times New Roman" pitchFamily="18" charset="0"/>
                      </a:endParaRPr>
                    </a:p>
                  </a:txBody>
                  <a:tcPr marL="60846" marR="60846" marT="8446" marB="8446" anchor="ctr">
                    <a:solidFill>
                      <a:schemeClr val="bg1"/>
                    </a:solidFill>
                  </a:tcPr>
                </a:tc>
                <a:tc>
                  <a:txBody>
                    <a:bodyPr/>
                    <a:lstStyle/>
                    <a:p>
                      <a:pPr marL="0" algn="l" defTabSz="914400" rtl="0" eaLnBrk="1" fontAlgn="auto" latinLnBrk="0" hangingPunct="1"/>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logspace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   1.            1.27427499    1.62377674 ...,   61.58482111   78.47599704  100.        ]</a:t>
                      </a:r>
                      <a:endParaRPr lang="zh-CN" sz="1600" b="0" kern="1200" dirty="0">
                        <a:solidFill>
                          <a:schemeClr val="tx1"/>
                        </a:solidFill>
                        <a:effectLst/>
                        <a:latin typeface="Times New Roman" pitchFamily="18" charset="0"/>
                        <a:ea typeface="+mj-ea"/>
                        <a:cs typeface="Times New Roman" pitchFamily="18" charset="0"/>
                      </a:endParaRPr>
                    </a:p>
                  </a:txBody>
                  <a:tcPr marL="60846" marR="60846" marT="8446" marB="8446"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a:extLst>
              <a:ext uri="{FF2B5EF4-FFF2-40B4-BE49-F238E27FC236}">
                <a16:creationId xmlns:a16="http://schemas.microsoft.com/office/drawing/2014/main" id="{3E16490F-69EB-4E14-AEE3-50332BD1C62B}"/>
              </a:ext>
            </a:extLst>
          </p:cNvPr>
          <p:cNvSpPr>
            <a:spLocks noGrp="1"/>
          </p:cNvSpPr>
          <p:nvPr>
            <p:ph idx="1"/>
          </p:nvPr>
        </p:nvSpPr>
        <p:spPr>
          <a:xfrm>
            <a:off x="423863" y="1282700"/>
            <a:ext cx="8639175" cy="4873625"/>
          </a:xfrm>
        </p:spPr>
        <p:txBody>
          <a:bodyPr/>
          <a:lstStyle/>
          <a:p>
            <a:pPr marL="342900" indent="-342900">
              <a:buFont typeface="Wingdings" panose="05000000000000000000" pitchFamily="2" charset="2"/>
              <a:buChar char="Ø"/>
            </a:pPr>
            <a:r>
              <a:rPr lang="zh-CN"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zeros</a:t>
            </a:r>
            <a:r>
              <a:rPr lang="zh-CN" altLang="zh-CN">
                <a:latin typeface="Times New Roman" panose="02020603050405020304" pitchFamily="18" charset="0"/>
                <a:cs typeface="Times New Roman" panose="02020603050405020304" pitchFamily="18" charset="0"/>
              </a:rPr>
              <a:t>函数创建数组</a:t>
            </a:r>
          </a:p>
        </p:txBody>
      </p:sp>
      <p:sp>
        <p:nvSpPr>
          <p:cNvPr id="16387" name="标题 2">
            <a:extLst>
              <a:ext uri="{FF2B5EF4-FFF2-40B4-BE49-F238E27FC236}">
                <a16:creationId xmlns:a16="http://schemas.microsoft.com/office/drawing/2014/main" id="{553911B6-D6AE-4B7E-B89E-07BCFCAFCDA5}"/>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6388" name="内容占位符 3">
            <a:extLst>
              <a:ext uri="{FF2B5EF4-FFF2-40B4-BE49-F238E27FC236}">
                <a16:creationId xmlns:a16="http://schemas.microsoft.com/office/drawing/2014/main" id="{94C5327F-0C8F-477B-9FFD-EC021B594072}"/>
              </a:ext>
            </a:extLst>
          </p:cNvPr>
          <p:cNvSpPr>
            <a:spLocks noGrp="1"/>
          </p:cNvSpPr>
          <p:nvPr>
            <p:ph idx="10"/>
          </p:nvPr>
        </p:nvSpPr>
        <p:spPr>
          <a:xfrm>
            <a:off x="479425" y="3986213"/>
            <a:ext cx="11107738" cy="427037"/>
          </a:xfrm>
        </p:spPr>
        <p:txBody>
          <a:bodyPr/>
          <a:lstStyle/>
          <a:p>
            <a:pPr marL="342900" indent="-342900">
              <a:buFont typeface="Wingdings" panose="05000000000000000000" pitchFamily="2" charset="2"/>
              <a:buChar char="Ø"/>
            </a:pPr>
            <a:r>
              <a:rPr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eye</a:t>
            </a:r>
            <a:r>
              <a:rPr altLang="zh-CN">
                <a:latin typeface="Times New Roman" panose="02020603050405020304" pitchFamily="18" charset="0"/>
                <a:cs typeface="Times New Roman" panose="02020603050405020304" pitchFamily="18" charset="0"/>
              </a:rPr>
              <a:t>函数创建数组</a:t>
            </a:r>
            <a:endParaRPr>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AC5C50E4-F399-46D2-B766-7653CA880D78}"/>
              </a:ext>
            </a:extLst>
          </p:cNvPr>
          <p:cNvGraphicFramePr>
            <a:graphicFrameLocks noGrp="1"/>
          </p:cNvGraphicFramePr>
          <p:nvPr/>
        </p:nvGraphicFramePr>
        <p:xfrm>
          <a:off x="2333625" y="1989138"/>
          <a:ext cx="5807075" cy="1562100"/>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1604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In[11]:</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zeros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np.zeros</a:t>
                      </a:r>
                      <a:r>
                        <a:rPr lang="en-US" altLang="zh-CN" sz="1600" b="0" kern="1200" dirty="0">
                          <a:solidFill>
                            <a:schemeClr val="tx1"/>
                          </a:solidFill>
                          <a:effectLst/>
                          <a:latin typeface="Times New Roman" pitchFamily="18" charset="0"/>
                          <a:ea typeface="+mj-ea"/>
                          <a:cs typeface="Times New Roman" pitchFamily="18" charset="0"/>
                        </a:rPr>
                        <a:t>((2,3)))</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0"/>
                  </a:ext>
                </a:extLst>
              </a:tr>
              <a:tr h="94606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Out[11]:</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zeros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[[ 0.  0.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[ 0.  0.  0.]]</a:t>
                      </a:r>
                      <a:endParaRPr lang="zh-CN" sz="1600" b="0" kern="100" dirty="0">
                        <a:effectLst/>
                        <a:latin typeface="Times New Roman" pitchFamily="18" charset="0"/>
                        <a:ea typeface="+mj-ea"/>
                        <a:cs typeface="Times New Roman" pitchFamily="18" charset="0"/>
                      </a:endParaRPr>
                    </a:p>
                  </a:txBody>
                  <a:tcPr marL="60844" marR="60844" marT="8453" marB="845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8243A5DB-9E80-4AC4-8686-57E21C1DA921}"/>
              </a:ext>
            </a:extLst>
          </p:cNvPr>
          <p:cNvGraphicFramePr>
            <a:graphicFrameLocks noGrp="1"/>
          </p:cNvGraphicFramePr>
          <p:nvPr/>
        </p:nvGraphicFramePr>
        <p:xfrm>
          <a:off x="2249488" y="4532313"/>
          <a:ext cx="5807075" cy="1804987"/>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81883">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In[12]:</a:t>
                      </a:r>
                      <a:endParaRPr lang="zh-CN" sz="1600" b="0" kern="100" dirty="0">
                        <a:effectLst/>
                        <a:latin typeface="Times New Roman" pitchFamily="18" charset="0"/>
                        <a:ea typeface="+mj-ea"/>
                        <a:cs typeface="Times New Roman" pitchFamily="18" charset="0"/>
                      </a:endParaRPr>
                    </a:p>
                  </a:txBody>
                  <a:tcPr marL="60844" marR="60844" marT="8452" marB="8452" anchor="ctr">
                    <a:solidFill>
                      <a:schemeClr val="bg1"/>
                    </a:solidFill>
                  </a:tcP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eye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np.eye</a:t>
                      </a:r>
                      <a:r>
                        <a:rPr lang="en-US" altLang="zh-CN" sz="1600" b="0" kern="1200" dirty="0">
                          <a:solidFill>
                            <a:schemeClr val="tx1"/>
                          </a:solidFill>
                          <a:effectLst/>
                          <a:latin typeface="Times New Roman" pitchFamily="18" charset="0"/>
                          <a:ea typeface="+mj-ea"/>
                          <a:cs typeface="Times New Roman" pitchFamily="18" charset="0"/>
                        </a:rPr>
                        <a:t>(3))</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solidFill>
                      <a:schemeClr val="bg1"/>
                    </a:solidFill>
                  </a:tcPr>
                </a:tc>
                <a:extLst>
                  <a:ext uri="{0D108BD9-81ED-4DB2-BD59-A6C34878D82A}">
                    <a16:rowId xmlns:a16="http://schemas.microsoft.com/office/drawing/2014/main" val="10000"/>
                  </a:ext>
                </a:extLst>
              </a:tr>
              <a:tr h="112310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Out[12]:</a:t>
                      </a:r>
                      <a:endParaRPr lang="zh-CN" sz="1600" b="0" kern="100" dirty="0">
                        <a:effectLst/>
                        <a:latin typeface="Times New Roman" pitchFamily="18" charset="0"/>
                        <a:ea typeface="+mj-ea"/>
                        <a:cs typeface="Times New Roman" pitchFamily="18" charset="0"/>
                      </a:endParaRPr>
                    </a:p>
                  </a:txBody>
                  <a:tcPr marL="60844" marR="60844" marT="8452" marB="8452" anchor="ctr">
                    <a:solidFill>
                      <a:schemeClr val="bg1"/>
                    </a:solidFill>
                  </a:tcP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eye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[[ 1.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[ 0.  1.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[ 0.  0.  1.]]</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3">
            <a:extLst>
              <a:ext uri="{FF2B5EF4-FFF2-40B4-BE49-F238E27FC236}">
                <a16:creationId xmlns:a16="http://schemas.microsoft.com/office/drawing/2014/main" id="{7146F83A-70C9-443F-AA9E-ED081D15CA83}"/>
              </a:ext>
            </a:extLst>
          </p:cNvPr>
          <p:cNvSpPr>
            <a:spLocks noGrp="1"/>
          </p:cNvSpPr>
          <p:nvPr>
            <p:ph idx="1"/>
          </p:nvPr>
        </p:nvSpPr>
        <p:spPr>
          <a:xfrm>
            <a:off x="423863" y="1143000"/>
            <a:ext cx="8639175" cy="5013325"/>
          </a:xfrm>
        </p:spPr>
        <p:txBody>
          <a:bodyPr/>
          <a:lstStyle/>
          <a:p>
            <a:pPr marL="342900" indent="-342900">
              <a:buFont typeface="Wingdings" panose="05000000000000000000" pitchFamily="2" charset="2"/>
              <a:buChar char="Ø"/>
            </a:pPr>
            <a:r>
              <a:rPr lang="zh-CN"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diag</a:t>
            </a:r>
            <a:r>
              <a:rPr lang="zh-CN" altLang="zh-CN">
                <a:latin typeface="Times New Roman" panose="02020603050405020304" pitchFamily="18" charset="0"/>
                <a:cs typeface="Times New Roman" panose="02020603050405020304" pitchFamily="18" charset="0"/>
              </a:rPr>
              <a:t>函数创建数组</a:t>
            </a:r>
          </a:p>
        </p:txBody>
      </p:sp>
      <p:sp>
        <p:nvSpPr>
          <p:cNvPr id="17411" name="标题 2">
            <a:extLst>
              <a:ext uri="{FF2B5EF4-FFF2-40B4-BE49-F238E27FC236}">
                <a16:creationId xmlns:a16="http://schemas.microsoft.com/office/drawing/2014/main" id="{441B514C-3768-48BC-AC08-A9FAF2605C40}"/>
              </a:ext>
            </a:extLst>
          </p:cNvPr>
          <p:cNvSpPr>
            <a:spLocks noGrp="1"/>
          </p:cNvSpPr>
          <p:nvPr>
            <p:ph type="title"/>
          </p:nvPr>
        </p:nvSpPr>
        <p:spPr>
          <a:xfrm>
            <a:off x="255588" y="358775"/>
            <a:ext cx="10972800" cy="528638"/>
          </a:xfrm>
        </p:spPr>
        <p:txBody>
          <a:bodyPr/>
          <a:lstStyle/>
          <a:p>
            <a:r>
              <a:rPr lang="zh-CN" altLang="en-US">
                <a:latin typeface="Times New Roman" panose="02020603050405020304" pitchFamily="18" charset="0"/>
                <a:cs typeface="Times New Roman" panose="02020603050405020304" pitchFamily="18" charset="0"/>
              </a:rPr>
              <a:t>创建数组对象</a:t>
            </a:r>
          </a:p>
        </p:txBody>
      </p:sp>
      <p:sp>
        <p:nvSpPr>
          <p:cNvPr id="17412" name="内容占位符 3">
            <a:extLst>
              <a:ext uri="{FF2B5EF4-FFF2-40B4-BE49-F238E27FC236}">
                <a16:creationId xmlns:a16="http://schemas.microsoft.com/office/drawing/2014/main" id="{98ADD263-D1A9-4566-BD0B-B1F7F55EC392}"/>
              </a:ext>
            </a:extLst>
          </p:cNvPr>
          <p:cNvSpPr>
            <a:spLocks noGrp="1"/>
          </p:cNvSpPr>
          <p:nvPr>
            <p:ph idx="10"/>
          </p:nvPr>
        </p:nvSpPr>
        <p:spPr>
          <a:xfrm>
            <a:off x="495300" y="3505200"/>
            <a:ext cx="11107738" cy="427038"/>
          </a:xfrm>
        </p:spPr>
        <p:txBody>
          <a:bodyPr/>
          <a:lstStyle/>
          <a:p>
            <a:pPr marL="342900" indent="-342900">
              <a:buFont typeface="Wingdings" panose="05000000000000000000" pitchFamily="2" charset="2"/>
              <a:buChar char="Ø"/>
            </a:pPr>
            <a:r>
              <a:rPr altLang="zh-CN">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ones</a:t>
            </a:r>
            <a:r>
              <a:rPr altLang="zh-CN">
                <a:latin typeface="Times New Roman" panose="02020603050405020304" pitchFamily="18" charset="0"/>
                <a:cs typeface="Times New Roman" panose="02020603050405020304" pitchFamily="18" charset="0"/>
              </a:rPr>
              <a:t>函数创建数组</a:t>
            </a:r>
            <a:endParaRPr>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D3CCA65-59ED-4787-A634-61C3E9A1C8B8}"/>
              </a:ext>
            </a:extLst>
          </p:cNvPr>
          <p:cNvGraphicFramePr>
            <a:graphicFrameLocks noGrp="1"/>
          </p:cNvGraphicFramePr>
          <p:nvPr/>
        </p:nvGraphicFramePr>
        <p:xfrm>
          <a:off x="2317750" y="1604963"/>
          <a:ext cx="5807075" cy="1878012"/>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51411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In[13]:</a:t>
                      </a:r>
                      <a:endParaRPr lang="zh-CN" sz="1600" b="0" kern="100" dirty="0">
                        <a:effectLst/>
                        <a:latin typeface="Times New Roman" pitchFamily="18" charset="0"/>
                        <a:ea typeface="+mj-ea"/>
                        <a:cs typeface="Times New Roman" pitchFamily="18" charset="0"/>
                      </a:endParaRPr>
                    </a:p>
                  </a:txBody>
                  <a:tcPr marL="60844" marR="60844" marT="8450" marB="8450" anchor="ctr">
                    <a:solidFill>
                      <a:schemeClr val="bg1"/>
                    </a:solidFill>
                  </a:tcPr>
                </a:tc>
                <a:tc>
                  <a:txBody>
                    <a:bodyPr/>
                    <a:lstStyle/>
                    <a:p>
                      <a:pPr algn="just" fontAlgn="auto">
                        <a:spcAft>
                          <a:spcPts val="0"/>
                        </a:spcAft>
                      </a:pPr>
                      <a:r>
                        <a:rPr lang="en-US" sz="1600" b="0" kern="100" dirty="0">
                          <a:solidFill>
                            <a:srgbClr val="000000"/>
                          </a:solidFill>
                          <a:effectLst/>
                          <a:latin typeface="Times New Roman" pitchFamily="18" charset="0"/>
                          <a:ea typeface="+mj-ea"/>
                          <a:cs typeface="Times New Roman" pitchFamily="18" charset="0"/>
                        </a:rPr>
                        <a:t>print('</a:t>
                      </a:r>
                      <a:r>
                        <a:rPr lang="zh-CN" sz="1600" b="0" kern="100" dirty="0">
                          <a:solidFill>
                            <a:srgbClr val="000000"/>
                          </a:solidFill>
                          <a:effectLst/>
                          <a:latin typeface="Times New Roman" pitchFamily="18" charset="0"/>
                          <a:ea typeface="+mj-ea"/>
                          <a:cs typeface="Times New Roman" pitchFamily="18" charset="0"/>
                        </a:rPr>
                        <a:t>使用</a:t>
                      </a:r>
                      <a:r>
                        <a:rPr lang="en-US" sz="1600" b="0" kern="100" dirty="0" err="1">
                          <a:solidFill>
                            <a:srgbClr val="000000"/>
                          </a:solidFill>
                          <a:effectLst/>
                          <a:latin typeface="Times New Roman" pitchFamily="18" charset="0"/>
                          <a:ea typeface="+mj-ea"/>
                          <a:cs typeface="Times New Roman" pitchFamily="18" charset="0"/>
                        </a:rPr>
                        <a:t>diag</a:t>
                      </a:r>
                      <a:r>
                        <a:rPr lang="zh-CN" sz="1600" b="0" kern="100" dirty="0">
                          <a:solidFill>
                            <a:srgbClr val="000000"/>
                          </a:solidFill>
                          <a:effectLst/>
                          <a:latin typeface="Times New Roman" pitchFamily="18" charset="0"/>
                          <a:ea typeface="+mj-ea"/>
                          <a:cs typeface="Times New Roman" pitchFamily="18" charset="0"/>
                        </a:rPr>
                        <a:t>函数创建的数组为：</a:t>
                      </a:r>
                      <a:r>
                        <a:rPr lang="en-US" sz="1600" b="0" kern="100" dirty="0">
                          <a:solidFill>
                            <a:srgbClr val="000000"/>
                          </a:solidFill>
                          <a:effectLst/>
                          <a:latin typeface="Times New Roman" pitchFamily="18" charset="0"/>
                          <a:ea typeface="+mj-ea"/>
                          <a:cs typeface="Times New Roman" pitchFamily="18" charset="0"/>
                        </a:rPr>
                        <a:t>',</a:t>
                      </a:r>
                      <a:r>
                        <a:rPr lang="en-US" sz="1600" b="0" kern="100" dirty="0" err="1">
                          <a:solidFill>
                            <a:srgbClr val="000000"/>
                          </a:solidFill>
                          <a:effectLst/>
                          <a:latin typeface="Times New Roman" pitchFamily="18" charset="0"/>
                          <a:ea typeface="+mj-ea"/>
                          <a:cs typeface="Times New Roman" pitchFamily="18" charset="0"/>
                        </a:rPr>
                        <a:t>np.diag</a:t>
                      </a:r>
                      <a:r>
                        <a:rPr lang="en-US" sz="1600" b="0" kern="100" dirty="0">
                          <a:solidFill>
                            <a:srgbClr val="000000"/>
                          </a:solidFill>
                          <a:effectLst/>
                          <a:latin typeface="Times New Roman" pitchFamily="18" charset="0"/>
                          <a:ea typeface="+mj-ea"/>
                          <a:cs typeface="Times New Roman" pitchFamily="18" charset="0"/>
                        </a:rPr>
                        <a:t>([1,2,3,4]))</a:t>
                      </a:r>
                      <a:endParaRPr lang="zh-CN" sz="1600" b="0" kern="100" dirty="0">
                        <a:effectLst/>
                        <a:latin typeface="Times New Roman" pitchFamily="18" charset="0"/>
                        <a:ea typeface="+mj-ea"/>
                        <a:cs typeface="Times New Roman" pitchFamily="18" charset="0"/>
                      </a:endParaRPr>
                    </a:p>
                  </a:txBody>
                  <a:tcPr marL="68578" marR="68578" marT="9524" marB="9524" anchor="ctr">
                    <a:solidFill>
                      <a:schemeClr val="bg1"/>
                    </a:solidFill>
                  </a:tcPr>
                </a:tc>
                <a:extLst>
                  <a:ext uri="{0D108BD9-81ED-4DB2-BD59-A6C34878D82A}">
                    <a16:rowId xmlns:a16="http://schemas.microsoft.com/office/drawing/2014/main" val="10000"/>
                  </a:ext>
                </a:extLst>
              </a:tr>
              <a:tr h="136389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Out[13]:</a:t>
                      </a:r>
                      <a:endParaRPr lang="zh-CN" sz="1600" b="0" kern="100" dirty="0">
                        <a:effectLst/>
                        <a:latin typeface="Times New Roman" pitchFamily="18" charset="0"/>
                        <a:ea typeface="+mj-ea"/>
                        <a:cs typeface="Times New Roman" pitchFamily="18" charset="0"/>
                      </a:endParaRPr>
                    </a:p>
                  </a:txBody>
                  <a:tcPr marL="60844" marR="60844" marT="8450" marB="8450" anchor="ctr">
                    <a:solidFill>
                      <a:schemeClr val="bg1"/>
                    </a:solidFill>
                  </a:tcP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diag</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[[1 0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[0 2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[0 0 3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[0 0 0 4]]</a:t>
                      </a:r>
                      <a:endParaRPr lang="zh-CN" sz="1600" b="0" kern="100" dirty="0">
                        <a:effectLst/>
                        <a:latin typeface="Times New Roman" pitchFamily="18" charset="0"/>
                        <a:ea typeface="+mj-ea"/>
                        <a:cs typeface="Times New Roman" pitchFamily="18" charset="0"/>
                      </a:endParaRPr>
                    </a:p>
                  </a:txBody>
                  <a:tcPr marL="60844" marR="60844" marT="8450" marB="8450"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 name="表格 1">
            <a:extLst>
              <a:ext uri="{FF2B5EF4-FFF2-40B4-BE49-F238E27FC236}">
                <a16:creationId xmlns:a16="http://schemas.microsoft.com/office/drawing/2014/main" id="{226E7AB0-189A-4BB1-9F47-4E7A5B597C70}"/>
              </a:ext>
            </a:extLst>
          </p:cNvPr>
          <p:cNvGraphicFramePr>
            <a:graphicFrameLocks noGrp="1"/>
          </p:cNvGraphicFramePr>
          <p:nvPr/>
        </p:nvGraphicFramePr>
        <p:xfrm>
          <a:off x="2290763" y="4083050"/>
          <a:ext cx="5807075" cy="2097088"/>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48928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In[14]:</a:t>
                      </a:r>
                      <a:endParaRPr lang="zh-CN" sz="1600" b="0" kern="100" dirty="0">
                        <a:effectLst/>
                        <a:latin typeface="Times New Roman" pitchFamily="18" charset="0"/>
                        <a:ea typeface="+mj-ea"/>
                        <a:cs typeface="Times New Roman" pitchFamily="18" charset="0"/>
                      </a:endParaRPr>
                    </a:p>
                  </a:txBody>
                  <a:tcPr marL="60844" marR="60844" marT="8451" marB="8451" anchor="ctr">
                    <a:solidFill>
                      <a:schemeClr val="bg1"/>
                    </a:solidFill>
                  </a:tcP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ones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np.ones</a:t>
                      </a:r>
                      <a:r>
                        <a:rPr lang="en-US" altLang="zh-CN" sz="1600" b="0" kern="1200" dirty="0">
                          <a:solidFill>
                            <a:schemeClr val="tx1"/>
                          </a:solidFill>
                          <a:effectLst/>
                          <a:latin typeface="Times New Roman" pitchFamily="18" charset="0"/>
                          <a:ea typeface="+mj-ea"/>
                          <a:cs typeface="Times New Roman" pitchFamily="18" charset="0"/>
                        </a:rPr>
                        <a:t>((5,3)))</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1" marB="8451" anchor="ctr">
                    <a:solidFill>
                      <a:schemeClr val="bg1"/>
                    </a:solidFill>
                  </a:tcPr>
                </a:tc>
                <a:extLst>
                  <a:ext uri="{0D108BD9-81ED-4DB2-BD59-A6C34878D82A}">
                    <a16:rowId xmlns:a16="http://schemas.microsoft.com/office/drawing/2014/main" val="10000"/>
                  </a:ext>
                </a:extLst>
              </a:tr>
              <a:tr h="1607808">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Out[14]:</a:t>
                      </a:r>
                      <a:endParaRPr lang="zh-CN" sz="1600" b="0" kern="100" dirty="0">
                        <a:effectLst/>
                        <a:latin typeface="Times New Roman" pitchFamily="18" charset="0"/>
                        <a:ea typeface="+mj-ea"/>
                        <a:cs typeface="Times New Roman" pitchFamily="18" charset="0"/>
                      </a:endParaRPr>
                    </a:p>
                  </a:txBody>
                  <a:tcPr marL="60844" marR="60844" marT="8451" marB="8451" anchor="ctr">
                    <a:solidFill>
                      <a:schemeClr val="bg1"/>
                    </a:solidFill>
                  </a:tcP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ones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[ 1.  1.  1.]]</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1" marB="8451" anchor="c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6369</TotalTime>
  <Words>3885</Words>
  <Application>Microsoft Office PowerPoint</Application>
  <PresentationFormat>宽屏</PresentationFormat>
  <Paragraphs>476</Paragraphs>
  <Slides>40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等线</vt:lpstr>
      <vt:lpstr>仿宋</vt:lpstr>
      <vt:lpstr>黑体</vt:lpstr>
      <vt:lpstr>微软雅黑</vt:lpstr>
      <vt:lpstr>Arial</vt:lpstr>
      <vt:lpstr>Calibri</vt:lpstr>
      <vt:lpstr>Lucida Console</vt:lpstr>
      <vt:lpstr>Times New Roman</vt:lpstr>
      <vt:lpstr>Wingdings</vt:lpstr>
      <vt:lpstr>人邮</vt:lpstr>
      <vt:lpstr>NumPy 数值计算基础</vt:lpstr>
      <vt:lpstr>目录</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生成随机数</vt:lpstr>
      <vt:lpstr>生成随机数</vt:lpstr>
      <vt:lpstr>生成随机数</vt:lpstr>
      <vt:lpstr>通过索引访问数组</vt:lpstr>
      <vt:lpstr>通过索引访问数组</vt:lpstr>
      <vt:lpstr>通过索引访问数组</vt:lpstr>
      <vt:lpstr>通过索引访问数组</vt:lpstr>
      <vt:lpstr>通过索引访问数组</vt:lpstr>
      <vt:lpstr>变换数组的形态</vt:lpstr>
      <vt:lpstr>变换数组的形态</vt:lpstr>
      <vt:lpstr>变换数组的形态</vt:lpstr>
      <vt:lpstr>变换数组的形态</vt:lpstr>
      <vt:lpstr>变换数组的形态</vt:lpstr>
      <vt:lpstr>目录</vt:lpstr>
      <vt:lpstr>创建NumPy矩阵</vt:lpstr>
      <vt:lpstr>创建NumPy矩阵</vt:lpstr>
      <vt:lpstr>认识ufunc函数</vt:lpstr>
      <vt:lpstr>认识ufunc函数</vt:lpstr>
      <vt:lpstr>认识ufunc函数</vt:lpstr>
      <vt:lpstr>目录</vt:lpstr>
      <vt:lpstr>读写文件</vt:lpstr>
      <vt:lpstr>读写文件</vt:lpstr>
      <vt:lpstr>使用数组进行简单统计分析</vt:lpstr>
      <vt:lpstr>使用数组进行简单统计分析</vt:lpstr>
      <vt:lpstr>使用数组进行简单统计分析</vt:lpstr>
      <vt:lpstr>常用的统计函数</vt:lpstr>
      <vt:lpstr>任务实现</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329</cp:revision>
  <dcterms:created xsi:type="dcterms:W3CDTF">2017-01-10T15:44:52Z</dcterms:created>
  <dcterms:modified xsi:type="dcterms:W3CDTF">2019-05-18T08:00:56Z</dcterms:modified>
</cp:coreProperties>
</file>