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notesMasterIdLst>
    <p:notesMasterId r:id="rId24"/>
  </p:notesMasterIdLst>
  <p:sldIdLst>
    <p:sldId id="494" r:id="rId2"/>
    <p:sldId id="536" r:id="rId3"/>
    <p:sldId id="535" r:id="rId4"/>
    <p:sldId id="508" r:id="rId5"/>
    <p:sldId id="509" r:id="rId6"/>
    <p:sldId id="510" r:id="rId7"/>
    <p:sldId id="540" r:id="rId8"/>
    <p:sldId id="518" r:id="rId9"/>
    <p:sldId id="520" r:id="rId10"/>
    <p:sldId id="519" r:id="rId11"/>
    <p:sldId id="522" r:id="rId12"/>
    <p:sldId id="521" r:id="rId13"/>
    <p:sldId id="541" r:id="rId14"/>
    <p:sldId id="499" r:id="rId15"/>
    <p:sldId id="525" r:id="rId16"/>
    <p:sldId id="526" r:id="rId17"/>
    <p:sldId id="528" r:id="rId18"/>
    <p:sldId id="527" r:id="rId19"/>
    <p:sldId id="529" r:id="rId20"/>
    <p:sldId id="542" r:id="rId21"/>
    <p:sldId id="543" r:id="rId22"/>
    <p:sldId id="260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99E8FF-29CE-4382-B4A0-FC6FB0228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027F5E-6990-4AC7-A0A5-5158A18DC3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C5D718-C87A-4771-A936-6120BA26D0B7}" type="datetimeFigureOut">
              <a:rPr lang="zh-CN" altLang="en-US"/>
              <a:pPr>
                <a:defRPr/>
              </a:pPr>
              <a:t>2019/5/18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7509FBD-750E-4325-91EB-A5717EF2C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B21FABE-2ED6-4C6D-B51B-7AD3CBE01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A5879-E319-46CD-B81D-8150D681CB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6C014-EA0A-43EE-83FF-E8E7F513B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062132C6-DA2A-4CBF-9FD5-97BF68018BE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708A4FD-8471-4818-BA31-8BCBB68AD4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959A3DE-C3DB-4767-AE3C-34CE03D011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945061" y="3530997"/>
            <a:ext cx="2298700" cy="461963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杨惠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-1420813" y="4779963"/>
            <a:ext cx="13582651" cy="206216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71" y="2051844"/>
            <a:ext cx="6740481" cy="692150"/>
          </a:xfrm>
        </p:spPr>
        <p:txBody>
          <a:bodyPr/>
          <a:lstStyle>
            <a:lvl1pPr algn="ctr"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BDCDE1B-31DE-4A84-96C0-B9F0380B5B10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6307818-4326-497E-B96A-AC784AE513AF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88325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2" y="1741968"/>
            <a:ext cx="8640000" cy="436923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DD0193-90C4-43F5-9DA2-40245EC3EA21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4">
            <a:extLst>
              <a:ext uri="{FF2B5EF4-FFF2-40B4-BE49-F238E27FC236}">
                <a16:creationId xmlns:a16="http://schemas.microsoft.com/office/drawing/2014/main" id="{5B8C86FE-02F7-4940-BBF7-6F7F85610931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3">
            <a:extLst>
              <a:ext uri="{FF2B5EF4-FFF2-40B4-BE49-F238E27FC236}">
                <a16:creationId xmlns:a16="http://schemas.microsoft.com/office/drawing/2014/main" id="{752F3741-C53D-4FD2-8512-69ED69A459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>
              <a:latin typeface="+mj-ea"/>
              <a:ea typeface="+mj-ea"/>
            </a:endParaRPr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D270B12D-0950-4A4B-9379-B9B5609BE9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>
              <a:latin typeface="+mj-ea"/>
              <a:ea typeface="+mj-ea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99BA73-0CAF-4B33-B37C-E05550D6270A}"/>
              </a:ext>
            </a:extLst>
          </p:cNvPr>
          <p:cNvCxnSpPr>
            <a:cxnSpLocks/>
          </p:cNvCxnSpPr>
          <p:nvPr userDrawn="1"/>
        </p:nvCxnSpPr>
        <p:spPr>
          <a:xfrm>
            <a:off x="2379663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212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1" y="1817176"/>
            <a:ext cx="8640000" cy="433972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9">
            <a:extLst>
              <a:ext uri="{FF2B5EF4-FFF2-40B4-BE49-F238E27FC236}">
                <a16:creationId xmlns:a16="http://schemas.microsoft.com/office/drawing/2014/main" id="{DA0FFFF5-1ECF-495E-991F-3A6A3344C70C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4">
            <a:extLst>
              <a:ext uri="{FF2B5EF4-FFF2-40B4-BE49-F238E27FC236}">
                <a16:creationId xmlns:a16="http://schemas.microsoft.com/office/drawing/2014/main" id="{A282CBAE-3808-426B-81B3-DAFCFF325681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23">
            <a:extLst>
              <a:ext uri="{FF2B5EF4-FFF2-40B4-BE49-F238E27FC236}">
                <a16:creationId xmlns:a16="http://schemas.microsoft.com/office/drawing/2014/main" id="{01D16B88-5F2F-421A-BA8F-C3F739082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>
              <a:latin typeface="+mj-ea"/>
              <a:ea typeface="+mj-ea"/>
            </a:endParaRPr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id="{64977C8E-B4F9-44A2-8960-463F8B57F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>
              <a:latin typeface="+mj-ea"/>
              <a:ea typeface="+mj-ea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574DD54-D7DC-4BEB-9103-C65B891743BC}"/>
              </a:ext>
            </a:extLst>
          </p:cNvPr>
          <p:cNvCxnSpPr>
            <a:cxnSpLocks/>
          </p:cNvCxnSpPr>
          <p:nvPr userDrawn="1"/>
        </p:nvCxnSpPr>
        <p:spPr>
          <a:xfrm>
            <a:off x="2379663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228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3" y="1124046"/>
            <a:ext cx="8640000" cy="4987156"/>
          </a:xfrm>
        </p:spPr>
        <p:txBody>
          <a:bodyPr>
            <a:noAutofit/>
          </a:bodyPr>
          <a:lstStyle>
            <a:lvl1pPr marL="272114" indent="-27211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7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8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4815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714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5003888" y="1547307"/>
            <a:ext cx="7082051" cy="1950822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95" y="2246813"/>
            <a:ext cx="4697019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2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2275" y="5348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7E75A8-EAA4-44DE-968D-D835FFD3BD3C}" type="datetimeFigureOut">
              <a:rPr lang="zh-CN" altLang="en-US" smtClean="0"/>
              <a:pPr>
                <a:defRPr/>
              </a:pPr>
              <a:t>2019/5/18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2E7D-D382-4EFE-A562-A4C1AE1263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62822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725645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088468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451290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n-lt"/>
          <a:ea typeface="+mn-ea"/>
          <a:cs typeface="宋体" charset="0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900">
          <a:solidFill>
            <a:schemeClr val="tx1"/>
          </a:solidFill>
          <a:latin typeface="+mn-lt"/>
          <a:ea typeface="+mn-ea"/>
        </a:defRPr>
      </a:lvl3pPr>
      <a:lvl4pPr marL="126841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995524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6pPr>
      <a:lvl7pPr marL="2358347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7pPr>
      <a:lvl8pPr marL="2721169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8pPr>
      <a:lvl9pPr marL="3083991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22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4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68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9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113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757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4">
            <a:extLst>
              <a:ext uri="{FF2B5EF4-FFF2-40B4-BE49-F238E27FC236}">
                <a16:creationId xmlns:a16="http://schemas.microsoft.com/office/drawing/2014/main" id="{157861EF-1C1B-452D-9A34-8A44633A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+mj-ea"/>
                <a:ea typeface="+mj-ea"/>
                <a:cs typeface="Times New Roman" pitchFamily="18" charset="0"/>
              </a:rPr>
              <a:t>Matplotlib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数据可视化基础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>
            <a:extLst>
              <a:ext uri="{FF2B5EF4-FFF2-40B4-BE49-F238E27FC236}">
                <a16:creationId xmlns:a16="http://schemas.microsoft.com/office/drawing/2014/main" id="{858D838C-1E09-46E7-A704-972F3BA3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41488"/>
            <a:ext cx="6121400" cy="4370387"/>
          </a:xfrm>
        </p:spPr>
        <p:txBody>
          <a:bodyPr/>
          <a:lstStyle/>
          <a:p>
            <a:pPr marL="361950" indent="-361950" eaLnBrk="1" hangingPunct="1">
              <a:defRPr/>
            </a:pPr>
            <a:r>
              <a:rPr lang="zh-CN" altLang="zh-CN" dirty="0"/>
              <a:t>折线图（</a:t>
            </a:r>
            <a:r>
              <a:rPr lang="en-US" altLang="zh-CN" dirty="0"/>
              <a:t>line chart</a:t>
            </a:r>
            <a:r>
              <a:rPr lang="zh-CN" altLang="zh-CN" dirty="0"/>
              <a:t>）是一种将数据点按照顺序连接起来的图形。可以看作是将散点图，按照</a:t>
            </a:r>
            <a:r>
              <a:rPr lang="en-US" altLang="zh-CN" dirty="0"/>
              <a:t>x</a:t>
            </a:r>
            <a:r>
              <a:rPr lang="zh-CN" altLang="zh-CN" dirty="0"/>
              <a:t>轴坐标顺序连接起来的图形。</a:t>
            </a:r>
            <a:endParaRPr lang="en-US" altLang="zh-CN" dirty="0"/>
          </a:p>
          <a:p>
            <a:pPr marL="361950" indent="-361950" eaLnBrk="1" hangingPunct="1">
              <a:defRPr/>
            </a:pPr>
            <a:endParaRPr lang="en-US" altLang="zh-CN" dirty="0"/>
          </a:p>
          <a:p>
            <a:pPr marL="361950" indent="-361950" eaLnBrk="1" hangingPunct="1">
              <a:defRPr/>
            </a:pPr>
            <a:r>
              <a:rPr lang="zh-CN" altLang="zh-CN" dirty="0"/>
              <a:t>折线图的主要功能是查看因变量</a:t>
            </a:r>
            <a:r>
              <a:rPr lang="en-US" altLang="zh-CN" dirty="0"/>
              <a:t>y</a:t>
            </a:r>
            <a:r>
              <a:rPr lang="zh-CN" altLang="zh-CN" dirty="0"/>
              <a:t>随着自变量</a:t>
            </a:r>
            <a:r>
              <a:rPr lang="en-US" altLang="zh-CN" dirty="0"/>
              <a:t>x</a:t>
            </a:r>
            <a:r>
              <a:rPr lang="zh-CN" altLang="zh-CN" dirty="0"/>
              <a:t>改变的趋势，最适合用于显示随时间（根据常用比例设置）而变化的连续数据。同时还可以看出数量的差异，增长趋势的变化。</a:t>
            </a:r>
          </a:p>
          <a:p>
            <a:pPr marL="361950" indent="-361950" eaLnBrk="1" hangingPunct="1">
              <a:defRPr/>
            </a:pPr>
            <a:endParaRPr lang="zh-CN" altLang="en-US" dirty="0"/>
          </a:p>
        </p:txBody>
      </p:sp>
      <p:sp>
        <p:nvSpPr>
          <p:cNvPr id="33795" name="标题 2">
            <a:extLst>
              <a:ext uri="{FF2B5EF4-FFF2-40B4-BE49-F238E27FC236}">
                <a16:creationId xmlns:a16="http://schemas.microsoft.com/office/drawing/2014/main" id="{CE380D7D-3731-49D8-A5F2-6823C3DD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/>
              <a:t>绘制折线图</a:t>
            </a:r>
            <a:endParaRPr lang="zh-CN" altLang="en-US"/>
          </a:p>
        </p:txBody>
      </p:sp>
      <p:sp>
        <p:nvSpPr>
          <p:cNvPr id="33796" name="内容占位符 3">
            <a:extLst>
              <a:ext uri="{FF2B5EF4-FFF2-40B4-BE49-F238E27FC236}">
                <a16:creationId xmlns:a16="http://schemas.microsoft.com/office/drawing/2014/main" id="{84108C86-EE5D-4A9E-B2AA-0E067039440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b="1"/>
              <a:t>折线图</a:t>
            </a:r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152B7FA5-AF64-4B59-9712-9759E330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1785938"/>
            <a:ext cx="3130007" cy="2597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>
            <a:extLst>
              <a:ext uri="{FF2B5EF4-FFF2-40B4-BE49-F238E27FC236}">
                <a16:creationId xmlns:a16="http://schemas.microsoft.com/office/drawing/2014/main" id="{D9B20D02-3B3F-4C97-ACBF-F3C25B74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i="1" dirty="0" err="1">
                <a:latin typeface="Times New Roman" pitchFamily="18" charset="0"/>
              </a:rPr>
              <a:t>matplotlib.pyplot.</a:t>
            </a:r>
            <a:r>
              <a:rPr lang="en-US" altLang="zh-CN" sz="2200" b="1" i="1" dirty="0" err="1">
                <a:latin typeface="Times New Roman" pitchFamily="18" charset="0"/>
              </a:rPr>
              <a:t>plot</a:t>
            </a:r>
            <a:r>
              <a:rPr lang="en-US" altLang="zh-CN" sz="2200" i="1" dirty="0">
                <a:latin typeface="Times New Roman" pitchFamily="18" charset="0"/>
              </a:rPr>
              <a:t>(*</a:t>
            </a:r>
            <a:r>
              <a:rPr lang="en-US" altLang="zh-CN" sz="2200" i="1" dirty="0" err="1">
                <a:latin typeface="Times New Roman" pitchFamily="18" charset="0"/>
              </a:rPr>
              <a:t>args</a:t>
            </a:r>
            <a:r>
              <a:rPr lang="en-US" altLang="zh-CN" sz="2200" i="1" dirty="0">
                <a:latin typeface="Times New Roman" pitchFamily="18" charset="0"/>
              </a:rPr>
              <a:t>, **</a:t>
            </a:r>
            <a:r>
              <a:rPr lang="en-US" altLang="zh-CN" sz="2200" i="1" dirty="0" err="1">
                <a:latin typeface="Times New Roman" pitchFamily="18" charset="0"/>
              </a:rPr>
              <a:t>kwargs</a:t>
            </a:r>
            <a:r>
              <a:rPr lang="en-US" altLang="zh-CN" sz="2200" i="1" dirty="0">
                <a:latin typeface="Times New Roman" pitchFamily="18" charset="0"/>
              </a:rPr>
              <a:t>)</a:t>
            </a:r>
            <a:r>
              <a:rPr lang="en-US" altLang="zh-CN" sz="2200" dirty="0">
                <a:latin typeface="Times New Roman" pitchFamily="18" charset="0"/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plot</a:t>
            </a:r>
            <a:r>
              <a:rPr lang="zh-CN" altLang="zh-CN" dirty="0"/>
              <a:t>函数在官方文档的语法中只要求填入不定长参数，实际可以填入的主要参数主要如</a:t>
            </a:r>
            <a:r>
              <a:rPr lang="zh-CN" altLang="en-US" dirty="0"/>
              <a:t>下。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34819" name="标题 2">
            <a:extLst>
              <a:ext uri="{FF2B5EF4-FFF2-40B4-BE49-F238E27FC236}">
                <a16:creationId xmlns:a16="http://schemas.microsoft.com/office/drawing/2014/main" id="{DB89A414-8D82-4487-9CFB-83A70C28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/>
              <a:t>绘制折线图</a:t>
            </a:r>
            <a:endParaRPr lang="zh-CN" altLang="en-US"/>
          </a:p>
        </p:txBody>
      </p:sp>
      <p:sp>
        <p:nvSpPr>
          <p:cNvPr id="34820" name="内容占位符 3">
            <a:extLst>
              <a:ext uri="{FF2B5EF4-FFF2-40B4-BE49-F238E27FC236}">
                <a16:creationId xmlns:a16="http://schemas.microsoft.com/office/drawing/2014/main" id="{769F3A0B-A6F2-4026-8156-71E3F7E42DD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/>
              <a:t>plot</a:t>
            </a:r>
            <a:r>
              <a:rPr b="1"/>
              <a:t>函数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A8EC7DE-3113-4766-8AC0-11D6B8050CD2}"/>
              </a:ext>
            </a:extLst>
          </p:cNvPr>
          <p:cNvGraphicFramePr>
            <a:graphicFrameLocks noGrp="1"/>
          </p:cNvGraphicFramePr>
          <p:nvPr/>
        </p:nvGraphicFramePr>
        <p:xfrm>
          <a:off x="1804988" y="3111500"/>
          <a:ext cx="8004175" cy="2592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参数名称</a:t>
                      </a:r>
                    </a:p>
                  </a:txBody>
                  <a:tcPr marL="45704" marR="457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45704" marR="4570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45704" marR="457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轴和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轴对应的数据。无默认。</a:t>
                      </a:r>
                    </a:p>
                  </a:txBody>
                  <a:tcPr marL="45704" marR="4570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color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45704" marR="457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接收特定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。指定线条的颜色。默认为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45704" marR="4570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linestyle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45704" marR="457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接收特定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。指定线条类型。默认为“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”。</a:t>
                      </a:r>
                    </a:p>
                  </a:txBody>
                  <a:tcPr marL="45704" marR="4570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marker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45704" marR="457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接收特定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。表示绘制的点的类型。默认为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45704" marR="4570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alpha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45704" marR="457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0-1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的小数。表示点的透明度。默认为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45704" marR="4570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>
            <a:extLst>
              <a:ext uri="{FF2B5EF4-FFF2-40B4-BE49-F238E27FC236}">
                <a16:creationId xmlns:a16="http://schemas.microsoft.com/office/drawing/2014/main" id="{441D6813-5D06-430E-A079-9F218AC3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color</a:t>
            </a:r>
            <a:r>
              <a:rPr lang="zh-CN" altLang="zh-CN" dirty="0"/>
              <a:t>参数的</a:t>
            </a:r>
            <a:r>
              <a:rPr lang="en-US" altLang="zh-CN" dirty="0"/>
              <a:t>8</a:t>
            </a:r>
            <a:r>
              <a:rPr lang="zh-CN" altLang="zh-CN" dirty="0"/>
              <a:t>种常用颜色的缩写</a:t>
            </a:r>
            <a:r>
              <a:rPr lang="zh-CN" altLang="en-US" dirty="0"/>
              <a:t>。</a:t>
            </a:r>
          </a:p>
        </p:txBody>
      </p:sp>
      <p:sp>
        <p:nvSpPr>
          <p:cNvPr id="35843" name="标题 2">
            <a:extLst>
              <a:ext uri="{FF2B5EF4-FFF2-40B4-BE49-F238E27FC236}">
                <a16:creationId xmlns:a16="http://schemas.microsoft.com/office/drawing/2014/main" id="{9FDC4EE7-86EE-4100-97BA-70695716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/>
              <a:t>绘制折线图</a:t>
            </a:r>
            <a:endParaRPr lang="zh-CN" altLang="en-US"/>
          </a:p>
        </p:txBody>
      </p:sp>
      <p:sp>
        <p:nvSpPr>
          <p:cNvPr id="35844" name="内容占位符 3">
            <a:extLst>
              <a:ext uri="{FF2B5EF4-FFF2-40B4-BE49-F238E27FC236}">
                <a16:creationId xmlns:a16="http://schemas.microsoft.com/office/drawing/2014/main" id="{B4395B36-A7F4-4E50-9398-16B837459A3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/>
              <a:t>plot</a:t>
            </a:r>
            <a:r>
              <a:rPr b="1"/>
              <a:t>函数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27F62B-5B54-465F-896D-C44EC6D6F721}"/>
              </a:ext>
            </a:extLst>
          </p:cNvPr>
          <p:cNvGraphicFramePr>
            <a:graphicFrameLocks noGrp="1"/>
          </p:cNvGraphicFramePr>
          <p:nvPr/>
        </p:nvGraphicFramePr>
        <p:xfrm>
          <a:off x="2159000" y="2959100"/>
          <a:ext cx="7199312" cy="21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颜色缩写</a:t>
                      </a: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代表的颜色</a:t>
                      </a: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颜色缩写</a:t>
                      </a: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代表的颜色</a:t>
                      </a:r>
                    </a:p>
                  </a:txBody>
                  <a:tcPr marL="54848" marR="5484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b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蓝色</a:t>
                      </a: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m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品红</a:t>
                      </a:r>
                    </a:p>
                  </a:txBody>
                  <a:tcPr marL="54848" marR="5484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g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绿色</a:t>
                      </a: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黄色</a:t>
                      </a:r>
                    </a:p>
                  </a:txBody>
                  <a:tcPr marL="54848" marR="5484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红色</a:t>
                      </a: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k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黑色</a:t>
                      </a:r>
                    </a:p>
                  </a:txBody>
                  <a:tcPr marL="54848" marR="5484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c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青色</a:t>
                      </a: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w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4848" marR="548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白色</a:t>
                      </a:r>
                    </a:p>
                  </a:txBody>
                  <a:tcPr marL="54848" marR="5484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9C5B1519-5B13-48EC-BDBA-6D9ABA528884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F0CB2B0E-5F38-40E4-92AA-73BA24A41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4002088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1E69691E-E0C9-4840-8CAF-F1725CA99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2EE15869-4A9D-4483-8785-3495C1330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分析特征间的关系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76B817E-2182-4EC4-AFC9-AC69C41D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617E80C2-1957-43E0-9F38-32ED575F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了解绘图基础语法与常用参数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A0A7D7DC-2129-47A9-BFB0-00416571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BB78921D-4E25-4D66-B538-99B4715D3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分析特征内部数据分布与分散状况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7ED2E886-57BB-4A33-A08F-642AB49FA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EB8C8B04-1507-45E6-8EAF-2AEE9E67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19A7FA1E-F63A-4AB4-BB07-957A46D1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AC67DC05-42C1-4CBD-B073-26FCA604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41488"/>
            <a:ext cx="5430837" cy="4370387"/>
          </a:xfrm>
        </p:spPr>
        <p:txBody>
          <a:bodyPr/>
          <a:lstStyle/>
          <a:p>
            <a:pPr marL="361950" indent="-361950" eaLnBrk="1" hangingPunct="1">
              <a:defRPr/>
            </a:pPr>
            <a:r>
              <a:rPr lang="zh-CN" altLang="zh-CN"/>
              <a:t>直方图（</a:t>
            </a:r>
            <a:r>
              <a:rPr lang="en-US" altLang="zh-CN"/>
              <a:t>Histogram</a:t>
            </a:r>
            <a:r>
              <a:rPr lang="zh-CN" altLang="zh-CN"/>
              <a:t>）又称质量分布图，是统计报告图的一种，由一系列高度不等的纵向条纹或线段表示数据分布的情况，一般用横轴表示数据所属类别，纵轴表示数量或者占比。</a:t>
            </a:r>
            <a:endParaRPr lang="en-US" altLang="zh-CN"/>
          </a:p>
          <a:p>
            <a:pPr marL="361950" indent="-361950" eaLnBrk="1" hangingPunct="1">
              <a:defRPr/>
            </a:pPr>
            <a:endParaRPr lang="en-US" altLang="zh-CN"/>
          </a:p>
          <a:p>
            <a:pPr marL="361950" indent="-361950" eaLnBrk="1" hangingPunct="1">
              <a:defRPr/>
            </a:pPr>
            <a:r>
              <a:rPr lang="zh-CN" altLang="zh-CN"/>
              <a:t>用直方图可以比较直观地看出产品质量特性的分布状态，便于判断其总体质量分布情况。直方图可以发现分布表无法发现的数据模式、样本的频率分布和总体的分布。</a:t>
            </a:r>
            <a:endParaRPr lang="zh-CN" altLang="en-US"/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9D4DC46D-494A-412C-A364-3C69D974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绘制直方图</a:t>
            </a:r>
          </a:p>
        </p:txBody>
      </p:sp>
      <p:sp>
        <p:nvSpPr>
          <p:cNvPr id="39940" name="内容占位符 3">
            <a:extLst>
              <a:ext uri="{FF2B5EF4-FFF2-40B4-BE49-F238E27FC236}">
                <a16:creationId xmlns:a16="http://schemas.microsoft.com/office/drawing/2014/main" id="{8E689BE6-94E6-4FF9-9BD0-0B403C2C717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altLang="zh-CN" b="1"/>
              <a:t>直方图</a:t>
            </a:r>
            <a:endParaRPr b="1"/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05248112-CC58-40D2-BDCD-42D2C36EB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999492"/>
            <a:ext cx="3911407" cy="307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58E4A26D-0451-40D5-8295-5B12B12B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i="1" dirty="0" err="1">
                <a:latin typeface="Times New Roman" pitchFamily="18" charset="0"/>
              </a:rPr>
              <a:t>matplotlib.pyplot.</a:t>
            </a:r>
            <a:r>
              <a:rPr lang="en-US" altLang="zh-CN" sz="2200" b="1" i="1" dirty="0" err="1">
                <a:latin typeface="Times New Roman" pitchFamily="18" charset="0"/>
              </a:rPr>
              <a:t>bar</a:t>
            </a:r>
            <a:r>
              <a:rPr lang="zh-CN" altLang="zh-CN" sz="2200" i="1" dirty="0">
                <a:latin typeface="Times New Roman" pitchFamily="18" charset="0"/>
              </a:rPr>
              <a:t>（</a:t>
            </a:r>
            <a:r>
              <a:rPr lang="en-US" altLang="zh-CN" sz="2200" i="1" dirty="0">
                <a:latin typeface="Times New Roman" pitchFamily="18" charset="0"/>
              </a:rPr>
              <a:t>left</a:t>
            </a:r>
            <a:r>
              <a:rPr lang="zh-CN" altLang="zh-CN" sz="2200" i="1" dirty="0">
                <a:latin typeface="Times New Roman" pitchFamily="18" charset="0"/>
              </a:rPr>
              <a:t>，</a:t>
            </a:r>
            <a:r>
              <a:rPr lang="en-US" altLang="zh-CN" sz="2200" i="1" dirty="0">
                <a:latin typeface="Times New Roman" pitchFamily="18" charset="0"/>
              </a:rPr>
              <a:t>height</a:t>
            </a:r>
            <a:r>
              <a:rPr lang="zh-CN" altLang="zh-CN" sz="2200" i="1" dirty="0">
                <a:latin typeface="Times New Roman" pitchFamily="18" charset="0"/>
              </a:rPr>
              <a:t>，</a:t>
            </a:r>
            <a:r>
              <a:rPr lang="en-US" altLang="zh-CN" sz="2200" i="1" dirty="0">
                <a:latin typeface="Times New Roman" pitchFamily="18" charset="0"/>
              </a:rPr>
              <a:t>width = 0.8</a:t>
            </a:r>
            <a:r>
              <a:rPr lang="zh-CN" altLang="zh-CN" sz="2200" i="1" dirty="0">
                <a:latin typeface="Times New Roman" pitchFamily="18" charset="0"/>
              </a:rPr>
              <a:t>，</a:t>
            </a:r>
            <a:r>
              <a:rPr lang="en-US" altLang="zh-CN" sz="2200" i="1" dirty="0">
                <a:latin typeface="Times New Roman" pitchFamily="18" charset="0"/>
              </a:rPr>
              <a:t>bottom = None</a:t>
            </a:r>
            <a:r>
              <a:rPr lang="zh-CN" altLang="zh-CN" sz="2200" i="1" dirty="0">
                <a:latin typeface="Times New Roman" pitchFamily="18" charset="0"/>
              </a:rPr>
              <a:t>，</a:t>
            </a:r>
            <a:r>
              <a:rPr lang="en-US" altLang="zh-CN" sz="2200" i="1" dirty="0">
                <a:latin typeface="Times New Roman" pitchFamily="18" charset="0"/>
              </a:rPr>
              <a:t>hold = None</a:t>
            </a:r>
            <a:r>
              <a:rPr lang="zh-CN" altLang="zh-CN" sz="2200" i="1" dirty="0">
                <a:latin typeface="Times New Roman" pitchFamily="18" charset="0"/>
              </a:rPr>
              <a:t>，</a:t>
            </a:r>
            <a:r>
              <a:rPr lang="en-US" altLang="zh-CN" sz="2200" i="1" dirty="0">
                <a:latin typeface="Times New Roman" pitchFamily="18" charset="0"/>
              </a:rPr>
              <a:t>data = None</a:t>
            </a:r>
            <a:r>
              <a:rPr lang="zh-CN" altLang="zh-CN" sz="2200" i="1" dirty="0">
                <a:latin typeface="Times New Roman" pitchFamily="18" charset="0"/>
              </a:rPr>
              <a:t>，</a:t>
            </a:r>
            <a:r>
              <a:rPr lang="en-US" altLang="zh-CN" sz="2200" i="1" dirty="0">
                <a:latin typeface="Times New Roman" pitchFamily="18" charset="0"/>
              </a:rPr>
              <a:t>** </a:t>
            </a:r>
            <a:r>
              <a:rPr lang="en-US" altLang="zh-CN" sz="2200" i="1" dirty="0" err="1">
                <a:latin typeface="Times New Roman" pitchFamily="18" charset="0"/>
              </a:rPr>
              <a:t>kwargs</a:t>
            </a:r>
            <a:r>
              <a:rPr lang="en-US" altLang="zh-CN" sz="2200" i="1" dirty="0">
                <a:latin typeface="Times New Roman" pitchFamily="18" charset="0"/>
              </a:rPr>
              <a:t> </a:t>
            </a:r>
            <a:r>
              <a:rPr lang="zh-CN" altLang="zh-CN" sz="2200" i="1" dirty="0">
                <a:latin typeface="Times New Roman" pitchFamily="18" charset="0"/>
              </a:rPr>
              <a:t>）</a:t>
            </a:r>
            <a:endParaRPr lang="en-US" altLang="zh-CN" sz="2200" i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常用参数及说明如下表所示。</a:t>
            </a:r>
          </a:p>
        </p:txBody>
      </p:sp>
      <p:sp>
        <p:nvSpPr>
          <p:cNvPr id="40963" name="标题 1">
            <a:extLst>
              <a:ext uri="{FF2B5EF4-FFF2-40B4-BE49-F238E27FC236}">
                <a16:creationId xmlns:a16="http://schemas.microsoft.com/office/drawing/2014/main" id="{89FD2C4E-23E5-4D30-96AA-517EE425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绘制直方图</a:t>
            </a:r>
          </a:p>
        </p:txBody>
      </p:sp>
      <p:sp>
        <p:nvSpPr>
          <p:cNvPr id="40964" name="内容占位符 3">
            <a:extLst>
              <a:ext uri="{FF2B5EF4-FFF2-40B4-BE49-F238E27FC236}">
                <a16:creationId xmlns:a16="http://schemas.microsoft.com/office/drawing/2014/main" id="{DAD1C59C-3BF2-4536-960F-109E5D48453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/>
              <a:t>bar</a:t>
            </a:r>
            <a:r>
              <a:rPr altLang="zh-CN" b="1"/>
              <a:t>函数</a:t>
            </a:r>
            <a:endParaRPr b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1EF759-69D4-418D-AF9D-FC473784B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39831"/>
              </p:ext>
            </p:extLst>
          </p:nvPr>
        </p:nvGraphicFramePr>
        <p:xfrm>
          <a:off x="954088" y="3552825"/>
          <a:ext cx="8640000" cy="227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参数名称</a:t>
                      </a:r>
                    </a:p>
                  </a:txBody>
                  <a:tcPr marL="52039" marR="520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52039" marR="5203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left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2039" marR="52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轴数据。无默认。</a:t>
                      </a:r>
                    </a:p>
                  </a:txBody>
                  <a:tcPr marL="52039" marR="5203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height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2039" marR="52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轴所代表数据的数量。无默认。</a:t>
                      </a:r>
                    </a:p>
                  </a:txBody>
                  <a:tcPr marL="52039" marR="5203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width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2039" marR="52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0-1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之间的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float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。指定直方图宽度。默认为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0.8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52039" marR="5203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color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52039" marR="52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接收特定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或者包含颜色字符串的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。表示直方图颜色。默认为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52039" marR="5203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>
            <a:extLst>
              <a:ext uri="{FF2B5EF4-FFF2-40B4-BE49-F238E27FC236}">
                <a16:creationId xmlns:a16="http://schemas.microsoft.com/office/drawing/2014/main" id="{EDECA40D-4B85-469E-AC5A-50D2F5F86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41488"/>
            <a:ext cx="5199062" cy="4370387"/>
          </a:xfrm>
        </p:spPr>
        <p:txBody>
          <a:bodyPr/>
          <a:lstStyle/>
          <a:p>
            <a:pPr marL="361950" indent="-361950" eaLnBrk="1" hangingPunct="1">
              <a:defRPr/>
            </a:pPr>
            <a:r>
              <a:rPr lang="zh-CN" altLang="zh-CN"/>
              <a:t>饼图（</a:t>
            </a:r>
            <a:r>
              <a:rPr lang="en-US" altLang="zh-CN"/>
              <a:t>Pie Graph</a:t>
            </a:r>
            <a:r>
              <a:rPr lang="zh-CN" altLang="zh-CN"/>
              <a:t>）是将各项的大小与各项总和的比例显示在一张“饼”中，以“饼”的大小来确定每一项的占比。</a:t>
            </a:r>
            <a:endParaRPr lang="en-US" altLang="zh-CN"/>
          </a:p>
          <a:p>
            <a:pPr marL="361950" indent="-361950" eaLnBrk="1" hangingPunct="1">
              <a:defRPr/>
            </a:pPr>
            <a:endParaRPr lang="en-US" altLang="zh-CN"/>
          </a:p>
          <a:p>
            <a:pPr marL="361950" indent="-361950" eaLnBrk="1" hangingPunct="1">
              <a:defRPr/>
            </a:pPr>
            <a:r>
              <a:rPr lang="zh-CN" altLang="zh-CN"/>
              <a:t>饼图可以比较清楚地反映出部分与部分、部分与整体之间的比例关系，易于显示每组数据相对于总数的大小，而且显现方式直观。</a:t>
            </a:r>
            <a:endParaRPr lang="zh-CN" altLang="en-US"/>
          </a:p>
        </p:txBody>
      </p:sp>
      <p:sp>
        <p:nvSpPr>
          <p:cNvPr id="41987" name="标题 2">
            <a:extLst>
              <a:ext uri="{FF2B5EF4-FFF2-40B4-BE49-F238E27FC236}">
                <a16:creationId xmlns:a16="http://schemas.microsoft.com/office/drawing/2014/main" id="{539E94B8-1FA2-4E99-90ED-498D7257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绘制</a:t>
            </a:r>
            <a:r>
              <a:rPr lang="zh-CN" altLang="zh-CN"/>
              <a:t>饼图</a:t>
            </a:r>
            <a:endParaRPr lang="zh-CN" altLang="en-US"/>
          </a:p>
        </p:txBody>
      </p:sp>
      <p:sp>
        <p:nvSpPr>
          <p:cNvPr id="41988" name="内容占位符 3">
            <a:extLst>
              <a:ext uri="{FF2B5EF4-FFF2-40B4-BE49-F238E27FC236}">
                <a16:creationId xmlns:a16="http://schemas.microsoft.com/office/drawing/2014/main" id="{C6C5D406-3366-4850-943B-72F2654445F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b="1"/>
              <a:t>饼图</a:t>
            </a:r>
          </a:p>
        </p:txBody>
      </p:sp>
      <p:pic>
        <p:nvPicPr>
          <p:cNvPr id="41989" name="Picture 2">
            <a:extLst>
              <a:ext uri="{FF2B5EF4-FFF2-40B4-BE49-F238E27FC236}">
                <a16:creationId xmlns:a16="http://schemas.microsoft.com/office/drawing/2014/main" id="{0104EA2F-08C0-4DE0-BEA2-48D29AB7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77" y="1817178"/>
            <a:ext cx="3733152" cy="3267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>
            <a:extLst>
              <a:ext uri="{FF2B5EF4-FFF2-40B4-BE49-F238E27FC236}">
                <a16:creationId xmlns:a16="http://schemas.microsoft.com/office/drawing/2014/main" id="{09860271-20AA-4CAA-A6D2-F5547966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1470025"/>
            <a:ext cx="11107738" cy="4368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i="1" dirty="0" err="1">
                <a:latin typeface="Times New Roman" pitchFamily="18" charset="0"/>
              </a:rPr>
              <a:t>matplotlib.pyplot.</a:t>
            </a:r>
            <a:r>
              <a:rPr lang="en-US" altLang="zh-CN" sz="2200" b="1" i="1" dirty="0" err="1">
                <a:latin typeface="Times New Roman" pitchFamily="18" charset="0"/>
              </a:rPr>
              <a:t>pie</a:t>
            </a:r>
            <a:r>
              <a:rPr lang="en-US" altLang="zh-CN" sz="2200" i="1" dirty="0">
                <a:latin typeface="Times New Roman" pitchFamily="18" charset="0"/>
              </a:rPr>
              <a:t>(x, explode=None, labels=None, colors=None, </a:t>
            </a:r>
            <a:r>
              <a:rPr lang="en-US" altLang="zh-CN" sz="2200" i="1" dirty="0" err="1">
                <a:latin typeface="Times New Roman" pitchFamily="18" charset="0"/>
              </a:rPr>
              <a:t>autopct</a:t>
            </a:r>
            <a:r>
              <a:rPr lang="en-US" altLang="zh-CN" sz="2200" i="1" dirty="0">
                <a:latin typeface="Times New Roman" pitchFamily="18" charset="0"/>
              </a:rPr>
              <a:t>=None, </a:t>
            </a:r>
            <a:r>
              <a:rPr lang="en-US" altLang="zh-CN" sz="2200" i="1" dirty="0" err="1">
                <a:latin typeface="Times New Roman" pitchFamily="18" charset="0"/>
              </a:rPr>
              <a:t>pctdistance</a:t>
            </a:r>
            <a:r>
              <a:rPr lang="en-US" altLang="zh-CN" sz="2200" i="1" dirty="0">
                <a:latin typeface="Times New Roman" pitchFamily="18" charset="0"/>
              </a:rPr>
              <a:t>=0.6, shadow=False, </a:t>
            </a:r>
            <a:r>
              <a:rPr lang="en-US" altLang="zh-CN" sz="2200" i="1" dirty="0" err="1">
                <a:latin typeface="Times New Roman" pitchFamily="18" charset="0"/>
              </a:rPr>
              <a:t>labeldistance</a:t>
            </a:r>
            <a:r>
              <a:rPr lang="en-US" altLang="zh-CN" sz="2200" i="1" dirty="0">
                <a:latin typeface="Times New Roman" pitchFamily="18" charset="0"/>
              </a:rPr>
              <a:t>=1.1, </a:t>
            </a:r>
            <a:r>
              <a:rPr lang="en-US" altLang="zh-CN" sz="2200" i="1" dirty="0" err="1">
                <a:latin typeface="Times New Roman" pitchFamily="18" charset="0"/>
              </a:rPr>
              <a:t>startangle</a:t>
            </a:r>
            <a:r>
              <a:rPr lang="en-US" altLang="zh-CN" sz="2200" i="1" dirty="0">
                <a:latin typeface="Times New Roman" pitchFamily="18" charset="0"/>
              </a:rPr>
              <a:t>=None, radius=None, … )</a:t>
            </a:r>
          </a:p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常用参数及说明如下表所示。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200" dirty="0">
              <a:latin typeface="Times New Roman" pitchFamily="18" charset="0"/>
            </a:endParaRPr>
          </a:p>
        </p:txBody>
      </p:sp>
      <p:sp>
        <p:nvSpPr>
          <p:cNvPr id="43011" name="标题 2">
            <a:extLst>
              <a:ext uri="{FF2B5EF4-FFF2-40B4-BE49-F238E27FC236}">
                <a16:creationId xmlns:a16="http://schemas.microsoft.com/office/drawing/2014/main" id="{C41A95C3-4AA9-4BD6-A3EC-88573CDE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绘制</a:t>
            </a:r>
            <a:r>
              <a:rPr lang="zh-CN" altLang="zh-CN"/>
              <a:t>饼图</a:t>
            </a:r>
            <a:endParaRPr lang="zh-CN" altLang="en-US"/>
          </a:p>
        </p:txBody>
      </p:sp>
      <p:sp>
        <p:nvSpPr>
          <p:cNvPr id="43012" name="内容占位符 3">
            <a:extLst>
              <a:ext uri="{FF2B5EF4-FFF2-40B4-BE49-F238E27FC236}">
                <a16:creationId xmlns:a16="http://schemas.microsoft.com/office/drawing/2014/main" id="{79D78DC0-15DA-4BA0-9E50-99D941B2DF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/>
              <a:t>pie</a:t>
            </a:r>
            <a:r>
              <a:rPr altLang="zh-CN" b="1"/>
              <a:t>函数</a:t>
            </a:r>
            <a:endParaRPr b="1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4E496F3-C0D9-4551-BA2A-1ABD0409F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74467"/>
              </p:ext>
            </p:extLst>
          </p:nvPr>
        </p:nvGraphicFramePr>
        <p:xfrm>
          <a:off x="471488" y="3067050"/>
          <a:ext cx="9487521" cy="310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5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参数名称</a:t>
                      </a: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参数名称</a:t>
                      </a: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28751" marR="2875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。表示用于绘制撇的数据。无默认。</a:t>
                      </a: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autopct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接收特定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string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。指定数值的显示方式。默认为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28751" marR="2875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explode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。表示指定项离饼图圆心为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个半径。默认为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pctdistance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float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。指定每一项的比例和距离饼图圆心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个半径。默认为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0.6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28751" marR="2875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labels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。指定每一项的名称。默认为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labeldistance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float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。指定每一项的名称和距离饼图圆心多少个半径。默认为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28751" marR="2875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color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接收特定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string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或者包含颜色字符串的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。表示饼图颜色。默认为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radius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8751" marR="287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float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。表示饼图的半径。默认为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28751" marR="2875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>
            <a:extLst>
              <a:ext uri="{FF2B5EF4-FFF2-40B4-BE49-F238E27FC236}">
                <a16:creationId xmlns:a16="http://schemas.microsoft.com/office/drawing/2014/main" id="{AA1993BA-5493-4F42-9B8F-A0896DB4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41488"/>
            <a:ext cx="5143500" cy="4370387"/>
          </a:xfrm>
        </p:spPr>
        <p:txBody>
          <a:bodyPr/>
          <a:lstStyle/>
          <a:p>
            <a:pPr marL="361950" indent="-361950" eaLnBrk="1" hangingPunct="1">
              <a:defRPr/>
            </a:pPr>
            <a:r>
              <a:rPr lang="zh-CN" altLang="zh-CN"/>
              <a:t>箱线图（</a:t>
            </a:r>
            <a:r>
              <a:rPr lang="en-US" altLang="zh-CN"/>
              <a:t>boxplot</a:t>
            </a:r>
            <a:r>
              <a:rPr lang="zh-CN" altLang="zh-CN"/>
              <a:t>）也称箱须图，其绘制需使用常用的统计量，能提供有关数据位置和分散情况的关键信息，尤其在比较不同特征时，更可表现其分散程度差异。</a:t>
            </a:r>
            <a:endParaRPr lang="en-US" altLang="zh-CN"/>
          </a:p>
          <a:p>
            <a:pPr marL="361950" indent="-361950" eaLnBrk="1" hangingPunct="1">
              <a:defRPr/>
            </a:pPr>
            <a:endParaRPr lang="en-US" altLang="zh-CN"/>
          </a:p>
          <a:p>
            <a:pPr marL="361950" indent="-361950" eaLnBrk="1" hangingPunct="1">
              <a:defRPr/>
            </a:pPr>
            <a:r>
              <a:rPr lang="zh-CN" altLang="zh-CN"/>
              <a:t>箱线图利用数据中的五个统计量（最小值、下四分位数、中位数、上四分位数和最大值）来描述数据，它也可以粗略地看出数据是否具有对称性、分布的分散程度等信息，特别可以用于对几个样本的比较。</a:t>
            </a:r>
            <a:endParaRPr lang="zh-CN" altLang="en-US"/>
          </a:p>
        </p:txBody>
      </p:sp>
      <p:sp>
        <p:nvSpPr>
          <p:cNvPr id="44035" name="标题 2">
            <a:extLst>
              <a:ext uri="{FF2B5EF4-FFF2-40B4-BE49-F238E27FC236}">
                <a16:creationId xmlns:a16="http://schemas.microsoft.com/office/drawing/2014/main" id="{FA89E99F-4127-42FD-BF42-675A8ED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绘制</a:t>
            </a:r>
            <a:r>
              <a:rPr lang="zh-CN" altLang="zh-CN"/>
              <a:t>箱线图</a:t>
            </a:r>
            <a:endParaRPr lang="zh-CN" altLang="en-US"/>
          </a:p>
        </p:txBody>
      </p:sp>
      <p:sp>
        <p:nvSpPr>
          <p:cNvPr id="44036" name="内容占位符 3">
            <a:extLst>
              <a:ext uri="{FF2B5EF4-FFF2-40B4-BE49-F238E27FC236}">
                <a16:creationId xmlns:a16="http://schemas.microsoft.com/office/drawing/2014/main" id="{D7193B33-56F7-4D9D-B18A-6DA25255F6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altLang="zh-CN" b="1"/>
              <a:t>箱线图</a:t>
            </a:r>
            <a:endParaRPr b="1"/>
          </a:p>
        </p:txBody>
      </p:sp>
      <p:pic>
        <p:nvPicPr>
          <p:cNvPr id="44037" name="Picture 2">
            <a:extLst>
              <a:ext uri="{FF2B5EF4-FFF2-40B4-BE49-F238E27FC236}">
                <a16:creationId xmlns:a16="http://schemas.microsoft.com/office/drawing/2014/main" id="{C2BCCCA6-8EC9-491F-A602-9A72748E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77" y="1741488"/>
            <a:ext cx="4608530" cy="304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>
            <a:extLst>
              <a:ext uri="{FF2B5EF4-FFF2-40B4-BE49-F238E27FC236}">
                <a16:creationId xmlns:a16="http://schemas.microsoft.com/office/drawing/2014/main" id="{20E30F69-7D16-4090-AF32-1B144AE6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i="1" dirty="0" err="1">
                <a:latin typeface="Times New Roman" pitchFamily="18" charset="0"/>
              </a:rPr>
              <a:t>matplotlib.pyplot.</a:t>
            </a:r>
            <a:r>
              <a:rPr lang="en-US" altLang="zh-CN" sz="2200" b="1" i="1" dirty="0" err="1">
                <a:latin typeface="Times New Roman" pitchFamily="18" charset="0"/>
              </a:rPr>
              <a:t>boxplot</a:t>
            </a:r>
            <a:r>
              <a:rPr lang="en-US" altLang="zh-CN" sz="2200" i="1" dirty="0">
                <a:latin typeface="Times New Roman" pitchFamily="18" charset="0"/>
              </a:rPr>
              <a:t>(x, notch=None, </a:t>
            </a:r>
            <a:r>
              <a:rPr lang="en-US" altLang="zh-CN" sz="2200" i="1" dirty="0" err="1">
                <a:latin typeface="Times New Roman" pitchFamily="18" charset="0"/>
              </a:rPr>
              <a:t>sym</a:t>
            </a:r>
            <a:r>
              <a:rPr lang="en-US" altLang="zh-CN" sz="2200" i="1" dirty="0">
                <a:latin typeface="Times New Roman" pitchFamily="18" charset="0"/>
              </a:rPr>
              <a:t>=None, </a:t>
            </a:r>
            <a:r>
              <a:rPr lang="en-US" altLang="zh-CN" sz="2200" i="1" dirty="0" err="1">
                <a:latin typeface="Times New Roman" pitchFamily="18" charset="0"/>
              </a:rPr>
              <a:t>vert</a:t>
            </a:r>
            <a:r>
              <a:rPr lang="en-US" altLang="zh-CN" sz="2200" i="1" dirty="0">
                <a:latin typeface="Times New Roman" pitchFamily="18" charset="0"/>
              </a:rPr>
              <a:t>=None, </a:t>
            </a:r>
            <a:r>
              <a:rPr lang="en-US" altLang="zh-CN" sz="2200" i="1" dirty="0" err="1">
                <a:latin typeface="Times New Roman" pitchFamily="18" charset="0"/>
              </a:rPr>
              <a:t>whis</a:t>
            </a:r>
            <a:r>
              <a:rPr lang="en-US" altLang="zh-CN" sz="2200" i="1" dirty="0">
                <a:latin typeface="Times New Roman" pitchFamily="18" charset="0"/>
              </a:rPr>
              <a:t>=None, positions=None, widths=None, </a:t>
            </a:r>
            <a:r>
              <a:rPr lang="en-US" altLang="zh-CN" sz="2200" i="1" dirty="0" err="1">
                <a:latin typeface="Times New Roman" pitchFamily="18" charset="0"/>
              </a:rPr>
              <a:t>patch_artist</a:t>
            </a:r>
            <a:r>
              <a:rPr lang="en-US" altLang="zh-CN" sz="2200" i="1" dirty="0">
                <a:latin typeface="Times New Roman" pitchFamily="18" charset="0"/>
              </a:rPr>
              <a:t>=</a:t>
            </a:r>
            <a:r>
              <a:rPr lang="en-US" altLang="zh-CN" sz="2200" i="1" dirty="0" err="1">
                <a:latin typeface="Times New Roman" pitchFamily="18" charset="0"/>
              </a:rPr>
              <a:t>None,meanline</a:t>
            </a:r>
            <a:r>
              <a:rPr lang="en-US" altLang="zh-CN" sz="2200" i="1" dirty="0">
                <a:latin typeface="Times New Roman" pitchFamily="18" charset="0"/>
              </a:rPr>
              <a:t>=None, labels=None, … )</a:t>
            </a:r>
          </a:p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常用参数及说明如下表所示。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200" dirty="0">
              <a:latin typeface="Times New Roman" pitchFamily="18" charset="0"/>
            </a:endParaRPr>
          </a:p>
        </p:txBody>
      </p:sp>
      <p:sp>
        <p:nvSpPr>
          <p:cNvPr id="45059" name="标题 2">
            <a:extLst>
              <a:ext uri="{FF2B5EF4-FFF2-40B4-BE49-F238E27FC236}">
                <a16:creationId xmlns:a16="http://schemas.microsoft.com/office/drawing/2014/main" id="{39E2DC77-0F17-4D0B-ACA5-8BBD47F8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绘制</a:t>
            </a:r>
            <a:r>
              <a:rPr lang="zh-CN" altLang="zh-CN"/>
              <a:t>箱线图</a:t>
            </a:r>
            <a:endParaRPr lang="zh-CN" altLang="en-US"/>
          </a:p>
        </p:txBody>
      </p:sp>
      <p:sp>
        <p:nvSpPr>
          <p:cNvPr id="45060" name="内容占位符 3">
            <a:extLst>
              <a:ext uri="{FF2B5EF4-FFF2-40B4-BE49-F238E27FC236}">
                <a16:creationId xmlns:a16="http://schemas.microsoft.com/office/drawing/2014/main" id="{549A239F-D354-4DC4-9FF5-19C367155A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/>
              <a:t>boxplot</a:t>
            </a:r>
            <a:r>
              <a:rPr altLang="zh-CN" b="1"/>
              <a:t>函数</a:t>
            </a:r>
            <a:endParaRPr b="1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845745F-A8D9-4D5B-8361-F0ECF9763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67186"/>
              </p:ext>
            </p:extLst>
          </p:nvPr>
        </p:nvGraphicFramePr>
        <p:xfrm>
          <a:off x="554039" y="3313113"/>
          <a:ext cx="8927892" cy="2879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0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参数名称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说明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参数名称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说明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。表示用于绘制箱线图的数据。无默认。</a:t>
                      </a: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positions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。表示图形位置。默认为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notch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boolean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。表示中间箱体是否有缺口。默认为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widths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scalar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。表示每个箱体的宽度。默认为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sym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接收特定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sting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。指定异常点形状。默认为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labels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。指定每一个箱线图的标签。默认为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vert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boolean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。表示图形是横向纵向或者横向。默认为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meanline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60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boolean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。表示是否显示均值线。默认为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False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BF82573D-C15E-4ED8-9713-1B5E4993D074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8D7FF23A-4445-4A69-8A2D-24CACDDC7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AB18DD6E-9A9D-4392-A4F7-7F931F6E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8B93B8A6-C028-41A7-BC87-843BFCC4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分析特征间的关系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C8C8BDC-5B25-4EE8-BA65-5FCBF490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A83E1FD9-4899-448B-97D2-BD75E8D45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了解绘图基础语法与常用参数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39FFA2EF-32DA-4278-AD82-1B2338AC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742D31D4-03FA-4B88-8085-5CEE4946F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分析特征内部数据分布与分散状况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286130D3-FBEF-49D9-8CA2-03782737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875D070D-7947-414D-965C-8162CEAE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CA368E6E-04F2-4E4B-92F8-3C0CD83A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8D9CDEF7-5682-481E-90CD-BF1046C94EA8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17F42FDB-A228-4B65-997C-6F6CC64F5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5092700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F792CA25-7525-41EF-AC73-80130FCB9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21F20B58-18A7-4BE6-9363-F28679E27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分析特征间的关系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DB0478A-C394-40AF-B46A-C8E19BF2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56A675C3-A4C9-4318-B4F9-6D2FE9CA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了解绘图基础语法与常用参数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56D916BE-DB73-41E7-AEB5-90AB7DDD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2AB168A9-8F04-4377-8364-76A65872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分析特征内部数据分布与分散状况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6122A8B-12DE-4CED-8519-D1072D7D6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4B92A6EA-5C1C-4C66-9162-7A95135F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554F424B-9CE9-47EF-8881-03F876A1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3C0EDD-2AFB-47BB-AFE7-23BE6F52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95388"/>
            <a:ext cx="11107737" cy="4916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本章以</a:t>
            </a:r>
            <a:r>
              <a:rPr lang="en-US" altLang="zh-CN" dirty="0"/>
              <a:t>2000</a:t>
            </a:r>
            <a:r>
              <a:rPr lang="zh-CN" altLang="zh-CN" dirty="0"/>
              <a:t>至</a:t>
            </a:r>
            <a:r>
              <a:rPr lang="en-US" altLang="zh-CN" dirty="0"/>
              <a:t>2017</a:t>
            </a:r>
            <a:r>
              <a:rPr lang="zh-CN" altLang="zh-CN" dirty="0"/>
              <a:t>年各季度国民生产总值数据为例</a:t>
            </a:r>
            <a:r>
              <a:rPr lang="zh-CN" altLang="en-US" dirty="0"/>
              <a:t>，</a:t>
            </a:r>
            <a:r>
              <a:rPr lang="zh-CN" altLang="zh-CN" dirty="0"/>
              <a:t>介绍了</a:t>
            </a:r>
            <a:r>
              <a:rPr lang="en-US" altLang="zh-CN" dirty="0" err="1"/>
              <a:t>pyplot</a:t>
            </a:r>
            <a:r>
              <a:rPr lang="zh-CN" altLang="zh-CN" dirty="0"/>
              <a:t>绘图的基本语法，常用参数。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介绍了分析特征间相关关系的</a:t>
            </a:r>
            <a:r>
              <a:rPr lang="zh-CN" altLang="zh-CN" b="1" dirty="0"/>
              <a:t>散点图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分析特征间趋势关系的</a:t>
            </a:r>
            <a:r>
              <a:rPr lang="zh-CN" altLang="zh-CN" b="1" dirty="0"/>
              <a:t>折线图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分析特征内部数据分布的</a:t>
            </a:r>
            <a:r>
              <a:rPr lang="zh-CN" altLang="zh-CN" b="1" dirty="0"/>
              <a:t>直方图</a:t>
            </a:r>
            <a:r>
              <a:rPr lang="zh-CN" altLang="zh-CN" dirty="0"/>
              <a:t>和</a:t>
            </a:r>
            <a:r>
              <a:rPr lang="zh-CN" altLang="zh-CN" b="1" dirty="0"/>
              <a:t>饼状图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以及分析特征内部数据分散情况的</a:t>
            </a:r>
            <a:r>
              <a:rPr lang="zh-CN" altLang="zh-CN" b="1" dirty="0"/>
              <a:t>箱线图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为读者后续深入学习</a:t>
            </a:r>
            <a:r>
              <a:rPr lang="en-US" altLang="zh-CN" dirty="0" err="1"/>
              <a:t>Matplotlib</a:t>
            </a:r>
            <a:r>
              <a:rPr lang="zh-CN" altLang="zh-CN" dirty="0"/>
              <a:t>数据可视化打下了深厚的基础。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7F1BB6-4ED8-4998-9793-4ADAD037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B2A9AF57-1BCD-4420-9F1C-2DCF724B1F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B43DC3C-EFC4-451A-AEAF-14F7B9233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>
            <a:extLst>
              <a:ext uri="{FF2B5EF4-FFF2-40B4-BE49-F238E27FC236}">
                <a16:creationId xmlns:a16="http://schemas.microsoft.com/office/drawing/2014/main" id="{6C2A869F-8798-45B5-B9DF-7C14D97E33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1266" y="2057622"/>
            <a:ext cx="8583342" cy="3661396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6" name="标题 2">
            <a:extLst>
              <a:ext uri="{FF2B5EF4-FFF2-40B4-BE49-F238E27FC236}">
                <a16:creationId xmlns:a16="http://schemas.microsoft.com/office/drawing/2014/main" id="{9AC89545-A3C1-4D29-B3C5-FACC5476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掌握</a:t>
            </a:r>
            <a:r>
              <a:rPr lang="en-US" altLang="zh-CN" dirty="0" err="1"/>
              <a:t>pyplot</a:t>
            </a:r>
            <a:r>
              <a:rPr lang="zh-CN" altLang="zh-CN" dirty="0"/>
              <a:t>基础语法</a:t>
            </a:r>
            <a:endParaRPr lang="zh-CN" altLang="en-US" dirty="0"/>
          </a:p>
        </p:txBody>
      </p:sp>
      <p:sp>
        <p:nvSpPr>
          <p:cNvPr id="21507" name="内容占位符 3">
            <a:extLst>
              <a:ext uri="{FF2B5EF4-FFF2-40B4-BE49-F238E27FC236}">
                <a16:creationId xmlns:a16="http://schemas.microsoft.com/office/drawing/2014/main" id="{54287BB3-B3F9-4321-A51E-BCF474E65A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altLang="zh-CN" b="1"/>
              <a:t>基本绘图流程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4BCE6520-8050-4E9A-9833-A6FBA6A7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/>
              <a:t>第一部分主要作用是构建出一张空白的画布，并可以选择是否将整个画布划分为多个部分，方便在同一幅图上绘制多个图形的情况。最简单的绘图可以省略第一部分，而后直接在默认的画布上进行图形绘制</a:t>
            </a:r>
            <a:r>
              <a:rPr lang="zh-CN" altLang="en-US"/>
              <a:t>。</a:t>
            </a:r>
          </a:p>
        </p:txBody>
      </p:sp>
      <p:sp>
        <p:nvSpPr>
          <p:cNvPr id="22531" name="标题 2">
            <a:extLst>
              <a:ext uri="{FF2B5EF4-FFF2-40B4-BE49-F238E27FC236}">
                <a16:creationId xmlns:a16="http://schemas.microsoft.com/office/drawing/2014/main" id="{E24967C0-D83B-47D8-B9F7-2AB63E8F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掌握</a:t>
            </a:r>
            <a:r>
              <a:rPr lang="en-US" altLang="zh-CN" dirty="0" err="1"/>
              <a:t>pyplot</a:t>
            </a:r>
            <a:r>
              <a:rPr lang="zh-CN" altLang="zh-CN" dirty="0"/>
              <a:t>基础语法</a:t>
            </a:r>
            <a:endParaRPr lang="zh-CN" altLang="en-US" dirty="0"/>
          </a:p>
        </p:txBody>
      </p:sp>
      <p:sp>
        <p:nvSpPr>
          <p:cNvPr id="22532" name="内容占位符 3">
            <a:extLst>
              <a:ext uri="{FF2B5EF4-FFF2-40B4-BE49-F238E27FC236}">
                <a16:creationId xmlns:a16="http://schemas.microsoft.com/office/drawing/2014/main" id="{708C7AC2-BF61-46AF-91B1-74D829A22D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 eaLnBrk="1" hangingPunct="1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创建画布与创建子图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3F55EC-19D6-4ED3-A7D3-F4248FE7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65731"/>
              </p:ext>
            </p:extLst>
          </p:nvPr>
        </p:nvGraphicFramePr>
        <p:xfrm>
          <a:off x="1047751" y="3560763"/>
          <a:ext cx="7917346" cy="141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函数名称</a:t>
                      </a: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函数作用</a:t>
                      </a: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plt.figure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创建一个空白画布，可以指定画布大小，像素。</a:t>
                      </a: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figure.add_subplot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创建并选中子图，可以指定子图的行数，列数，与选中图片编号。</a:t>
                      </a: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B32E2F49-6227-4764-BADE-3F566BE1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1587500"/>
            <a:ext cx="11107738" cy="43703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/>
              <a:t>第二部分是绘图的主体部分。其中添加标题，坐标轴名称，绘制图形等步骤是并列的，没有先后顺序，可以先绘制图形，也可以先添加各类标签。但是添加图例一定要在绘制图形之后。</a:t>
            </a:r>
            <a:endParaRPr lang="zh-CN" altLang="en-US"/>
          </a:p>
        </p:txBody>
      </p:sp>
      <p:sp>
        <p:nvSpPr>
          <p:cNvPr id="23555" name="标题 2">
            <a:extLst>
              <a:ext uri="{FF2B5EF4-FFF2-40B4-BE49-F238E27FC236}">
                <a16:creationId xmlns:a16="http://schemas.microsoft.com/office/drawing/2014/main" id="{769D83C0-455D-4960-87DB-9226BD53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掌握</a:t>
            </a:r>
            <a:r>
              <a:rPr lang="en-US" altLang="zh-CN" dirty="0" err="1"/>
              <a:t>pyplot</a:t>
            </a:r>
            <a:r>
              <a:rPr lang="zh-CN" altLang="zh-CN" dirty="0"/>
              <a:t>基础语法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ADFEB-01A1-4573-A366-F1D9CE8C2F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 eaLnBrk="1" hangingPunct="1">
              <a:buClr>
                <a:srgbClr val="000066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</a:t>
            </a:r>
            <a:r>
              <a:rPr lang="zh-CN" altLang="zh-CN" sz="20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添加画布内容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B48646-07FF-456B-B87E-F73FAAE28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84103"/>
              </p:ext>
            </p:extLst>
          </p:nvPr>
        </p:nvGraphicFramePr>
        <p:xfrm>
          <a:off x="671514" y="2563813"/>
          <a:ext cx="9029077" cy="3702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函数名称</a:t>
                      </a: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函数作用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plt.title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在当前图形中添加标题，可以指定标题的名称、位置、颜色、字体大小等参数。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plt.xlabel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在当前图形中添加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轴名称，可以指定位置、颜色、字体大小等参数。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plt.ylabel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在当前图形中添加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轴名称，可以指定位置、颜色、字体大小等参数。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plt.xlim</a:t>
                      </a:r>
                      <a:endParaRPr lang="zh-CN" sz="1600" b="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指定当前图形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轴的范围，只能确定一个数值区间，而无法使用字符串标识。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plt.ylim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指定当前图形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轴的范围，只能确定一个数值区间，而无法使用字符串标识。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plt.xticks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指定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轴刻度的数目与取值。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plt.yticks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指定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轴刻度的数目与取值。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plt.legend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指定当前图形的图例，可以指定图例的大小、位置、标签。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FFF3655B-18AD-45C4-9C00-41BF779F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/>
              <a:t>第三部分主要用于保存和显示图形</a:t>
            </a:r>
            <a:r>
              <a:rPr lang="zh-CN" altLang="en-US"/>
              <a:t>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B9499CD3-66E0-442E-9029-13BCB509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/>
              <a:t>掌握</a:t>
            </a:r>
            <a:r>
              <a:rPr lang="en-US" altLang="zh-CN"/>
              <a:t>pyplot</a:t>
            </a:r>
            <a:r>
              <a:rPr lang="zh-CN" altLang="zh-CN"/>
              <a:t>基础语法</a:t>
            </a:r>
            <a:endParaRPr lang="zh-CN" altLang="en-US"/>
          </a:p>
        </p:txBody>
      </p:sp>
      <p:sp>
        <p:nvSpPr>
          <p:cNvPr id="24580" name="内容占位符 3">
            <a:extLst>
              <a:ext uri="{FF2B5EF4-FFF2-40B4-BE49-F238E27FC236}">
                <a16:creationId xmlns:a16="http://schemas.microsoft.com/office/drawing/2014/main" id="{02158B8E-CD7B-4170-AA22-5011FBE6FD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3.</a:t>
            </a:r>
            <a:r>
              <a:rPr lang="zh-CN" altLang="en-US" b="1" dirty="0"/>
              <a:t>保存</a:t>
            </a:r>
            <a:r>
              <a:rPr altLang="zh-CN" b="1" dirty="0"/>
              <a:t>与展示图形</a:t>
            </a:r>
            <a:endParaRPr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1B93C7-B6FF-46B5-A9B6-BBBDDD3C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45811"/>
              </p:ext>
            </p:extLst>
          </p:nvPr>
        </p:nvGraphicFramePr>
        <p:xfrm>
          <a:off x="1433513" y="3024188"/>
          <a:ext cx="8436044" cy="1623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函数名称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函数作用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plt.savafig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保存绘制的图片，可以指定图片的分辨率、边缘的颜色等参数。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plt.show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在本机显示图形。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3F084D27-E6DC-4BE2-A839-3592A92DD137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01207B1A-B5E4-41EE-B9D2-AFEEDCBE9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2947988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71876A2C-38B9-4E5E-82DC-8F77FC8B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84C5168D-4CED-43A1-92DC-176D9FC6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分析特征间的关系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8D8972D-9F73-421C-ADAA-C88B4EF5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024C48C-E475-4DEB-91E0-F6550CE3F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了解绘图基础语法与常用参数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EB25C4D1-DF05-402E-81DE-EF09E5BE9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C66D1FA4-7803-477B-B8B5-5C8AE9D9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分析特征内部数据分布与分散状况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AD6A78EF-A8CB-4F0B-B708-882DDDFE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53663166-8967-4CA0-A585-066690A6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67964A10-03A7-48DA-A2BD-5188AF9AE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F5DE1D-8785-47C4-B5D2-FC98AA6B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41488"/>
            <a:ext cx="5656262" cy="4370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散点图（</a:t>
            </a:r>
            <a:r>
              <a:rPr lang="en-US" altLang="zh-CN" dirty="0"/>
              <a:t>scatter diagram</a:t>
            </a:r>
            <a:r>
              <a:rPr lang="zh-CN" altLang="zh-CN" dirty="0"/>
              <a:t>）又称为散点分布图，是以一个特征为横坐标，另一个特征为纵坐标，利用坐标点（散点）的分布形态反映特征间的统计关系的一种图形。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zh-CN" dirty="0"/>
              <a:t>值是由点在图表中的位置表示，类别是由图表中的不同标记表示，通常用于比较跨类别的数据。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31747" name="标题 2">
            <a:extLst>
              <a:ext uri="{FF2B5EF4-FFF2-40B4-BE49-F238E27FC236}">
                <a16:creationId xmlns:a16="http://schemas.microsoft.com/office/drawing/2014/main" id="{7DD442D0-D1CB-4EC0-A351-F0EED473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/>
              <a:t>绘制散点图</a:t>
            </a:r>
            <a:endParaRPr lang="zh-CN" altLang="en-US"/>
          </a:p>
        </p:txBody>
      </p:sp>
      <p:sp>
        <p:nvSpPr>
          <p:cNvPr id="31748" name="内容占位符 3">
            <a:extLst>
              <a:ext uri="{FF2B5EF4-FFF2-40B4-BE49-F238E27FC236}">
                <a16:creationId xmlns:a16="http://schemas.microsoft.com/office/drawing/2014/main" id="{366A972D-FF90-4999-A077-FBC1F7E05F8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b="1"/>
              <a:t>散点图</a:t>
            </a:r>
          </a:p>
        </p:txBody>
      </p:sp>
      <p:pic>
        <p:nvPicPr>
          <p:cNvPr id="31749" name="Picture 3">
            <a:extLst>
              <a:ext uri="{FF2B5EF4-FFF2-40B4-BE49-F238E27FC236}">
                <a16:creationId xmlns:a16="http://schemas.microsoft.com/office/drawing/2014/main" id="{71B4372D-59D7-41AC-9439-2344A500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7" y="1817177"/>
            <a:ext cx="3550479" cy="2993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BA62D121-DC38-4852-A717-3C4AF188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536700"/>
            <a:ext cx="11107737" cy="4368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i="1" dirty="0" err="1">
                <a:latin typeface="Times New Roman" pitchFamily="18" charset="0"/>
              </a:rPr>
              <a:t>matplotlib.pyplot</a:t>
            </a:r>
            <a:r>
              <a:rPr lang="en-US" altLang="zh-CN" sz="2200" dirty="0" err="1">
                <a:latin typeface="Times New Roman" pitchFamily="18" charset="0"/>
              </a:rPr>
              <a:t>.</a:t>
            </a:r>
            <a:r>
              <a:rPr lang="en-US" altLang="zh-CN" sz="2200" b="1" i="1" dirty="0" err="1">
                <a:latin typeface="Times New Roman" pitchFamily="18" charset="0"/>
              </a:rPr>
              <a:t>scatter</a:t>
            </a:r>
            <a:r>
              <a:rPr lang="en-US" altLang="zh-CN" sz="2200" dirty="0">
                <a:latin typeface="Times New Roman" pitchFamily="18" charset="0"/>
              </a:rPr>
              <a:t>(</a:t>
            </a:r>
            <a:r>
              <a:rPr lang="en-US" altLang="zh-CN" sz="2200" i="1" dirty="0">
                <a:latin typeface="Times New Roman" pitchFamily="18" charset="0"/>
              </a:rPr>
              <a:t>x, y, s=None, c=None, marker=None, alpha=None, **</a:t>
            </a:r>
            <a:r>
              <a:rPr lang="en-US" altLang="zh-CN" sz="2200" i="1" dirty="0" err="1">
                <a:latin typeface="Times New Roman" pitchFamily="18" charset="0"/>
              </a:rPr>
              <a:t>kwargs</a:t>
            </a:r>
            <a:r>
              <a:rPr lang="en-US" altLang="zh-CN" sz="2200" dirty="0">
                <a:latin typeface="Times New Roman" pitchFamily="18" charset="0"/>
              </a:rPr>
              <a:t>)</a:t>
            </a:r>
          </a:p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常用参数及说明如下表所示。</a:t>
            </a:r>
          </a:p>
        </p:txBody>
      </p:sp>
      <p:sp>
        <p:nvSpPr>
          <p:cNvPr id="32771" name="标题 2">
            <a:extLst>
              <a:ext uri="{FF2B5EF4-FFF2-40B4-BE49-F238E27FC236}">
                <a16:creationId xmlns:a16="http://schemas.microsoft.com/office/drawing/2014/main" id="{A2C79B39-6623-4DA5-A8F6-D4016B5F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绘制散点图</a:t>
            </a:r>
          </a:p>
        </p:txBody>
      </p:sp>
      <p:sp>
        <p:nvSpPr>
          <p:cNvPr id="32772" name="内容占位符 3">
            <a:extLst>
              <a:ext uri="{FF2B5EF4-FFF2-40B4-BE49-F238E27FC236}">
                <a16:creationId xmlns:a16="http://schemas.microsoft.com/office/drawing/2014/main" id="{CA1F365D-C25C-4451-85C2-8EDD01BFE5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/>
              <a:t>scatter</a:t>
            </a:r>
            <a:r>
              <a:rPr b="1"/>
              <a:t>函数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1DEFB38-6B09-42A0-A301-165D06D93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89982"/>
              </p:ext>
            </p:extLst>
          </p:nvPr>
        </p:nvGraphicFramePr>
        <p:xfrm>
          <a:off x="784225" y="2730500"/>
          <a:ext cx="8697705" cy="3373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说明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轴和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轴对应的数据。无默认。</a:t>
                      </a: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接收数值或者一维的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。指定点的大小，若传入一维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则表示每个点的大小。默认为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c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接收颜色或者一维的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。指定点的颜色，若传入一维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则表示每个点的颜色。默认为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marker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接收特定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。表示绘制的点的类型。默认为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alpha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0-1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的小数。表示点的透明度。默认为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None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人邮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" id="{12D75854-6A52-486C-A0FD-C8986F57544C}" vid="{4FF1CD36-0D99-4383-A6DB-D955F05BFBA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5563</TotalTime>
  <Words>1841</Words>
  <Application>Microsoft Office PowerPoint</Application>
  <PresentationFormat>宽屏</PresentationFormat>
  <Paragraphs>227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仿宋</vt:lpstr>
      <vt:lpstr>黑体</vt:lpstr>
      <vt:lpstr>微软雅黑</vt:lpstr>
      <vt:lpstr>Arial</vt:lpstr>
      <vt:lpstr>Calibri</vt:lpstr>
      <vt:lpstr>Lucida Console</vt:lpstr>
      <vt:lpstr>Times New Roman</vt:lpstr>
      <vt:lpstr>Wingdings</vt:lpstr>
      <vt:lpstr>人邮</vt:lpstr>
      <vt:lpstr>Matplotlib数据可视化基础</vt:lpstr>
      <vt:lpstr>目录</vt:lpstr>
      <vt:lpstr>掌握pyplot基础语法</vt:lpstr>
      <vt:lpstr>掌握pyplot基础语法</vt:lpstr>
      <vt:lpstr>掌握pyplot基础语法</vt:lpstr>
      <vt:lpstr>掌握pyplot基础语法</vt:lpstr>
      <vt:lpstr>目录</vt:lpstr>
      <vt:lpstr>绘制散点图</vt:lpstr>
      <vt:lpstr>绘制散点图</vt:lpstr>
      <vt:lpstr>绘制折线图</vt:lpstr>
      <vt:lpstr>绘制折线图</vt:lpstr>
      <vt:lpstr>绘制折线图</vt:lpstr>
      <vt:lpstr>目录</vt:lpstr>
      <vt:lpstr>绘制直方图</vt:lpstr>
      <vt:lpstr>绘制直方图</vt:lpstr>
      <vt:lpstr>绘制饼图</vt:lpstr>
      <vt:lpstr>绘制饼图</vt:lpstr>
      <vt:lpstr>绘制箱线图</vt:lpstr>
      <vt:lpstr>绘制箱线图</vt:lpstr>
      <vt:lpstr>目录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hui yang</cp:lastModifiedBy>
  <cp:revision>284</cp:revision>
  <dcterms:created xsi:type="dcterms:W3CDTF">2017-01-10T15:44:52Z</dcterms:created>
  <dcterms:modified xsi:type="dcterms:W3CDTF">2019-05-18T03:26:48Z</dcterms:modified>
</cp:coreProperties>
</file>