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40"/>
  </p:notesMasterIdLst>
  <p:sldIdLst>
    <p:sldId id="494" r:id="rId2"/>
    <p:sldId id="524" r:id="rId3"/>
    <p:sldId id="509" r:id="rId4"/>
    <p:sldId id="510" r:id="rId5"/>
    <p:sldId id="511" r:id="rId6"/>
    <p:sldId id="512" r:id="rId7"/>
    <p:sldId id="513" r:id="rId8"/>
    <p:sldId id="514" r:id="rId9"/>
    <p:sldId id="515" r:id="rId10"/>
    <p:sldId id="516" r:id="rId11"/>
    <p:sldId id="517" r:id="rId12"/>
    <p:sldId id="518" r:id="rId13"/>
    <p:sldId id="519" r:id="rId14"/>
    <p:sldId id="527" r:id="rId15"/>
    <p:sldId id="521" r:id="rId16"/>
    <p:sldId id="522" r:id="rId17"/>
    <p:sldId id="523" r:id="rId18"/>
    <p:sldId id="529" r:id="rId19"/>
    <p:sldId id="530" r:id="rId20"/>
    <p:sldId id="531" r:id="rId21"/>
    <p:sldId id="532" r:id="rId22"/>
    <p:sldId id="533" r:id="rId23"/>
    <p:sldId id="534" r:id="rId24"/>
    <p:sldId id="538" r:id="rId25"/>
    <p:sldId id="539" r:id="rId26"/>
    <p:sldId id="540" r:id="rId27"/>
    <p:sldId id="541" r:id="rId28"/>
    <p:sldId id="542" r:id="rId29"/>
    <p:sldId id="543" r:id="rId30"/>
    <p:sldId id="528" r:id="rId31"/>
    <p:sldId id="545" r:id="rId32"/>
    <p:sldId id="546" r:id="rId33"/>
    <p:sldId id="547" r:id="rId34"/>
    <p:sldId id="548" r:id="rId35"/>
    <p:sldId id="549" r:id="rId36"/>
    <p:sldId id="551" r:id="rId37"/>
    <p:sldId id="552" r:id="rId38"/>
    <p:sldId id="260" r:id="rId3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64" d="100"/>
          <a:sy n="64" d="100"/>
        </p:scale>
        <p:origin x="57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45560E7-611B-4B70-B09B-881943C6C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CC798730-4997-41F0-9B87-E68618F9B48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990BEC8-BD26-4FFB-9AE6-5D2CAF885B3B}" type="datetimeFigureOut">
              <a:rPr lang="zh-CN" altLang="en-US"/>
              <a:pPr>
                <a:defRPr/>
              </a:pPr>
              <a:t>2019/5/20</a:t>
            </a:fld>
            <a:endParaRPr lang="zh-CN" altLang="en-US"/>
          </a:p>
        </p:txBody>
      </p:sp>
      <p:sp>
        <p:nvSpPr>
          <p:cNvPr id="4" name="幻灯片图像占位符 3">
            <a:extLst>
              <a:ext uri="{FF2B5EF4-FFF2-40B4-BE49-F238E27FC236}">
                <a16:creationId xmlns:a16="http://schemas.microsoft.com/office/drawing/2014/main" id="{D6A05ED7-7CFF-4950-BE03-CFCF9B9891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1C92325-E74A-4E89-B127-6EE41683AB0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E2619A7-2CBD-4308-BFED-A15AFDFE2E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C45FD142-7A0F-49E2-8985-722FCD05BD1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fld id="{1BE5CEB2-ACF1-40E0-BC2D-4E51B118EA52}"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8259ACC-CFEC-4BDF-9409-C3A7EEFB4D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FA386D96-D94D-4194-8B66-0A42B0E2D9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杨惠</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1420813" y="4779963"/>
            <a:ext cx="13582651"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cxnSp>
        <p:nvCxnSpPr>
          <p:cNvPr id="20" name="直接连接符 19">
            <a:extLst>
              <a:ext uri="{FF2B5EF4-FFF2-40B4-BE49-F238E27FC236}">
                <a16:creationId xmlns:a16="http://schemas.microsoft.com/office/drawing/2014/main" id="{043509A9-E14B-4B3E-B245-5FBC143FABA7}"/>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A390597C-0F89-491F-B43B-1BB0D395E146}"/>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313693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2" y="1741968"/>
            <a:ext cx="8640000" cy="4369231"/>
          </a:xfr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cxnSp>
        <p:nvCxnSpPr>
          <p:cNvPr id="20" name="直接连接符 19">
            <a:extLst>
              <a:ext uri="{FF2B5EF4-FFF2-40B4-BE49-F238E27FC236}">
                <a16:creationId xmlns:a16="http://schemas.microsoft.com/office/drawing/2014/main" id="{3F9EB289-AA0E-42B2-80C2-39698AD7EE6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05702E70-9C55-4DA3-83B5-2DED4B6A9368}"/>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3" name="AutoShape 23">
            <a:extLst>
              <a:ext uri="{FF2B5EF4-FFF2-40B4-BE49-F238E27FC236}">
                <a16:creationId xmlns:a16="http://schemas.microsoft.com/office/drawing/2014/main" id="{27F90F5D-4470-4284-82AB-528AC9E66D24}"/>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4" name="AutoShape 23">
            <a:extLst>
              <a:ext uri="{FF2B5EF4-FFF2-40B4-BE49-F238E27FC236}">
                <a16:creationId xmlns:a16="http://schemas.microsoft.com/office/drawing/2014/main" id="{F715215A-53EE-4C39-B012-2BC4DA2B4C31}"/>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12601411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75"/>
            <a:ext cx="12192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817176"/>
            <a:ext cx="8640000"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9">
            <a:extLst>
              <a:ext uri="{FF2B5EF4-FFF2-40B4-BE49-F238E27FC236}">
                <a16:creationId xmlns:a16="http://schemas.microsoft.com/office/drawing/2014/main" id="{6ED876A4-D06B-477A-8F10-144A506E84CF}"/>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3" name="直接连接符 14">
            <a:extLst>
              <a:ext uri="{FF2B5EF4-FFF2-40B4-BE49-F238E27FC236}">
                <a16:creationId xmlns:a16="http://schemas.microsoft.com/office/drawing/2014/main" id="{965C1B61-8F59-4ADA-82D2-DE8E26FCDEC1}"/>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4" name="AutoShape 23">
            <a:extLst>
              <a:ext uri="{FF2B5EF4-FFF2-40B4-BE49-F238E27FC236}">
                <a16:creationId xmlns:a16="http://schemas.microsoft.com/office/drawing/2014/main" id="{5F5DB505-A562-460A-9B8B-40C90C41F603}"/>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latin typeface="微软雅黑" pitchFamily="34" charset="-122"/>
              <a:ea typeface="微软雅黑" pitchFamily="34" charset="-122"/>
            </a:endParaRPr>
          </a:p>
        </p:txBody>
      </p:sp>
      <p:sp>
        <p:nvSpPr>
          <p:cNvPr id="25" name="AutoShape 23">
            <a:extLst>
              <a:ext uri="{FF2B5EF4-FFF2-40B4-BE49-F238E27FC236}">
                <a16:creationId xmlns:a16="http://schemas.microsoft.com/office/drawing/2014/main" id="{0D579C50-709F-443F-B8F5-56DD2FE6020B}"/>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latin typeface="微软雅黑" pitchFamily="34" charset="-122"/>
              <a:ea typeface="微软雅黑" pitchFamily="34" charset="-122"/>
            </a:endParaRPr>
          </a:p>
        </p:txBody>
      </p:sp>
    </p:spTree>
    <p:extLst>
      <p:ext uri="{BB962C8B-B14F-4D97-AF65-F5344CB8AC3E}">
        <p14:creationId xmlns:p14="http://schemas.microsoft.com/office/powerpoint/2010/main" val="21510969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3" y="1124046"/>
            <a:ext cx="8640000" cy="4987156"/>
          </a:xfr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301746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4062874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E8B5B70-30FC-4397-9D3E-16ADAB93E0D0}" type="datetimeFigureOut">
              <a:rPr lang="zh-CN" altLang="en-US" smtClean="0"/>
              <a:pPr>
                <a:defRPr/>
              </a:pPr>
              <a:t>2019/5/20</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33E64D-296D-41D1-B330-B5F6C7A1B4DB}" type="slidenum">
              <a:rPr lang="zh-CN" altLang="en-US" smtClean="0"/>
              <a:pPr/>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Tree>
    <p:extLst>
      <p:ext uri="{BB962C8B-B14F-4D97-AF65-F5344CB8AC3E}">
        <p14:creationId xmlns:p14="http://schemas.microsoft.com/office/powerpoint/2010/main" val="232759564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a:extLst>
              <a:ext uri="{FF2B5EF4-FFF2-40B4-BE49-F238E27FC236}">
                <a16:creationId xmlns:a16="http://schemas.microsoft.com/office/drawing/2014/main" id="{4F01C50B-74C3-4CDA-BA2F-DA0579848F0A}"/>
              </a:ext>
            </a:extLst>
          </p:cNvPr>
          <p:cNvSpPr>
            <a:spLocks noGrp="1"/>
          </p:cNvSpPr>
          <p:nvPr>
            <p:ph type="title"/>
          </p:nvPr>
        </p:nvSpPr>
        <p:spPr>
          <a:xfrm>
            <a:off x="2923381" y="2001010"/>
            <a:ext cx="6345238" cy="692150"/>
          </a:xfrm>
        </p:spPr>
        <p:txBody>
          <a:bodyPr/>
          <a:lstStyle/>
          <a:p>
            <a:r>
              <a:rPr lang="en-US" altLang="zh-CN" b="0" dirty="0">
                <a:cs typeface="Times New Roman" panose="02020603050405020304" pitchFamily="18" charset="0"/>
              </a:rPr>
              <a:t>pandas</a:t>
            </a:r>
            <a:r>
              <a:rPr lang="zh-CN" altLang="en-US" b="0" dirty="0">
                <a:cs typeface="Times New Roman" panose="02020603050405020304" pitchFamily="18" charset="0"/>
              </a:rPr>
              <a:t>统计分析基础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E09DDA1C-0C4D-4DE6-92F7-4DA8C76DCF9B}"/>
              </a:ext>
            </a:extLst>
          </p:cNvPr>
          <p:cNvSpPr>
            <a:spLocks noGrp="1"/>
          </p:cNvSpPr>
          <p:nvPr>
            <p:ph idx="1"/>
          </p:nvPr>
        </p:nvSpPr>
        <p:spPr/>
        <p:txBody>
          <a:bodyPr/>
          <a:lstStyle/>
          <a:p>
            <a:pPr marL="361950" indent="-361950"/>
            <a:r>
              <a:rPr lang="en-US" altLang="zh-CN"/>
              <a:t>read_table</a:t>
            </a:r>
            <a:r>
              <a:rPr lang="zh-CN" altLang="zh-CN"/>
              <a:t>和</a:t>
            </a:r>
            <a:r>
              <a:rPr lang="en-US" altLang="zh-CN"/>
              <a:t>read_csv</a:t>
            </a:r>
            <a:r>
              <a:rPr lang="zh-CN" altLang="zh-CN"/>
              <a:t>函数中的</a:t>
            </a:r>
            <a:r>
              <a:rPr lang="en-US" altLang="zh-CN"/>
              <a:t>sep</a:t>
            </a:r>
            <a:r>
              <a:rPr lang="zh-CN" altLang="zh-CN"/>
              <a:t>参数是指定文本的分隔符的，如果分隔符指定错误，在读取数据的时候，每一行数据将连成一片。</a:t>
            </a:r>
            <a:endParaRPr lang="en-US" altLang="zh-CN"/>
          </a:p>
          <a:p>
            <a:pPr marL="361950" indent="-361950"/>
            <a:r>
              <a:rPr lang="en-US" altLang="zh-CN"/>
              <a:t>header</a:t>
            </a:r>
            <a:r>
              <a:rPr lang="zh-CN" altLang="zh-CN"/>
              <a:t>参数是用来指定列名的，如果是</a:t>
            </a:r>
            <a:r>
              <a:rPr lang="en-US" altLang="zh-CN"/>
              <a:t>None</a:t>
            </a:r>
            <a:r>
              <a:rPr lang="zh-CN" altLang="zh-CN"/>
              <a:t>则会添加一个默认的列名。</a:t>
            </a:r>
            <a:endParaRPr lang="en-US" altLang="zh-CN"/>
          </a:p>
          <a:p>
            <a:pPr marL="361950" indent="-361950"/>
            <a:r>
              <a:rPr lang="en-US" altLang="zh-CN"/>
              <a:t>encoding</a:t>
            </a:r>
            <a:r>
              <a:rPr lang="zh-CN" altLang="zh-CN"/>
              <a:t>代表文件的编码格式，常用的编码有</a:t>
            </a:r>
            <a:r>
              <a:rPr lang="en-US" altLang="zh-CN"/>
              <a:t>utf-8</a:t>
            </a:r>
            <a:r>
              <a:rPr lang="zh-CN" altLang="zh-CN"/>
              <a:t>、</a:t>
            </a:r>
            <a:r>
              <a:rPr lang="en-US" altLang="zh-CN"/>
              <a:t>utf-16</a:t>
            </a:r>
            <a:r>
              <a:rPr lang="zh-CN" altLang="zh-CN"/>
              <a:t>、</a:t>
            </a:r>
            <a:r>
              <a:rPr lang="en-US" altLang="zh-CN"/>
              <a:t>gbk</a:t>
            </a:r>
            <a:r>
              <a:rPr lang="zh-CN" altLang="zh-CN"/>
              <a:t>、</a:t>
            </a:r>
            <a:r>
              <a:rPr lang="en-US" altLang="zh-CN"/>
              <a:t>gb2312</a:t>
            </a:r>
            <a:r>
              <a:rPr lang="zh-CN" altLang="zh-CN"/>
              <a:t>、</a:t>
            </a:r>
            <a:r>
              <a:rPr lang="en-US" altLang="zh-CN"/>
              <a:t>gb18030</a:t>
            </a:r>
            <a:r>
              <a:rPr lang="zh-CN" altLang="zh-CN"/>
              <a:t>等。如果编码指定错误数据将无法读取，</a:t>
            </a:r>
            <a:r>
              <a:rPr lang="en-US" altLang="zh-CN"/>
              <a:t>IPython</a:t>
            </a:r>
            <a:r>
              <a:rPr lang="zh-CN" altLang="zh-CN"/>
              <a:t>解释器会报解析错误。</a:t>
            </a:r>
            <a:endParaRPr lang="zh-CN" altLang="en-US"/>
          </a:p>
        </p:txBody>
      </p:sp>
      <p:sp>
        <p:nvSpPr>
          <p:cNvPr id="19459" name="标题 2">
            <a:extLst>
              <a:ext uri="{FF2B5EF4-FFF2-40B4-BE49-F238E27FC236}">
                <a16:creationId xmlns:a16="http://schemas.microsoft.com/office/drawing/2014/main" id="{EFE43A7F-E933-4F01-9C6D-0B6C715A51C7}"/>
              </a:ext>
            </a:extLst>
          </p:cNvPr>
          <p:cNvSpPr>
            <a:spLocks noGrp="1"/>
          </p:cNvSpPr>
          <p:nvPr>
            <p:ph type="title"/>
          </p:nvPr>
        </p:nvSpPr>
        <p:spPr/>
        <p:txBody>
          <a:bodyPr/>
          <a:lstStyle/>
          <a:p>
            <a:r>
              <a:rPr lang="zh-CN" altLang="zh-CN"/>
              <a:t>读写文本文件</a:t>
            </a:r>
            <a:endParaRPr lang="zh-CN" altLang="en-US"/>
          </a:p>
        </p:txBody>
      </p:sp>
      <p:sp>
        <p:nvSpPr>
          <p:cNvPr id="19460" name="内容占位符 3">
            <a:extLst>
              <a:ext uri="{FF2B5EF4-FFF2-40B4-BE49-F238E27FC236}">
                <a16:creationId xmlns:a16="http://schemas.microsoft.com/office/drawing/2014/main" id="{D3B7D305-6B82-4576-A6AD-8DCFEAB85BDF}"/>
              </a:ext>
            </a:extLst>
          </p:cNvPr>
          <p:cNvSpPr>
            <a:spLocks noGrp="1"/>
          </p:cNvSpPr>
          <p:nvPr>
            <p:ph idx="10"/>
          </p:nvPr>
        </p:nvSpPr>
        <p:spPr/>
        <p:txBody>
          <a:bodyPr/>
          <a:lstStyle/>
          <a:p>
            <a:r>
              <a:rPr lang="en-US" altLang="zh-CN" b="1"/>
              <a:t>1.</a:t>
            </a:r>
            <a:r>
              <a:rPr altLang="zh-CN" b="1"/>
              <a:t>文本文件读取</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45A35F8F-69FF-4F1F-8C7D-63312650CBD6}"/>
              </a:ext>
            </a:extLst>
          </p:cNvPr>
          <p:cNvSpPr>
            <a:spLocks noGrp="1"/>
          </p:cNvSpPr>
          <p:nvPr>
            <p:ph idx="1"/>
          </p:nvPr>
        </p:nvSpPr>
        <p:spPr>
          <a:xfrm>
            <a:off x="376238" y="1630363"/>
            <a:ext cx="11107737" cy="4368800"/>
          </a:xfrm>
        </p:spPr>
        <p:txBody>
          <a:bodyPr/>
          <a:lstStyle/>
          <a:p>
            <a:pPr marL="0" indent="0">
              <a:spcBef>
                <a:spcPts val="200"/>
              </a:spcBef>
              <a:buFont typeface="Wingdings" panose="05000000000000000000" pitchFamily="2" charset="2"/>
              <a:buNone/>
            </a:pPr>
            <a:r>
              <a:rPr lang="zh-CN" altLang="zh-CN"/>
              <a:t>文本文件的存储和读取类似，结构化数据可以通过</a:t>
            </a:r>
            <a:r>
              <a:rPr lang="en-US" altLang="zh-CN"/>
              <a:t>pandas</a:t>
            </a:r>
            <a:r>
              <a:rPr lang="zh-CN" altLang="zh-CN"/>
              <a:t>中的</a:t>
            </a:r>
            <a:r>
              <a:rPr lang="en-US" altLang="zh-CN"/>
              <a:t>to_csv</a:t>
            </a:r>
            <a:r>
              <a:rPr lang="zh-CN" altLang="zh-CN"/>
              <a:t>函数实现以</a:t>
            </a:r>
            <a:r>
              <a:rPr lang="en-US" altLang="zh-CN"/>
              <a:t>csv</a:t>
            </a:r>
            <a:r>
              <a:rPr lang="zh-CN" altLang="zh-CN"/>
              <a:t>文件格式存储文件。</a:t>
            </a:r>
            <a:endParaRPr lang="en-US" altLang="zh-CN"/>
          </a:p>
          <a:p>
            <a:pPr marL="0" indent="0">
              <a:spcBef>
                <a:spcPts val="200"/>
              </a:spcBef>
              <a:buFont typeface="Wingdings" panose="05000000000000000000" pitchFamily="2" charset="2"/>
              <a:buNone/>
            </a:pPr>
            <a:r>
              <a:rPr lang="en-US" altLang="zh-CN" sz="2200" i="1">
                <a:latin typeface="Times New Roman" panose="02020603050405020304" pitchFamily="18" charset="0"/>
              </a:rPr>
              <a:t>DataFrame.</a:t>
            </a:r>
            <a:r>
              <a:rPr lang="en-US" altLang="zh-CN" sz="2200" b="1" i="1">
                <a:latin typeface="Times New Roman" panose="02020603050405020304" pitchFamily="18" charset="0"/>
              </a:rPr>
              <a:t>to_csv</a:t>
            </a:r>
            <a:r>
              <a:rPr lang="en-US" altLang="zh-CN" sz="2200" i="1">
                <a:latin typeface="Times New Roman" panose="02020603050405020304" pitchFamily="18" charset="0"/>
              </a:rPr>
              <a:t>(path_or_buf=None, sep=’,’, na_rep=”, columns=None, header=True, index=True,index_label=None,mode=’w’,encoding=None)</a:t>
            </a:r>
            <a:endParaRPr lang="zh-CN" altLang="en-US" sz="2200">
              <a:latin typeface="Times New Roman" panose="02020603050405020304" pitchFamily="18" charset="0"/>
            </a:endParaRPr>
          </a:p>
        </p:txBody>
      </p:sp>
      <p:sp>
        <p:nvSpPr>
          <p:cNvPr id="20483" name="标题 2">
            <a:extLst>
              <a:ext uri="{FF2B5EF4-FFF2-40B4-BE49-F238E27FC236}">
                <a16:creationId xmlns:a16="http://schemas.microsoft.com/office/drawing/2014/main" id="{1DC539E2-2C5A-4CA9-9B17-6AA981B495A4}"/>
              </a:ext>
            </a:extLst>
          </p:cNvPr>
          <p:cNvSpPr>
            <a:spLocks noGrp="1"/>
          </p:cNvSpPr>
          <p:nvPr>
            <p:ph type="title"/>
          </p:nvPr>
        </p:nvSpPr>
        <p:spPr/>
        <p:txBody>
          <a:bodyPr/>
          <a:lstStyle/>
          <a:p>
            <a:r>
              <a:rPr lang="zh-CN" altLang="zh-CN"/>
              <a:t>读写文本文件</a:t>
            </a:r>
            <a:endParaRPr lang="zh-CN" altLang="en-US"/>
          </a:p>
        </p:txBody>
      </p:sp>
      <p:sp>
        <p:nvSpPr>
          <p:cNvPr id="20521" name="内容占位符 3">
            <a:extLst>
              <a:ext uri="{FF2B5EF4-FFF2-40B4-BE49-F238E27FC236}">
                <a16:creationId xmlns:a16="http://schemas.microsoft.com/office/drawing/2014/main" id="{84144564-2DF2-4AA6-90F5-BCD1D41D7B54}"/>
              </a:ext>
            </a:extLst>
          </p:cNvPr>
          <p:cNvSpPr>
            <a:spLocks noGrp="1"/>
          </p:cNvSpPr>
          <p:nvPr>
            <p:ph idx="10"/>
          </p:nvPr>
        </p:nvSpPr>
        <p:spPr/>
        <p:txBody>
          <a:bodyPr/>
          <a:lstStyle/>
          <a:p>
            <a:r>
              <a:rPr lang="en-US" altLang="zh-CN" b="1"/>
              <a:t>2.</a:t>
            </a:r>
            <a:r>
              <a:rPr altLang="zh-CN" b="1"/>
              <a:t>文本文件</a:t>
            </a:r>
            <a:r>
              <a:rPr b="1"/>
              <a:t>储存</a:t>
            </a:r>
            <a:endParaRPr altLang="zh-CN" b="1"/>
          </a:p>
        </p:txBody>
      </p:sp>
      <p:graphicFrame>
        <p:nvGraphicFramePr>
          <p:cNvPr id="5" name="表格 4">
            <a:extLst>
              <a:ext uri="{FF2B5EF4-FFF2-40B4-BE49-F238E27FC236}">
                <a16:creationId xmlns:a16="http://schemas.microsoft.com/office/drawing/2014/main" id="{27DDA812-873C-4530-9466-8F43044CD358}"/>
              </a:ext>
            </a:extLst>
          </p:cNvPr>
          <p:cNvGraphicFramePr>
            <a:graphicFrameLocks noGrp="1"/>
          </p:cNvGraphicFramePr>
          <p:nvPr>
            <p:extLst>
              <p:ext uri="{D42A27DB-BD31-4B8C-83A1-F6EECF244321}">
                <p14:modId xmlns:p14="http://schemas.microsoft.com/office/powerpoint/2010/main" val="653864772"/>
              </p:ext>
            </p:extLst>
          </p:nvPr>
        </p:nvGraphicFramePr>
        <p:xfrm>
          <a:off x="344489" y="3097214"/>
          <a:ext cx="8978415" cy="3294126"/>
        </p:xfrm>
        <a:graphic>
          <a:graphicData uri="http://schemas.openxmlformats.org/drawingml/2006/table">
            <a:tbl>
              <a:tblPr firstRow="1" bandRow="1">
                <a:tableStyleId>{5C22544A-7EE6-4342-B048-85BDC9FD1C3A}</a:tableStyleId>
              </a:tblPr>
              <a:tblGrid>
                <a:gridCol w="1094580">
                  <a:extLst>
                    <a:ext uri="{9D8B030D-6E8A-4147-A177-3AD203B41FA5}">
                      <a16:colId xmlns:a16="http://schemas.microsoft.com/office/drawing/2014/main" val="20000"/>
                    </a:ext>
                  </a:extLst>
                </a:gridCol>
                <a:gridCol w="3565716">
                  <a:extLst>
                    <a:ext uri="{9D8B030D-6E8A-4147-A177-3AD203B41FA5}">
                      <a16:colId xmlns:a16="http://schemas.microsoft.com/office/drawing/2014/main" val="20001"/>
                    </a:ext>
                  </a:extLst>
                </a:gridCol>
                <a:gridCol w="1048005">
                  <a:extLst>
                    <a:ext uri="{9D8B030D-6E8A-4147-A177-3AD203B41FA5}">
                      <a16:colId xmlns:a16="http://schemas.microsoft.com/office/drawing/2014/main" val="20002"/>
                    </a:ext>
                  </a:extLst>
                </a:gridCol>
                <a:gridCol w="3270114">
                  <a:extLst>
                    <a:ext uri="{9D8B030D-6E8A-4147-A177-3AD203B41FA5}">
                      <a16:colId xmlns:a16="http://schemas.microsoft.com/office/drawing/2014/main" val="20003"/>
                    </a:ext>
                  </a:extLst>
                </a:gridCol>
              </a:tblGrid>
              <a:tr h="260712">
                <a:tc>
                  <a:txBody>
                    <a:bodyPr/>
                    <a:lstStyle/>
                    <a:p>
                      <a:pPr algn="ctr">
                        <a:lnSpc>
                          <a:spcPct val="150000"/>
                        </a:lnSpc>
                        <a:spcAft>
                          <a:spcPts val="0"/>
                        </a:spcAft>
                      </a:pPr>
                      <a:r>
                        <a:rPr lang="zh-CN" sz="1400" kern="0" dirty="0">
                          <a:effectLst/>
                          <a:latin typeface="微软雅黑" pitchFamily="34" charset="-122"/>
                          <a:ea typeface="微软雅黑" pitchFamily="34" charset="-122"/>
                          <a:cs typeface="Times New Roman" pitchFamily="18" charset="0"/>
                        </a:rPr>
                        <a:t>参数名称</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zh-CN" sz="1400" kern="0" dirty="0">
                          <a:effectLst/>
                          <a:latin typeface="微软雅黑" pitchFamily="34" charset="-122"/>
                          <a:ea typeface="微软雅黑" pitchFamily="34" charset="-122"/>
                          <a:cs typeface="Times New Roman" pitchFamily="18" charset="0"/>
                        </a:rPr>
                        <a:t>说明</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zh-CN" sz="1400" kern="0" dirty="0">
                          <a:effectLst/>
                          <a:latin typeface="微软雅黑" pitchFamily="34" charset="-122"/>
                          <a:ea typeface="微软雅黑" pitchFamily="34" charset="-122"/>
                          <a:cs typeface="Times New Roman" pitchFamily="18" charset="0"/>
                        </a:rPr>
                        <a:t>参数名称</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zh-CN" sz="1400" kern="0" dirty="0">
                          <a:effectLst/>
                          <a:latin typeface="微软雅黑" pitchFamily="34" charset="-122"/>
                          <a:ea typeface="微软雅黑" pitchFamily="34" charset="-122"/>
                          <a:cs typeface="Times New Roman" pitchFamily="18" charset="0"/>
                        </a:rPr>
                        <a:t>说明</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0"/>
                  </a:ext>
                </a:extLst>
              </a:tr>
              <a:tr h="491293">
                <a:tc>
                  <a:txBody>
                    <a:bodyPr/>
                    <a:lstStyle/>
                    <a:p>
                      <a:pPr algn="ctr">
                        <a:lnSpc>
                          <a:spcPct val="150000"/>
                        </a:lnSpc>
                        <a:spcAft>
                          <a:spcPts val="0"/>
                        </a:spcAft>
                      </a:pPr>
                      <a:r>
                        <a:rPr lang="en-US" sz="1400" kern="0" dirty="0" err="1">
                          <a:effectLst/>
                          <a:latin typeface="微软雅黑" pitchFamily="34" charset="-122"/>
                          <a:ea typeface="微软雅黑" pitchFamily="34" charset="-122"/>
                          <a:cs typeface="Times New Roman" pitchFamily="18" charset="0"/>
                        </a:rPr>
                        <a:t>path_or_buf</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cs typeface="Times New Roman" pitchFamily="18" charset="0"/>
                        </a:rPr>
                        <a:t>接收</a:t>
                      </a:r>
                      <a:r>
                        <a:rPr lang="en-US" sz="1400" kern="0" dirty="0">
                          <a:effectLst/>
                          <a:latin typeface="微软雅黑" pitchFamily="34" charset="-122"/>
                          <a:ea typeface="微软雅黑" pitchFamily="34" charset="-122"/>
                          <a:cs typeface="Times New Roman" pitchFamily="18" charset="0"/>
                        </a:rPr>
                        <a:t>string</a:t>
                      </a:r>
                      <a:r>
                        <a:rPr lang="zh-CN" sz="1400" kern="0" dirty="0">
                          <a:effectLst/>
                          <a:latin typeface="微软雅黑" pitchFamily="34" charset="-122"/>
                          <a:ea typeface="微软雅黑" pitchFamily="34" charset="-122"/>
                          <a:cs typeface="Times New Roman" pitchFamily="18" charset="0"/>
                        </a:rPr>
                        <a:t>。代表文件路径。无默认。</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en-US" sz="1400" kern="0" dirty="0">
                          <a:effectLst/>
                          <a:latin typeface="微软雅黑" pitchFamily="34" charset="-122"/>
                          <a:ea typeface="微软雅黑" pitchFamily="34" charset="-122"/>
                          <a:cs typeface="Times New Roman" pitchFamily="18" charset="0"/>
                        </a:rPr>
                        <a:t>index</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a:effectLst/>
                          <a:latin typeface="微软雅黑" pitchFamily="34" charset="-122"/>
                          <a:ea typeface="微软雅黑" pitchFamily="34" charset="-122"/>
                          <a:cs typeface="Times New Roman" pitchFamily="18" charset="0"/>
                        </a:rPr>
                        <a:t>接收</a:t>
                      </a:r>
                      <a:r>
                        <a:rPr lang="en-US" sz="1400" kern="0">
                          <a:effectLst/>
                          <a:latin typeface="微软雅黑" pitchFamily="34" charset="-122"/>
                          <a:ea typeface="微软雅黑" pitchFamily="34" charset="-122"/>
                          <a:cs typeface="Times New Roman" pitchFamily="18" charset="0"/>
                        </a:rPr>
                        <a:t>boolean</a:t>
                      </a:r>
                      <a:r>
                        <a:rPr lang="zh-CN" sz="1400" kern="0">
                          <a:effectLst/>
                          <a:latin typeface="微软雅黑" pitchFamily="34" charset="-122"/>
                          <a:ea typeface="微软雅黑" pitchFamily="34" charset="-122"/>
                          <a:cs typeface="Times New Roman" pitchFamily="18" charset="0"/>
                        </a:rPr>
                        <a:t>，代表是否将行名（索引）写出。默认为</a:t>
                      </a:r>
                      <a:r>
                        <a:rPr lang="en-US" sz="1400" kern="0">
                          <a:effectLst/>
                          <a:latin typeface="微软雅黑" pitchFamily="34" charset="-122"/>
                          <a:ea typeface="微软雅黑" pitchFamily="34" charset="-122"/>
                          <a:cs typeface="Times New Roman" pitchFamily="18" charset="0"/>
                        </a:rPr>
                        <a:t>True</a:t>
                      </a:r>
                      <a:r>
                        <a:rPr lang="zh-CN" sz="1400" kern="0">
                          <a:effectLst/>
                          <a:latin typeface="微软雅黑" pitchFamily="34" charset="-122"/>
                          <a:ea typeface="微软雅黑" pitchFamily="34" charset="-122"/>
                          <a:cs typeface="Times New Roman" pitchFamily="18" charset="0"/>
                        </a:rPr>
                        <a:t>。</a:t>
                      </a:r>
                      <a:endParaRPr lang="zh-CN" sz="1400" kern="10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1"/>
                  </a:ext>
                </a:extLst>
              </a:tr>
              <a:tr h="491293">
                <a:tc>
                  <a:txBody>
                    <a:bodyPr/>
                    <a:lstStyle/>
                    <a:p>
                      <a:pPr algn="ctr">
                        <a:lnSpc>
                          <a:spcPct val="150000"/>
                        </a:lnSpc>
                        <a:spcAft>
                          <a:spcPts val="0"/>
                        </a:spcAft>
                      </a:pPr>
                      <a:r>
                        <a:rPr lang="en-US" sz="1400" kern="0">
                          <a:effectLst/>
                          <a:latin typeface="微软雅黑" pitchFamily="34" charset="-122"/>
                          <a:ea typeface="微软雅黑" pitchFamily="34" charset="-122"/>
                          <a:cs typeface="Times New Roman" pitchFamily="18" charset="0"/>
                        </a:rPr>
                        <a:t>sep</a:t>
                      </a:r>
                      <a:endParaRPr lang="zh-CN" sz="1400" kern="10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cs typeface="Times New Roman" pitchFamily="18" charset="0"/>
                        </a:rPr>
                        <a:t>接收</a:t>
                      </a:r>
                      <a:r>
                        <a:rPr lang="en-US" sz="1400" kern="0" dirty="0">
                          <a:effectLst/>
                          <a:latin typeface="微软雅黑" pitchFamily="34" charset="-122"/>
                          <a:ea typeface="微软雅黑" pitchFamily="34" charset="-122"/>
                          <a:cs typeface="Times New Roman" pitchFamily="18" charset="0"/>
                        </a:rPr>
                        <a:t>string</a:t>
                      </a:r>
                      <a:r>
                        <a:rPr lang="zh-CN" sz="1400" kern="0" dirty="0">
                          <a:effectLst/>
                          <a:latin typeface="微软雅黑" pitchFamily="34" charset="-122"/>
                          <a:ea typeface="微软雅黑" pitchFamily="34" charset="-122"/>
                          <a:cs typeface="Times New Roman" pitchFamily="18" charset="0"/>
                        </a:rPr>
                        <a:t>。代表分隔符。默认为“</a:t>
                      </a:r>
                      <a:r>
                        <a:rPr lang="en-US" sz="1400" kern="0" dirty="0">
                          <a:effectLst/>
                          <a:latin typeface="微软雅黑" pitchFamily="34" charset="-122"/>
                          <a:ea typeface="微软雅黑" pitchFamily="34" charset="-122"/>
                          <a:cs typeface="Times New Roman" pitchFamily="18" charset="0"/>
                        </a:rPr>
                        <a:t>,</a:t>
                      </a:r>
                      <a:r>
                        <a:rPr lang="zh-CN" sz="1400" kern="0" dirty="0">
                          <a:effectLst/>
                          <a:latin typeface="微软雅黑" pitchFamily="34" charset="-122"/>
                          <a:ea typeface="微软雅黑" pitchFamily="34" charset="-122"/>
                          <a:cs typeface="Times New Roman" pitchFamily="18" charset="0"/>
                        </a:rPr>
                        <a:t>”。</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en-US" sz="1400" kern="0" dirty="0" err="1">
                          <a:effectLst/>
                          <a:latin typeface="微软雅黑" pitchFamily="34" charset="-122"/>
                          <a:ea typeface="微软雅黑" pitchFamily="34" charset="-122"/>
                          <a:cs typeface="Times New Roman" pitchFamily="18" charset="0"/>
                        </a:rPr>
                        <a:t>index_labels</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cs typeface="Times New Roman" pitchFamily="18" charset="0"/>
                        </a:rPr>
                        <a:t>接收</a:t>
                      </a:r>
                      <a:r>
                        <a:rPr lang="en-US" sz="1400" kern="0" dirty="0">
                          <a:effectLst/>
                          <a:latin typeface="微软雅黑" pitchFamily="34" charset="-122"/>
                          <a:ea typeface="微软雅黑" pitchFamily="34" charset="-122"/>
                          <a:cs typeface="Times New Roman" pitchFamily="18" charset="0"/>
                        </a:rPr>
                        <a:t>sequence</a:t>
                      </a:r>
                      <a:r>
                        <a:rPr lang="zh-CN" sz="1400" kern="0" dirty="0">
                          <a:effectLst/>
                          <a:latin typeface="微软雅黑" pitchFamily="34" charset="-122"/>
                          <a:ea typeface="微软雅黑" pitchFamily="34" charset="-122"/>
                          <a:cs typeface="Times New Roman" pitchFamily="18" charset="0"/>
                        </a:rPr>
                        <a:t>。表示索引名。默认为</a:t>
                      </a:r>
                      <a:r>
                        <a:rPr lang="en-US" sz="1400" kern="0" dirty="0">
                          <a:effectLst/>
                          <a:latin typeface="微软雅黑" pitchFamily="34" charset="-122"/>
                          <a:ea typeface="微软雅黑" pitchFamily="34" charset="-122"/>
                          <a:cs typeface="Times New Roman" pitchFamily="18" charset="0"/>
                        </a:rPr>
                        <a:t>None</a:t>
                      </a:r>
                      <a:r>
                        <a:rPr lang="zh-CN" sz="1400" kern="0" dirty="0">
                          <a:effectLst/>
                          <a:latin typeface="微软雅黑" pitchFamily="34" charset="-122"/>
                          <a:ea typeface="微软雅黑" pitchFamily="34" charset="-122"/>
                          <a:cs typeface="Times New Roman" pitchFamily="18" charset="0"/>
                        </a:rPr>
                        <a:t>。</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2"/>
                  </a:ext>
                </a:extLst>
              </a:tr>
              <a:tr h="491293">
                <a:tc>
                  <a:txBody>
                    <a:bodyPr/>
                    <a:lstStyle/>
                    <a:p>
                      <a:pPr algn="ctr">
                        <a:lnSpc>
                          <a:spcPct val="150000"/>
                        </a:lnSpc>
                        <a:spcAft>
                          <a:spcPts val="0"/>
                        </a:spcAft>
                      </a:pPr>
                      <a:r>
                        <a:rPr lang="en-US" sz="1400" kern="0" dirty="0" err="1">
                          <a:effectLst/>
                          <a:latin typeface="微软雅黑" pitchFamily="34" charset="-122"/>
                          <a:ea typeface="微软雅黑" pitchFamily="34" charset="-122"/>
                          <a:cs typeface="Times New Roman" pitchFamily="18" charset="0"/>
                        </a:rPr>
                        <a:t>na_rep</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cs typeface="Times New Roman" pitchFamily="18" charset="0"/>
                        </a:rPr>
                        <a:t>接收</a:t>
                      </a:r>
                      <a:r>
                        <a:rPr lang="en-US" sz="1400" kern="0" dirty="0">
                          <a:effectLst/>
                          <a:latin typeface="微软雅黑" pitchFamily="34" charset="-122"/>
                          <a:ea typeface="微软雅黑" pitchFamily="34" charset="-122"/>
                          <a:cs typeface="Times New Roman" pitchFamily="18" charset="0"/>
                        </a:rPr>
                        <a:t>string</a:t>
                      </a:r>
                      <a:r>
                        <a:rPr lang="zh-CN" sz="1400" kern="0" dirty="0">
                          <a:effectLst/>
                          <a:latin typeface="微软雅黑" pitchFamily="34" charset="-122"/>
                          <a:ea typeface="微软雅黑" pitchFamily="34" charset="-122"/>
                          <a:cs typeface="Times New Roman" pitchFamily="18" charset="0"/>
                        </a:rPr>
                        <a:t>。代表缺失值。默认为“”。</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en-US" sz="1400" kern="0" dirty="0">
                          <a:effectLst/>
                          <a:latin typeface="微软雅黑" pitchFamily="34" charset="-122"/>
                          <a:ea typeface="微软雅黑" pitchFamily="34" charset="-122"/>
                          <a:cs typeface="Times New Roman" pitchFamily="18" charset="0"/>
                        </a:rPr>
                        <a:t>mode</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cs typeface="Times New Roman" pitchFamily="18" charset="0"/>
                        </a:rPr>
                        <a:t>接收特定</a:t>
                      </a:r>
                      <a:r>
                        <a:rPr lang="en-US" sz="1400" kern="0" dirty="0">
                          <a:effectLst/>
                          <a:latin typeface="微软雅黑" pitchFamily="34" charset="-122"/>
                          <a:ea typeface="微软雅黑" pitchFamily="34" charset="-122"/>
                          <a:cs typeface="Times New Roman" pitchFamily="18" charset="0"/>
                        </a:rPr>
                        <a:t>string</a:t>
                      </a:r>
                      <a:r>
                        <a:rPr lang="zh-CN" sz="1400" kern="0" dirty="0">
                          <a:effectLst/>
                          <a:latin typeface="微软雅黑" pitchFamily="34" charset="-122"/>
                          <a:ea typeface="微软雅黑" pitchFamily="34" charset="-122"/>
                          <a:cs typeface="Times New Roman" pitchFamily="18" charset="0"/>
                        </a:rPr>
                        <a:t>。代表数据写入模式。默认为</a:t>
                      </a:r>
                      <a:r>
                        <a:rPr lang="en-US" sz="1400" kern="0" dirty="0">
                          <a:effectLst/>
                          <a:latin typeface="微软雅黑" pitchFamily="34" charset="-122"/>
                          <a:ea typeface="微软雅黑" pitchFamily="34" charset="-122"/>
                          <a:cs typeface="Times New Roman" pitchFamily="18" charset="0"/>
                        </a:rPr>
                        <a:t>w</a:t>
                      </a:r>
                      <a:r>
                        <a:rPr lang="zh-CN" sz="1400" kern="0" dirty="0">
                          <a:effectLst/>
                          <a:latin typeface="微软雅黑" pitchFamily="34" charset="-122"/>
                          <a:ea typeface="微软雅黑" pitchFamily="34" charset="-122"/>
                          <a:cs typeface="Times New Roman" pitchFamily="18" charset="0"/>
                        </a:rPr>
                        <a:t>。</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3"/>
                  </a:ext>
                </a:extLst>
              </a:tr>
              <a:tr h="491293">
                <a:tc>
                  <a:txBody>
                    <a:bodyPr/>
                    <a:lstStyle/>
                    <a:p>
                      <a:pPr algn="ctr">
                        <a:lnSpc>
                          <a:spcPct val="150000"/>
                        </a:lnSpc>
                        <a:spcAft>
                          <a:spcPts val="0"/>
                        </a:spcAft>
                      </a:pPr>
                      <a:r>
                        <a:rPr lang="en-US" sz="1400" kern="0">
                          <a:effectLst/>
                          <a:latin typeface="微软雅黑" pitchFamily="34" charset="-122"/>
                          <a:ea typeface="微软雅黑" pitchFamily="34" charset="-122"/>
                          <a:cs typeface="Times New Roman" pitchFamily="18" charset="0"/>
                        </a:rPr>
                        <a:t>columns</a:t>
                      </a:r>
                      <a:endParaRPr lang="zh-CN" sz="1400" kern="10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cs typeface="Times New Roman" pitchFamily="18" charset="0"/>
                        </a:rPr>
                        <a:t>接收</a:t>
                      </a:r>
                      <a:r>
                        <a:rPr lang="en-US" sz="1400" kern="0" dirty="0">
                          <a:effectLst/>
                          <a:latin typeface="微软雅黑" pitchFamily="34" charset="-122"/>
                          <a:ea typeface="微软雅黑" pitchFamily="34" charset="-122"/>
                          <a:cs typeface="Times New Roman" pitchFamily="18" charset="0"/>
                        </a:rPr>
                        <a:t>list</a:t>
                      </a:r>
                      <a:r>
                        <a:rPr lang="zh-CN" sz="1400" kern="0" dirty="0">
                          <a:effectLst/>
                          <a:latin typeface="微软雅黑" pitchFamily="34" charset="-122"/>
                          <a:ea typeface="微软雅黑" pitchFamily="34" charset="-122"/>
                          <a:cs typeface="Times New Roman" pitchFamily="18" charset="0"/>
                        </a:rPr>
                        <a:t>。代表写出的列名。默认为</a:t>
                      </a:r>
                      <a:r>
                        <a:rPr lang="en-US" sz="1400" kern="0" dirty="0">
                          <a:effectLst/>
                          <a:latin typeface="微软雅黑" pitchFamily="34" charset="-122"/>
                          <a:ea typeface="微软雅黑" pitchFamily="34" charset="-122"/>
                          <a:cs typeface="Times New Roman" pitchFamily="18" charset="0"/>
                        </a:rPr>
                        <a:t>None</a:t>
                      </a:r>
                      <a:r>
                        <a:rPr lang="zh-CN" sz="1400" kern="0" dirty="0">
                          <a:effectLst/>
                          <a:latin typeface="微软雅黑" pitchFamily="34" charset="-122"/>
                          <a:ea typeface="微软雅黑" pitchFamily="34" charset="-122"/>
                          <a:cs typeface="Times New Roman" pitchFamily="18" charset="0"/>
                        </a:rPr>
                        <a:t>。</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en-US" sz="1400" kern="0" dirty="0">
                          <a:effectLst/>
                          <a:latin typeface="微软雅黑" pitchFamily="34" charset="-122"/>
                          <a:ea typeface="微软雅黑" pitchFamily="34" charset="-122"/>
                          <a:cs typeface="Times New Roman" pitchFamily="18" charset="0"/>
                        </a:rPr>
                        <a:t>encoding</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cs typeface="Times New Roman" pitchFamily="18" charset="0"/>
                        </a:rPr>
                        <a:t>接收特定</a:t>
                      </a:r>
                      <a:r>
                        <a:rPr lang="en-US" sz="1400" kern="0" dirty="0">
                          <a:effectLst/>
                          <a:latin typeface="微软雅黑" pitchFamily="34" charset="-122"/>
                          <a:ea typeface="微软雅黑" pitchFamily="34" charset="-122"/>
                          <a:cs typeface="Times New Roman" pitchFamily="18" charset="0"/>
                        </a:rPr>
                        <a:t>string</a:t>
                      </a:r>
                      <a:r>
                        <a:rPr lang="zh-CN" sz="1400" kern="0" dirty="0">
                          <a:effectLst/>
                          <a:latin typeface="微软雅黑" pitchFamily="34" charset="-122"/>
                          <a:ea typeface="微软雅黑" pitchFamily="34" charset="-122"/>
                          <a:cs typeface="Times New Roman" pitchFamily="18" charset="0"/>
                        </a:rPr>
                        <a:t>。代表存储文件的编码格式。默认为</a:t>
                      </a:r>
                      <a:r>
                        <a:rPr lang="en-US" sz="1400" kern="0" dirty="0">
                          <a:effectLst/>
                          <a:latin typeface="微软雅黑" pitchFamily="34" charset="-122"/>
                          <a:ea typeface="微软雅黑" pitchFamily="34" charset="-122"/>
                          <a:cs typeface="Times New Roman" pitchFamily="18" charset="0"/>
                        </a:rPr>
                        <a:t>None</a:t>
                      </a:r>
                      <a:r>
                        <a:rPr lang="zh-CN" sz="1400" kern="0" dirty="0">
                          <a:effectLst/>
                          <a:latin typeface="微软雅黑" pitchFamily="34" charset="-122"/>
                          <a:ea typeface="微软雅黑" pitchFamily="34" charset="-122"/>
                          <a:cs typeface="Times New Roman" pitchFamily="18" charset="0"/>
                        </a:rPr>
                        <a:t>。</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4"/>
                  </a:ext>
                </a:extLst>
              </a:tr>
              <a:tr h="491293">
                <a:tc>
                  <a:txBody>
                    <a:bodyPr/>
                    <a:lstStyle/>
                    <a:p>
                      <a:pPr algn="ctr">
                        <a:lnSpc>
                          <a:spcPct val="150000"/>
                        </a:lnSpc>
                        <a:spcAft>
                          <a:spcPts val="0"/>
                        </a:spcAft>
                      </a:pPr>
                      <a:r>
                        <a:rPr lang="en-US" sz="1400" kern="0" dirty="0">
                          <a:effectLst/>
                          <a:latin typeface="微软雅黑" pitchFamily="34" charset="-122"/>
                          <a:ea typeface="微软雅黑" pitchFamily="34" charset="-122"/>
                          <a:cs typeface="Times New Roman" pitchFamily="18" charset="0"/>
                        </a:rPr>
                        <a:t>header</a:t>
                      </a: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400" kern="0">
                          <a:effectLst/>
                          <a:latin typeface="微软雅黑" pitchFamily="34" charset="-122"/>
                          <a:ea typeface="微软雅黑" pitchFamily="34" charset="-122"/>
                          <a:cs typeface="Times New Roman" pitchFamily="18" charset="0"/>
                        </a:rPr>
                        <a:t>接收</a:t>
                      </a:r>
                      <a:r>
                        <a:rPr lang="en-US" sz="1400" kern="0">
                          <a:effectLst/>
                          <a:latin typeface="微软雅黑" pitchFamily="34" charset="-122"/>
                          <a:ea typeface="微软雅黑" pitchFamily="34" charset="-122"/>
                          <a:cs typeface="Times New Roman" pitchFamily="18" charset="0"/>
                        </a:rPr>
                        <a:t>boolean</a:t>
                      </a:r>
                      <a:r>
                        <a:rPr lang="zh-CN" sz="1400" kern="0">
                          <a:effectLst/>
                          <a:latin typeface="微软雅黑" pitchFamily="34" charset="-122"/>
                          <a:ea typeface="微软雅黑" pitchFamily="34" charset="-122"/>
                          <a:cs typeface="Times New Roman" pitchFamily="18" charset="0"/>
                        </a:rPr>
                        <a:t>，代表是否将列名写出。默认为</a:t>
                      </a:r>
                      <a:r>
                        <a:rPr lang="en-US" sz="1400" kern="0">
                          <a:effectLst/>
                          <a:latin typeface="微软雅黑" pitchFamily="34" charset="-122"/>
                          <a:ea typeface="微软雅黑" pitchFamily="34" charset="-122"/>
                          <a:cs typeface="Times New Roman" pitchFamily="18" charset="0"/>
                        </a:rPr>
                        <a:t>True</a:t>
                      </a:r>
                      <a:r>
                        <a:rPr lang="zh-CN" sz="1400" kern="0">
                          <a:effectLst/>
                          <a:latin typeface="微软雅黑" pitchFamily="34" charset="-122"/>
                          <a:ea typeface="微软雅黑" pitchFamily="34" charset="-122"/>
                          <a:cs typeface="Times New Roman" pitchFamily="18" charset="0"/>
                        </a:rPr>
                        <a:t>。</a:t>
                      </a:r>
                      <a:endParaRPr lang="zh-CN" sz="1400" kern="10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endParaRPr lang="zh-CN" sz="14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91F71B3D-4298-49A4-8B26-41F90E9C5DA1}"/>
              </a:ext>
            </a:extLst>
          </p:cNvPr>
          <p:cNvSpPr>
            <a:spLocks noGrp="1"/>
          </p:cNvSpPr>
          <p:nvPr>
            <p:ph idx="1"/>
          </p:nvPr>
        </p:nvSpPr>
        <p:spPr/>
        <p:txBody>
          <a:bodyPr/>
          <a:lstStyle/>
          <a:p>
            <a:pPr marL="0" indent="0">
              <a:buFont typeface="Wingdings" panose="05000000000000000000" pitchFamily="2" charset="2"/>
              <a:buNone/>
            </a:pPr>
            <a:r>
              <a:rPr lang="en-US" altLang="zh-CN"/>
              <a:t>pandas</a:t>
            </a:r>
            <a:r>
              <a:rPr lang="zh-CN" altLang="zh-CN"/>
              <a:t>提供了</a:t>
            </a:r>
            <a:r>
              <a:rPr lang="en-US" altLang="zh-CN"/>
              <a:t>read_excel</a:t>
            </a:r>
            <a:r>
              <a:rPr lang="zh-CN" altLang="zh-CN"/>
              <a:t>函数来读取“</a:t>
            </a:r>
            <a:r>
              <a:rPr lang="en-US" altLang="zh-CN"/>
              <a:t>xls</a:t>
            </a:r>
            <a:r>
              <a:rPr lang="zh-CN" altLang="zh-CN"/>
              <a:t>”“</a:t>
            </a:r>
            <a:r>
              <a:rPr lang="en-US" altLang="zh-CN"/>
              <a:t>xlsx</a:t>
            </a:r>
            <a:r>
              <a:rPr lang="zh-CN" altLang="zh-CN"/>
              <a:t>”两种</a:t>
            </a:r>
            <a:r>
              <a:rPr lang="en-US" altLang="zh-CN"/>
              <a:t>Excel</a:t>
            </a:r>
            <a:r>
              <a:rPr lang="zh-CN" altLang="zh-CN"/>
              <a:t>文件</a:t>
            </a:r>
            <a:r>
              <a:rPr lang="zh-CN" altLang="en-US"/>
              <a:t>。</a:t>
            </a:r>
            <a:endParaRPr lang="en-US" altLang="zh-CN"/>
          </a:p>
          <a:p>
            <a:pPr marL="0" indent="0">
              <a:buFont typeface="Wingdings" panose="05000000000000000000" pitchFamily="2" charset="2"/>
              <a:buNone/>
            </a:pPr>
            <a:r>
              <a:rPr lang="en-US" altLang="zh-CN" sz="2200" i="1">
                <a:latin typeface="Times New Roman" panose="02020603050405020304" pitchFamily="18" charset="0"/>
              </a:rPr>
              <a:t>pandas.</a:t>
            </a:r>
            <a:r>
              <a:rPr lang="en-US" altLang="zh-CN" sz="2200" b="1" i="1">
                <a:latin typeface="Times New Roman" panose="02020603050405020304" pitchFamily="18" charset="0"/>
              </a:rPr>
              <a:t>read_excel</a:t>
            </a:r>
            <a:r>
              <a:rPr lang="en-US" altLang="zh-CN" sz="2200" i="1">
                <a:latin typeface="Times New Roman" panose="02020603050405020304" pitchFamily="18" charset="0"/>
              </a:rPr>
              <a:t>(io, sheetname=0, header=0, index_col=None, names=None, dtype=None)</a:t>
            </a:r>
            <a:endParaRPr lang="zh-CN" altLang="en-US" sz="2200">
              <a:latin typeface="Times New Roman" panose="02020603050405020304" pitchFamily="18" charset="0"/>
            </a:endParaRPr>
          </a:p>
        </p:txBody>
      </p:sp>
      <p:sp>
        <p:nvSpPr>
          <p:cNvPr id="21507" name="标题 2">
            <a:extLst>
              <a:ext uri="{FF2B5EF4-FFF2-40B4-BE49-F238E27FC236}">
                <a16:creationId xmlns:a16="http://schemas.microsoft.com/office/drawing/2014/main" id="{26030D84-E612-4FA9-8498-4E51216E677C}"/>
              </a:ext>
            </a:extLst>
          </p:cNvPr>
          <p:cNvSpPr>
            <a:spLocks noGrp="1"/>
          </p:cNvSpPr>
          <p:nvPr>
            <p:ph type="title"/>
          </p:nvPr>
        </p:nvSpPr>
        <p:spPr/>
        <p:txBody>
          <a:bodyPr/>
          <a:lstStyle/>
          <a:p>
            <a:r>
              <a:rPr lang="zh-CN" altLang="zh-CN"/>
              <a:t>读写</a:t>
            </a:r>
            <a:r>
              <a:rPr lang="en-US" altLang="zh-CN"/>
              <a:t>Excel</a:t>
            </a:r>
            <a:r>
              <a:rPr lang="zh-CN" altLang="zh-CN"/>
              <a:t>文件</a:t>
            </a:r>
            <a:endParaRPr lang="zh-CN" altLang="en-US"/>
          </a:p>
        </p:txBody>
      </p:sp>
      <p:graphicFrame>
        <p:nvGraphicFramePr>
          <p:cNvPr id="5" name="内容占位符 4">
            <a:extLst>
              <a:ext uri="{FF2B5EF4-FFF2-40B4-BE49-F238E27FC236}">
                <a16:creationId xmlns:a16="http://schemas.microsoft.com/office/drawing/2014/main" id="{A51142AC-6296-4254-9083-1ECCDA9FB072}"/>
              </a:ext>
            </a:extLst>
          </p:cNvPr>
          <p:cNvGraphicFramePr>
            <a:graphicFrameLocks noGrp="1"/>
          </p:cNvGraphicFramePr>
          <p:nvPr>
            <p:ph idx="10"/>
            <p:extLst>
              <p:ext uri="{D42A27DB-BD31-4B8C-83A1-F6EECF244321}">
                <p14:modId xmlns:p14="http://schemas.microsoft.com/office/powerpoint/2010/main" val="721762656"/>
              </p:ext>
            </p:extLst>
          </p:nvPr>
        </p:nvGraphicFramePr>
        <p:xfrm>
          <a:off x="423863" y="2952750"/>
          <a:ext cx="8968615" cy="3793509"/>
        </p:xfrm>
        <a:graphic>
          <a:graphicData uri="http://schemas.openxmlformats.org/drawingml/2006/table">
            <a:tbl>
              <a:tblPr firstRow="1" firstCol="1" bandRow="1">
                <a:tableStyleId>{5C22544A-7EE6-4342-B048-85BDC9FD1C3A}</a:tableStyleId>
              </a:tblPr>
              <a:tblGrid>
                <a:gridCol w="1223565">
                  <a:extLst>
                    <a:ext uri="{9D8B030D-6E8A-4147-A177-3AD203B41FA5}">
                      <a16:colId xmlns:a16="http://schemas.microsoft.com/office/drawing/2014/main" val="20000"/>
                    </a:ext>
                  </a:extLst>
                </a:gridCol>
                <a:gridCol w="7745050">
                  <a:extLst>
                    <a:ext uri="{9D8B030D-6E8A-4147-A177-3AD203B41FA5}">
                      <a16:colId xmlns:a16="http://schemas.microsoft.com/office/drawing/2014/main" val="20001"/>
                    </a:ext>
                  </a:extLst>
                </a:gridCol>
              </a:tblGrid>
              <a:tr h="432027">
                <a:tc>
                  <a:txBody>
                    <a:bodyPr/>
                    <a:lstStyle/>
                    <a:p>
                      <a:pPr algn="ctr">
                        <a:lnSpc>
                          <a:spcPct val="150000"/>
                        </a:lnSpc>
                        <a:spcAft>
                          <a:spcPts val="0"/>
                        </a:spcAft>
                      </a:pPr>
                      <a:r>
                        <a:rPr lang="zh-CN" sz="1600" b="1" kern="0" dirty="0">
                          <a:effectLst/>
                          <a:latin typeface="微软雅黑" pitchFamily="34" charset="-122"/>
                          <a:ea typeface="微软雅黑" pitchFamily="34" charset="-122"/>
                          <a:cs typeface="Times New Roman" pitchFamily="18" charset="0"/>
                        </a:rPr>
                        <a:t>参数名称</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ctr">
                        <a:lnSpc>
                          <a:spcPct val="150000"/>
                        </a:lnSpc>
                        <a:spcAft>
                          <a:spcPts val="0"/>
                        </a:spcAft>
                      </a:pPr>
                      <a:r>
                        <a:rPr lang="zh-CN" sz="1600" b="1" kern="0" dirty="0">
                          <a:effectLst/>
                          <a:latin typeface="微软雅黑" pitchFamily="34" charset="-122"/>
                          <a:ea typeface="微软雅黑" pitchFamily="34" charset="-122"/>
                          <a:cs typeface="Times New Roman" pitchFamily="18" charset="0"/>
                        </a:rPr>
                        <a:t>说明</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0"/>
                  </a:ext>
                </a:extLst>
              </a:tr>
              <a:tr h="432027">
                <a:tc>
                  <a:txBody>
                    <a:bodyPr/>
                    <a:lstStyle/>
                    <a:p>
                      <a:pPr algn="ctr">
                        <a:lnSpc>
                          <a:spcPct val="150000"/>
                        </a:lnSpc>
                        <a:spcAft>
                          <a:spcPts val="0"/>
                        </a:spcAft>
                      </a:pPr>
                      <a:r>
                        <a:rPr lang="en-US" sz="1600" kern="0" dirty="0" err="1">
                          <a:effectLst/>
                          <a:latin typeface="微软雅黑" pitchFamily="34" charset="-122"/>
                          <a:ea typeface="微软雅黑" pitchFamily="34" charset="-122"/>
                          <a:cs typeface="Times New Roman" pitchFamily="18" charset="0"/>
                        </a:rPr>
                        <a:t>io</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。表示文件路径。无默认。</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1"/>
                  </a:ext>
                </a:extLst>
              </a:tr>
              <a:tr h="432027">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sheetname</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cs typeface="Times New Roman" pitchFamily="18" charset="0"/>
                        </a:rPr>
                        <a:t>接收</a:t>
                      </a:r>
                      <a:r>
                        <a:rPr lang="en-US" sz="1600" kern="0">
                          <a:effectLst/>
                          <a:latin typeface="微软雅黑" pitchFamily="34" charset="-122"/>
                          <a:ea typeface="微软雅黑" pitchFamily="34" charset="-122"/>
                          <a:cs typeface="Times New Roman" pitchFamily="18" charset="0"/>
                        </a:rPr>
                        <a:t>string</a:t>
                      </a:r>
                      <a:r>
                        <a:rPr lang="zh-CN" sz="1600" kern="0">
                          <a:effectLst/>
                          <a:latin typeface="微软雅黑" pitchFamily="34" charset="-122"/>
                          <a:ea typeface="微软雅黑" pitchFamily="34" charset="-122"/>
                          <a:cs typeface="Times New Roman" pitchFamily="18" charset="0"/>
                        </a:rPr>
                        <a:t>、</a:t>
                      </a:r>
                      <a:r>
                        <a:rPr lang="en-US" sz="1600" kern="0">
                          <a:effectLst/>
                          <a:latin typeface="微软雅黑" pitchFamily="34" charset="-122"/>
                          <a:ea typeface="微软雅黑" pitchFamily="34" charset="-122"/>
                          <a:cs typeface="Times New Roman" pitchFamily="18" charset="0"/>
                        </a:rPr>
                        <a:t>int</a:t>
                      </a:r>
                      <a:r>
                        <a:rPr lang="zh-CN" sz="1600" kern="0">
                          <a:effectLst/>
                          <a:latin typeface="微软雅黑" pitchFamily="34" charset="-122"/>
                          <a:ea typeface="微软雅黑" pitchFamily="34" charset="-122"/>
                          <a:cs typeface="Times New Roman" pitchFamily="18" charset="0"/>
                        </a:rPr>
                        <a:t>。代表</a:t>
                      </a:r>
                      <a:r>
                        <a:rPr lang="en-US" sz="1600" kern="0">
                          <a:effectLst/>
                          <a:latin typeface="微软雅黑" pitchFamily="34" charset="-122"/>
                          <a:ea typeface="微软雅黑" pitchFamily="34" charset="-122"/>
                          <a:cs typeface="Times New Roman" pitchFamily="18" charset="0"/>
                        </a:rPr>
                        <a:t>excel</a:t>
                      </a:r>
                      <a:r>
                        <a:rPr lang="zh-CN" sz="1600" kern="0">
                          <a:effectLst/>
                          <a:latin typeface="微软雅黑" pitchFamily="34" charset="-122"/>
                          <a:ea typeface="微软雅黑" pitchFamily="34" charset="-122"/>
                          <a:cs typeface="Times New Roman" pitchFamily="18" charset="0"/>
                        </a:rPr>
                        <a:t>表内数据的分表位置。默认为</a:t>
                      </a:r>
                      <a:r>
                        <a:rPr lang="en-US" sz="1600" kern="0">
                          <a:effectLst/>
                          <a:latin typeface="微软雅黑" pitchFamily="34" charset="-122"/>
                          <a:ea typeface="微软雅黑" pitchFamily="34" charset="-122"/>
                          <a:cs typeface="Times New Roman" pitchFamily="18" charset="0"/>
                        </a:rPr>
                        <a:t>0</a:t>
                      </a:r>
                      <a:r>
                        <a:rPr lang="zh-CN" sz="1600" kern="0">
                          <a:effectLst/>
                          <a:latin typeface="微软雅黑" pitchFamily="34" charset="-122"/>
                          <a:ea typeface="微软雅黑" pitchFamily="34" charset="-122"/>
                          <a:cs typeface="Times New Roman" pitchFamily="18" charset="0"/>
                        </a:rPr>
                        <a:t>。</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2"/>
                  </a:ext>
                </a:extLst>
              </a:tr>
              <a:tr h="432027">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header</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或</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。表示将某行数据作为列名。默认为</a:t>
                      </a:r>
                      <a:r>
                        <a:rPr lang="en-US" sz="1600" kern="0" dirty="0">
                          <a:effectLst/>
                          <a:latin typeface="微软雅黑" pitchFamily="34" charset="-122"/>
                          <a:ea typeface="微软雅黑" pitchFamily="34" charset="-122"/>
                          <a:cs typeface="Times New Roman" pitchFamily="18" charset="0"/>
                        </a:rPr>
                        <a:t>infer</a:t>
                      </a:r>
                      <a:r>
                        <a:rPr lang="zh-CN" sz="1600" kern="0" dirty="0">
                          <a:effectLst/>
                          <a:latin typeface="微软雅黑" pitchFamily="34" charset="-122"/>
                          <a:ea typeface="微软雅黑" pitchFamily="34" charset="-122"/>
                          <a:cs typeface="Times New Roman" pitchFamily="18" charset="0"/>
                        </a:rPr>
                        <a:t>，表示自动识别。</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3"/>
                  </a:ext>
                </a:extLst>
              </a:tr>
              <a:tr h="432027">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names</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或者</a:t>
                      </a:r>
                      <a:r>
                        <a:rPr lang="en-US" sz="1600" kern="0" dirty="0">
                          <a:effectLst/>
                          <a:latin typeface="微软雅黑" pitchFamily="34" charset="-122"/>
                          <a:ea typeface="微软雅黑" pitchFamily="34" charset="-122"/>
                          <a:cs typeface="Times New Roman" pitchFamily="18" charset="0"/>
                        </a:rPr>
                        <a:t>False</a:t>
                      </a:r>
                      <a:r>
                        <a:rPr lang="zh-CN" sz="1600" kern="0" dirty="0">
                          <a:effectLst/>
                          <a:latin typeface="微软雅黑" pitchFamily="34" charset="-122"/>
                          <a:ea typeface="微软雅黑" pitchFamily="34" charset="-122"/>
                          <a:cs typeface="Times New Roman" pitchFamily="18" charset="0"/>
                        </a:rPr>
                        <a:t>。表示索引列的位置，取值为</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则代表多重索引。默认为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4"/>
                  </a:ext>
                </a:extLst>
              </a:tr>
              <a:tr h="432027">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index_col</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或者</a:t>
                      </a:r>
                      <a:r>
                        <a:rPr lang="en-US" sz="1600" kern="0" dirty="0">
                          <a:effectLst/>
                          <a:latin typeface="微软雅黑" pitchFamily="34" charset="-122"/>
                          <a:ea typeface="微软雅黑" pitchFamily="34" charset="-122"/>
                          <a:cs typeface="Times New Roman" pitchFamily="18" charset="0"/>
                        </a:rPr>
                        <a:t>False</a:t>
                      </a:r>
                      <a:r>
                        <a:rPr lang="zh-CN" sz="1600" kern="0" dirty="0">
                          <a:effectLst/>
                          <a:latin typeface="微软雅黑" pitchFamily="34" charset="-122"/>
                          <a:ea typeface="微软雅黑" pitchFamily="34" charset="-122"/>
                          <a:cs typeface="Times New Roman" pitchFamily="18" charset="0"/>
                        </a:rPr>
                        <a:t>。表示索引列的位置，取值为</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则代表多重索引。默认为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5"/>
                  </a:ext>
                </a:extLst>
              </a:tr>
              <a:tr h="432027">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dtype</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dict</a:t>
                      </a:r>
                      <a:r>
                        <a:rPr lang="zh-CN" sz="1600" kern="0" dirty="0">
                          <a:effectLst/>
                          <a:latin typeface="微软雅黑" pitchFamily="34" charset="-122"/>
                          <a:ea typeface="微软雅黑" pitchFamily="34" charset="-122"/>
                          <a:cs typeface="Times New Roman" pitchFamily="18" charset="0"/>
                        </a:rPr>
                        <a:t>。代表写入的数据类型（列名为</a:t>
                      </a:r>
                      <a:r>
                        <a:rPr lang="en-US" sz="1600" kern="0" dirty="0">
                          <a:effectLst/>
                          <a:latin typeface="微软雅黑" pitchFamily="34" charset="-122"/>
                          <a:ea typeface="微软雅黑" pitchFamily="34" charset="-122"/>
                          <a:cs typeface="Times New Roman" pitchFamily="18" charset="0"/>
                        </a:rPr>
                        <a:t>key</a:t>
                      </a:r>
                      <a:r>
                        <a:rPr lang="zh-CN" sz="1600" kern="0" dirty="0">
                          <a:effectLst/>
                          <a:latin typeface="微软雅黑" pitchFamily="34" charset="-122"/>
                          <a:ea typeface="微软雅黑" pitchFamily="34" charset="-122"/>
                          <a:cs typeface="Times New Roman" pitchFamily="18" charset="0"/>
                        </a:rPr>
                        <a:t>，数据格式为</a:t>
                      </a:r>
                      <a:r>
                        <a:rPr lang="en-US" sz="1600" kern="0" dirty="0">
                          <a:effectLst/>
                          <a:latin typeface="微软雅黑" pitchFamily="34" charset="-122"/>
                          <a:ea typeface="微软雅黑" pitchFamily="34" charset="-122"/>
                          <a:cs typeface="Times New Roman" pitchFamily="18" charset="0"/>
                        </a:rPr>
                        <a:t>values</a:t>
                      </a:r>
                      <a:r>
                        <a:rPr lang="zh-CN" sz="1600" kern="0" dirty="0">
                          <a:effectLst/>
                          <a:latin typeface="微软雅黑" pitchFamily="34" charset="-122"/>
                          <a:ea typeface="微软雅黑" pitchFamily="34" charset="-122"/>
                          <a:cs typeface="Times New Roman" pitchFamily="18" charset="0"/>
                        </a:rPr>
                        <a:t>）。默认为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6"/>
                  </a:ext>
                </a:extLst>
              </a:tr>
            </a:tbl>
          </a:graphicData>
        </a:graphic>
      </p:graphicFrame>
      <p:sp>
        <p:nvSpPr>
          <p:cNvPr id="21534" name="内容占位符 3">
            <a:extLst>
              <a:ext uri="{FF2B5EF4-FFF2-40B4-BE49-F238E27FC236}">
                <a16:creationId xmlns:a16="http://schemas.microsoft.com/office/drawing/2014/main" id="{68D294F8-C3D9-487F-AC56-5E949084E622}"/>
              </a:ext>
            </a:extLst>
          </p:cNvPr>
          <p:cNvSpPr txBox="1">
            <a:spLocks/>
          </p:cNvSpPr>
          <p:nvPr/>
        </p:nvSpPr>
        <p:spPr bwMode="auto">
          <a:xfrm>
            <a:off x="423863" y="1138238"/>
            <a:ext cx="111077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buClr>
                <a:srgbClr val="000066"/>
              </a:buClr>
              <a:buFont typeface="Wingdings" panose="05000000000000000000" pitchFamily="2" charset="2"/>
              <a:buNone/>
            </a:pPr>
            <a:r>
              <a:rPr kumimoji="1"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1.Excel</a:t>
            </a:r>
            <a:r>
              <a:rPr kumimoji="1"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文件读取</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B60668-3656-4DF7-8D95-ADA350592D35}"/>
              </a:ext>
            </a:extLst>
          </p:cNvPr>
          <p:cNvSpPr>
            <a:spLocks noGrp="1"/>
          </p:cNvSpPr>
          <p:nvPr>
            <p:ph idx="1"/>
          </p:nvPr>
        </p:nvSpPr>
        <p:spPr/>
        <p:txBody>
          <a:bodyPr/>
          <a:lstStyle/>
          <a:p>
            <a:pPr>
              <a:defRPr/>
            </a:pPr>
            <a:r>
              <a:rPr lang="zh-CN" altLang="zh-CN" dirty="0"/>
              <a:t>将文件存储为</a:t>
            </a:r>
            <a:r>
              <a:rPr lang="en-US" altLang="zh-CN" dirty="0"/>
              <a:t>Excel</a:t>
            </a:r>
            <a:r>
              <a:rPr lang="zh-CN" altLang="zh-CN" dirty="0"/>
              <a:t>文件，可以使用</a:t>
            </a:r>
            <a:r>
              <a:rPr lang="en-US" altLang="zh-CN" dirty="0" err="1"/>
              <a:t>to_excel</a:t>
            </a:r>
            <a:r>
              <a:rPr lang="zh-CN" altLang="zh-CN" dirty="0"/>
              <a:t>方法。</a:t>
            </a:r>
            <a:r>
              <a:rPr lang="zh-CN" altLang="en-US" dirty="0"/>
              <a:t>其语法格式如下。</a:t>
            </a:r>
            <a:endParaRPr lang="en-US" altLang="zh-CN" dirty="0"/>
          </a:p>
          <a:p>
            <a:pPr marL="360000" indent="0">
              <a:buFont typeface="Wingdings" panose="05000000000000000000" pitchFamily="2" charset="2"/>
              <a:buNone/>
              <a:defRPr/>
            </a:pPr>
            <a:r>
              <a:rPr lang="en-US" altLang="zh-CN" sz="2200" i="1" dirty="0" err="1">
                <a:latin typeface="Times New Roman" pitchFamily="18" charset="0"/>
              </a:rPr>
              <a:t>DataFrame.</a:t>
            </a:r>
            <a:r>
              <a:rPr lang="en-US" altLang="zh-CN" sz="2200" b="1" i="1" dirty="0" err="1">
                <a:latin typeface="Times New Roman" pitchFamily="18" charset="0"/>
              </a:rPr>
              <a:t>to_excel</a:t>
            </a:r>
            <a:r>
              <a:rPr lang="en-US" altLang="zh-CN" sz="2200" i="1" dirty="0">
                <a:latin typeface="Times New Roman" pitchFamily="18" charset="0"/>
              </a:rPr>
              <a:t>(</a:t>
            </a:r>
            <a:r>
              <a:rPr lang="en-US" altLang="zh-CN" sz="2200" i="1" dirty="0" err="1">
                <a:latin typeface="Times New Roman" pitchFamily="18" charset="0"/>
              </a:rPr>
              <a:t>excel_writer</a:t>
            </a:r>
            <a:r>
              <a:rPr lang="en-US" altLang="zh-CN" sz="2200" i="1" dirty="0">
                <a:latin typeface="Times New Roman" pitchFamily="18" charset="0"/>
              </a:rPr>
              <a:t>=None, </a:t>
            </a:r>
            <a:r>
              <a:rPr lang="en-US" altLang="zh-CN" sz="2200" i="1" dirty="0" err="1">
                <a:latin typeface="Times New Roman" pitchFamily="18" charset="0"/>
              </a:rPr>
              <a:t>sheetname</a:t>
            </a:r>
            <a:r>
              <a:rPr lang="en-US" altLang="zh-CN" sz="2200" i="1" dirty="0">
                <a:latin typeface="Times New Roman" pitchFamily="18" charset="0"/>
              </a:rPr>
              <a:t>=None’, </a:t>
            </a:r>
            <a:r>
              <a:rPr lang="en-US" altLang="zh-CN" sz="2200" i="1" dirty="0" err="1">
                <a:latin typeface="Times New Roman" pitchFamily="18" charset="0"/>
              </a:rPr>
              <a:t>na_rep</a:t>
            </a:r>
            <a:r>
              <a:rPr lang="en-US" altLang="zh-CN" sz="2200" i="1" dirty="0">
                <a:latin typeface="Times New Roman" pitchFamily="18" charset="0"/>
              </a:rPr>
              <a:t>=”, header=True, index=True, </a:t>
            </a:r>
            <a:r>
              <a:rPr lang="en-US" altLang="zh-CN" sz="2200" i="1" dirty="0" err="1">
                <a:latin typeface="Times New Roman" pitchFamily="18" charset="0"/>
              </a:rPr>
              <a:t>index_label</a:t>
            </a:r>
            <a:r>
              <a:rPr lang="en-US" altLang="zh-CN" sz="2200" i="1" dirty="0">
                <a:latin typeface="Times New Roman" pitchFamily="18" charset="0"/>
              </a:rPr>
              <a:t>=None, mode=’w’, encoding=None)</a:t>
            </a:r>
          </a:p>
          <a:p>
            <a:pPr>
              <a:defRPr/>
            </a:pPr>
            <a:r>
              <a:rPr lang="en-US" altLang="zh-CN" dirty="0" err="1"/>
              <a:t>to_csv</a:t>
            </a:r>
            <a:r>
              <a:rPr lang="zh-CN" altLang="zh-CN" dirty="0"/>
              <a:t>方法的常用参数基本一致，区别之处在于指定存储文件的文件路径参数名称为</a:t>
            </a:r>
            <a:r>
              <a:rPr lang="en-US" altLang="zh-CN" dirty="0" err="1"/>
              <a:t>excel_writer</a:t>
            </a:r>
            <a:r>
              <a:rPr lang="zh-CN" altLang="zh-CN" dirty="0"/>
              <a:t>，并且没有</a:t>
            </a:r>
            <a:r>
              <a:rPr lang="en-US" altLang="zh-CN" dirty="0" err="1"/>
              <a:t>sep</a:t>
            </a:r>
            <a:r>
              <a:rPr lang="zh-CN" altLang="zh-CN" dirty="0"/>
              <a:t>参数，增加了一个</a:t>
            </a:r>
            <a:r>
              <a:rPr lang="en-US" altLang="zh-CN" dirty="0" err="1"/>
              <a:t>sheetnames</a:t>
            </a:r>
            <a:r>
              <a:rPr lang="zh-CN" altLang="zh-CN" dirty="0"/>
              <a:t>参数用来指定存储的</a:t>
            </a:r>
            <a:r>
              <a:rPr lang="en-US" altLang="zh-CN" dirty="0"/>
              <a:t>Excel sheet</a:t>
            </a:r>
            <a:r>
              <a:rPr lang="zh-CN" altLang="zh-CN" dirty="0"/>
              <a:t>的名称，默认为</a:t>
            </a:r>
            <a:r>
              <a:rPr lang="en-US" altLang="zh-CN" dirty="0"/>
              <a:t>sheet1</a:t>
            </a:r>
            <a:r>
              <a:rPr lang="zh-CN" altLang="zh-CN" dirty="0"/>
              <a:t>。</a:t>
            </a:r>
            <a:endParaRPr lang="zh-CN" altLang="en-US" dirty="0"/>
          </a:p>
        </p:txBody>
      </p:sp>
      <p:sp>
        <p:nvSpPr>
          <p:cNvPr id="22531" name="标题 2">
            <a:extLst>
              <a:ext uri="{FF2B5EF4-FFF2-40B4-BE49-F238E27FC236}">
                <a16:creationId xmlns:a16="http://schemas.microsoft.com/office/drawing/2014/main" id="{466F5FE6-F5C1-49A0-973F-87BF8840CDF7}"/>
              </a:ext>
            </a:extLst>
          </p:cNvPr>
          <p:cNvSpPr>
            <a:spLocks noGrp="1"/>
          </p:cNvSpPr>
          <p:nvPr>
            <p:ph type="title"/>
          </p:nvPr>
        </p:nvSpPr>
        <p:spPr/>
        <p:txBody>
          <a:bodyPr/>
          <a:lstStyle/>
          <a:p>
            <a:r>
              <a:rPr lang="zh-CN" altLang="zh-CN"/>
              <a:t>读写</a:t>
            </a:r>
            <a:r>
              <a:rPr lang="en-US" altLang="zh-CN"/>
              <a:t>Excel</a:t>
            </a:r>
            <a:r>
              <a:rPr lang="zh-CN" altLang="zh-CN"/>
              <a:t>文件</a:t>
            </a:r>
            <a:endParaRPr lang="zh-CN" altLang="en-US"/>
          </a:p>
        </p:txBody>
      </p:sp>
      <p:sp>
        <p:nvSpPr>
          <p:cNvPr id="22532" name="内容占位符 3">
            <a:extLst>
              <a:ext uri="{FF2B5EF4-FFF2-40B4-BE49-F238E27FC236}">
                <a16:creationId xmlns:a16="http://schemas.microsoft.com/office/drawing/2014/main" id="{C5A1A6F3-8B69-443A-BC63-F7232B95EFF3}"/>
              </a:ext>
            </a:extLst>
          </p:cNvPr>
          <p:cNvSpPr>
            <a:spLocks noGrp="1"/>
          </p:cNvSpPr>
          <p:nvPr>
            <p:ph idx="10"/>
          </p:nvPr>
        </p:nvSpPr>
        <p:spPr/>
        <p:txBody>
          <a:bodyPr/>
          <a:lstStyle/>
          <a:p>
            <a:r>
              <a:rPr lang="en-US" altLang="zh-CN" b="1"/>
              <a:t>2.Excel</a:t>
            </a:r>
            <a:r>
              <a:rPr altLang="zh-CN" b="1"/>
              <a:t>文件</a:t>
            </a:r>
            <a:r>
              <a:rPr b="1"/>
              <a:t>储存</a:t>
            </a:r>
            <a:endParaRPr altLang="zh-CN"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3680785C-9A4C-4C2E-917A-8E78D71A58D2}"/>
              </a:ext>
            </a:extLst>
          </p:cNvPr>
          <p:cNvCxnSpPr>
            <a:cxnSpLocks/>
          </p:cNvCxnSpPr>
          <p:nvPr/>
        </p:nvCxnSpPr>
        <p:spPr>
          <a:xfrm>
            <a:off x="3265488" y="1830388"/>
            <a:ext cx="4762" cy="33258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929E1A5E-A66F-4D48-8406-7E6237FAAEE8}"/>
              </a:ext>
            </a:extLst>
          </p:cNvPr>
          <p:cNvSpPr>
            <a:spLocks noChangeShapeType="1"/>
          </p:cNvSpPr>
          <p:nvPr/>
        </p:nvSpPr>
        <p:spPr bwMode="auto">
          <a:xfrm>
            <a:off x="2649538" y="34432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6174D7F-A5F0-4D7F-AFB8-376479476B0B}"/>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DBE3476D-E2E3-4D26-B018-3B96781A38BB}"/>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掌握</a:t>
            </a:r>
            <a:r>
              <a:rPr lang="en-US" altLang="zh-CN" sz="2200" dirty="0" err="1">
                <a:latin typeface="微软雅黑" pitchFamily="34" charset="-122"/>
                <a:ea typeface="微软雅黑" pitchFamily="34" charset="-122"/>
                <a:sym typeface="微软雅黑" pitchFamily="34" charset="-122"/>
              </a:rPr>
              <a:t>DataFrame</a:t>
            </a:r>
            <a:r>
              <a:rPr lang="zh-CN" altLang="en-US" sz="2200" dirty="0">
                <a:latin typeface="微软雅黑" pitchFamily="34" charset="-122"/>
                <a:ea typeface="微软雅黑" pitchFamily="34" charset="-122"/>
                <a:sym typeface="微软雅黑" pitchFamily="34" charset="-122"/>
              </a:rPr>
              <a:t>的常用操作</a:t>
            </a:r>
          </a:p>
        </p:txBody>
      </p:sp>
      <p:sp>
        <p:nvSpPr>
          <p:cNvPr id="23562" name="标题 3">
            <a:extLst>
              <a:ext uri="{FF2B5EF4-FFF2-40B4-BE49-F238E27FC236}">
                <a16:creationId xmlns:a16="http://schemas.microsoft.com/office/drawing/2014/main" id="{9D8F4F65-BC8E-48CC-BF9F-56A7B795C953}"/>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5A702844-BA75-44C8-8D9C-AA84A6527335}"/>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读写不同数据源的数据</a:t>
            </a:r>
          </a:p>
        </p:txBody>
      </p:sp>
      <p:sp>
        <p:nvSpPr>
          <p:cNvPr id="15" name="Oval 15">
            <a:extLst>
              <a:ext uri="{FF2B5EF4-FFF2-40B4-BE49-F238E27FC236}">
                <a16:creationId xmlns:a16="http://schemas.microsoft.com/office/drawing/2014/main" id="{17456ACD-A449-4A6B-81A0-16A7F7C1239A}"/>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210D9718-B181-4DE0-8E11-0CB5F53D47E9}"/>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转换与处理时间序列数据</a:t>
            </a:r>
          </a:p>
        </p:txBody>
      </p:sp>
      <p:sp>
        <p:nvSpPr>
          <p:cNvPr id="22" name="Oval 15">
            <a:extLst>
              <a:ext uri="{FF2B5EF4-FFF2-40B4-BE49-F238E27FC236}">
                <a16:creationId xmlns:a16="http://schemas.microsoft.com/office/drawing/2014/main" id="{21F4C3D8-37BD-4BC8-9DD4-300F072FA6A6}"/>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07C60A5B-A5FE-4FB2-BA37-D76F2C9382E1}"/>
              </a:ext>
            </a:extLst>
          </p:cNvPr>
          <p:cNvGraphicFramePr>
            <a:graphicFrameLocks noGrp="1"/>
          </p:cNvGraphicFramePr>
          <p:nvPr>
            <p:ph idx="1"/>
          </p:nvPr>
        </p:nvGraphicFramePr>
        <p:xfrm>
          <a:off x="3076575" y="2346325"/>
          <a:ext cx="5270500" cy="3455992"/>
        </p:xfrm>
        <a:graphic>
          <a:graphicData uri="http://schemas.openxmlformats.org/drawingml/2006/table">
            <a:tbl>
              <a:tblPr firstRow="1" firstCol="1" bandRow="1">
                <a:tableStyleId>{5C22544A-7EE6-4342-B048-85BDC9FD1C3A}</a:tableStyleId>
              </a:tblPr>
              <a:tblGrid>
                <a:gridCol w="2635250">
                  <a:extLst>
                    <a:ext uri="{9D8B030D-6E8A-4147-A177-3AD203B41FA5}">
                      <a16:colId xmlns:a16="http://schemas.microsoft.com/office/drawing/2014/main" val="20000"/>
                    </a:ext>
                  </a:extLst>
                </a:gridCol>
                <a:gridCol w="2635250">
                  <a:extLst>
                    <a:ext uri="{9D8B030D-6E8A-4147-A177-3AD203B41FA5}">
                      <a16:colId xmlns:a16="http://schemas.microsoft.com/office/drawing/2014/main" val="20001"/>
                    </a:ext>
                  </a:extLst>
                </a:gridCol>
              </a:tblGrid>
              <a:tr h="431999">
                <a:tc>
                  <a:txBody>
                    <a:bodyPr/>
                    <a:lstStyle/>
                    <a:p>
                      <a:pPr algn="ctr"/>
                      <a:r>
                        <a:rPr lang="zh-CN" altLang="en-US" sz="1800" dirty="0">
                          <a:latin typeface="微软雅黑" pitchFamily="34" charset="-122"/>
                          <a:ea typeface="微软雅黑" pitchFamily="34" charset="-122"/>
                          <a:cs typeface="Times New Roman" pitchFamily="18" charset="0"/>
                        </a:rPr>
                        <a:t>函数</a:t>
                      </a: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返回值</a:t>
                      </a:r>
                    </a:p>
                  </a:txBody>
                  <a:tcPr marL="91442" marR="91442" anchor="ctr"/>
                </a:tc>
                <a:extLst>
                  <a:ext uri="{0D108BD9-81ED-4DB2-BD59-A6C34878D82A}">
                    <a16:rowId xmlns:a16="http://schemas.microsoft.com/office/drawing/2014/main" val="10000"/>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values</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元素</a:t>
                      </a:r>
                    </a:p>
                  </a:txBody>
                  <a:tcPr marL="91442" marR="91442" anchor="ctr"/>
                </a:tc>
                <a:extLst>
                  <a:ext uri="{0D108BD9-81ED-4DB2-BD59-A6C34878D82A}">
                    <a16:rowId xmlns:a16="http://schemas.microsoft.com/office/drawing/2014/main" val="10001"/>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index</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索引</a:t>
                      </a:r>
                    </a:p>
                  </a:txBody>
                  <a:tcPr marL="91442" marR="91442" anchor="ctr"/>
                </a:tc>
                <a:extLst>
                  <a:ext uri="{0D108BD9-81ED-4DB2-BD59-A6C34878D82A}">
                    <a16:rowId xmlns:a16="http://schemas.microsoft.com/office/drawing/2014/main" val="10002"/>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columns</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列名</a:t>
                      </a:r>
                    </a:p>
                  </a:txBody>
                  <a:tcPr marL="91442" marR="91442" anchor="ctr"/>
                </a:tc>
                <a:extLst>
                  <a:ext uri="{0D108BD9-81ED-4DB2-BD59-A6C34878D82A}">
                    <a16:rowId xmlns:a16="http://schemas.microsoft.com/office/drawing/2014/main" val="10003"/>
                  </a:ext>
                </a:extLst>
              </a:tr>
              <a:tr h="431999">
                <a:tc>
                  <a:txBody>
                    <a:bodyPr/>
                    <a:lstStyle/>
                    <a:p>
                      <a:pPr algn="ctr"/>
                      <a:r>
                        <a:rPr lang="en-US" altLang="zh-CN" sz="1800" b="0" dirty="0" err="1">
                          <a:latin typeface="微软雅黑" pitchFamily="34" charset="-122"/>
                          <a:ea typeface="微软雅黑" pitchFamily="34" charset="-122"/>
                          <a:cs typeface="Times New Roman" pitchFamily="18" charset="0"/>
                        </a:rPr>
                        <a:t>dtypes</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类型</a:t>
                      </a:r>
                    </a:p>
                  </a:txBody>
                  <a:tcPr marL="91442" marR="91442" anchor="ctr"/>
                </a:tc>
                <a:extLst>
                  <a:ext uri="{0D108BD9-81ED-4DB2-BD59-A6C34878D82A}">
                    <a16:rowId xmlns:a16="http://schemas.microsoft.com/office/drawing/2014/main" val="10004"/>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size</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元素个数</a:t>
                      </a:r>
                    </a:p>
                  </a:txBody>
                  <a:tcPr marL="91442" marR="91442" anchor="ctr"/>
                </a:tc>
                <a:extLst>
                  <a:ext uri="{0D108BD9-81ED-4DB2-BD59-A6C34878D82A}">
                    <a16:rowId xmlns:a16="http://schemas.microsoft.com/office/drawing/2014/main" val="10005"/>
                  </a:ext>
                </a:extLst>
              </a:tr>
              <a:tr h="431999">
                <a:tc>
                  <a:txBody>
                    <a:bodyPr/>
                    <a:lstStyle/>
                    <a:p>
                      <a:pPr algn="ctr"/>
                      <a:r>
                        <a:rPr lang="en-US" altLang="zh-CN" sz="1800" b="0" dirty="0" err="1">
                          <a:latin typeface="微软雅黑" pitchFamily="34" charset="-122"/>
                          <a:ea typeface="微软雅黑" pitchFamily="34" charset="-122"/>
                          <a:cs typeface="Times New Roman" pitchFamily="18" charset="0"/>
                        </a:rPr>
                        <a:t>ndim</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维度数</a:t>
                      </a:r>
                    </a:p>
                  </a:txBody>
                  <a:tcPr marL="91442" marR="91442" anchor="ctr"/>
                </a:tc>
                <a:extLst>
                  <a:ext uri="{0D108BD9-81ED-4DB2-BD59-A6C34878D82A}">
                    <a16:rowId xmlns:a16="http://schemas.microsoft.com/office/drawing/2014/main" val="10006"/>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shape</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数据形状（行列数目）</a:t>
                      </a:r>
                    </a:p>
                  </a:txBody>
                  <a:tcPr marL="91442" marR="91442" anchor="ctr"/>
                </a:tc>
                <a:extLst>
                  <a:ext uri="{0D108BD9-81ED-4DB2-BD59-A6C34878D82A}">
                    <a16:rowId xmlns:a16="http://schemas.microsoft.com/office/drawing/2014/main" val="10007"/>
                  </a:ext>
                </a:extLst>
              </a:tr>
            </a:tbl>
          </a:graphicData>
        </a:graphic>
      </p:graphicFrame>
      <p:sp>
        <p:nvSpPr>
          <p:cNvPr id="24607" name="标题 2">
            <a:extLst>
              <a:ext uri="{FF2B5EF4-FFF2-40B4-BE49-F238E27FC236}">
                <a16:creationId xmlns:a16="http://schemas.microsoft.com/office/drawing/2014/main" id="{ED9CE353-B2D9-4F4F-9DA9-02072ACDA4D1}"/>
              </a:ext>
            </a:extLst>
          </p:cNvPr>
          <p:cNvSpPr>
            <a:spLocks noGrp="1"/>
          </p:cNvSpPr>
          <p:nvPr>
            <p:ph type="title"/>
          </p:nvPr>
        </p:nvSpPr>
        <p:spPr/>
        <p:txBody>
          <a:bodyPr/>
          <a:lstStyle/>
          <a:p>
            <a:r>
              <a:rPr lang="zh-CN" altLang="en-US"/>
              <a:t>查看</a:t>
            </a:r>
            <a:r>
              <a:rPr lang="en-US" altLang="zh-CN"/>
              <a:t>DataFrame</a:t>
            </a:r>
            <a:r>
              <a:rPr lang="zh-CN" altLang="zh-CN"/>
              <a:t>的常用属性</a:t>
            </a:r>
            <a:endParaRPr lang="zh-CN" altLang="en-US"/>
          </a:p>
        </p:txBody>
      </p:sp>
      <p:sp>
        <p:nvSpPr>
          <p:cNvPr id="24608" name="内容占位符 3">
            <a:extLst>
              <a:ext uri="{FF2B5EF4-FFF2-40B4-BE49-F238E27FC236}">
                <a16:creationId xmlns:a16="http://schemas.microsoft.com/office/drawing/2014/main" id="{AAB35947-44AA-485A-9F13-0DF2CBA849CD}"/>
              </a:ext>
            </a:extLst>
          </p:cNvPr>
          <p:cNvSpPr>
            <a:spLocks noGrp="1"/>
          </p:cNvSpPr>
          <p:nvPr>
            <p:ph idx="10"/>
          </p:nvPr>
        </p:nvSpPr>
        <p:spPr/>
        <p:txBody>
          <a:bodyPr/>
          <a:lstStyle/>
          <a:p>
            <a:r>
              <a:rPr altLang="zh-CN" b="1"/>
              <a:t>基础属性</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E4E7A9D-2F5B-4310-8FB6-C2214B13A633}"/>
              </a:ext>
            </a:extLst>
          </p:cNvPr>
          <p:cNvSpPr>
            <a:spLocks noGrp="1"/>
          </p:cNvSpPr>
          <p:nvPr>
            <p:ph idx="1"/>
          </p:nvPr>
        </p:nvSpPr>
        <p:spPr/>
        <p:txBody>
          <a:bodyPr/>
          <a:lstStyle/>
          <a:p>
            <a:pPr>
              <a:defRPr/>
            </a:pPr>
            <a:r>
              <a:rPr lang="zh-CN" altLang="en-US" b="1" dirty="0"/>
              <a:t>对单列数据的访问</a:t>
            </a:r>
            <a:r>
              <a:rPr lang="zh-CN" altLang="en-US" dirty="0"/>
              <a:t>：</a:t>
            </a:r>
            <a:r>
              <a:rPr lang="en-US" altLang="zh-CN" dirty="0" err="1"/>
              <a:t>DataFrame</a:t>
            </a:r>
            <a:r>
              <a:rPr lang="zh-CN" altLang="zh-CN" dirty="0"/>
              <a:t>的单列数据为一个</a:t>
            </a:r>
            <a:r>
              <a:rPr lang="en-US" altLang="zh-CN" dirty="0"/>
              <a:t>Series</a:t>
            </a:r>
            <a:r>
              <a:rPr lang="zh-CN" altLang="zh-CN" dirty="0"/>
              <a:t>。根据</a:t>
            </a:r>
            <a:r>
              <a:rPr lang="en-US" altLang="zh-CN" dirty="0" err="1"/>
              <a:t>DataFrame</a:t>
            </a:r>
            <a:r>
              <a:rPr lang="zh-CN" altLang="zh-CN" dirty="0"/>
              <a:t>的定义可以知晓</a:t>
            </a:r>
            <a:r>
              <a:rPr lang="en-US" altLang="zh-CN" dirty="0" err="1"/>
              <a:t>DataFrame</a:t>
            </a:r>
            <a:r>
              <a:rPr lang="zh-CN" altLang="zh-CN" dirty="0"/>
              <a:t>是一个带有标签的二维数组，每个标签相当每一列的列名。</a:t>
            </a:r>
            <a:r>
              <a:rPr lang="zh-CN" altLang="en-US" dirty="0"/>
              <a:t>有以下两种方式来实现对单列数据的访问。</a:t>
            </a:r>
            <a:endParaRPr lang="en-US" altLang="zh-CN" dirty="0"/>
          </a:p>
          <a:p>
            <a:pPr marL="720000">
              <a:buFont typeface="Arial" pitchFamily="34" charset="0"/>
              <a:buChar char="•"/>
              <a:defRPr/>
            </a:pPr>
            <a:r>
              <a:rPr lang="zh-CN" altLang="zh-CN" dirty="0"/>
              <a:t>以字典访问某一个</a:t>
            </a:r>
            <a:r>
              <a:rPr lang="en-US" altLang="zh-CN" dirty="0"/>
              <a:t>key</a:t>
            </a:r>
            <a:r>
              <a:rPr lang="zh-CN" altLang="zh-CN" dirty="0"/>
              <a:t>的值的方式使用对应的列名，实现单列数据的访问</a:t>
            </a:r>
            <a:r>
              <a:rPr lang="zh-CN" altLang="en-US" dirty="0"/>
              <a:t>。</a:t>
            </a:r>
            <a:endParaRPr lang="en-US" altLang="zh-CN" dirty="0"/>
          </a:p>
          <a:p>
            <a:pPr marL="720000">
              <a:buFont typeface="Arial" pitchFamily="34" charset="0"/>
              <a:buChar char="•"/>
              <a:defRPr/>
            </a:pPr>
            <a:r>
              <a:rPr lang="zh-CN" altLang="zh-CN" dirty="0"/>
              <a:t>以属性的方式访问</a:t>
            </a:r>
            <a:r>
              <a:rPr lang="zh-CN" altLang="en-US" dirty="0"/>
              <a:t>，</a:t>
            </a:r>
            <a:r>
              <a:rPr lang="zh-CN" altLang="zh-CN" dirty="0"/>
              <a:t>实现单列数据的访问</a:t>
            </a:r>
            <a:r>
              <a:rPr lang="zh-CN" altLang="en-US" dirty="0"/>
              <a:t>。（不建议使用，易引起混淆）</a:t>
            </a:r>
            <a:endParaRPr lang="en-US" altLang="zh-CN" dirty="0"/>
          </a:p>
          <a:p>
            <a:pPr marL="0" indent="0">
              <a:buFont typeface="Wingdings" panose="05000000000000000000" pitchFamily="2" charset="2"/>
              <a:buNone/>
              <a:defRPr/>
            </a:pPr>
            <a:endParaRPr lang="zh-CN" altLang="en-US" b="1" dirty="0"/>
          </a:p>
          <a:p>
            <a:pPr marL="0" indent="0">
              <a:buFont typeface="Wingdings" panose="05000000000000000000" pitchFamily="2" charset="2"/>
              <a:buNone/>
              <a:defRPr/>
            </a:pPr>
            <a:endParaRPr lang="en-US" altLang="zh-CN" b="1" dirty="0"/>
          </a:p>
        </p:txBody>
      </p:sp>
      <p:sp>
        <p:nvSpPr>
          <p:cNvPr id="25603" name="标题 2">
            <a:extLst>
              <a:ext uri="{FF2B5EF4-FFF2-40B4-BE49-F238E27FC236}">
                <a16:creationId xmlns:a16="http://schemas.microsoft.com/office/drawing/2014/main" id="{E9597984-3156-4C77-A09F-19BC060548C6}"/>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25604" name="内容占位符 3">
            <a:extLst>
              <a:ext uri="{FF2B5EF4-FFF2-40B4-BE49-F238E27FC236}">
                <a16:creationId xmlns:a16="http://schemas.microsoft.com/office/drawing/2014/main" id="{A5E00555-B89E-4F93-8399-218C8136346A}"/>
              </a:ext>
            </a:extLst>
          </p:cNvPr>
          <p:cNvSpPr>
            <a:spLocks noGrp="1"/>
          </p:cNvSpPr>
          <p:nvPr>
            <p:ph idx="10"/>
          </p:nvPr>
        </p:nvSpPr>
        <p:spPr/>
        <p:txBody>
          <a:bodyPr/>
          <a:lstStyle/>
          <a:p>
            <a:r>
              <a:rPr lang="en-US" altLang="zh-CN" b="1"/>
              <a:t>1.</a:t>
            </a:r>
            <a:r>
              <a:rPr b="1"/>
              <a:t>查看</a:t>
            </a:r>
            <a:r>
              <a:rPr altLang="zh-CN" b="1"/>
              <a:t>访问</a:t>
            </a:r>
            <a:r>
              <a:rPr lang="en-US" altLang="zh-CN" b="1"/>
              <a:t>DataFrame</a:t>
            </a:r>
            <a:r>
              <a:rPr altLang="zh-CN" b="1"/>
              <a:t>中的数据</a:t>
            </a:r>
            <a:r>
              <a:rPr lang="en-US" altLang="zh-CN" b="1"/>
              <a:t>——</a:t>
            </a:r>
            <a:r>
              <a:rPr b="1"/>
              <a:t>数据基本查看方式</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a:extLst>
              <a:ext uri="{FF2B5EF4-FFF2-40B4-BE49-F238E27FC236}">
                <a16:creationId xmlns:a16="http://schemas.microsoft.com/office/drawing/2014/main" id="{91511A71-9078-4D94-8C58-7C5E9B7626CB}"/>
              </a:ext>
            </a:extLst>
          </p:cNvPr>
          <p:cNvSpPr>
            <a:spLocks noGrp="1"/>
          </p:cNvSpPr>
          <p:nvPr>
            <p:ph idx="1"/>
          </p:nvPr>
        </p:nvSpPr>
        <p:spPr/>
        <p:txBody>
          <a:bodyPr/>
          <a:lstStyle/>
          <a:p>
            <a:pPr marL="361950" indent="-361950"/>
            <a:r>
              <a:rPr lang="zh-CN" altLang="en-US" b="1"/>
              <a:t>对</a:t>
            </a:r>
            <a:r>
              <a:rPr lang="zh-CN" altLang="zh-CN" b="1"/>
              <a:t>某一列的某几行</a:t>
            </a:r>
            <a:r>
              <a:rPr lang="zh-CN" altLang="en-US" b="1"/>
              <a:t>访问</a:t>
            </a:r>
            <a:r>
              <a:rPr lang="zh-CN" altLang="en-US"/>
              <a:t>：</a:t>
            </a:r>
            <a:r>
              <a:rPr lang="zh-CN" altLang="zh-CN"/>
              <a:t>访问</a:t>
            </a:r>
            <a:r>
              <a:rPr lang="en-US" altLang="zh-CN"/>
              <a:t>DataFrame</a:t>
            </a:r>
            <a:r>
              <a:rPr lang="zh-CN" altLang="zh-CN"/>
              <a:t>中某一列的某几行时，单独一列的</a:t>
            </a:r>
            <a:r>
              <a:rPr lang="en-US" altLang="zh-CN"/>
              <a:t>DataFrame</a:t>
            </a:r>
            <a:r>
              <a:rPr lang="zh-CN" altLang="zh-CN"/>
              <a:t>可以视为一个</a:t>
            </a:r>
            <a:r>
              <a:rPr lang="en-US" altLang="zh-CN"/>
              <a:t>Series</a:t>
            </a:r>
            <a:r>
              <a:rPr lang="zh-CN" altLang="zh-CN"/>
              <a:t>（另一种</a:t>
            </a:r>
            <a:r>
              <a:rPr lang="en-US" altLang="zh-CN"/>
              <a:t>pandas</a:t>
            </a:r>
            <a:r>
              <a:rPr lang="zh-CN" altLang="zh-CN"/>
              <a:t>提供的类，可以看作是只有一列的</a:t>
            </a:r>
            <a:r>
              <a:rPr lang="en-US" altLang="zh-CN"/>
              <a:t>DataFrame</a:t>
            </a:r>
            <a:r>
              <a:rPr lang="zh-CN" altLang="zh-CN"/>
              <a:t>），而访问一个</a:t>
            </a:r>
            <a:r>
              <a:rPr lang="en-US" altLang="zh-CN"/>
              <a:t>Series</a:t>
            </a:r>
            <a:r>
              <a:rPr lang="zh-CN" altLang="zh-CN"/>
              <a:t>基本和访问一个一维的</a:t>
            </a:r>
            <a:r>
              <a:rPr lang="en-US" altLang="zh-CN"/>
              <a:t>ndarray</a:t>
            </a:r>
            <a:r>
              <a:rPr lang="zh-CN" altLang="zh-CN"/>
              <a:t>相同</a:t>
            </a:r>
            <a:r>
              <a:rPr lang="zh-CN" altLang="en-US"/>
              <a:t>。</a:t>
            </a:r>
            <a:endParaRPr lang="en-US" altLang="zh-CN"/>
          </a:p>
          <a:p>
            <a:pPr marL="361950" indent="-361950"/>
            <a:r>
              <a:rPr lang="zh-CN" altLang="en-US" b="1"/>
              <a:t>对多列数据访问</a:t>
            </a:r>
            <a:r>
              <a:rPr lang="zh-CN" altLang="en-US"/>
              <a:t>：</a:t>
            </a:r>
            <a:r>
              <a:rPr lang="zh-CN" altLang="zh-CN"/>
              <a:t>访问</a:t>
            </a:r>
            <a:r>
              <a:rPr lang="en-US" altLang="zh-CN"/>
              <a:t>DataFrame</a:t>
            </a:r>
            <a:r>
              <a:rPr lang="zh-CN" altLang="zh-CN"/>
              <a:t>多列数据可以将多个列索引名称视为一个列表，同时访问</a:t>
            </a:r>
            <a:r>
              <a:rPr lang="en-US" altLang="zh-CN"/>
              <a:t>DataFrame</a:t>
            </a:r>
            <a:r>
              <a:rPr lang="zh-CN" altLang="zh-CN"/>
              <a:t>多列数据中的多行数据和访问单列数据的多行数据方法基本相同</a:t>
            </a:r>
            <a:r>
              <a:rPr lang="zh-CN" altLang="en-US"/>
              <a:t>。</a:t>
            </a:r>
            <a:endParaRPr lang="en-US" altLang="zh-CN"/>
          </a:p>
        </p:txBody>
      </p:sp>
      <p:sp>
        <p:nvSpPr>
          <p:cNvPr id="26627" name="标题 2">
            <a:extLst>
              <a:ext uri="{FF2B5EF4-FFF2-40B4-BE49-F238E27FC236}">
                <a16:creationId xmlns:a16="http://schemas.microsoft.com/office/drawing/2014/main" id="{ED48364A-5C62-4DA1-9998-F91D50C57FD4}"/>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26628" name="内容占位符 3">
            <a:extLst>
              <a:ext uri="{FF2B5EF4-FFF2-40B4-BE49-F238E27FC236}">
                <a16:creationId xmlns:a16="http://schemas.microsoft.com/office/drawing/2014/main" id="{D314E5A3-27C4-494B-AB19-002FAD9CD42A}"/>
              </a:ext>
            </a:extLst>
          </p:cNvPr>
          <p:cNvSpPr>
            <a:spLocks noGrp="1"/>
          </p:cNvSpPr>
          <p:nvPr>
            <p:ph idx="10"/>
          </p:nvPr>
        </p:nvSpPr>
        <p:spPr/>
        <p:txBody>
          <a:bodyPr/>
          <a:lstStyle/>
          <a:p>
            <a:r>
              <a:rPr lang="en-US" altLang="zh-CN" b="1"/>
              <a:t>1.</a:t>
            </a:r>
            <a:r>
              <a:rPr b="1"/>
              <a:t>查看</a:t>
            </a:r>
            <a:r>
              <a:rPr altLang="zh-CN" b="1"/>
              <a:t>访问</a:t>
            </a:r>
            <a:r>
              <a:rPr lang="en-US" altLang="zh-CN" b="1"/>
              <a:t>DataFrame</a:t>
            </a:r>
            <a:r>
              <a:rPr altLang="zh-CN" b="1"/>
              <a:t>中的数据</a:t>
            </a:r>
            <a:r>
              <a:rPr lang="en-US" altLang="zh-CN" b="1"/>
              <a:t>——</a:t>
            </a:r>
            <a:r>
              <a:rPr b="1"/>
              <a:t>数据基本查看方式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48EC12-6358-4AF1-8A04-87D7DEB181CA}"/>
              </a:ext>
            </a:extLst>
          </p:cNvPr>
          <p:cNvSpPr>
            <a:spLocks noGrp="1"/>
          </p:cNvSpPr>
          <p:nvPr>
            <p:ph idx="1"/>
          </p:nvPr>
        </p:nvSpPr>
        <p:spPr/>
        <p:txBody>
          <a:bodyPr/>
          <a:lstStyle/>
          <a:p>
            <a:pPr>
              <a:defRPr/>
            </a:pPr>
            <a:r>
              <a:rPr lang="zh-CN" altLang="en-US" b="1" dirty="0"/>
              <a:t>对某几行访问</a:t>
            </a:r>
            <a:r>
              <a:rPr lang="zh-CN" altLang="en-US" dirty="0"/>
              <a:t>：</a:t>
            </a:r>
            <a:endParaRPr lang="en-US" altLang="zh-CN" dirty="0"/>
          </a:p>
          <a:p>
            <a:pPr marL="720000">
              <a:buFont typeface="Arial" pitchFamily="34" charset="0"/>
              <a:buChar char="•"/>
              <a:defRPr/>
            </a:pPr>
            <a:r>
              <a:rPr lang="zh-CN" altLang="zh-CN" dirty="0"/>
              <a:t>如果只是需要访问</a:t>
            </a:r>
            <a:r>
              <a:rPr lang="en-US" altLang="zh-CN" dirty="0" err="1"/>
              <a:t>DataFrame</a:t>
            </a:r>
            <a:r>
              <a:rPr lang="zh-CN" altLang="zh-CN" dirty="0"/>
              <a:t>某几行数据的实现方式则和上述的访问多列多行相似，选择所有列，使用“</a:t>
            </a:r>
            <a:r>
              <a:rPr lang="en-US" altLang="zh-CN" dirty="0"/>
              <a:t>:</a:t>
            </a:r>
            <a:r>
              <a:rPr lang="zh-CN" altLang="zh-CN" dirty="0"/>
              <a:t>”代替即可</a:t>
            </a:r>
            <a:r>
              <a:rPr lang="zh-CN" altLang="en-US" dirty="0"/>
              <a:t>。</a:t>
            </a:r>
            <a:endParaRPr lang="en-US" altLang="zh-CN" dirty="0"/>
          </a:p>
          <a:p>
            <a:pPr marL="720000">
              <a:buFont typeface="Arial" pitchFamily="34" charset="0"/>
              <a:buChar char="•"/>
              <a:defRPr/>
            </a:pPr>
            <a:r>
              <a:rPr lang="en-US" altLang="zh-CN" dirty="0"/>
              <a:t>head</a:t>
            </a:r>
            <a:r>
              <a:rPr lang="zh-CN" altLang="zh-CN" dirty="0"/>
              <a:t>和</a:t>
            </a:r>
            <a:r>
              <a:rPr lang="en-US" altLang="zh-CN" dirty="0"/>
              <a:t>tail</a:t>
            </a:r>
            <a:r>
              <a:rPr lang="zh-CN" altLang="zh-CN" dirty="0"/>
              <a:t>也可以得到多行数据，但是用这两种方法得到的数据都是从开始或者末尾获取的连续数据</a:t>
            </a:r>
            <a:r>
              <a:rPr lang="zh-CN" altLang="en-US" dirty="0"/>
              <a:t>。</a:t>
            </a:r>
            <a:r>
              <a:rPr lang="zh-CN" altLang="zh-CN" dirty="0"/>
              <a:t>默认参数</a:t>
            </a:r>
            <a:r>
              <a:rPr lang="zh-CN" altLang="en-US" dirty="0"/>
              <a:t>为</a:t>
            </a:r>
            <a:r>
              <a:rPr lang="zh-CN" altLang="zh-CN" dirty="0"/>
              <a:t>访问</a:t>
            </a:r>
            <a:r>
              <a:rPr lang="en-US" altLang="zh-CN" dirty="0"/>
              <a:t>5</a:t>
            </a:r>
            <a:r>
              <a:rPr lang="zh-CN" altLang="zh-CN" dirty="0"/>
              <a:t>行，只要在方法后方的“</a:t>
            </a:r>
            <a:r>
              <a:rPr lang="en-US" altLang="zh-CN" dirty="0"/>
              <a:t>()</a:t>
            </a:r>
            <a:r>
              <a:rPr lang="zh-CN" altLang="zh-CN" dirty="0"/>
              <a:t>”中填入访问行数即可实现目标行数的查看。</a:t>
            </a:r>
            <a:endParaRPr lang="en-US" altLang="zh-CN" b="1" dirty="0"/>
          </a:p>
        </p:txBody>
      </p:sp>
      <p:sp>
        <p:nvSpPr>
          <p:cNvPr id="27651" name="标题 2">
            <a:extLst>
              <a:ext uri="{FF2B5EF4-FFF2-40B4-BE49-F238E27FC236}">
                <a16:creationId xmlns:a16="http://schemas.microsoft.com/office/drawing/2014/main" id="{E1B303A5-D80A-4DBF-8567-3054C96B977A}"/>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27652" name="内容占位符 3">
            <a:extLst>
              <a:ext uri="{FF2B5EF4-FFF2-40B4-BE49-F238E27FC236}">
                <a16:creationId xmlns:a16="http://schemas.microsoft.com/office/drawing/2014/main" id="{2CE5B0EC-F4A2-4754-BF6F-858B391EB0B9}"/>
              </a:ext>
            </a:extLst>
          </p:cNvPr>
          <p:cNvSpPr>
            <a:spLocks noGrp="1"/>
          </p:cNvSpPr>
          <p:nvPr>
            <p:ph idx="10"/>
          </p:nvPr>
        </p:nvSpPr>
        <p:spPr/>
        <p:txBody>
          <a:bodyPr/>
          <a:lstStyle/>
          <a:p>
            <a:r>
              <a:rPr lang="en-US" altLang="zh-CN" b="1"/>
              <a:t>1.</a:t>
            </a:r>
            <a:r>
              <a:rPr b="1"/>
              <a:t>查看</a:t>
            </a:r>
            <a:r>
              <a:rPr altLang="zh-CN" b="1"/>
              <a:t>访问</a:t>
            </a:r>
            <a:r>
              <a:rPr lang="en-US" altLang="zh-CN" b="1"/>
              <a:t>DataFrame</a:t>
            </a:r>
            <a:r>
              <a:rPr altLang="zh-CN" b="1"/>
              <a:t>中的数据</a:t>
            </a:r>
            <a:r>
              <a:rPr lang="en-US" altLang="zh-CN" b="1"/>
              <a:t>——</a:t>
            </a:r>
            <a:r>
              <a:rPr b="1"/>
              <a:t>数据基本查看方式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CE0EF0-9246-491A-AAD8-20D79B2332BA}"/>
              </a:ext>
            </a:extLst>
          </p:cNvPr>
          <p:cNvSpPr>
            <a:spLocks noGrp="1"/>
          </p:cNvSpPr>
          <p:nvPr>
            <p:ph idx="1"/>
          </p:nvPr>
        </p:nvSpPr>
        <p:spPr/>
        <p:txBody>
          <a:bodyPr/>
          <a:lstStyle/>
          <a:p>
            <a:pPr>
              <a:defRPr/>
            </a:pPr>
            <a:r>
              <a:rPr lang="en-US" altLang="zh-CN" dirty="0" err="1"/>
              <a:t>loc</a:t>
            </a:r>
            <a:r>
              <a:rPr lang="zh-CN" altLang="zh-CN" dirty="0"/>
              <a:t>方法是针对</a:t>
            </a:r>
            <a:r>
              <a:rPr lang="en-US" altLang="zh-CN" dirty="0" err="1"/>
              <a:t>DataFrame</a:t>
            </a:r>
            <a:r>
              <a:rPr lang="zh-CN" altLang="zh-CN" dirty="0"/>
              <a:t>索引名称的切片方法，如果传入的不是索引名称，那么切片操作将无法执行。利用</a:t>
            </a:r>
            <a:r>
              <a:rPr lang="en-US" altLang="zh-CN" dirty="0" err="1"/>
              <a:t>loc</a:t>
            </a:r>
            <a:r>
              <a:rPr lang="zh-CN" altLang="zh-CN" dirty="0"/>
              <a:t>方法，能够实现所有单层索引切片操作。</a:t>
            </a:r>
            <a:r>
              <a:rPr lang="en-US" altLang="zh-CN" dirty="0" err="1"/>
              <a:t>loc</a:t>
            </a:r>
            <a:r>
              <a:rPr lang="zh-CN" altLang="zh-CN" dirty="0"/>
              <a:t>方法使用方法如下</a:t>
            </a:r>
            <a:r>
              <a:rPr lang="zh-CN" altLang="en-US" dirty="0"/>
              <a:t>。</a:t>
            </a:r>
            <a:endParaRPr lang="en-US" altLang="zh-CN" dirty="0"/>
          </a:p>
          <a:p>
            <a:pPr marL="0" indent="0">
              <a:buFont typeface="Wingdings" panose="05000000000000000000" pitchFamily="2" charset="2"/>
              <a:buNone/>
              <a:defRPr/>
            </a:pPr>
            <a:r>
              <a:rPr lang="en-US" altLang="zh-CN" sz="2200" i="1" dirty="0">
                <a:latin typeface="Times New Roman" pitchFamily="18" charset="0"/>
              </a:rPr>
              <a:t>     </a:t>
            </a:r>
            <a:r>
              <a:rPr lang="en-US" altLang="zh-CN" sz="2200" i="1" dirty="0" err="1">
                <a:latin typeface="Times New Roman" pitchFamily="18" charset="0"/>
              </a:rPr>
              <a:t>DataFrame.</a:t>
            </a:r>
            <a:r>
              <a:rPr lang="en-US" altLang="zh-CN" sz="2200" b="1" i="1" dirty="0" err="1">
                <a:latin typeface="Times New Roman" pitchFamily="18" charset="0"/>
              </a:rPr>
              <a:t>loc</a:t>
            </a:r>
            <a:r>
              <a:rPr lang="en-US" altLang="zh-CN" sz="2200" i="1" dirty="0">
                <a:latin typeface="Times New Roman" pitchFamily="18" charset="0"/>
              </a:rPr>
              <a:t>[</a:t>
            </a:r>
            <a:r>
              <a:rPr lang="zh-CN" altLang="zh-CN" sz="2200" i="1" dirty="0">
                <a:latin typeface="Times New Roman" pitchFamily="18" charset="0"/>
              </a:rPr>
              <a:t>行索引名称或条件</a:t>
            </a:r>
            <a:r>
              <a:rPr lang="en-US" altLang="zh-CN" sz="2200" i="1" dirty="0">
                <a:latin typeface="Times New Roman" pitchFamily="18" charset="0"/>
              </a:rPr>
              <a:t>, </a:t>
            </a:r>
            <a:r>
              <a:rPr lang="zh-CN" altLang="zh-CN" sz="2200" i="1" dirty="0">
                <a:latin typeface="Times New Roman" pitchFamily="18" charset="0"/>
              </a:rPr>
              <a:t>列索引名称</a:t>
            </a:r>
            <a:r>
              <a:rPr lang="en-US" altLang="zh-CN" sz="2200" i="1" dirty="0">
                <a:latin typeface="Times New Roman" pitchFamily="18" charset="0"/>
              </a:rPr>
              <a:t>]</a:t>
            </a:r>
          </a:p>
          <a:p>
            <a:pPr marL="0" indent="0">
              <a:buFont typeface="Wingdings" panose="05000000000000000000" pitchFamily="2" charset="2"/>
              <a:buNone/>
              <a:defRPr/>
            </a:pPr>
            <a:endParaRPr lang="en-US" altLang="zh-CN" sz="2200" dirty="0"/>
          </a:p>
          <a:p>
            <a:pPr>
              <a:defRPr/>
            </a:pPr>
            <a:r>
              <a:rPr lang="en-US" altLang="zh-CN" dirty="0" err="1"/>
              <a:t>iloc</a:t>
            </a:r>
            <a:r>
              <a:rPr lang="zh-CN" altLang="zh-CN" dirty="0"/>
              <a:t>和</a:t>
            </a:r>
            <a:r>
              <a:rPr lang="en-US" altLang="zh-CN" dirty="0" err="1"/>
              <a:t>loc</a:t>
            </a:r>
            <a:r>
              <a:rPr lang="zh-CN" altLang="zh-CN" dirty="0"/>
              <a:t>区别是</a:t>
            </a:r>
            <a:r>
              <a:rPr lang="en-US" altLang="zh-CN" dirty="0" err="1"/>
              <a:t>iloc</a:t>
            </a:r>
            <a:r>
              <a:rPr lang="zh-CN" altLang="zh-CN" dirty="0"/>
              <a:t>接收的必须是行索引和列索引的位置。</a:t>
            </a:r>
            <a:r>
              <a:rPr lang="en-US" altLang="zh-CN" dirty="0" err="1"/>
              <a:t>iloc</a:t>
            </a:r>
            <a:r>
              <a:rPr lang="zh-CN" altLang="zh-CN" dirty="0"/>
              <a:t>方法的使用方法如下</a:t>
            </a:r>
            <a:r>
              <a:rPr lang="zh-CN" altLang="en-US" dirty="0"/>
              <a:t>。</a:t>
            </a:r>
            <a:endParaRPr lang="en-US" altLang="zh-CN" dirty="0"/>
          </a:p>
          <a:p>
            <a:pPr marL="0" indent="0">
              <a:buFont typeface="Wingdings" panose="05000000000000000000" pitchFamily="2" charset="2"/>
              <a:buNone/>
              <a:defRPr/>
            </a:pPr>
            <a:r>
              <a:rPr lang="en-US" altLang="zh-CN" sz="2200" i="1" dirty="0">
                <a:latin typeface="Times New Roman" pitchFamily="18" charset="0"/>
              </a:rPr>
              <a:t>    </a:t>
            </a:r>
            <a:r>
              <a:rPr lang="en-US" altLang="zh-CN" sz="2200" i="1" dirty="0" err="1">
                <a:latin typeface="Times New Roman" pitchFamily="18" charset="0"/>
              </a:rPr>
              <a:t>DataFrame.</a:t>
            </a:r>
            <a:r>
              <a:rPr lang="en-US" altLang="zh-CN" sz="2200" b="1" i="1" dirty="0" err="1">
                <a:latin typeface="Times New Roman" pitchFamily="18" charset="0"/>
              </a:rPr>
              <a:t>iloc</a:t>
            </a:r>
            <a:r>
              <a:rPr lang="en-US" altLang="zh-CN" sz="2200" i="1" dirty="0">
                <a:latin typeface="Times New Roman" pitchFamily="18" charset="0"/>
              </a:rPr>
              <a:t>[</a:t>
            </a:r>
            <a:r>
              <a:rPr lang="zh-CN" altLang="zh-CN" sz="2200" i="1" dirty="0">
                <a:latin typeface="Times New Roman" pitchFamily="18" charset="0"/>
              </a:rPr>
              <a:t>行索引位置</a:t>
            </a:r>
            <a:r>
              <a:rPr lang="en-US" altLang="zh-CN" sz="2200" i="1" dirty="0">
                <a:latin typeface="Times New Roman" pitchFamily="18" charset="0"/>
              </a:rPr>
              <a:t>, </a:t>
            </a:r>
            <a:r>
              <a:rPr lang="zh-CN" altLang="zh-CN" sz="2200" i="1" dirty="0">
                <a:latin typeface="Times New Roman" pitchFamily="18" charset="0"/>
              </a:rPr>
              <a:t>列索引位置</a:t>
            </a:r>
            <a:r>
              <a:rPr lang="en-US" altLang="zh-CN" sz="2200" i="1" dirty="0">
                <a:latin typeface="Times New Roman" pitchFamily="18" charset="0"/>
              </a:rPr>
              <a:t>]</a:t>
            </a:r>
            <a:endParaRPr lang="en-US" altLang="zh-CN" sz="2200" dirty="0">
              <a:latin typeface="Times New Roman" pitchFamily="18" charset="0"/>
            </a:endParaRPr>
          </a:p>
        </p:txBody>
      </p:sp>
      <p:sp>
        <p:nvSpPr>
          <p:cNvPr id="28675" name="标题 2">
            <a:extLst>
              <a:ext uri="{FF2B5EF4-FFF2-40B4-BE49-F238E27FC236}">
                <a16:creationId xmlns:a16="http://schemas.microsoft.com/office/drawing/2014/main" id="{C851E663-EE6C-43AC-A6CC-C2A72D2BBF87}"/>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28676" name="内容占位符 3">
            <a:extLst>
              <a:ext uri="{FF2B5EF4-FFF2-40B4-BE49-F238E27FC236}">
                <a16:creationId xmlns:a16="http://schemas.microsoft.com/office/drawing/2014/main" id="{4342EB83-8AEC-4273-A39E-6683352CB354}"/>
              </a:ext>
            </a:extLst>
          </p:cNvPr>
          <p:cNvSpPr>
            <a:spLocks noGrp="1"/>
          </p:cNvSpPr>
          <p:nvPr>
            <p:ph idx="10"/>
          </p:nvPr>
        </p:nvSpPr>
        <p:spPr/>
        <p:txBody>
          <a:bodyPr/>
          <a:lstStyle/>
          <a:p>
            <a:r>
              <a:rPr lang="en-US" altLang="zh-CN" b="1"/>
              <a:t>1.</a:t>
            </a:r>
            <a:r>
              <a:rPr b="1"/>
              <a:t>查看</a:t>
            </a:r>
            <a:r>
              <a:rPr altLang="zh-CN" b="1"/>
              <a:t>访问</a:t>
            </a:r>
            <a:r>
              <a:rPr lang="en-US" altLang="zh-CN" b="1"/>
              <a:t>DataFrame</a:t>
            </a:r>
            <a:r>
              <a:rPr altLang="zh-CN" b="1"/>
              <a:t>中的数据</a:t>
            </a:r>
            <a:r>
              <a:rPr lang="en-US" altLang="zh-CN" b="1"/>
              <a:t>——loc</a:t>
            </a:r>
            <a:r>
              <a:rPr b="1"/>
              <a:t>，</a:t>
            </a:r>
            <a:r>
              <a:rPr lang="en-US" altLang="zh-CN" b="1"/>
              <a:t>iloc</a:t>
            </a:r>
            <a:r>
              <a:rPr b="1"/>
              <a:t>访问方式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AF953D70-0CEA-475D-BE75-07E1D9DE848E}"/>
              </a:ext>
            </a:extLst>
          </p:cNvPr>
          <p:cNvCxnSpPr>
            <a:cxnSpLocks/>
          </p:cNvCxnSpPr>
          <p:nvPr/>
        </p:nvCxnSpPr>
        <p:spPr>
          <a:xfrm>
            <a:off x="3265488" y="1830388"/>
            <a:ext cx="4762" cy="33258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15304CC-5955-4852-A716-4B9B67312571}"/>
              </a:ext>
            </a:extLst>
          </p:cNvPr>
          <p:cNvSpPr>
            <a:spLocks noChangeShapeType="1"/>
          </p:cNvSpPr>
          <p:nvPr/>
        </p:nvSpPr>
        <p:spPr bwMode="auto">
          <a:xfrm>
            <a:off x="2649538" y="24225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D1EA93C1-FE02-4A6F-A7FD-B848A6EB4F6E}"/>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7218BF1F-1818-4B15-9578-B4AF9738E38A}"/>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掌握</a:t>
            </a:r>
            <a:r>
              <a:rPr lang="en-US" altLang="zh-CN" sz="2200" dirty="0" err="1">
                <a:latin typeface="微软雅黑" pitchFamily="34" charset="-122"/>
                <a:ea typeface="微软雅黑" pitchFamily="34" charset="-122"/>
                <a:sym typeface="微软雅黑" pitchFamily="34" charset="-122"/>
              </a:rPr>
              <a:t>DataFrame</a:t>
            </a:r>
            <a:r>
              <a:rPr lang="zh-CN" altLang="en-US" sz="2200" dirty="0">
                <a:latin typeface="微软雅黑" pitchFamily="34" charset="-122"/>
                <a:ea typeface="微软雅黑" pitchFamily="34" charset="-122"/>
                <a:sym typeface="微软雅黑" pitchFamily="34" charset="-122"/>
              </a:rPr>
              <a:t>的常用操作</a:t>
            </a:r>
          </a:p>
        </p:txBody>
      </p:sp>
      <p:sp>
        <p:nvSpPr>
          <p:cNvPr id="11274" name="标题 3">
            <a:extLst>
              <a:ext uri="{FF2B5EF4-FFF2-40B4-BE49-F238E27FC236}">
                <a16:creationId xmlns:a16="http://schemas.microsoft.com/office/drawing/2014/main" id="{7B84BF81-1B7E-4777-A649-513C023C13BD}"/>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AD5908E6-8326-42FF-BB5E-1AE2D41F4C51}"/>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读写不同数据源的数据</a:t>
            </a:r>
          </a:p>
        </p:txBody>
      </p:sp>
      <p:sp>
        <p:nvSpPr>
          <p:cNvPr id="15" name="Oval 15">
            <a:extLst>
              <a:ext uri="{FF2B5EF4-FFF2-40B4-BE49-F238E27FC236}">
                <a16:creationId xmlns:a16="http://schemas.microsoft.com/office/drawing/2014/main" id="{EB8CE049-AD21-4C97-9C3D-6CC6459E8DC1}"/>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89B5E60E-7932-4CA7-8C37-2BBF884325AB}"/>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转换与处理时间序列数据</a:t>
            </a:r>
          </a:p>
        </p:txBody>
      </p:sp>
      <p:sp>
        <p:nvSpPr>
          <p:cNvPr id="22" name="Oval 15">
            <a:extLst>
              <a:ext uri="{FF2B5EF4-FFF2-40B4-BE49-F238E27FC236}">
                <a16:creationId xmlns:a16="http://schemas.microsoft.com/office/drawing/2014/main" id="{BFC8802C-A6AE-4973-A699-6E4820454CEE}"/>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F7B41F70-B202-489C-9C40-1FAF2CE06BA1}"/>
              </a:ext>
            </a:extLst>
          </p:cNvPr>
          <p:cNvSpPr>
            <a:spLocks noGrp="1"/>
          </p:cNvSpPr>
          <p:nvPr>
            <p:ph idx="1"/>
          </p:nvPr>
        </p:nvSpPr>
        <p:spPr/>
        <p:txBody>
          <a:bodyPr/>
          <a:lstStyle/>
          <a:p>
            <a:pPr marL="361950" indent="-361950"/>
            <a:r>
              <a:rPr lang="zh-CN" altLang="zh-CN"/>
              <a:t>使用</a:t>
            </a:r>
            <a:r>
              <a:rPr lang="en-US" altLang="zh-CN"/>
              <a:t>loc</a:t>
            </a:r>
            <a:r>
              <a:rPr lang="zh-CN" altLang="zh-CN"/>
              <a:t>方法和</a:t>
            </a:r>
            <a:r>
              <a:rPr lang="en-US" altLang="zh-CN"/>
              <a:t>iloc</a:t>
            </a:r>
            <a:r>
              <a:rPr lang="zh-CN" altLang="zh-CN"/>
              <a:t>实现多列切片，其原理的通俗解释就是将多列的列名或者位置作为一个列表或者数据传入</a:t>
            </a:r>
            <a:r>
              <a:rPr lang="zh-CN" altLang="en-US"/>
              <a:t>。</a:t>
            </a:r>
            <a:endParaRPr lang="en-US" altLang="zh-CN"/>
          </a:p>
          <a:p>
            <a:pPr marL="361950" indent="-361950"/>
            <a:r>
              <a:rPr lang="zh-CN" altLang="zh-CN"/>
              <a:t>使用</a:t>
            </a:r>
            <a:r>
              <a:rPr lang="en-US" altLang="zh-CN"/>
              <a:t>loc</a:t>
            </a:r>
            <a:r>
              <a:rPr lang="zh-CN" altLang="zh-CN"/>
              <a:t>，</a:t>
            </a:r>
            <a:r>
              <a:rPr lang="en-US" altLang="zh-CN"/>
              <a:t>iloc</a:t>
            </a:r>
            <a:r>
              <a:rPr lang="zh-CN" altLang="zh-CN"/>
              <a:t>方法可以取出</a:t>
            </a:r>
            <a:r>
              <a:rPr lang="en-US" altLang="zh-CN"/>
              <a:t>DataFrame</a:t>
            </a:r>
            <a:r>
              <a:rPr lang="zh-CN" altLang="zh-CN"/>
              <a:t>中的任意数据</a:t>
            </a:r>
            <a:r>
              <a:rPr lang="zh-CN" altLang="en-US"/>
              <a:t>。</a:t>
            </a:r>
            <a:endParaRPr lang="en-US" altLang="zh-CN"/>
          </a:p>
          <a:p>
            <a:pPr marL="361950" indent="-361950"/>
            <a:r>
              <a:rPr lang="zh-CN" altLang="zh-CN"/>
              <a:t>在</a:t>
            </a:r>
            <a:r>
              <a:rPr lang="en-US" altLang="zh-CN"/>
              <a:t>loc</a:t>
            </a:r>
            <a:r>
              <a:rPr lang="zh-CN" altLang="zh-CN"/>
              <a:t>使用的时候内部传入的行索引名称如果为一个区间，则前后均为闭区间；</a:t>
            </a:r>
            <a:r>
              <a:rPr lang="en-US" altLang="zh-CN"/>
              <a:t>iloc</a:t>
            </a:r>
            <a:r>
              <a:rPr lang="zh-CN" altLang="zh-CN"/>
              <a:t>方法使用时内部传入的行索引位置或列索引位置为区间时，则为前闭后开区间。</a:t>
            </a:r>
            <a:endParaRPr lang="en-US" altLang="zh-CN"/>
          </a:p>
          <a:p>
            <a:pPr marL="361950" indent="-361950"/>
            <a:r>
              <a:rPr lang="en-US" altLang="zh-CN"/>
              <a:t>loc</a:t>
            </a:r>
            <a:r>
              <a:rPr lang="zh-CN" altLang="zh-CN"/>
              <a:t>内部还可以传入表达式，结果会返回满足表达式的所有值</a:t>
            </a:r>
            <a:r>
              <a:rPr lang="zh-CN" altLang="en-US"/>
              <a:t>。</a:t>
            </a:r>
            <a:endParaRPr lang="en-US" altLang="zh-CN">
              <a:latin typeface="Times New Roman" panose="02020603050405020304" pitchFamily="18" charset="0"/>
            </a:endParaRPr>
          </a:p>
        </p:txBody>
      </p:sp>
      <p:sp>
        <p:nvSpPr>
          <p:cNvPr id="29699" name="标题 2">
            <a:extLst>
              <a:ext uri="{FF2B5EF4-FFF2-40B4-BE49-F238E27FC236}">
                <a16:creationId xmlns:a16="http://schemas.microsoft.com/office/drawing/2014/main" id="{DEBDB703-F3E4-4AAC-B8DE-68051BBFDEBF}"/>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29700" name="内容占位符 3">
            <a:extLst>
              <a:ext uri="{FF2B5EF4-FFF2-40B4-BE49-F238E27FC236}">
                <a16:creationId xmlns:a16="http://schemas.microsoft.com/office/drawing/2014/main" id="{565AF5A0-5BFB-42CC-80BC-1EE24CEC1262}"/>
              </a:ext>
            </a:extLst>
          </p:cNvPr>
          <p:cNvSpPr>
            <a:spLocks noGrp="1"/>
          </p:cNvSpPr>
          <p:nvPr>
            <p:ph idx="10"/>
          </p:nvPr>
        </p:nvSpPr>
        <p:spPr/>
        <p:txBody>
          <a:bodyPr/>
          <a:lstStyle/>
          <a:p>
            <a:r>
              <a:rPr lang="en-US" altLang="zh-CN" b="1"/>
              <a:t>1.</a:t>
            </a:r>
            <a:r>
              <a:rPr b="1"/>
              <a:t>查看</a:t>
            </a:r>
            <a:r>
              <a:rPr altLang="zh-CN" b="1"/>
              <a:t>访问</a:t>
            </a:r>
            <a:r>
              <a:rPr lang="en-US" altLang="zh-CN" b="1"/>
              <a:t>DataFrame</a:t>
            </a:r>
            <a:r>
              <a:rPr altLang="zh-CN" b="1"/>
              <a:t>中的数据</a:t>
            </a:r>
            <a:r>
              <a:rPr lang="en-US" altLang="zh-CN" b="1"/>
              <a:t>——loc</a:t>
            </a:r>
            <a:r>
              <a:rPr b="1"/>
              <a:t>，</a:t>
            </a:r>
            <a:r>
              <a:rPr lang="en-US" altLang="zh-CN" b="1"/>
              <a:t>iloc</a:t>
            </a:r>
            <a:r>
              <a:rPr b="1"/>
              <a:t>访问方式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5587AA94-A8B2-4C6C-B2E0-5ECF13FBAE55}"/>
              </a:ext>
            </a:extLst>
          </p:cNvPr>
          <p:cNvSpPr>
            <a:spLocks noGrp="1"/>
          </p:cNvSpPr>
          <p:nvPr>
            <p:ph idx="1"/>
          </p:nvPr>
        </p:nvSpPr>
        <p:spPr/>
        <p:txBody>
          <a:bodyPr/>
          <a:lstStyle/>
          <a:p>
            <a:pPr marL="361950" indent="-361950"/>
            <a:r>
              <a:rPr lang="zh-CN" altLang="en-US"/>
              <a:t>若使用</a:t>
            </a:r>
            <a:r>
              <a:rPr lang="en-US" altLang="zh-CN"/>
              <a:t>detail.iloc[detail['order_id']=='458',[1,5]]</a:t>
            </a:r>
            <a:r>
              <a:rPr lang="zh-CN" altLang="en-US"/>
              <a:t>读取数据，则会报错，</a:t>
            </a:r>
            <a:r>
              <a:rPr lang="zh-CN" altLang="zh-CN"/>
              <a:t>原因在于此处条件返回的为一个布尔值</a:t>
            </a:r>
            <a:r>
              <a:rPr lang="en-US" altLang="zh-CN"/>
              <a:t>Series</a:t>
            </a:r>
            <a:r>
              <a:rPr lang="zh-CN" altLang="zh-CN"/>
              <a:t>，而</a:t>
            </a:r>
            <a:r>
              <a:rPr lang="en-US" altLang="zh-CN"/>
              <a:t>iloc</a:t>
            </a:r>
            <a:r>
              <a:rPr lang="zh-CN" altLang="zh-CN"/>
              <a:t>可以接收的数据类型并不包括</a:t>
            </a:r>
            <a:r>
              <a:rPr lang="en-US" altLang="zh-CN"/>
              <a:t>Series</a:t>
            </a:r>
            <a:r>
              <a:rPr lang="zh-CN" altLang="zh-CN"/>
              <a:t>。根据</a:t>
            </a:r>
            <a:r>
              <a:rPr lang="en-US" altLang="zh-CN"/>
              <a:t>Series</a:t>
            </a:r>
            <a:r>
              <a:rPr lang="zh-CN" altLang="zh-CN"/>
              <a:t>的构成只要取出该</a:t>
            </a:r>
            <a:r>
              <a:rPr lang="en-US" altLang="zh-CN"/>
              <a:t>Series</a:t>
            </a:r>
            <a:r>
              <a:rPr lang="zh-CN" altLang="zh-CN"/>
              <a:t>的</a:t>
            </a:r>
            <a:r>
              <a:rPr lang="en-US" altLang="zh-CN"/>
              <a:t>values</a:t>
            </a:r>
            <a:r>
              <a:rPr lang="zh-CN" altLang="zh-CN"/>
              <a:t>就可以了</a:t>
            </a:r>
            <a:r>
              <a:rPr lang="zh-CN" altLang="en-US"/>
              <a:t>。需改为</a:t>
            </a:r>
            <a:r>
              <a:rPr lang="en-US" altLang="zh-CN"/>
              <a:t>detail.iloc[(detail['order_id']=='458').values,[1,5]])</a:t>
            </a:r>
            <a:r>
              <a:rPr lang="zh-CN" altLang="en-US"/>
              <a:t>。</a:t>
            </a:r>
            <a:endParaRPr lang="en-US" altLang="zh-CN"/>
          </a:p>
          <a:p>
            <a:pPr marL="361950" indent="-361950"/>
            <a:r>
              <a:rPr lang="en-US" altLang="zh-CN"/>
              <a:t>loc</a:t>
            </a:r>
            <a:r>
              <a:rPr lang="zh-CN" altLang="zh-CN"/>
              <a:t>更加灵活多变，代码的可读性更高，</a:t>
            </a:r>
            <a:r>
              <a:rPr lang="en-US" altLang="zh-CN"/>
              <a:t>iloc</a:t>
            </a:r>
            <a:r>
              <a:rPr lang="zh-CN" altLang="zh-CN"/>
              <a:t>的代码简洁，但可读性不高。具体在数据分析工作中使用哪一种方法，根据情况而定，大多数时候建议使用</a:t>
            </a:r>
            <a:r>
              <a:rPr lang="en-US" altLang="zh-CN"/>
              <a:t>loc</a:t>
            </a:r>
            <a:r>
              <a:rPr lang="zh-CN" altLang="zh-CN"/>
              <a:t>方法。</a:t>
            </a:r>
            <a:endParaRPr lang="en-US" altLang="zh-CN"/>
          </a:p>
        </p:txBody>
      </p:sp>
      <p:sp>
        <p:nvSpPr>
          <p:cNvPr id="30723" name="标题 2">
            <a:extLst>
              <a:ext uri="{FF2B5EF4-FFF2-40B4-BE49-F238E27FC236}">
                <a16:creationId xmlns:a16="http://schemas.microsoft.com/office/drawing/2014/main" id="{20D03B74-D8F7-4205-96E8-EE6EBE786819}"/>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30724" name="内容占位符 3">
            <a:extLst>
              <a:ext uri="{FF2B5EF4-FFF2-40B4-BE49-F238E27FC236}">
                <a16:creationId xmlns:a16="http://schemas.microsoft.com/office/drawing/2014/main" id="{52C6E1EB-03C9-4FEB-9EB1-755F3A36E282}"/>
              </a:ext>
            </a:extLst>
          </p:cNvPr>
          <p:cNvSpPr>
            <a:spLocks noGrp="1"/>
          </p:cNvSpPr>
          <p:nvPr>
            <p:ph idx="10"/>
          </p:nvPr>
        </p:nvSpPr>
        <p:spPr/>
        <p:txBody>
          <a:bodyPr/>
          <a:lstStyle/>
          <a:p>
            <a:r>
              <a:rPr lang="en-US" altLang="zh-CN" b="1"/>
              <a:t>1.</a:t>
            </a:r>
            <a:r>
              <a:rPr b="1"/>
              <a:t>查看</a:t>
            </a:r>
            <a:r>
              <a:rPr altLang="zh-CN" b="1"/>
              <a:t>访问</a:t>
            </a:r>
            <a:r>
              <a:rPr lang="en-US" altLang="zh-CN" b="1"/>
              <a:t>DataFrame</a:t>
            </a:r>
            <a:r>
              <a:rPr altLang="zh-CN" b="1"/>
              <a:t>中的数据</a:t>
            </a:r>
            <a:r>
              <a:rPr lang="en-US" altLang="zh-CN" b="1"/>
              <a:t>——loc</a:t>
            </a:r>
            <a:r>
              <a:rPr b="1"/>
              <a:t>，</a:t>
            </a:r>
            <a:r>
              <a:rPr lang="en-US" altLang="zh-CN" b="1"/>
              <a:t>iloc</a:t>
            </a:r>
            <a:r>
              <a:rPr b="1"/>
              <a:t>访问方式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7F4B2F-3D96-4A70-8591-58BE901BF0C5}"/>
              </a:ext>
            </a:extLst>
          </p:cNvPr>
          <p:cNvSpPr>
            <a:spLocks noGrp="1"/>
          </p:cNvSpPr>
          <p:nvPr>
            <p:ph idx="1"/>
          </p:nvPr>
        </p:nvSpPr>
        <p:spPr/>
        <p:txBody>
          <a:bodyPr/>
          <a:lstStyle/>
          <a:p>
            <a:pPr>
              <a:defRPr/>
            </a:pPr>
            <a:r>
              <a:rPr lang="en-US" altLang="zh-CN" dirty="0"/>
              <a:t>ix</a:t>
            </a:r>
            <a:r>
              <a:rPr lang="zh-CN" altLang="zh-CN" dirty="0"/>
              <a:t>方法更像是</a:t>
            </a:r>
            <a:r>
              <a:rPr lang="en-US" altLang="zh-CN" dirty="0" err="1"/>
              <a:t>loc</a:t>
            </a:r>
            <a:r>
              <a:rPr lang="zh-CN" altLang="zh-CN" dirty="0"/>
              <a:t>和</a:t>
            </a:r>
            <a:r>
              <a:rPr lang="en-US" altLang="zh-CN" dirty="0" err="1"/>
              <a:t>iloc</a:t>
            </a:r>
            <a:r>
              <a:rPr lang="zh-CN" altLang="zh-CN" dirty="0"/>
              <a:t>两种切片方法的融合。</a:t>
            </a:r>
            <a:r>
              <a:rPr lang="en-US" altLang="zh-CN" dirty="0"/>
              <a:t>ix</a:t>
            </a:r>
            <a:r>
              <a:rPr lang="zh-CN" altLang="zh-CN" dirty="0"/>
              <a:t>方法在使用时既可以接收索引名称也可以接收索引位置。其使用方法如下。</a:t>
            </a:r>
            <a:endParaRPr lang="en-US" altLang="zh-CN" dirty="0">
              <a:latin typeface="Times New Roman" pitchFamily="18" charset="0"/>
            </a:endParaRPr>
          </a:p>
          <a:p>
            <a:pPr marL="0" indent="0">
              <a:buFont typeface="Wingdings" panose="05000000000000000000" pitchFamily="2" charset="2"/>
              <a:buNone/>
              <a:defRPr/>
            </a:pPr>
            <a:r>
              <a:rPr lang="en-US" altLang="zh-CN" i="1" dirty="0"/>
              <a:t>    </a:t>
            </a:r>
            <a:r>
              <a:rPr lang="en-US" altLang="zh-CN" i="1" dirty="0" err="1"/>
              <a:t>DataFrame.</a:t>
            </a:r>
            <a:r>
              <a:rPr lang="en-US" altLang="zh-CN" b="1" i="1" dirty="0" err="1"/>
              <a:t>ix</a:t>
            </a:r>
            <a:r>
              <a:rPr lang="en-US" altLang="zh-CN" i="1" dirty="0"/>
              <a:t>[</a:t>
            </a:r>
            <a:r>
              <a:rPr lang="zh-CN" altLang="zh-CN" i="1" dirty="0"/>
              <a:t>行索引的名称或位置或者条件</a:t>
            </a:r>
            <a:r>
              <a:rPr lang="en-US" altLang="zh-CN" i="1" dirty="0"/>
              <a:t>, </a:t>
            </a:r>
            <a:r>
              <a:rPr lang="zh-CN" altLang="zh-CN" i="1" dirty="0"/>
              <a:t>列索引名称或位置</a:t>
            </a:r>
            <a:r>
              <a:rPr lang="en-US" altLang="zh-CN" i="1" dirty="0"/>
              <a:t>]</a:t>
            </a:r>
          </a:p>
          <a:p>
            <a:pPr>
              <a:defRPr/>
            </a:pPr>
            <a:r>
              <a:rPr lang="zh-CN" altLang="zh-CN" dirty="0"/>
              <a:t>使用</a:t>
            </a:r>
            <a:r>
              <a:rPr lang="en-US" altLang="zh-CN" dirty="0"/>
              <a:t>ix</a:t>
            </a:r>
            <a:r>
              <a:rPr lang="zh-CN" altLang="zh-CN" dirty="0"/>
              <a:t>方法时有个注意事项，第一条，当索引名称和位置存在部分重叠时，</a:t>
            </a:r>
            <a:r>
              <a:rPr lang="en-US" altLang="zh-CN" dirty="0"/>
              <a:t>ix</a:t>
            </a:r>
            <a:r>
              <a:rPr lang="zh-CN" altLang="zh-CN" dirty="0"/>
              <a:t>默认优先识别名称</a:t>
            </a:r>
            <a:r>
              <a:rPr lang="zh-CN" altLang="en-US" dirty="0"/>
              <a:t>。</a:t>
            </a:r>
            <a:endParaRPr lang="zh-CN" altLang="zh-CN" dirty="0"/>
          </a:p>
        </p:txBody>
      </p:sp>
      <p:sp>
        <p:nvSpPr>
          <p:cNvPr id="31747" name="标题 2">
            <a:extLst>
              <a:ext uri="{FF2B5EF4-FFF2-40B4-BE49-F238E27FC236}">
                <a16:creationId xmlns:a16="http://schemas.microsoft.com/office/drawing/2014/main" id="{9E0D91BA-392A-44DC-8FB0-54D0F7096E4C}"/>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31748" name="内容占位符 3">
            <a:extLst>
              <a:ext uri="{FF2B5EF4-FFF2-40B4-BE49-F238E27FC236}">
                <a16:creationId xmlns:a16="http://schemas.microsoft.com/office/drawing/2014/main" id="{95AFB63B-E04E-4152-9943-DBCD56C6FB11}"/>
              </a:ext>
            </a:extLst>
          </p:cNvPr>
          <p:cNvSpPr>
            <a:spLocks noGrp="1"/>
          </p:cNvSpPr>
          <p:nvPr>
            <p:ph idx="10"/>
          </p:nvPr>
        </p:nvSpPr>
        <p:spPr/>
        <p:txBody>
          <a:bodyPr/>
          <a:lstStyle/>
          <a:p>
            <a:r>
              <a:rPr lang="en-US" altLang="zh-CN" b="1"/>
              <a:t>1.</a:t>
            </a:r>
            <a:r>
              <a:rPr b="1"/>
              <a:t>查看</a:t>
            </a:r>
            <a:r>
              <a:rPr altLang="zh-CN" b="1"/>
              <a:t>访问</a:t>
            </a:r>
            <a:r>
              <a:rPr lang="en-US" altLang="zh-CN" b="1"/>
              <a:t>DataFrame</a:t>
            </a:r>
            <a:r>
              <a:rPr altLang="zh-CN" b="1"/>
              <a:t>中的数据</a:t>
            </a:r>
            <a:r>
              <a:rPr lang="en-US" altLang="zh-CN" b="1"/>
              <a:t>——</a:t>
            </a:r>
            <a:r>
              <a:rPr b="1"/>
              <a:t>切片方法之</a:t>
            </a:r>
            <a:r>
              <a:rPr lang="en-US" altLang="zh-CN" b="1"/>
              <a:t>ix</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E4ACA8-7160-428F-8527-D9936B450F55}"/>
              </a:ext>
            </a:extLst>
          </p:cNvPr>
          <p:cNvSpPr>
            <a:spLocks noGrp="1"/>
          </p:cNvSpPr>
          <p:nvPr>
            <p:ph idx="1"/>
          </p:nvPr>
        </p:nvSpPr>
        <p:spPr/>
        <p:txBody>
          <a:bodyPr/>
          <a:lstStyle/>
          <a:p>
            <a:pPr marL="0" indent="0">
              <a:buFont typeface="Wingdings" panose="05000000000000000000" pitchFamily="2" charset="2"/>
              <a:buNone/>
              <a:defRPr/>
            </a:pPr>
            <a:r>
              <a:rPr lang="zh-CN" altLang="zh-CN" dirty="0"/>
              <a:t>控制</a:t>
            </a:r>
            <a:r>
              <a:rPr lang="en-US" altLang="zh-CN" dirty="0"/>
              <a:t>ix</a:t>
            </a:r>
            <a:r>
              <a:rPr lang="zh-CN" altLang="zh-CN" dirty="0"/>
              <a:t>方法需要注意以下几点。</a:t>
            </a:r>
          </a:p>
          <a:p>
            <a:pPr>
              <a:defRPr/>
            </a:pPr>
            <a:r>
              <a:rPr lang="zh-CN" altLang="zh-CN" dirty="0"/>
              <a:t>使用</a:t>
            </a:r>
            <a:r>
              <a:rPr lang="en-US" altLang="zh-CN" dirty="0"/>
              <a:t>ix</a:t>
            </a:r>
            <a:r>
              <a:rPr lang="zh-CN" altLang="zh-CN" dirty="0"/>
              <a:t>参数时，尽量保持行索引名称和行索引位置重叠，使用时就无须考虑取值时区间的问题。一律为闭区间。</a:t>
            </a:r>
          </a:p>
          <a:p>
            <a:pPr>
              <a:defRPr/>
            </a:pPr>
            <a:r>
              <a:rPr lang="zh-CN" altLang="zh-CN" dirty="0"/>
              <a:t>使用列索引名称，而非列索引位置。主要用来保证代码可读性。</a:t>
            </a:r>
          </a:p>
          <a:p>
            <a:pPr>
              <a:defRPr/>
            </a:pPr>
            <a:r>
              <a:rPr lang="zh-CN" altLang="zh-CN" dirty="0"/>
              <a:t>使用列索引位置时，需要注解。同样保证代码可读性。</a:t>
            </a:r>
          </a:p>
          <a:p>
            <a:pPr>
              <a:defRPr/>
            </a:pPr>
            <a:r>
              <a:rPr lang="zh-CN" altLang="zh-CN" dirty="0"/>
              <a:t>除此之外</a:t>
            </a:r>
            <a:r>
              <a:rPr lang="en-US" altLang="zh-CN" dirty="0"/>
              <a:t>ix</a:t>
            </a:r>
            <a:r>
              <a:rPr lang="zh-CN" altLang="zh-CN" dirty="0"/>
              <a:t>方法还有一个缺点，就是在面对数据量巨大的任务的时候，其效率会低于</a:t>
            </a:r>
            <a:r>
              <a:rPr lang="en-US" altLang="zh-CN" dirty="0" err="1"/>
              <a:t>loc</a:t>
            </a:r>
            <a:r>
              <a:rPr lang="zh-CN" altLang="zh-CN" dirty="0"/>
              <a:t>和</a:t>
            </a:r>
            <a:r>
              <a:rPr lang="en-US" altLang="zh-CN" dirty="0" err="1"/>
              <a:t>iloc</a:t>
            </a:r>
            <a:r>
              <a:rPr lang="zh-CN" altLang="zh-CN" dirty="0"/>
              <a:t>方法，所以在日常的数据分析工作中建议使用</a:t>
            </a:r>
            <a:r>
              <a:rPr lang="en-US" altLang="zh-CN" dirty="0" err="1"/>
              <a:t>loc</a:t>
            </a:r>
            <a:r>
              <a:rPr lang="zh-CN" altLang="zh-CN" dirty="0"/>
              <a:t>和</a:t>
            </a:r>
            <a:r>
              <a:rPr lang="en-US" altLang="zh-CN" dirty="0" err="1"/>
              <a:t>iloc</a:t>
            </a:r>
            <a:r>
              <a:rPr lang="zh-CN" altLang="zh-CN" dirty="0"/>
              <a:t>方法来执行切片操作。</a:t>
            </a:r>
          </a:p>
        </p:txBody>
      </p:sp>
      <p:sp>
        <p:nvSpPr>
          <p:cNvPr id="32771" name="标题 2">
            <a:extLst>
              <a:ext uri="{FF2B5EF4-FFF2-40B4-BE49-F238E27FC236}">
                <a16:creationId xmlns:a16="http://schemas.microsoft.com/office/drawing/2014/main" id="{0BC11D29-B175-4BDB-B86A-30681600BCF3}"/>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32772" name="内容占位符 3">
            <a:extLst>
              <a:ext uri="{FF2B5EF4-FFF2-40B4-BE49-F238E27FC236}">
                <a16:creationId xmlns:a16="http://schemas.microsoft.com/office/drawing/2014/main" id="{828504C7-EB8D-4599-9827-E4197464B7D6}"/>
              </a:ext>
            </a:extLst>
          </p:cNvPr>
          <p:cNvSpPr>
            <a:spLocks noGrp="1"/>
          </p:cNvSpPr>
          <p:nvPr>
            <p:ph idx="10"/>
          </p:nvPr>
        </p:nvSpPr>
        <p:spPr/>
        <p:txBody>
          <a:bodyPr/>
          <a:lstStyle/>
          <a:p>
            <a:r>
              <a:rPr lang="en-US" altLang="zh-CN" b="1"/>
              <a:t>1.</a:t>
            </a:r>
            <a:r>
              <a:rPr b="1"/>
              <a:t>查看</a:t>
            </a:r>
            <a:r>
              <a:rPr altLang="zh-CN" b="1"/>
              <a:t>访问</a:t>
            </a:r>
            <a:r>
              <a:rPr lang="en-US" altLang="zh-CN" b="1"/>
              <a:t>DataFrame</a:t>
            </a:r>
            <a:r>
              <a:rPr altLang="zh-CN" b="1"/>
              <a:t>中的数据</a:t>
            </a:r>
            <a:r>
              <a:rPr lang="en-US" altLang="zh-CN" b="1"/>
              <a:t>——</a:t>
            </a:r>
            <a:r>
              <a:rPr b="1"/>
              <a:t>切片方法之</a:t>
            </a:r>
            <a:r>
              <a:rPr lang="en-US" altLang="zh-CN" b="1"/>
              <a:t>ix</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688EFD0F-CDC2-4D62-A5FA-453D40B5F246}"/>
              </a:ext>
            </a:extLst>
          </p:cNvPr>
          <p:cNvSpPr>
            <a:spLocks noGrp="1"/>
          </p:cNvSpPr>
          <p:nvPr>
            <p:ph idx="1"/>
          </p:nvPr>
        </p:nvSpPr>
        <p:spPr/>
        <p:txBody>
          <a:bodyPr/>
          <a:lstStyle/>
          <a:p>
            <a:pPr marL="361950" indent="-361950"/>
            <a:r>
              <a:rPr lang="zh-CN" altLang="zh-CN"/>
              <a:t>更改</a:t>
            </a:r>
            <a:r>
              <a:rPr lang="en-US" altLang="zh-CN"/>
              <a:t>DataFrame</a:t>
            </a:r>
            <a:r>
              <a:rPr lang="zh-CN" altLang="zh-CN"/>
              <a:t>中的数据，原理是将这部分数据提取出来，重新赋值为新的数据</a:t>
            </a:r>
            <a:r>
              <a:rPr lang="zh-CN" altLang="en-US"/>
              <a:t>。</a:t>
            </a:r>
            <a:endParaRPr lang="en-US" altLang="zh-CN"/>
          </a:p>
          <a:p>
            <a:pPr marL="361950" indent="-361950"/>
            <a:r>
              <a:rPr lang="zh-CN" altLang="zh-CN"/>
              <a:t>需要注意的是，数据更改直接针对</a:t>
            </a:r>
            <a:r>
              <a:rPr lang="en-US" altLang="zh-CN"/>
              <a:t>DataFrame</a:t>
            </a:r>
            <a:r>
              <a:rPr lang="zh-CN" altLang="zh-CN"/>
              <a:t>原数据更改，操作无法撤销，如果做出更改，需要对更改条件做确认或对数据进行备份。</a:t>
            </a:r>
          </a:p>
        </p:txBody>
      </p:sp>
      <p:sp>
        <p:nvSpPr>
          <p:cNvPr id="33795" name="标题 2">
            <a:extLst>
              <a:ext uri="{FF2B5EF4-FFF2-40B4-BE49-F238E27FC236}">
                <a16:creationId xmlns:a16="http://schemas.microsoft.com/office/drawing/2014/main" id="{F485C8B3-CF2D-4300-B991-F310E20F97F4}"/>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33796" name="内容占位符 3">
            <a:extLst>
              <a:ext uri="{FF2B5EF4-FFF2-40B4-BE49-F238E27FC236}">
                <a16:creationId xmlns:a16="http://schemas.microsoft.com/office/drawing/2014/main" id="{2E688947-D7C2-4BFD-BCFE-A94DA5A408B9}"/>
              </a:ext>
            </a:extLst>
          </p:cNvPr>
          <p:cNvSpPr>
            <a:spLocks noGrp="1"/>
          </p:cNvSpPr>
          <p:nvPr>
            <p:ph idx="10"/>
          </p:nvPr>
        </p:nvSpPr>
        <p:spPr/>
        <p:txBody>
          <a:bodyPr/>
          <a:lstStyle/>
          <a:p>
            <a:r>
              <a:rPr lang="en-US" altLang="zh-CN" b="1"/>
              <a:t>2.</a:t>
            </a:r>
            <a:r>
              <a:rPr b="1"/>
              <a:t>更新修改</a:t>
            </a:r>
            <a:r>
              <a:rPr lang="en-US" altLang="zh-CN" b="1"/>
              <a:t>DataFrame</a:t>
            </a:r>
            <a:r>
              <a:rPr b="1"/>
              <a:t>中的数据</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FA844CD3-853D-4584-A38C-430BEF7C4072}"/>
              </a:ext>
            </a:extLst>
          </p:cNvPr>
          <p:cNvSpPr>
            <a:spLocks noGrp="1"/>
          </p:cNvSpPr>
          <p:nvPr>
            <p:ph idx="1"/>
          </p:nvPr>
        </p:nvSpPr>
        <p:spPr>
          <a:xfrm>
            <a:off x="423863" y="1741488"/>
            <a:ext cx="11256962" cy="4370387"/>
          </a:xfrm>
        </p:spPr>
        <p:txBody>
          <a:bodyPr/>
          <a:lstStyle/>
          <a:p>
            <a:pPr marL="361950" indent="-361950"/>
            <a:r>
              <a:rPr lang="en-US" altLang="zh-CN"/>
              <a:t>DataFrame</a:t>
            </a:r>
            <a:r>
              <a:rPr lang="zh-CN" altLang="zh-CN"/>
              <a:t>添加一列的方法非常简单，只需要新建一个列索引。并对该索引下的数据进行赋值操作即</a:t>
            </a:r>
            <a:r>
              <a:rPr lang="zh-CN" altLang="en-US"/>
              <a:t>可。</a:t>
            </a:r>
            <a:endParaRPr lang="en-US" altLang="zh-CN"/>
          </a:p>
          <a:p>
            <a:pPr marL="361950" indent="-361950"/>
            <a:r>
              <a:rPr lang="zh-CN" altLang="zh-CN"/>
              <a:t>新增的一列值是相同的则直接赋值一个常量即可</a:t>
            </a:r>
            <a:r>
              <a:rPr lang="zh-CN" altLang="en-US"/>
              <a:t>。</a:t>
            </a:r>
          </a:p>
        </p:txBody>
      </p:sp>
      <p:sp>
        <p:nvSpPr>
          <p:cNvPr id="34819" name="标题 2">
            <a:extLst>
              <a:ext uri="{FF2B5EF4-FFF2-40B4-BE49-F238E27FC236}">
                <a16:creationId xmlns:a16="http://schemas.microsoft.com/office/drawing/2014/main" id="{F40A7575-36C8-43EB-8326-B111737081A7}"/>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34820" name="内容占位符 3">
            <a:extLst>
              <a:ext uri="{FF2B5EF4-FFF2-40B4-BE49-F238E27FC236}">
                <a16:creationId xmlns:a16="http://schemas.microsoft.com/office/drawing/2014/main" id="{4C076986-9E73-4307-8A83-56FABA88DE1F}"/>
              </a:ext>
            </a:extLst>
          </p:cNvPr>
          <p:cNvSpPr>
            <a:spLocks noGrp="1"/>
          </p:cNvSpPr>
          <p:nvPr>
            <p:ph idx="10"/>
          </p:nvPr>
        </p:nvSpPr>
        <p:spPr/>
        <p:txBody>
          <a:bodyPr/>
          <a:lstStyle/>
          <a:p>
            <a:r>
              <a:rPr lang="en-US" altLang="zh-CN" b="1"/>
              <a:t>3.</a:t>
            </a:r>
            <a:r>
              <a:rPr b="1"/>
              <a:t>为</a:t>
            </a:r>
            <a:r>
              <a:rPr lang="en-US" altLang="zh-CN" b="1"/>
              <a:t>DataFrame</a:t>
            </a:r>
            <a:r>
              <a:rPr b="1"/>
              <a:t>增添数据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8EF262-9696-45AA-AD14-26CAB99075D1}"/>
              </a:ext>
            </a:extLst>
          </p:cNvPr>
          <p:cNvSpPr>
            <a:spLocks noGrp="1"/>
          </p:cNvSpPr>
          <p:nvPr>
            <p:ph idx="1"/>
          </p:nvPr>
        </p:nvSpPr>
        <p:spPr>
          <a:xfrm>
            <a:off x="423863" y="1741488"/>
            <a:ext cx="11256962" cy="4370387"/>
          </a:xfrm>
        </p:spPr>
        <p:txBody>
          <a:bodyPr/>
          <a:lstStyle/>
          <a:p>
            <a:pPr marL="0" indent="0">
              <a:buFont typeface="Wingdings" panose="05000000000000000000" pitchFamily="2" charset="2"/>
              <a:buNone/>
              <a:defRPr/>
            </a:pPr>
            <a:r>
              <a:rPr lang="zh-CN" altLang="zh-CN" dirty="0"/>
              <a:t>删除某列或某行数据需要用到</a:t>
            </a:r>
            <a:r>
              <a:rPr lang="en-US" altLang="zh-CN" dirty="0"/>
              <a:t>pandas</a:t>
            </a:r>
            <a:r>
              <a:rPr lang="zh-CN" altLang="zh-CN" dirty="0"/>
              <a:t>提供的方法</a:t>
            </a:r>
            <a:r>
              <a:rPr lang="en-US" altLang="zh-CN" dirty="0"/>
              <a:t>drop</a:t>
            </a:r>
            <a:r>
              <a:rPr lang="zh-CN" altLang="zh-CN" dirty="0"/>
              <a:t>，</a:t>
            </a:r>
            <a:r>
              <a:rPr lang="en-US" altLang="zh-CN" dirty="0"/>
              <a:t>drop</a:t>
            </a:r>
            <a:r>
              <a:rPr lang="zh-CN" altLang="zh-CN" dirty="0"/>
              <a:t>方法的用法如下。</a:t>
            </a:r>
            <a:endParaRPr lang="en-US" altLang="zh-CN" dirty="0"/>
          </a:p>
          <a:p>
            <a:pPr>
              <a:defRPr/>
            </a:pPr>
            <a:r>
              <a:rPr lang="en-US" altLang="zh-CN" dirty="0"/>
              <a:t>axis</a:t>
            </a:r>
            <a:r>
              <a:rPr lang="zh-CN" altLang="en-US" dirty="0"/>
              <a:t>为</a:t>
            </a:r>
            <a:r>
              <a:rPr lang="en-US" altLang="zh-CN" dirty="0"/>
              <a:t>0</a:t>
            </a:r>
            <a:r>
              <a:rPr lang="zh-CN" altLang="en-US" dirty="0"/>
              <a:t>时表示删除行，</a:t>
            </a:r>
            <a:r>
              <a:rPr lang="en-US" altLang="zh-CN" dirty="0"/>
              <a:t>axis</a:t>
            </a:r>
            <a:r>
              <a:rPr lang="zh-CN" altLang="en-US" dirty="0"/>
              <a:t>为</a:t>
            </a:r>
            <a:r>
              <a:rPr lang="en-US" altLang="zh-CN" dirty="0"/>
              <a:t>1</a:t>
            </a:r>
            <a:r>
              <a:rPr lang="zh-CN" altLang="en-US" dirty="0"/>
              <a:t>时表示删除列。</a:t>
            </a:r>
            <a:endParaRPr lang="en-US" altLang="zh-CN" dirty="0"/>
          </a:p>
          <a:p>
            <a:pPr marL="0" indent="0">
              <a:buFont typeface="Wingdings" panose="05000000000000000000" pitchFamily="2" charset="2"/>
              <a:buNone/>
              <a:defRPr/>
            </a:pPr>
            <a:r>
              <a:rPr lang="en-US" altLang="zh-CN" sz="2200" i="1" dirty="0">
                <a:latin typeface="Times New Roman" pitchFamily="18" charset="0"/>
              </a:rPr>
              <a:t>     drop(labels, axis=0, level=None, </a:t>
            </a:r>
            <a:r>
              <a:rPr lang="en-US" altLang="zh-CN" sz="2200" i="1" dirty="0" err="1">
                <a:latin typeface="Times New Roman" pitchFamily="18" charset="0"/>
              </a:rPr>
              <a:t>inplace</a:t>
            </a:r>
            <a:r>
              <a:rPr lang="en-US" altLang="zh-CN" sz="2200" i="1" dirty="0">
                <a:latin typeface="Times New Roman" pitchFamily="18" charset="0"/>
              </a:rPr>
              <a:t>=False, errors='raise')</a:t>
            </a:r>
          </a:p>
          <a:p>
            <a:pPr>
              <a:defRPr/>
            </a:pPr>
            <a:r>
              <a:rPr lang="zh-CN" altLang="en-US" dirty="0"/>
              <a:t>常用参数如下所示。</a:t>
            </a:r>
            <a:endParaRPr lang="en-US" altLang="zh-CN" dirty="0"/>
          </a:p>
          <a:p>
            <a:pPr marL="0" indent="0">
              <a:buFont typeface="Wingdings" panose="05000000000000000000" pitchFamily="2" charset="2"/>
              <a:buNone/>
              <a:defRPr/>
            </a:pPr>
            <a:endParaRPr lang="zh-CN" altLang="en-US" sz="2200" dirty="0">
              <a:latin typeface="Times New Roman" pitchFamily="18" charset="0"/>
            </a:endParaRPr>
          </a:p>
        </p:txBody>
      </p:sp>
      <p:sp>
        <p:nvSpPr>
          <p:cNvPr id="35843" name="标题 2">
            <a:extLst>
              <a:ext uri="{FF2B5EF4-FFF2-40B4-BE49-F238E27FC236}">
                <a16:creationId xmlns:a16="http://schemas.microsoft.com/office/drawing/2014/main" id="{6C55EF6C-6795-40C7-9335-538F000B69CF}"/>
              </a:ext>
            </a:extLst>
          </p:cNvPr>
          <p:cNvSpPr>
            <a:spLocks noGrp="1"/>
          </p:cNvSpPr>
          <p:nvPr>
            <p:ph type="title"/>
          </p:nvPr>
        </p:nvSpPr>
        <p:spPr/>
        <p:txBody>
          <a:bodyPr/>
          <a:lstStyle/>
          <a:p>
            <a:r>
              <a:rPr lang="zh-CN" altLang="en-US"/>
              <a:t>查</a:t>
            </a:r>
            <a:r>
              <a:rPr lang="zh-CN" altLang="zh-CN"/>
              <a:t>改增删</a:t>
            </a:r>
            <a:r>
              <a:rPr lang="en-US" altLang="zh-CN"/>
              <a:t>DataFrame</a:t>
            </a:r>
            <a:r>
              <a:rPr lang="zh-CN" altLang="zh-CN"/>
              <a:t>数据</a:t>
            </a:r>
            <a:endParaRPr lang="zh-CN" altLang="en-US"/>
          </a:p>
        </p:txBody>
      </p:sp>
      <p:sp>
        <p:nvSpPr>
          <p:cNvPr id="35844" name="内容占位符 3">
            <a:extLst>
              <a:ext uri="{FF2B5EF4-FFF2-40B4-BE49-F238E27FC236}">
                <a16:creationId xmlns:a16="http://schemas.microsoft.com/office/drawing/2014/main" id="{4F82D8F1-B353-4B46-84DF-2AF607EA8BB1}"/>
              </a:ext>
            </a:extLst>
          </p:cNvPr>
          <p:cNvSpPr>
            <a:spLocks noGrp="1"/>
          </p:cNvSpPr>
          <p:nvPr>
            <p:ph idx="10"/>
          </p:nvPr>
        </p:nvSpPr>
        <p:spPr/>
        <p:txBody>
          <a:bodyPr/>
          <a:lstStyle/>
          <a:p>
            <a:r>
              <a:rPr lang="en-US" altLang="zh-CN" b="1"/>
              <a:t>4.</a:t>
            </a:r>
            <a:r>
              <a:rPr b="1"/>
              <a:t>删除某列或某行数据</a:t>
            </a:r>
          </a:p>
        </p:txBody>
      </p:sp>
      <p:graphicFrame>
        <p:nvGraphicFramePr>
          <p:cNvPr id="5" name="表格 4">
            <a:extLst>
              <a:ext uri="{FF2B5EF4-FFF2-40B4-BE49-F238E27FC236}">
                <a16:creationId xmlns:a16="http://schemas.microsoft.com/office/drawing/2014/main" id="{160589A9-DF35-4CB0-9091-46CC1C58EFBA}"/>
              </a:ext>
            </a:extLst>
          </p:cNvPr>
          <p:cNvGraphicFramePr>
            <a:graphicFrameLocks noGrp="1"/>
          </p:cNvGraphicFramePr>
          <p:nvPr>
            <p:extLst>
              <p:ext uri="{D42A27DB-BD31-4B8C-83A1-F6EECF244321}">
                <p14:modId xmlns:p14="http://schemas.microsoft.com/office/powerpoint/2010/main" val="841014900"/>
              </p:ext>
            </p:extLst>
          </p:nvPr>
        </p:nvGraphicFramePr>
        <p:xfrm>
          <a:off x="743366" y="3951285"/>
          <a:ext cx="8152158" cy="2160590"/>
        </p:xfrm>
        <a:graphic>
          <a:graphicData uri="http://schemas.openxmlformats.org/drawingml/2006/table">
            <a:tbl>
              <a:tblPr firstRow="1" firstCol="1" bandRow="1">
                <a:tableStyleId>{5C22544A-7EE6-4342-B048-85BDC9FD1C3A}</a:tableStyleId>
              </a:tblPr>
              <a:tblGrid>
                <a:gridCol w="1172387">
                  <a:extLst>
                    <a:ext uri="{9D8B030D-6E8A-4147-A177-3AD203B41FA5}">
                      <a16:colId xmlns:a16="http://schemas.microsoft.com/office/drawing/2014/main" val="20000"/>
                    </a:ext>
                  </a:extLst>
                </a:gridCol>
                <a:gridCol w="6979771">
                  <a:extLst>
                    <a:ext uri="{9D8B030D-6E8A-4147-A177-3AD203B41FA5}">
                      <a16:colId xmlns:a16="http://schemas.microsoft.com/office/drawing/2014/main" val="20001"/>
                    </a:ext>
                  </a:extLst>
                </a:gridCol>
              </a:tblGrid>
              <a:tr h="432118">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54851" marR="54851" marT="0" marB="0"/>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0"/>
                  </a:ext>
                </a:extLst>
              </a:tr>
              <a:tr h="432118">
                <a:tc>
                  <a:txBody>
                    <a:bodyPr/>
                    <a:lstStyle/>
                    <a:p>
                      <a:pPr algn="ctr">
                        <a:lnSpc>
                          <a:spcPct val="150000"/>
                        </a:lnSpc>
                        <a:spcAft>
                          <a:spcPts val="0"/>
                        </a:spcAft>
                      </a:pPr>
                      <a:r>
                        <a:rPr lang="en-US" sz="1800" b="0" kern="0" dirty="0">
                          <a:effectLst/>
                          <a:latin typeface="微软雅黑" pitchFamily="34" charset="-122"/>
                          <a:ea typeface="微软雅黑" pitchFamily="34" charset="-122"/>
                        </a:rPr>
                        <a:t>labels</a:t>
                      </a:r>
                      <a:endParaRPr lang="zh-CN" sz="1800" b="0" kern="100" dirty="0">
                        <a:effectLst/>
                        <a:latin typeface="微软雅黑" pitchFamily="34" charset="-122"/>
                        <a:ea typeface="微软雅黑" pitchFamily="34" charset="-122"/>
                        <a:cs typeface="宋体"/>
                      </a:endParaRPr>
                    </a:p>
                  </a:txBody>
                  <a:tcPr marL="54851" marR="54851"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array</a:t>
                      </a:r>
                      <a:r>
                        <a:rPr lang="zh-CN" sz="1800" kern="0">
                          <a:effectLst/>
                          <a:latin typeface="微软雅黑" pitchFamily="34" charset="-122"/>
                          <a:ea typeface="微软雅黑" pitchFamily="34" charset="-122"/>
                        </a:rPr>
                        <a:t>。代表删除的行或列的标签。无默认。</a:t>
                      </a:r>
                      <a:endParaRPr lang="zh-CN" sz="1800" kern="10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1"/>
                  </a:ext>
                </a:extLst>
              </a:tr>
              <a:tr h="432118">
                <a:tc>
                  <a:txBody>
                    <a:bodyPr/>
                    <a:lstStyle/>
                    <a:p>
                      <a:pPr algn="ctr">
                        <a:lnSpc>
                          <a:spcPct val="150000"/>
                        </a:lnSpc>
                        <a:spcAft>
                          <a:spcPts val="0"/>
                        </a:spcAft>
                      </a:pPr>
                      <a:r>
                        <a:rPr lang="en-US" sz="1800" b="0" kern="0" dirty="0">
                          <a:effectLst/>
                          <a:latin typeface="微软雅黑" pitchFamily="34" charset="-122"/>
                          <a:ea typeface="微软雅黑" pitchFamily="34" charset="-122"/>
                        </a:rPr>
                        <a:t>axis</a:t>
                      </a:r>
                      <a:endParaRPr lang="zh-CN" sz="1800" b="0" kern="100" dirty="0">
                        <a:effectLst/>
                        <a:latin typeface="微软雅黑" pitchFamily="34" charset="-122"/>
                        <a:ea typeface="微软雅黑" pitchFamily="34" charset="-122"/>
                        <a:cs typeface="宋体"/>
                      </a:endParaRPr>
                    </a:p>
                  </a:txBody>
                  <a:tcPr marL="54851" marR="54851"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1</a:t>
                      </a:r>
                      <a:r>
                        <a:rPr lang="zh-CN" sz="1800" kern="0">
                          <a:effectLst/>
                          <a:latin typeface="微软雅黑" pitchFamily="34" charset="-122"/>
                          <a:ea typeface="微软雅黑" pitchFamily="34" charset="-122"/>
                        </a:rPr>
                        <a:t>。代表操作的轴向。默认为</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2"/>
                  </a:ext>
                </a:extLst>
              </a:tr>
              <a:tr h="432118">
                <a:tc>
                  <a:txBody>
                    <a:bodyPr/>
                    <a:lstStyle/>
                    <a:p>
                      <a:pPr algn="ctr">
                        <a:lnSpc>
                          <a:spcPct val="150000"/>
                        </a:lnSpc>
                        <a:spcAft>
                          <a:spcPts val="0"/>
                        </a:spcAft>
                      </a:pPr>
                      <a:r>
                        <a:rPr lang="en-US" sz="1800" b="0" kern="0" dirty="0">
                          <a:effectLst/>
                          <a:latin typeface="微软雅黑" pitchFamily="34" charset="-122"/>
                          <a:ea typeface="微软雅黑" pitchFamily="34" charset="-122"/>
                        </a:rPr>
                        <a:t>levels</a:t>
                      </a:r>
                      <a:endParaRPr lang="zh-CN" sz="1800" b="0" kern="100" dirty="0">
                        <a:effectLst/>
                        <a:latin typeface="微软雅黑" pitchFamily="34" charset="-122"/>
                        <a:ea typeface="微软雅黑" pitchFamily="34" charset="-122"/>
                        <a:cs typeface="宋体"/>
                      </a:endParaRPr>
                    </a:p>
                  </a:txBody>
                  <a:tcPr marL="54851" marR="54851"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int</a:t>
                      </a:r>
                      <a:r>
                        <a:rPr lang="zh-CN" sz="1800" kern="0">
                          <a:effectLst/>
                          <a:latin typeface="微软雅黑" pitchFamily="34" charset="-122"/>
                          <a:ea typeface="微软雅黑" pitchFamily="34" charset="-122"/>
                        </a:rPr>
                        <a:t>或者索引名。代表标签所在级别。默认为</a:t>
                      </a:r>
                      <a:r>
                        <a:rPr lang="en-US" sz="1800" kern="0">
                          <a:effectLst/>
                          <a:latin typeface="微软雅黑" pitchFamily="34" charset="-122"/>
                          <a:ea typeface="微软雅黑" pitchFamily="34" charset="-122"/>
                        </a:rPr>
                        <a:t>None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3"/>
                  </a:ext>
                </a:extLst>
              </a:tr>
              <a:tr h="432118">
                <a:tc>
                  <a:txBody>
                    <a:bodyPr/>
                    <a:lstStyle/>
                    <a:p>
                      <a:pPr algn="ctr">
                        <a:lnSpc>
                          <a:spcPct val="150000"/>
                        </a:lnSpc>
                        <a:spcAft>
                          <a:spcPts val="0"/>
                        </a:spcAft>
                      </a:pPr>
                      <a:r>
                        <a:rPr lang="en-US" sz="1800" b="0" kern="0" dirty="0" err="1">
                          <a:effectLst/>
                          <a:latin typeface="微软雅黑" pitchFamily="34" charset="-122"/>
                          <a:ea typeface="微软雅黑" pitchFamily="34" charset="-122"/>
                        </a:rPr>
                        <a:t>inplace</a:t>
                      </a:r>
                      <a:endParaRPr lang="zh-CN" sz="1800" b="0" kern="100" dirty="0">
                        <a:effectLst/>
                        <a:latin typeface="微软雅黑" pitchFamily="34" charset="-122"/>
                        <a:ea typeface="微软雅黑" pitchFamily="34" charset="-122"/>
                        <a:cs typeface="宋体"/>
                      </a:endParaRPr>
                    </a:p>
                  </a:txBody>
                  <a:tcPr marL="54851" marR="54851"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boolean</a:t>
                      </a:r>
                      <a:r>
                        <a:rPr lang="zh-CN" sz="1800" kern="0" dirty="0">
                          <a:effectLst/>
                          <a:latin typeface="微软雅黑" pitchFamily="34" charset="-122"/>
                          <a:ea typeface="微软雅黑" pitchFamily="34" charset="-122"/>
                        </a:rPr>
                        <a:t>。代表操作是否对原数据生效。默认为</a:t>
                      </a:r>
                      <a:r>
                        <a:rPr lang="en-US" sz="1800" kern="0" dirty="0">
                          <a:effectLst/>
                          <a:latin typeface="微软雅黑" pitchFamily="34" charset="-122"/>
                          <a:ea typeface="微软雅黑" pitchFamily="34" charset="-122"/>
                        </a:rPr>
                        <a:t>False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a:extLst>
              <a:ext uri="{FF2B5EF4-FFF2-40B4-BE49-F238E27FC236}">
                <a16:creationId xmlns:a16="http://schemas.microsoft.com/office/drawing/2014/main" id="{98BA2CB0-BEB4-494D-8C86-0697D4E90909}"/>
              </a:ext>
            </a:extLst>
          </p:cNvPr>
          <p:cNvSpPr>
            <a:spLocks noGrp="1"/>
          </p:cNvSpPr>
          <p:nvPr>
            <p:ph idx="1"/>
          </p:nvPr>
        </p:nvSpPr>
        <p:spPr/>
        <p:txBody>
          <a:bodyPr/>
          <a:lstStyle/>
          <a:p>
            <a:pPr marL="361950" indent="-361950"/>
            <a:r>
              <a:rPr lang="zh-CN" altLang="zh-CN"/>
              <a:t>数值型数据的描述性统计主要包括了计算数值型数据的完整情况、最小值、均值、中位数、最大值、四分位数、极差、标准差、方差、协方差和变异系数等。在</a:t>
            </a:r>
            <a:r>
              <a:rPr lang="en-US" altLang="zh-CN"/>
              <a:t>NumPy</a:t>
            </a:r>
            <a:r>
              <a:rPr lang="zh-CN" altLang="zh-CN"/>
              <a:t>库中</a:t>
            </a:r>
            <a:r>
              <a:rPr lang="zh-CN" altLang="en-US"/>
              <a:t>一些常用的</a:t>
            </a:r>
            <a:r>
              <a:rPr lang="zh-CN" altLang="zh-CN"/>
              <a:t>统计学函数</a:t>
            </a:r>
            <a:r>
              <a:rPr lang="zh-CN" altLang="en-US"/>
              <a:t>如下表所示。</a:t>
            </a:r>
            <a:endParaRPr lang="en-US" altLang="zh-CN"/>
          </a:p>
          <a:p>
            <a:pPr marL="361950" indent="-361950"/>
            <a:r>
              <a:rPr lang="en-US" altLang="zh-CN"/>
              <a:t>pandas</a:t>
            </a:r>
            <a:r>
              <a:rPr lang="zh-CN" altLang="zh-CN"/>
              <a:t>库基于</a:t>
            </a:r>
            <a:r>
              <a:rPr lang="en-US" altLang="zh-CN"/>
              <a:t>NumPy</a:t>
            </a:r>
            <a:r>
              <a:rPr lang="zh-CN" altLang="zh-CN"/>
              <a:t>，自然也可以用这些函数对数据框进行描述性统计</a:t>
            </a:r>
            <a:r>
              <a:rPr lang="zh-CN" altLang="en-US"/>
              <a:t>。</a:t>
            </a:r>
          </a:p>
        </p:txBody>
      </p:sp>
      <p:sp>
        <p:nvSpPr>
          <p:cNvPr id="36867" name="标题 2">
            <a:extLst>
              <a:ext uri="{FF2B5EF4-FFF2-40B4-BE49-F238E27FC236}">
                <a16:creationId xmlns:a16="http://schemas.microsoft.com/office/drawing/2014/main" id="{2F6313D2-4D69-4057-95EC-EDA4C35A2F96}"/>
              </a:ext>
            </a:extLst>
          </p:cNvPr>
          <p:cNvSpPr>
            <a:spLocks noGrp="1"/>
          </p:cNvSpPr>
          <p:nvPr>
            <p:ph type="title"/>
          </p:nvPr>
        </p:nvSpPr>
        <p:spPr/>
        <p:txBody>
          <a:bodyPr/>
          <a:lstStyle/>
          <a:p>
            <a:r>
              <a:rPr lang="zh-CN" altLang="en-US"/>
              <a:t>描述分析</a:t>
            </a:r>
            <a:r>
              <a:rPr lang="en-US" altLang="zh-CN"/>
              <a:t>DataFrame</a:t>
            </a:r>
            <a:r>
              <a:rPr lang="zh-CN" altLang="en-US"/>
              <a:t>数据</a:t>
            </a:r>
          </a:p>
        </p:txBody>
      </p:sp>
      <p:sp>
        <p:nvSpPr>
          <p:cNvPr id="36868" name="内容占位符 3">
            <a:extLst>
              <a:ext uri="{FF2B5EF4-FFF2-40B4-BE49-F238E27FC236}">
                <a16:creationId xmlns:a16="http://schemas.microsoft.com/office/drawing/2014/main" id="{57EF5512-3C61-4BA9-80FD-7A4291643A20}"/>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1.</a:t>
            </a:r>
            <a:r>
              <a:rPr lang="zh-CN" altLang="zh-CN" sz="2000" b="1">
                <a:solidFill>
                  <a:schemeClr val="bg1"/>
                </a:solidFill>
                <a:latin typeface="微软雅黑" panose="020B0503020204020204" pitchFamily="34" charset="-122"/>
                <a:ea typeface="微软雅黑" panose="020B0503020204020204" pitchFamily="34" charset="-122"/>
              </a:rPr>
              <a:t>数值型特征的描述性统计</a:t>
            </a:r>
            <a:r>
              <a:rPr lang="en-US" altLang="zh-CN" sz="2000">
                <a:solidFill>
                  <a:schemeClr val="bg1"/>
                </a:solidFill>
                <a:latin typeface="微软雅黑" panose="020B0503020204020204" pitchFamily="34" charset="-122"/>
                <a:ea typeface="微软雅黑" panose="020B0503020204020204" pitchFamily="34" charset="-122"/>
              </a:rPr>
              <a:t>——NumPy</a:t>
            </a:r>
            <a:r>
              <a:rPr lang="zh-CN" altLang="zh-CN" sz="2000">
                <a:solidFill>
                  <a:schemeClr val="bg1"/>
                </a:solidFill>
                <a:latin typeface="微软雅黑" panose="020B0503020204020204" pitchFamily="34" charset="-122"/>
                <a:ea typeface="微软雅黑" panose="020B0503020204020204" pitchFamily="34" charset="-122"/>
              </a:rPr>
              <a:t>中的描述性统计函数</a:t>
            </a:r>
            <a:endParaRPr lang="zh-CN" altLang="en-US" sz="200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4B0B0F73-A1AD-47E9-86A5-6D95AAA84462}"/>
              </a:ext>
            </a:extLst>
          </p:cNvPr>
          <p:cNvGraphicFramePr>
            <a:graphicFrameLocks noGrp="1"/>
          </p:cNvGraphicFramePr>
          <p:nvPr>
            <p:extLst>
              <p:ext uri="{D42A27DB-BD31-4B8C-83A1-F6EECF244321}">
                <p14:modId xmlns:p14="http://schemas.microsoft.com/office/powerpoint/2010/main" val="1370544064"/>
              </p:ext>
            </p:extLst>
          </p:nvPr>
        </p:nvGraphicFramePr>
        <p:xfrm>
          <a:off x="1018754" y="3724551"/>
          <a:ext cx="7450136" cy="2159000"/>
        </p:xfrm>
        <a:graphic>
          <a:graphicData uri="http://schemas.openxmlformats.org/drawingml/2006/table">
            <a:tbl>
              <a:tblPr firstRow="1" bandRow="1">
                <a:tableStyleId>{5C22544A-7EE6-4342-B048-85BDC9FD1C3A}</a:tableStyleId>
              </a:tblPr>
              <a:tblGrid>
                <a:gridCol w="1862534">
                  <a:extLst>
                    <a:ext uri="{9D8B030D-6E8A-4147-A177-3AD203B41FA5}">
                      <a16:colId xmlns:a16="http://schemas.microsoft.com/office/drawing/2014/main" val="20000"/>
                    </a:ext>
                  </a:extLst>
                </a:gridCol>
                <a:gridCol w="1862534">
                  <a:extLst>
                    <a:ext uri="{9D8B030D-6E8A-4147-A177-3AD203B41FA5}">
                      <a16:colId xmlns:a16="http://schemas.microsoft.com/office/drawing/2014/main" val="20001"/>
                    </a:ext>
                  </a:extLst>
                </a:gridCol>
                <a:gridCol w="1862534">
                  <a:extLst>
                    <a:ext uri="{9D8B030D-6E8A-4147-A177-3AD203B41FA5}">
                      <a16:colId xmlns:a16="http://schemas.microsoft.com/office/drawing/2014/main" val="20002"/>
                    </a:ext>
                  </a:extLst>
                </a:gridCol>
                <a:gridCol w="1862534">
                  <a:extLst>
                    <a:ext uri="{9D8B030D-6E8A-4147-A177-3AD203B41FA5}">
                      <a16:colId xmlns:a16="http://schemas.microsoft.com/office/drawing/2014/main" val="20003"/>
                    </a:ext>
                  </a:extLst>
                </a:gridCol>
              </a:tblGrid>
              <a:tr h="431800">
                <a:tc>
                  <a:txBody>
                    <a:bodyPr/>
                    <a:lstStyle/>
                    <a:p>
                      <a:pPr indent="0" algn="ctr">
                        <a:spcAft>
                          <a:spcPts val="0"/>
                        </a:spcAft>
                      </a:pPr>
                      <a:r>
                        <a:rPr lang="zh-CN" sz="1800" kern="0" dirty="0">
                          <a:effectLst/>
                          <a:latin typeface="微软雅黑" pitchFamily="34" charset="-122"/>
                          <a:ea typeface="微软雅黑" pitchFamily="34" charset="-122"/>
                        </a:rPr>
                        <a:t>函数名称</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a:effectLst/>
                          <a:latin typeface="微软雅黑" pitchFamily="34" charset="-122"/>
                          <a:ea typeface="微软雅黑" pitchFamily="34" charset="-122"/>
                        </a:rPr>
                        <a:t>函数名称</a:t>
                      </a:r>
                      <a:endParaRPr lang="zh-CN" sz="1800" kern="10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0"/>
                  </a:ext>
                </a:extLst>
              </a:tr>
              <a:tr h="431800">
                <a:tc>
                  <a:txBody>
                    <a:bodyPr/>
                    <a:lstStyle/>
                    <a:p>
                      <a:pPr indent="0" algn="ctr">
                        <a:spcAft>
                          <a:spcPts val="0"/>
                        </a:spcAft>
                      </a:pPr>
                      <a:r>
                        <a:rPr lang="en-US" sz="1800" b="0" kern="0" dirty="0" err="1">
                          <a:effectLst/>
                          <a:latin typeface="微软雅黑" pitchFamily="34" charset="-122"/>
                          <a:ea typeface="微软雅黑" pitchFamily="34" charset="-122"/>
                        </a:rPr>
                        <a:t>np.min</a:t>
                      </a:r>
                      <a:endParaRPr lang="zh-CN" sz="1800" b="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最小值</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en-US" sz="1800" kern="0" dirty="0" err="1">
                          <a:effectLst/>
                          <a:latin typeface="微软雅黑" pitchFamily="34" charset="-122"/>
                          <a:ea typeface="微软雅黑" pitchFamily="34" charset="-122"/>
                        </a:rPr>
                        <a:t>np.max</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a:effectLst/>
                          <a:latin typeface="微软雅黑" pitchFamily="34" charset="-122"/>
                          <a:ea typeface="微软雅黑" pitchFamily="34" charset="-122"/>
                        </a:rPr>
                        <a:t>最大值</a:t>
                      </a:r>
                      <a:endParaRPr lang="zh-CN" sz="1800" kern="10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1"/>
                  </a:ext>
                </a:extLst>
              </a:tr>
              <a:tr h="431800">
                <a:tc>
                  <a:txBody>
                    <a:bodyPr/>
                    <a:lstStyle/>
                    <a:p>
                      <a:pPr indent="0" algn="ctr">
                        <a:spcAft>
                          <a:spcPts val="0"/>
                        </a:spcAft>
                      </a:pPr>
                      <a:r>
                        <a:rPr lang="en-US" sz="1800" b="0" kern="0" dirty="0" err="1">
                          <a:effectLst/>
                          <a:latin typeface="微软雅黑" pitchFamily="34" charset="-122"/>
                          <a:ea typeface="微软雅黑" pitchFamily="34" charset="-122"/>
                        </a:rPr>
                        <a:t>np.mean</a:t>
                      </a:r>
                      <a:endParaRPr lang="zh-CN" sz="1800" b="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均值</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en-US" sz="1800" kern="0" dirty="0" err="1">
                          <a:effectLst/>
                          <a:latin typeface="微软雅黑" pitchFamily="34" charset="-122"/>
                          <a:ea typeface="微软雅黑" pitchFamily="34" charset="-122"/>
                        </a:rPr>
                        <a:t>np.ptp</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极差</a:t>
                      </a:r>
                      <a:endParaRPr lang="zh-CN" sz="1800" kern="100" dirty="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2"/>
                  </a:ext>
                </a:extLst>
              </a:tr>
              <a:tr h="431800">
                <a:tc>
                  <a:txBody>
                    <a:bodyPr/>
                    <a:lstStyle/>
                    <a:p>
                      <a:pPr indent="0" algn="ctr">
                        <a:spcAft>
                          <a:spcPts val="0"/>
                        </a:spcAft>
                      </a:pPr>
                      <a:r>
                        <a:rPr lang="en-US" sz="1800" b="0" kern="0" dirty="0" err="1">
                          <a:effectLst/>
                          <a:latin typeface="微软雅黑" pitchFamily="34" charset="-122"/>
                          <a:ea typeface="微软雅黑" pitchFamily="34" charset="-122"/>
                        </a:rPr>
                        <a:t>np.median</a:t>
                      </a:r>
                      <a:endParaRPr lang="zh-CN" sz="1800" b="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a:effectLst/>
                          <a:latin typeface="微软雅黑" pitchFamily="34" charset="-122"/>
                          <a:ea typeface="微软雅黑" pitchFamily="34" charset="-122"/>
                        </a:rPr>
                        <a:t>中位数</a:t>
                      </a:r>
                      <a:endParaRPr lang="zh-CN" sz="1800" kern="10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en-US" sz="1800" kern="0" dirty="0" err="1">
                          <a:effectLst/>
                          <a:latin typeface="微软雅黑" pitchFamily="34" charset="-122"/>
                          <a:ea typeface="微软雅黑" pitchFamily="34" charset="-122"/>
                        </a:rPr>
                        <a:t>np.std</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标准差</a:t>
                      </a:r>
                      <a:endParaRPr lang="zh-CN" sz="1800" kern="100" dirty="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3"/>
                  </a:ext>
                </a:extLst>
              </a:tr>
              <a:tr h="431800">
                <a:tc>
                  <a:txBody>
                    <a:bodyPr/>
                    <a:lstStyle/>
                    <a:p>
                      <a:pPr indent="0" algn="ctr">
                        <a:spcAft>
                          <a:spcPts val="0"/>
                        </a:spcAft>
                      </a:pPr>
                      <a:r>
                        <a:rPr lang="en-US" sz="1800" b="0" kern="0" dirty="0" err="1">
                          <a:effectLst/>
                          <a:latin typeface="微软雅黑" pitchFamily="34" charset="-122"/>
                          <a:ea typeface="微软雅黑" pitchFamily="34" charset="-122"/>
                        </a:rPr>
                        <a:t>np.var</a:t>
                      </a:r>
                      <a:endParaRPr lang="zh-CN" sz="1800" b="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a:effectLst/>
                          <a:latin typeface="微软雅黑" pitchFamily="34" charset="-122"/>
                          <a:ea typeface="微软雅黑" pitchFamily="34" charset="-122"/>
                        </a:rPr>
                        <a:t>方差</a:t>
                      </a:r>
                      <a:endParaRPr lang="zh-CN" sz="1800" kern="10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en-US" sz="1800" kern="0">
                          <a:effectLst/>
                          <a:latin typeface="微软雅黑" pitchFamily="34" charset="-122"/>
                          <a:ea typeface="微软雅黑" pitchFamily="34" charset="-122"/>
                        </a:rPr>
                        <a:t>np.cov</a:t>
                      </a:r>
                      <a:endParaRPr lang="zh-CN" sz="1800" kern="10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协方差</a:t>
                      </a:r>
                      <a:endParaRPr lang="zh-CN" sz="1800" kern="100" dirty="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4ED428F4-B58A-4E42-AA4D-FACB2B240425}"/>
              </a:ext>
            </a:extLst>
          </p:cNvPr>
          <p:cNvSpPr>
            <a:spLocks noGrp="1"/>
          </p:cNvSpPr>
          <p:nvPr>
            <p:ph idx="1"/>
          </p:nvPr>
        </p:nvSpPr>
        <p:spPr/>
        <p:txBody>
          <a:bodyPr/>
          <a:lstStyle/>
          <a:p>
            <a:pPr marL="361950" indent="-361950"/>
            <a:r>
              <a:rPr lang="en-US" altLang="zh-CN"/>
              <a:t>pandas</a:t>
            </a:r>
            <a:r>
              <a:rPr lang="zh-CN" altLang="zh-CN"/>
              <a:t>还提供了更加便利的方法来</a:t>
            </a:r>
            <a:r>
              <a:rPr lang="zh-CN" altLang="en-US"/>
              <a:t>计算均值 ，如</a:t>
            </a:r>
            <a:r>
              <a:rPr lang="en-US" altLang="zh-CN"/>
              <a:t>detail['amounts'].mean()</a:t>
            </a:r>
            <a:r>
              <a:rPr lang="zh-CN" altLang="en-US"/>
              <a:t>。</a:t>
            </a:r>
            <a:endParaRPr lang="en-US" altLang="zh-CN"/>
          </a:p>
          <a:p>
            <a:pPr marL="361950" indent="-361950"/>
            <a:r>
              <a:rPr lang="en-US" altLang="zh-CN"/>
              <a:t>pandas</a:t>
            </a:r>
            <a:r>
              <a:rPr lang="zh-CN" altLang="zh-CN"/>
              <a:t>还提供了一个方法叫作</a:t>
            </a:r>
            <a:r>
              <a:rPr lang="en-US" altLang="zh-CN"/>
              <a:t>describe</a:t>
            </a:r>
            <a:r>
              <a:rPr lang="zh-CN" altLang="zh-CN"/>
              <a:t>，能够一次性得出数据框所有数值型特征的非空值数目、均值、四分位数、标准差。</a:t>
            </a:r>
            <a:endParaRPr lang="zh-CN" altLang="en-US"/>
          </a:p>
        </p:txBody>
      </p:sp>
      <p:sp>
        <p:nvSpPr>
          <p:cNvPr id="37891" name="标题 2">
            <a:extLst>
              <a:ext uri="{FF2B5EF4-FFF2-40B4-BE49-F238E27FC236}">
                <a16:creationId xmlns:a16="http://schemas.microsoft.com/office/drawing/2014/main" id="{DA968104-1C41-4C75-B429-2065F090EF8D}"/>
              </a:ext>
            </a:extLst>
          </p:cNvPr>
          <p:cNvSpPr>
            <a:spLocks noGrp="1"/>
          </p:cNvSpPr>
          <p:nvPr>
            <p:ph type="title"/>
          </p:nvPr>
        </p:nvSpPr>
        <p:spPr/>
        <p:txBody>
          <a:bodyPr/>
          <a:lstStyle/>
          <a:p>
            <a:r>
              <a:rPr lang="zh-CN" altLang="en-US"/>
              <a:t>描述分析</a:t>
            </a:r>
            <a:r>
              <a:rPr lang="en-US" altLang="zh-CN"/>
              <a:t>DataFrame</a:t>
            </a:r>
            <a:r>
              <a:rPr lang="zh-CN" altLang="en-US"/>
              <a:t>数据</a:t>
            </a:r>
          </a:p>
        </p:txBody>
      </p:sp>
      <p:sp>
        <p:nvSpPr>
          <p:cNvPr id="37892" name="内容占位符 3">
            <a:extLst>
              <a:ext uri="{FF2B5EF4-FFF2-40B4-BE49-F238E27FC236}">
                <a16:creationId xmlns:a16="http://schemas.microsoft.com/office/drawing/2014/main" id="{5F982CEE-F57A-458D-AD60-7AE5BDBB7351}"/>
              </a:ext>
            </a:extLst>
          </p:cNvPr>
          <p:cNvSpPr>
            <a:spLocks noGrp="1"/>
          </p:cNvSpPr>
          <p:nvPr>
            <p:ph idx="10"/>
          </p:nvPr>
        </p:nvSpPr>
        <p:spPr/>
        <p:txBody>
          <a:bodyPr/>
          <a:lstStyle/>
          <a:p>
            <a:r>
              <a:rPr lang="en-US" altLang="zh-CN" b="1"/>
              <a:t>1.</a:t>
            </a:r>
            <a:r>
              <a:rPr altLang="zh-CN" b="1"/>
              <a:t>数值型特征的描述性统计</a:t>
            </a:r>
            <a:r>
              <a:rPr lang="en-US" altLang="zh-CN"/>
              <a:t>—— </a:t>
            </a:r>
            <a:r>
              <a:rPr lang="en-US" altLang="zh-CN" b="1"/>
              <a:t>pandas</a:t>
            </a:r>
            <a:r>
              <a:rPr altLang="zh-CN" b="1"/>
              <a:t>描述性统计方法</a:t>
            </a:r>
            <a:endParaRPr b="1"/>
          </a:p>
        </p:txBody>
      </p:sp>
      <p:graphicFrame>
        <p:nvGraphicFramePr>
          <p:cNvPr id="6" name="表格 5">
            <a:extLst>
              <a:ext uri="{FF2B5EF4-FFF2-40B4-BE49-F238E27FC236}">
                <a16:creationId xmlns:a16="http://schemas.microsoft.com/office/drawing/2014/main" id="{F8CC7600-9151-45D3-90E0-DD3D9589A6C2}"/>
              </a:ext>
            </a:extLst>
          </p:cNvPr>
          <p:cNvGraphicFramePr>
            <a:graphicFrameLocks noGrp="1"/>
          </p:cNvGraphicFramePr>
          <p:nvPr>
            <p:extLst>
              <p:ext uri="{D42A27DB-BD31-4B8C-83A1-F6EECF244321}">
                <p14:modId xmlns:p14="http://schemas.microsoft.com/office/powerpoint/2010/main" val="3583342474"/>
              </p:ext>
            </p:extLst>
          </p:nvPr>
        </p:nvGraphicFramePr>
        <p:xfrm>
          <a:off x="2459590" y="3125235"/>
          <a:ext cx="5605464" cy="3240090"/>
        </p:xfrm>
        <a:graphic>
          <a:graphicData uri="http://schemas.openxmlformats.org/drawingml/2006/table">
            <a:tbl>
              <a:tblPr firstRow="1" bandRow="1">
                <a:tableStyleId>{5C22544A-7EE6-4342-B048-85BDC9FD1C3A}</a:tableStyleId>
              </a:tblPr>
              <a:tblGrid>
                <a:gridCol w="1401366">
                  <a:extLst>
                    <a:ext uri="{9D8B030D-6E8A-4147-A177-3AD203B41FA5}">
                      <a16:colId xmlns:a16="http://schemas.microsoft.com/office/drawing/2014/main" val="20000"/>
                    </a:ext>
                  </a:extLst>
                </a:gridCol>
                <a:gridCol w="1401366">
                  <a:extLst>
                    <a:ext uri="{9D8B030D-6E8A-4147-A177-3AD203B41FA5}">
                      <a16:colId xmlns:a16="http://schemas.microsoft.com/office/drawing/2014/main" val="20001"/>
                    </a:ext>
                  </a:extLst>
                </a:gridCol>
                <a:gridCol w="1401366">
                  <a:extLst>
                    <a:ext uri="{9D8B030D-6E8A-4147-A177-3AD203B41FA5}">
                      <a16:colId xmlns:a16="http://schemas.microsoft.com/office/drawing/2014/main" val="20002"/>
                    </a:ext>
                  </a:extLst>
                </a:gridCol>
                <a:gridCol w="1401366">
                  <a:extLst>
                    <a:ext uri="{9D8B030D-6E8A-4147-A177-3AD203B41FA5}">
                      <a16:colId xmlns:a16="http://schemas.microsoft.com/office/drawing/2014/main" val="20003"/>
                    </a:ext>
                  </a:extLst>
                </a:gridCol>
              </a:tblGrid>
              <a:tr h="360010">
                <a:tc>
                  <a:txBody>
                    <a:bodyPr/>
                    <a:lstStyle/>
                    <a:p>
                      <a:pPr indent="0" algn="ctr">
                        <a:spcAft>
                          <a:spcPts val="0"/>
                        </a:spcAft>
                      </a:pPr>
                      <a:r>
                        <a:rPr lang="zh-CN" sz="1700" kern="0" dirty="0">
                          <a:effectLst/>
                          <a:latin typeface="微软雅黑" pitchFamily="34" charset="-122"/>
                          <a:ea typeface="微软雅黑" pitchFamily="34" charset="-122"/>
                        </a:rPr>
                        <a:t>方法名称</a:t>
                      </a:r>
                      <a:endParaRPr lang="zh-CN" sz="1700" kern="100" dirty="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说明</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方法名称</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说明</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0"/>
                  </a:ext>
                </a:extLst>
              </a:tr>
              <a:tr h="360010">
                <a:tc>
                  <a:txBody>
                    <a:bodyPr/>
                    <a:lstStyle/>
                    <a:p>
                      <a:pPr indent="0" algn="ctr">
                        <a:spcAft>
                          <a:spcPts val="0"/>
                        </a:spcAft>
                      </a:pPr>
                      <a:r>
                        <a:rPr lang="en-US" sz="1700" kern="0">
                          <a:effectLst/>
                          <a:latin typeface="微软雅黑" pitchFamily="34" charset="-122"/>
                          <a:ea typeface="微软雅黑" pitchFamily="34" charset="-122"/>
                        </a:rPr>
                        <a:t>min</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最小值</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max</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最大值</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1"/>
                  </a:ext>
                </a:extLst>
              </a:tr>
              <a:tr h="360010">
                <a:tc>
                  <a:txBody>
                    <a:bodyPr/>
                    <a:lstStyle/>
                    <a:p>
                      <a:pPr indent="0" algn="ctr">
                        <a:spcAft>
                          <a:spcPts val="0"/>
                        </a:spcAft>
                      </a:pPr>
                      <a:r>
                        <a:rPr lang="en-US" sz="1700" kern="0">
                          <a:effectLst/>
                          <a:latin typeface="微软雅黑" pitchFamily="34" charset="-122"/>
                          <a:ea typeface="微软雅黑" pitchFamily="34" charset="-122"/>
                        </a:rPr>
                        <a:t>mean</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均值</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ptp</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极差</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2"/>
                  </a:ext>
                </a:extLst>
              </a:tr>
              <a:tr h="360010">
                <a:tc>
                  <a:txBody>
                    <a:bodyPr/>
                    <a:lstStyle/>
                    <a:p>
                      <a:pPr indent="0" algn="ctr">
                        <a:spcAft>
                          <a:spcPts val="0"/>
                        </a:spcAft>
                      </a:pPr>
                      <a:r>
                        <a:rPr lang="en-US" sz="1700" kern="0" dirty="0">
                          <a:effectLst/>
                          <a:latin typeface="微软雅黑" pitchFamily="34" charset="-122"/>
                          <a:ea typeface="微软雅黑" pitchFamily="34" charset="-122"/>
                        </a:rPr>
                        <a:t>median</a:t>
                      </a:r>
                      <a:endParaRPr lang="zh-CN" sz="1700" kern="100" dirty="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中位数</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std</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标准差</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3"/>
                  </a:ext>
                </a:extLst>
              </a:tr>
              <a:tr h="360010">
                <a:tc>
                  <a:txBody>
                    <a:bodyPr/>
                    <a:lstStyle/>
                    <a:p>
                      <a:pPr indent="0" algn="ctr">
                        <a:spcAft>
                          <a:spcPts val="0"/>
                        </a:spcAft>
                      </a:pPr>
                      <a:r>
                        <a:rPr lang="en-US" sz="1700" kern="0">
                          <a:effectLst/>
                          <a:latin typeface="微软雅黑" pitchFamily="34" charset="-122"/>
                          <a:ea typeface="微软雅黑" pitchFamily="34" charset="-122"/>
                        </a:rPr>
                        <a:t>var</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方差</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cov</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协方差</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4"/>
                  </a:ext>
                </a:extLst>
              </a:tr>
              <a:tr h="360010">
                <a:tc>
                  <a:txBody>
                    <a:bodyPr/>
                    <a:lstStyle/>
                    <a:p>
                      <a:pPr indent="0" algn="ctr">
                        <a:spcAft>
                          <a:spcPts val="0"/>
                        </a:spcAft>
                      </a:pPr>
                      <a:r>
                        <a:rPr lang="en-US" sz="1700" kern="0">
                          <a:effectLst/>
                          <a:latin typeface="微软雅黑" pitchFamily="34" charset="-122"/>
                          <a:ea typeface="微软雅黑" pitchFamily="34" charset="-122"/>
                        </a:rPr>
                        <a:t>sem</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标准误差</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mode</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众数</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5"/>
                  </a:ext>
                </a:extLst>
              </a:tr>
              <a:tr h="360010">
                <a:tc>
                  <a:txBody>
                    <a:bodyPr/>
                    <a:lstStyle/>
                    <a:p>
                      <a:pPr indent="0" algn="ctr">
                        <a:spcAft>
                          <a:spcPts val="0"/>
                        </a:spcAft>
                      </a:pPr>
                      <a:r>
                        <a:rPr lang="en-US" sz="1700" kern="0">
                          <a:effectLst/>
                          <a:latin typeface="微软雅黑" pitchFamily="34" charset="-122"/>
                          <a:ea typeface="微软雅黑" pitchFamily="34" charset="-122"/>
                        </a:rPr>
                        <a:t>skew</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样本偏度</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kurt</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样本峰度</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6"/>
                  </a:ext>
                </a:extLst>
              </a:tr>
              <a:tr h="360010">
                <a:tc>
                  <a:txBody>
                    <a:bodyPr/>
                    <a:lstStyle/>
                    <a:p>
                      <a:pPr indent="0" algn="ctr">
                        <a:spcAft>
                          <a:spcPts val="0"/>
                        </a:spcAft>
                      </a:pPr>
                      <a:r>
                        <a:rPr lang="en-US" sz="1700" kern="0">
                          <a:effectLst/>
                          <a:latin typeface="微软雅黑" pitchFamily="34" charset="-122"/>
                          <a:ea typeface="微软雅黑" pitchFamily="34" charset="-122"/>
                        </a:rPr>
                        <a:t>quantile</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四分位数</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count</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非空值数目</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7"/>
                  </a:ext>
                </a:extLst>
              </a:tr>
              <a:tr h="360010">
                <a:tc>
                  <a:txBody>
                    <a:bodyPr/>
                    <a:lstStyle/>
                    <a:p>
                      <a:pPr indent="0" algn="ctr">
                        <a:spcAft>
                          <a:spcPts val="0"/>
                        </a:spcAft>
                      </a:pPr>
                      <a:r>
                        <a:rPr lang="en-US" sz="1700" kern="0">
                          <a:effectLst/>
                          <a:latin typeface="微软雅黑" pitchFamily="34" charset="-122"/>
                          <a:ea typeface="微软雅黑" pitchFamily="34" charset="-122"/>
                        </a:rPr>
                        <a:t>describe</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描述统计</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mad</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dirty="0">
                          <a:effectLst/>
                          <a:latin typeface="微软雅黑" pitchFamily="34" charset="-122"/>
                          <a:ea typeface="微软雅黑" pitchFamily="34" charset="-122"/>
                        </a:rPr>
                        <a:t>平均绝对离差</a:t>
                      </a:r>
                      <a:endParaRPr lang="zh-CN" sz="1700" kern="100" dirty="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84A2D9E5-2CEF-48F3-AFF6-E3C7C70D7096}"/>
              </a:ext>
            </a:extLst>
          </p:cNvPr>
          <p:cNvSpPr>
            <a:spLocks noGrp="1"/>
          </p:cNvSpPr>
          <p:nvPr>
            <p:ph idx="1"/>
          </p:nvPr>
        </p:nvSpPr>
        <p:spPr/>
        <p:txBody>
          <a:bodyPr/>
          <a:lstStyle/>
          <a:p>
            <a:pPr marL="361950" indent="-361950"/>
            <a:r>
              <a:rPr lang="zh-CN" altLang="zh-CN"/>
              <a:t>描述类别型特征的分布状况，可以使用频数统计表。</a:t>
            </a:r>
            <a:r>
              <a:rPr lang="en-US" altLang="zh-CN"/>
              <a:t>pandas</a:t>
            </a:r>
            <a:r>
              <a:rPr lang="zh-CN" altLang="zh-CN"/>
              <a:t>库中实现频数统计的方法为</a:t>
            </a:r>
            <a:r>
              <a:rPr lang="en-US" altLang="zh-CN"/>
              <a:t>value_counts</a:t>
            </a:r>
            <a:r>
              <a:rPr lang="zh-CN" altLang="en-US"/>
              <a:t>。</a:t>
            </a:r>
            <a:endParaRPr lang="en-US" altLang="zh-CN"/>
          </a:p>
          <a:p>
            <a:pPr marL="361950" indent="-361950"/>
            <a:r>
              <a:rPr lang="en-US" altLang="zh-CN"/>
              <a:t>pandas</a:t>
            </a:r>
            <a:r>
              <a:rPr lang="zh-CN" altLang="zh-CN"/>
              <a:t>提供了</a:t>
            </a:r>
            <a:r>
              <a:rPr lang="en-US" altLang="zh-CN"/>
              <a:t>categories</a:t>
            </a:r>
            <a:r>
              <a:rPr lang="zh-CN" altLang="zh-CN"/>
              <a:t>类，可以使用</a:t>
            </a:r>
            <a:r>
              <a:rPr lang="en-US" altLang="zh-CN"/>
              <a:t>astype</a:t>
            </a:r>
            <a:r>
              <a:rPr lang="zh-CN" altLang="zh-CN"/>
              <a:t>方法将目标特征的数据类型转换为</a:t>
            </a:r>
            <a:r>
              <a:rPr lang="en-US" altLang="zh-CN"/>
              <a:t>category</a:t>
            </a:r>
            <a:r>
              <a:rPr lang="zh-CN" altLang="zh-CN"/>
              <a:t>类别</a:t>
            </a:r>
            <a:r>
              <a:rPr lang="zh-CN" altLang="en-US"/>
              <a:t>。</a:t>
            </a:r>
            <a:endParaRPr lang="en-US" altLang="zh-CN"/>
          </a:p>
          <a:p>
            <a:pPr marL="361950" indent="-361950"/>
            <a:r>
              <a:rPr lang="en-US" altLang="zh-CN"/>
              <a:t>describe</a:t>
            </a:r>
            <a:r>
              <a:rPr lang="zh-CN" altLang="zh-CN"/>
              <a:t>方法除了支持传统数值型以外，还能够支持对</a:t>
            </a:r>
            <a:r>
              <a:rPr lang="en-US" altLang="zh-CN"/>
              <a:t>category</a:t>
            </a:r>
            <a:r>
              <a:rPr lang="zh-CN" altLang="zh-CN"/>
              <a:t>类型的数据进行描述性统计，四个统计量分别为列非空元素的数目，类别的数目，数目最多的类别，数目最多类别的数目</a:t>
            </a:r>
            <a:r>
              <a:rPr lang="zh-CN" altLang="en-US"/>
              <a:t>。</a:t>
            </a:r>
          </a:p>
        </p:txBody>
      </p:sp>
      <p:sp>
        <p:nvSpPr>
          <p:cNvPr id="38915" name="标题 2">
            <a:extLst>
              <a:ext uri="{FF2B5EF4-FFF2-40B4-BE49-F238E27FC236}">
                <a16:creationId xmlns:a16="http://schemas.microsoft.com/office/drawing/2014/main" id="{621F6871-B2B5-4D26-A285-9E31BC919505}"/>
              </a:ext>
            </a:extLst>
          </p:cNvPr>
          <p:cNvSpPr>
            <a:spLocks noGrp="1"/>
          </p:cNvSpPr>
          <p:nvPr>
            <p:ph type="title"/>
          </p:nvPr>
        </p:nvSpPr>
        <p:spPr/>
        <p:txBody>
          <a:bodyPr/>
          <a:lstStyle/>
          <a:p>
            <a:r>
              <a:rPr lang="zh-CN" altLang="en-US"/>
              <a:t>描述分析</a:t>
            </a:r>
            <a:r>
              <a:rPr lang="en-US" altLang="zh-CN"/>
              <a:t>DataFrame</a:t>
            </a:r>
            <a:r>
              <a:rPr lang="zh-CN" altLang="en-US"/>
              <a:t>数据</a:t>
            </a:r>
          </a:p>
        </p:txBody>
      </p:sp>
      <p:sp>
        <p:nvSpPr>
          <p:cNvPr id="38916" name="内容占位符 3">
            <a:extLst>
              <a:ext uri="{FF2B5EF4-FFF2-40B4-BE49-F238E27FC236}">
                <a16:creationId xmlns:a16="http://schemas.microsoft.com/office/drawing/2014/main" id="{02D01F2F-DE9C-43AF-89C0-3B10C9AC2C4B}"/>
              </a:ext>
            </a:extLst>
          </p:cNvPr>
          <p:cNvSpPr>
            <a:spLocks noGrp="1"/>
          </p:cNvSpPr>
          <p:nvPr>
            <p:ph idx="10"/>
          </p:nvPr>
        </p:nvSpPr>
        <p:spPr/>
        <p:txBody>
          <a:bodyPr/>
          <a:lstStyle/>
          <a:p>
            <a:r>
              <a:rPr lang="en-US" altLang="zh-CN" b="1"/>
              <a:t>2.</a:t>
            </a:r>
            <a:r>
              <a:rPr altLang="zh-CN" b="1"/>
              <a:t>类别型特征的描述性统计</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20996D-7291-4274-A2E2-442F0AB6BEB4}"/>
              </a:ext>
            </a:extLst>
          </p:cNvPr>
          <p:cNvSpPr>
            <a:spLocks noGrp="1"/>
          </p:cNvSpPr>
          <p:nvPr>
            <p:ph idx="1"/>
          </p:nvPr>
        </p:nvSpPr>
        <p:spPr>
          <a:xfrm>
            <a:off x="423820" y="1741488"/>
            <a:ext cx="9435797" cy="4370387"/>
          </a:xfrm>
        </p:spPr>
        <p:txBody>
          <a:bodyPr/>
          <a:lstStyle/>
          <a:p>
            <a:pPr>
              <a:defRPr/>
            </a:pPr>
            <a:r>
              <a:rPr lang="en-US" altLang="zh-CN" dirty="0"/>
              <a:t>pandas</a:t>
            </a:r>
            <a:r>
              <a:rPr lang="zh-CN" altLang="zh-CN" dirty="0"/>
              <a:t>提供了读取与存储关系型数据库数据的函数与方法。除了</a:t>
            </a:r>
            <a:r>
              <a:rPr lang="en-US" altLang="zh-CN" dirty="0"/>
              <a:t>pandas</a:t>
            </a:r>
            <a:r>
              <a:rPr lang="zh-CN" altLang="zh-CN" dirty="0"/>
              <a:t>库外，还需要使用</a:t>
            </a:r>
            <a:r>
              <a:rPr lang="en-US" altLang="zh-CN" dirty="0" err="1"/>
              <a:t>SQLAlchemy</a:t>
            </a:r>
            <a:r>
              <a:rPr lang="zh-CN" altLang="zh-CN" dirty="0"/>
              <a:t>库建立对应的数据库连接。</a:t>
            </a:r>
            <a:r>
              <a:rPr lang="en-US" altLang="zh-CN" dirty="0" err="1"/>
              <a:t>SQLAlchemy</a:t>
            </a:r>
            <a:r>
              <a:rPr lang="zh-CN" altLang="zh-CN" dirty="0"/>
              <a:t>配合相应数据库的</a:t>
            </a:r>
            <a:r>
              <a:rPr lang="en-US" altLang="zh-CN" dirty="0"/>
              <a:t>Python</a:t>
            </a:r>
            <a:r>
              <a:rPr lang="zh-CN" altLang="zh-CN" dirty="0"/>
              <a:t>连接工具（例如</a:t>
            </a:r>
            <a:r>
              <a:rPr lang="en-US" altLang="zh-CN" dirty="0"/>
              <a:t>MySQL</a:t>
            </a:r>
            <a:r>
              <a:rPr lang="zh-CN" altLang="zh-CN" dirty="0"/>
              <a:t>数据库需要安装</a:t>
            </a:r>
            <a:r>
              <a:rPr lang="en-US" altLang="zh-CN" dirty="0" err="1"/>
              <a:t>mysqlclient</a:t>
            </a:r>
            <a:r>
              <a:rPr lang="zh-CN" altLang="zh-CN" dirty="0"/>
              <a:t>或者</a:t>
            </a:r>
            <a:r>
              <a:rPr lang="en-US" altLang="zh-CN" dirty="0" err="1"/>
              <a:t>pymysql</a:t>
            </a:r>
            <a:r>
              <a:rPr lang="zh-CN" altLang="zh-CN" dirty="0"/>
              <a:t>库），使用</a:t>
            </a:r>
            <a:r>
              <a:rPr lang="en-US" altLang="zh-CN" dirty="0" err="1"/>
              <a:t>create_engine</a:t>
            </a:r>
            <a:r>
              <a:rPr lang="zh-CN" altLang="zh-CN" dirty="0"/>
              <a:t>函数，建立一个数据库连接。</a:t>
            </a:r>
            <a:endParaRPr lang="en-US" altLang="zh-CN" dirty="0"/>
          </a:p>
          <a:p>
            <a:pPr>
              <a:defRPr/>
            </a:pPr>
            <a:endParaRPr lang="en-US" altLang="zh-CN" dirty="0"/>
          </a:p>
          <a:p>
            <a:pPr>
              <a:defRPr/>
            </a:pPr>
            <a:r>
              <a:rPr lang="en-US" altLang="zh-CN" dirty="0" err="1"/>
              <a:t>creat_engine</a:t>
            </a:r>
            <a:r>
              <a:rPr lang="zh-CN" altLang="zh-CN" dirty="0"/>
              <a:t>中填入的是一个连接字符串。在使用</a:t>
            </a:r>
            <a:r>
              <a:rPr lang="en-US" altLang="zh-CN" dirty="0"/>
              <a:t>Python</a:t>
            </a:r>
            <a:r>
              <a:rPr lang="zh-CN" altLang="zh-CN" dirty="0"/>
              <a:t>的</a:t>
            </a:r>
            <a:r>
              <a:rPr lang="en-US" altLang="zh-CN" dirty="0" err="1"/>
              <a:t>SQLAlchemy</a:t>
            </a:r>
            <a:r>
              <a:rPr lang="zh-CN" altLang="zh-CN" dirty="0"/>
              <a:t>时，</a:t>
            </a:r>
            <a:r>
              <a:rPr lang="en-US" altLang="zh-CN" dirty="0"/>
              <a:t>MySQL</a:t>
            </a:r>
            <a:r>
              <a:rPr lang="zh-CN" altLang="zh-CN" dirty="0"/>
              <a:t>和</a:t>
            </a:r>
            <a:r>
              <a:rPr lang="en-US" altLang="zh-CN" dirty="0"/>
              <a:t>Oracle</a:t>
            </a:r>
            <a:r>
              <a:rPr lang="zh-CN" altLang="zh-CN" dirty="0"/>
              <a:t>数据库连接字符串的格式如下</a:t>
            </a:r>
            <a:endParaRPr lang="en-US" altLang="zh-CN" dirty="0"/>
          </a:p>
          <a:p>
            <a:pPr marL="0" indent="-457200">
              <a:buFont typeface="Wingdings" panose="05000000000000000000" pitchFamily="2" charset="2"/>
              <a:buNone/>
              <a:defRPr/>
            </a:pPr>
            <a:r>
              <a:rPr lang="en-US" altLang="zh-CN" i="1" dirty="0"/>
              <a:t>     </a:t>
            </a:r>
            <a:r>
              <a:rPr lang="zh-CN" altLang="zh-CN" i="1" dirty="0"/>
              <a:t>数据库产品名</a:t>
            </a:r>
            <a:r>
              <a:rPr lang="en-US" altLang="zh-CN" i="1" dirty="0"/>
              <a:t>+</a:t>
            </a:r>
            <a:r>
              <a:rPr lang="zh-CN" altLang="zh-CN" i="1" dirty="0"/>
              <a:t>连接工具名：</a:t>
            </a:r>
            <a:r>
              <a:rPr lang="en-US" altLang="zh-CN" i="1" dirty="0"/>
              <a:t>//</a:t>
            </a:r>
            <a:r>
              <a:rPr lang="zh-CN" altLang="zh-CN" i="1" dirty="0"/>
              <a:t>用户名</a:t>
            </a:r>
            <a:r>
              <a:rPr lang="en-US" altLang="zh-CN" i="1" dirty="0"/>
              <a:t>:</a:t>
            </a:r>
            <a:r>
              <a:rPr lang="zh-CN" altLang="zh-CN" i="1" dirty="0"/>
              <a:t>密码</a:t>
            </a:r>
            <a:r>
              <a:rPr lang="en-US" altLang="zh-CN" i="1" dirty="0"/>
              <a:t>@</a:t>
            </a:r>
            <a:r>
              <a:rPr lang="zh-CN" altLang="zh-CN" i="1" dirty="0"/>
              <a:t>数据库</a:t>
            </a:r>
            <a:r>
              <a:rPr lang="en-US" altLang="zh-CN" i="1" dirty="0"/>
              <a:t>IP</a:t>
            </a:r>
            <a:r>
              <a:rPr lang="zh-CN" altLang="zh-CN" i="1" dirty="0"/>
              <a:t>地址</a:t>
            </a:r>
            <a:r>
              <a:rPr lang="en-US" altLang="zh-CN" i="1" dirty="0"/>
              <a:t>:</a:t>
            </a:r>
            <a:r>
              <a:rPr lang="zh-CN" altLang="zh-CN" i="1" dirty="0"/>
              <a:t>数据库端口号</a:t>
            </a:r>
            <a:r>
              <a:rPr lang="en-US" altLang="zh-CN" i="1" dirty="0"/>
              <a:t>/</a:t>
            </a:r>
            <a:r>
              <a:rPr lang="zh-CN" altLang="zh-CN" i="1" dirty="0"/>
              <a:t>数据库名称？</a:t>
            </a:r>
            <a:r>
              <a:rPr lang="en-US" altLang="zh-CN" i="1" dirty="0"/>
              <a:t>charset = </a:t>
            </a:r>
            <a:r>
              <a:rPr lang="zh-CN" altLang="zh-CN" i="1" dirty="0"/>
              <a:t>数据库数据编码</a:t>
            </a:r>
            <a:endParaRPr lang="en-US" altLang="zh-CN" dirty="0"/>
          </a:p>
        </p:txBody>
      </p:sp>
      <p:sp>
        <p:nvSpPr>
          <p:cNvPr id="12291" name="标题 2">
            <a:extLst>
              <a:ext uri="{FF2B5EF4-FFF2-40B4-BE49-F238E27FC236}">
                <a16:creationId xmlns:a16="http://schemas.microsoft.com/office/drawing/2014/main" id="{54278DDF-9E78-4199-8516-AB0A38E1B2C3}"/>
              </a:ext>
            </a:extLst>
          </p:cNvPr>
          <p:cNvSpPr>
            <a:spLocks noGrp="1"/>
          </p:cNvSpPr>
          <p:nvPr>
            <p:ph type="title"/>
          </p:nvPr>
        </p:nvSpPr>
        <p:spPr/>
        <p:txBody>
          <a:bodyPr/>
          <a:lstStyle/>
          <a:p>
            <a:r>
              <a:rPr lang="zh-CN" altLang="zh-CN"/>
              <a:t>读写数据库数据</a:t>
            </a:r>
            <a:endParaRPr lang="zh-CN" altLang="en-US"/>
          </a:p>
        </p:txBody>
      </p:sp>
      <p:sp>
        <p:nvSpPr>
          <p:cNvPr id="12292" name="内容占位符 3">
            <a:extLst>
              <a:ext uri="{FF2B5EF4-FFF2-40B4-BE49-F238E27FC236}">
                <a16:creationId xmlns:a16="http://schemas.microsoft.com/office/drawing/2014/main" id="{1B507DAB-A659-4668-A935-E00DB1A04CBB}"/>
              </a:ext>
            </a:extLst>
          </p:cNvPr>
          <p:cNvSpPr>
            <a:spLocks noGrp="1"/>
          </p:cNvSpPr>
          <p:nvPr>
            <p:ph idx="10"/>
          </p:nvPr>
        </p:nvSpPr>
        <p:spPr/>
        <p:txBody>
          <a:bodyPr/>
          <a:lstStyle/>
          <a:p>
            <a:r>
              <a:rPr lang="en-US" altLang="zh-CN" b="1"/>
              <a:t>1.</a:t>
            </a:r>
            <a:r>
              <a:rPr altLang="zh-CN" b="1"/>
              <a:t>数据库数据读取</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96BD2C1B-550A-49C2-A74F-F5C81ACA1E4D}"/>
              </a:ext>
            </a:extLst>
          </p:cNvPr>
          <p:cNvCxnSpPr>
            <a:cxnSpLocks/>
          </p:cNvCxnSpPr>
          <p:nvPr/>
        </p:nvCxnSpPr>
        <p:spPr>
          <a:xfrm>
            <a:off x="3265488" y="1830388"/>
            <a:ext cx="4762" cy="33258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D073100-04FA-4F3F-8794-BDEFA287CEB7}"/>
              </a:ext>
            </a:extLst>
          </p:cNvPr>
          <p:cNvSpPr>
            <a:spLocks noChangeShapeType="1"/>
          </p:cNvSpPr>
          <p:nvPr/>
        </p:nvSpPr>
        <p:spPr bwMode="auto">
          <a:xfrm>
            <a:off x="2649538" y="4468813"/>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B9B1930B-D124-4B21-A05B-EF6B7C514502}"/>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3D643628-E4E4-4C7B-AD92-BE4C92CF9AE5}"/>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掌握</a:t>
            </a:r>
            <a:r>
              <a:rPr lang="en-US" altLang="zh-CN" sz="2200" dirty="0" err="1">
                <a:latin typeface="微软雅黑" pitchFamily="34" charset="-122"/>
                <a:ea typeface="微软雅黑" pitchFamily="34" charset="-122"/>
                <a:sym typeface="微软雅黑" pitchFamily="34" charset="-122"/>
              </a:rPr>
              <a:t>DataFrame</a:t>
            </a:r>
            <a:r>
              <a:rPr lang="zh-CN" altLang="en-US" sz="2200" dirty="0">
                <a:latin typeface="微软雅黑" pitchFamily="34" charset="-122"/>
                <a:ea typeface="微软雅黑" pitchFamily="34" charset="-122"/>
                <a:sym typeface="微软雅黑" pitchFamily="34" charset="-122"/>
              </a:rPr>
              <a:t>的常用操作</a:t>
            </a:r>
          </a:p>
        </p:txBody>
      </p:sp>
      <p:sp>
        <p:nvSpPr>
          <p:cNvPr id="39946" name="标题 3">
            <a:extLst>
              <a:ext uri="{FF2B5EF4-FFF2-40B4-BE49-F238E27FC236}">
                <a16:creationId xmlns:a16="http://schemas.microsoft.com/office/drawing/2014/main" id="{906715C4-B9DF-4538-85CF-697D7188B1F0}"/>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CE1E9999-3F16-4411-BE4F-2B28F72DDD41}"/>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读写不同数据源的数据</a:t>
            </a:r>
          </a:p>
        </p:txBody>
      </p:sp>
      <p:sp>
        <p:nvSpPr>
          <p:cNvPr id="15" name="Oval 15">
            <a:extLst>
              <a:ext uri="{FF2B5EF4-FFF2-40B4-BE49-F238E27FC236}">
                <a16:creationId xmlns:a16="http://schemas.microsoft.com/office/drawing/2014/main" id="{7EFB973B-CFF2-455E-8C2A-7D5FC6895629}"/>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124DC7B3-A890-4861-A13B-E5EDA364ECA8}"/>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转换与处理时间序列数据</a:t>
            </a:r>
          </a:p>
        </p:txBody>
      </p:sp>
      <p:sp>
        <p:nvSpPr>
          <p:cNvPr id="22" name="Oval 15">
            <a:extLst>
              <a:ext uri="{FF2B5EF4-FFF2-40B4-BE49-F238E27FC236}">
                <a16:creationId xmlns:a16="http://schemas.microsoft.com/office/drawing/2014/main" id="{462DDC52-0583-4C6C-A65D-7475CFD48F5F}"/>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D4064DA4-7788-494F-864D-515A79E5A95D}"/>
              </a:ext>
            </a:extLst>
          </p:cNvPr>
          <p:cNvSpPr>
            <a:spLocks noGrp="1"/>
          </p:cNvSpPr>
          <p:nvPr>
            <p:ph idx="1"/>
          </p:nvPr>
        </p:nvSpPr>
        <p:spPr>
          <a:xfrm>
            <a:off x="423822" y="1741968"/>
            <a:ext cx="11107600" cy="4369231"/>
          </a:xfrm>
        </p:spPr>
        <p:txBody>
          <a:bodyPr/>
          <a:lstStyle/>
          <a:p>
            <a:pPr marL="361950" indent="-361950"/>
            <a:r>
              <a:rPr lang="zh-CN" altLang="zh-CN" dirty="0"/>
              <a:t>在多数情况下，对时间类型数据进行分析的前提就是将原本为字符串的时间转换为标准时间类型。</a:t>
            </a:r>
            <a:r>
              <a:rPr lang="en-US" altLang="zh-CN" dirty="0"/>
              <a:t>pandas</a:t>
            </a:r>
            <a:r>
              <a:rPr lang="zh-CN" altLang="zh-CN" dirty="0"/>
              <a:t>继承了</a:t>
            </a:r>
            <a:r>
              <a:rPr lang="en-US" altLang="zh-CN" dirty="0"/>
              <a:t>NumPy</a:t>
            </a:r>
            <a:r>
              <a:rPr lang="zh-CN" altLang="zh-CN" dirty="0"/>
              <a:t>库和</a:t>
            </a:r>
            <a:r>
              <a:rPr lang="en-US" altLang="zh-CN" dirty="0"/>
              <a:t>datetime</a:t>
            </a:r>
            <a:r>
              <a:rPr lang="zh-CN" altLang="zh-CN" dirty="0"/>
              <a:t>库的时间相关模块，提供了</a:t>
            </a:r>
            <a:r>
              <a:rPr lang="en-US" altLang="zh-CN" dirty="0"/>
              <a:t>6</a:t>
            </a:r>
            <a:r>
              <a:rPr lang="zh-CN" altLang="zh-CN" dirty="0"/>
              <a:t>种时间相关的类</a:t>
            </a:r>
            <a:r>
              <a:rPr lang="zh-CN" altLang="en-US" dirty="0"/>
              <a:t>。</a:t>
            </a:r>
          </a:p>
        </p:txBody>
      </p:sp>
      <p:sp>
        <p:nvSpPr>
          <p:cNvPr id="40963" name="标题 2">
            <a:extLst>
              <a:ext uri="{FF2B5EF4-FFF2-40B4-BE49-F238E27FC236}">
                <a16:creationId xmlns:a16="http://schemas.microsoft.com/office/drawing/2014/main" id="{9F05C75D-3A5E-4D9E-989D-8BEB429628B2}"/>
              </a:ext>
            </a:extLst>
          </p:cNvPr>
          <p:cNvSpPr>
            <a:spLocks noGrp="1"/>
          </p:cNvSpPr>
          <p:nvPr>
            <p:ph type="title"/>
          </p:nvPr>
        </p:nvSpPr>
        <p:spPr/>
        <p:txBody>
          <a:bodyPr/>
          <a:lstStyle/>
          <a:p>
            <a:r>
              <a:rPr lang="zh-CN" altLang="en-US"/>
              <a:t>转换字符串时间为标准时间</a:t>
            </a:r>
          </a:p>
        </p:txBody>
      </p:sp>
      <p:sp>
        <p:nvSpPr>
          <p:cNvPr id="40964" name="内容占位符 3">
            <a:extLst>
              <a:ext uri="{FF2B5EF4-FFF2-40B4-BE49-F238E27FC236}">
                <a16:creationId xmlns:a16="http://schemas.microsoft.com/office/drawing/2014/main" id="{D8D7E005-AA85-4D18-AE25-0B970DCD9C45}"/>
              </a:ext>
            </a:extLst>
          </p:cNvPr>
          <p:cNvSpPr>
            <a:spLocks noGrp="1"/>
          </p:cNvSpPr>
          <p:nvPr>
            <p:ph idx="10"/>
          </p:nvPr>
        </p:nvSpPr>
        <p:spPr/>
        <p:txBody>
          <a:bodyPr/>
          <a:lstStyle/>
          <a:p>
            <a:r>
              <a:rPr lang="en-US" altLang="zh-CN" b="1"/>
              <a:t>pandas</a:t>
            </a:r>
            <a:r>
              <a:rPr altLang="zh-CN" b="1"/>
              <a:t>时间相关的类</a:t>
            </a:r>
            <a:endParaRPr b="1"/>
          </a:p>
        </p:txBody>
      </p:sp>
      <p:graphicFrame>
        <p:nvGraphicFramePr>
          <p:cNvPr id="5" name="表格 4">
            <a:extLst>
              <a:ext uri="{FF2B5EF4-FFF2-40B4-BE49-F238E27FC236}">
                <a16:creationId xmlns:a16="http://schemas.microsoft.com/office/drawing/2014/main" id="{575444D3-EE5F-4D3D-992C-289EE2394454}"/>
              </a:ext>
            </a:extLst>
          </p:cNvPr>
          <p:cNvGraphicFramePr>
            <a:graphicFrameLocks noGrp="1"/>
          </p:cNvGraphicFramePr>
          <p:nvPr>
            <p:extLst>
              <p:ext uri="{D42A27DB-BD31-4B8C-83A1-F6EECF244321}">
                <p14:modId xmlns:p14="http://schemas.microsoft.com/office/powerpoint/2010/main" val="1490500947"/>
              </p:ext>
            </p:extLst>
          </p:nvPr>
        </p:nvGraphicFramePr>
        <p:xfrm>
          <a:off x="534878" y="2922119"/>
          <a:ext cx="8887417" cy="3189080"/>
        </p:xfrm>
        <a:graphic>
          <a:graphicData uri="http://schemas.openxmlformats.org/drawingml/2006/table">
            <a:tbl>
              <a:tblPr firstRow="1" firstCol="1" bandRow="1">
                <a:tableStyleId>{5C22544A-7EE6-4342-B048-85BDC9FD1C3A}</a:tableStyleId>
              </a:tblPr>
              <a:tblGrid>
                <a:gridCol w="2089052">
                  <a:extLst>
                    <a:ext uri="{9D8B030D-6E8A-4147-A177-3AD203B41FA5}">
                      <a16:colId xmlns:a16="http://schemas.microsoft.com/office/drawing/2014/main" val="20000"/>
                    </a:ext>
                  </a:extLst>
                </a:gridCol>
                <a:gridCol w="6798365">
                  <a:extLst>
                    <a:ext uri="{9D8B030D-6E8A-4147-A177-3AD203B41FA5}">
                      <a16:colId xmlns:a16="http://schemas.microsoft.com/office/drawing/2014/main" val="20001"/>
                    </a:ext>
                  </a:extLst>
                </a:gridCol>
              </a:tblGrid>
              <a:tr h="363566">
                <a:tc>
                  <a:txBody>
                    <a:bodyPr/>
                    <a:lstStyle/>
                    <a:p>
                      <a:pPr algn="ctr">
                        <a:spcAft>
                          <a:spcPts val="0"/>
                        </a:spcAft>
                      </a:pPr>
                      <a:r>
                        <a:rPr lang="zh-CN" sz="1600" kern="0">
                          <a:effectLst/>
                          <a:latin typeface="微软雅黑" pitchFamily="34" charset="-122"/>
                          <a:ea typeface="微软雅黑" pitchFamily="34" charset="-122"/>
                        </a:rPr>
                        <a:t>类名称</a:t>
                      </a:r>
                      <a:endParaRPr lang="zh-CN" sz="1600" kern="100">
                        <a:effectLst/>
                        <a:latin typeface="微软雅黑" pitchFamily="34" charset="-122"/>
                        <a:ea typeface="微软雅黑" pitchFamily="34" charset="-122"/>
                        <a:cs typeface="Times New Roman"/>
                      </a:endParaRPr>
                    </a:p>
                  </a:txBody>
                  <a:tcPr marL="32852" marR="32852" marT="0" marB="0" anchor="ctr"/>
                </a:tc>
                <a:tc>
                  <a:txBody>
                    <a:bodyPr/>
                    <a:lstStyle/>
                    <a:p>
                      <a:pPr algn="ctr">
                        <a:spcAft>
                          <a:spcPts val="0"/>
                        </a:spcAft>
                      </a:pPr>
                      <a:r>
                        <a:rPr lang="zh-CN" sz="1600" kern="0">
                          <a:effectLst/>
                          <a:latin typeface="微软雅黑" pitchFamily="34" charset="-122"/>
                          <a:ea typeface="微软雅黑" pitchFamily="34" charset="-122"/>
                        </a:rPr>
                        <a:t>说明</a:t>
                      </a:r>
                      <a:endParaRPr lang="zh-CN" sz="16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0"/>
                  </a:ext>
                </a:extLst>
              </a:tr>
              <a:tr h="548685">
                <a:tc>
                  <a:txBody>
                    <a:bodyPr/>
                    <a:lstStyle/>
                    <a:p>
                      <a:pPr algn="ctr">
                        <a:spcAft>
                          <a:spcPts val="0"/>
                        </a:spcAft>
                      </a:pPr>
                      <a:r>
                        <a:rPr lang="en-US" sz="1600" b="0" kern="0" dirty="0">
                          <a:effectLst/>
                          <a:latin typeface="微软雅黑" pitchFamily="34" charset="-122"/>
                          <a:ea typeface="微软雅黑" pitchFamily="34" charset="-122"/>
                        </a:rPr>
                        <a:t>Timestamp</a:t>
                      </a:r>
                      <a:endParaRPr lang="zh-CN" sz="16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600" kern="0">
                          <a:effectLst/>
                          <a:latin typeface="微软雅黑" pitchFamily="34" charset="-122"/>
                          <a:ea typeface="微软雅黑" pitchFamily="34" charset="-122"/>
                        </a:rPr>
                        <a:t>最基础的时间类。表示某个时间点。在绝大多数的场景中的时间数据都是</a:t>
                      </a:r>
                      <a:r>
                        <a:rPr lang="en-US" sz="1600" kern="0">
                          <a:effectLst/>
                          <a:latin typeface="微软雅黑" pitchFamily="34" charset="-122"/>
                          <a:ea typeface="微软雅黑" pitchFamily="34" charset="-122"/>
                        </a:rPr>
                        <a:t>Timestamp</a:t>
                      </a:r>
                      <a:r>
                        <a:rPr lang="zh-CN" sz="1600" kern="0">
                          <a:effectLst/>
                          <a:latin typeface="微软雅黑" pitchFamily="34" charset="-122"/>
                          <a:ea typeface="微软雅黑" pitchFamily="34" charset="-122"/>
                        </a:rPr>
                        <a:t>形式的时间。</a:t>
                      </a:r>
                      <a:endParaRPr lang="zh-CN" sz="16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1"/>
                  </a:ext>
                </a:extLst>
              </a:tr>
              <a:tr h="432036">
                <a:tc>
                  <a:txBody>
                    <a:bodyPr/>
                    <a:lstStyle/>
                    <a:p>
                      <a:pPr algn="ctr">
                        <a:spcAft>
                          <a:spcPts val="0"/>
                        </a:spcAft>
                      </a:pPr>
                      <a:r>
                        <a:rPr lang="en-US" sz="1600" b="0" kern="0" dirty="0">
                          <a:effectLst/>
                          <a:latin typeface="微软雅黑" pitchFamily="34" charset="-122"/>
                          <a:ea typeface="微软雅黑" pitchFamily="34" charset="-122"/>
                        </a:rPr>
                        <a:t>Period</a:t>
                      </a:r>
                      <a:endParaRPr lang="zh-CN" sz="16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600" kern="0" dirty="0">
                          <a:effectLst/>
                          <a:latin typeface="微软雅黑" pitchFamily="34" charset="-122"/>
                          <a:ea typeface="微软雅黑" pitchFamily="34" charset="-122"/>
                        </a:rPr>
                        <a:t>表示单个时间跨度，或者某个时间段，例如某一天，某一小时等。</a:t>
                      </a:r>
                      <a:endParaRPr lang="zh-CN" sz="1600" kern="100" dirty="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2"/>
                  </a:ext>
                </a:extLst>
              </a:tr>
              <a:tr h="548685">
                <a:tc>
                  <a:txBody>
                    <a:bodyPr/>
                    <a:lstStyle/>
                    <a:p>
                      <a:pPr algn="ctr">
                        <a:spcAft>
                          <a:spcPts val="0"/>
                        </a:spcAft>
                      </a:pPr>
                      <a:r>
                        <a:rPr lang="en-US" sz="1600" b="0" kern="0" dirty="0" err="1">
                          <a:effectLst/>
                          <a:latin typeface="微软雅黑" pitchFamily="34" charset="-122"/>
                          <a:ea typeface="微软雅黑" pitchFamily="34" charset="-122"/>
                        </a:rPr>
                        <a:t>Timedelta</a:t>
                      </a:r>
                      <a:endParaRPr lang="zh-CN" sz="16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600" kern="0">
                          <a:effectLst/>
                          <a:latin typeface="微软雅黑" pitchFamily="34" charset="-122"/>
                          <a:ea typeface="微软雅黑" pitchFamily="34" charset="-122"/>
                        </a:rPr>
                        <a:t>表示不同单位的时间，例如</a:t>
                      </a:r>
                      <a:r>
                        <a:rPr lang="en-US" sz="1600" kern="0">
                          <a:effectLst/>
                          <a:latin typeface="微软雅黑" pitchFamily="34" charset="-122"/>
                          <a:ea typeface="微软雅黑" pitchFamily="34" charset="-122"/>
                        </a:rPr>
                        <a:t>1</a:t>
                      </a:r>
                      <a:r>
                        <a:rPr lang="zh-CN" sz="1600" kern="0">
                          <a:effectLst/>
                          <a:latin typeface="微软雅黑" pitchFamily="34" charset="-122"/>
                          <a:ea typeface="微软雅黑" pitchFamily="34" charset="-122"/>
                        </a:rPr>
                        <a:t>天，</a:t>
                      </a:r>
                      <a:r>
                        <a:rPr lang="en-US" sz="1600" kern="0">
                          <a:effectLst/>
                          <a:latin typeface="微软雅黑" pitchFamily="34" charset="-122"/>
                          <a:ea typeface="微软雅黑" pitchFamily="34" charset="-122"/>
                        </a:rPr>
                        <a:t>1.5</a:t>
                      </a:r>
                      <a:r>
                        <a:rPr lang="zh-CN" sz="1600" kern="0">
                          <a:effectLst/>
                          <a:latin typeface="微软雅黑" pitchFamily="34" charset="-122"/>
                          <a:ea typeface="微软雅黑" pitchFamily="34" charset="-122"/>
                        </a:rPr>
                        <a:t>小时，</a:t>
                      </a:r>
                      <a:r>
                        <a:rPr lang="en-US" sz="1600" kern="0">
                          <a:effectLst/>
                          <a:latin typeface="微软雅黑" pitchFamily="34" charset="-122"/>
                          <a:ea typeface="微软雅黑" pitchFamily="34" charset="-122"/>
                        </a:rPr>
                        <a:t>3</a:t>
                      </a:r>
                      <a:r>
                        <a:rPr lang="zh-CN" sz="1600" kern="0">
                          <a:effectLst/>
                          <a:latin typeface="微软雅黑" pitchFamily="34" charset="-122"/>
                          <a:ea typeface="微软雅黑" pitchFamily="34" charset="-122"/>
                        </a:rPr>
                        <a:t>分钟，</a:t>
                      </a:r>
                      <a:r>
                        <a:rPr lang="en-US" sz="1600" kern="0">
                          <a:effectLst/>
                          <a:latin typeface="微软雅黑" pitchFamily="34" charset="-122"/>
                          <a:ea typeface="微软雅黑" pitchFamily="34" charset="-122"/>
                        </a:rPr>
                        <a:t>4</a:t>
                      </a:r>
                      <a:r>
                        <a:rPr lang="zh-CN" sz="1600" kern="0">
                          <a:effectLst/>
                          <a:latin typeface="微软雅黑" pitchFamily="34" charset="-122"/>
                          <a:ea typeface="微软雅黑" pitchFamily="34" charset="-122"/>
                        </a:rPr>
                        <a:t>秒等，而非具体的某个时间段。</a:t>
                      </a:r>
                      <a:endParaRPr lang="zh-CN" sz="16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3"/>
                  </a:ext>
                </a:extLst>
              </a:tr>
              <a:tr h="432036">
                <a:tc>
                  <a:txBody>
                    <a:bodyPr/>
                    <a:lstStyle/>
                    <a:p>
                      <a:pPr algn="ctr">
                        <a:spcAft>
                          <a:spcPts val="0"/>
                        </a:spcAft>
                      </a:pPr>
                      <a:r>
                        <a:rPr lang="en-US" sz="1600" b="0" kern="0" dirty="0" err="1">
                          <a:effectLst/>
                          <a:latin typeface="微软雅黑" pitchFamily="34" charset="-122"/>
                          <a:ea typeface="微软雅黑" pitchFamily="34" charset="-122"/>
                        </a:rPr>
                        <a:t>DatetimeIndex</a:t>
                      </a:r>
                      <a:endParaRPr lang="zh-CN" sz="16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600" kern="0">
                          <a:effectLst/>
                          <a:latin typeface="微软雅黑" pitchFamily="34" charset="-122"/>
                          <a:ea typeface="微软雅黑" pitchFamily="34" charset="-122"/>
                        </a:rPr>
                        <a:t>一组</a:t>
                      </a:r>
                      <a:r>
                        <a:rPr lang="en-US" sz="1600" kern="0">
                          <a:effectLst/>
                          <a:latin typeface="微软雅黑" pitchFamily="34" charset="-122"/>
                          <a:ea typeface="微软雅黑" pitchFamily="34" charset="-122"/>
                        </a:rPr>
                        <a:t>Timestamp</a:t>
                      </a:r>
                      <a:r>
                        <a:rPr lang="zh-CN" sz="1600" kern="0">
                          <a:effectLst/>
                          <a:latin typeface="微软雅黑" pitchFamily="34" charset="-122"/>
                          <a:ea typeface="微软雅黑" pitchFamily="34" charset="-122"/>
                        </a:rPr>
                        <a:t>构成的</a:t>
                      </a:r>
                      <a:r>
                        <a:rPr lang="en-US" sz="1600" kern="0">
                          <a:effectLst/>
                          <a:latin typeface="微软雅黑" pitchFamily="34" charset="-122"/>
                          <a:ea typeface="微软雅黑" pitchFamily="34" charset="-122"/>
                        </a:rPr>
                        <a:t>Index</a:t>
                      </a:r>
                      <a:r>
                        <a:rPr lang="zh-CN" sz="1600" kern="0">
                          <a:effectLst/>
                          <a:latin typeface="微软雅黑" pitchFamily="34" charset="-122"/>
                          <a:ea typeface="微软雅黑" pitchFamily="34" charset="-122"/>
                        </a:rPr>
                        <a:t>，可以用来作为</a:t>
                      </a:r>
                      <a:r>
                        <a:rPr lang="en-US" sz="1600" kern="0">
                          <a:effectLst/>
                          <a:latin typeface="微软雅黑" pitchFamily="34" charset="-122"/>
                          <a:ea typeface="微软雅黑" pitchFamily="34" charset="-122"/>
                        </a:rPr>
                        <a:t>Series</a:t>
                      </a:r>
                      <a:r>
                        <a:rPr lang="zh-CN" sz="1600" kern="0">
                          <a:effectLst/>
                          <a:latin typeface="微软雅黑" pitchFamily="34" charset="-122"/>
                          <a:ea typeface="微软雅黑" pitchFamily="34" charset="-122"/>
                        </a:rPr>
                        <a:t>或者</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的索引。</a:t>
                      </a:r>
                      <a:endParaRPr lang="zh-CN" sz="16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4"/>
                  </a:ext>
                </a:extLst>
              </a:tr>
              <a:tr h="432036">
                <a:tc>
                  <a:txBody>
                    <a:bodyPr/>
                    <a:lstStyle/>
                    <a:p>
                      <a:pPr algn="ctr">
                        <a:spcAft>
                          <a:spcPts val="0"/>
                        </a:spcAft>
                      </a:pPr>
                      <a:r>
                        <a:rPr lang="en-US" sz="1600" b="0" kern="0" dirty="0" err="1">
                          <a:effectLst/>
                          <a:latin typeface="微软雅黑" pitchFamily="34" charset="-122"/>
                          <a:ea typeface="微软雅黑" pitchFamily="34" charset="-122"/>
                        </a:rPr>
                        <a:t>PeriodtimeIndex</a:t>
                      </a:r>
                      <a:endParaRPr lang="zh-CN" sz="16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600" kern="0">
                          <a:effectLst/>
                          <a:latin typeface="微软雅黑" pitchFamily="34" charset="-122"/>
                          <a:ea typeface="微软雅黑" pitchFamily="34" charset="-122"/>
                        </a:rPr>
                        <a:t>一组</a:t>
                      </a:r>
                      <a:r>
                        <a:rPr lang="en-US" sz="1600" kern="0">
                          <a:effectLst/>
                          <a:latin typeface="微软雅黑" pitchFamily="34" charset="-122"/>
                          <a:ea typeface="微软雅黑" pitchFamily="34" charset="-122"/>
                        </a:rPr>
                        <a:t>Period</a:t>
                      </a:r>
                      <a:r>
                        <a:rPr lang="zh-CN" sz="1600" kern="0">
                          <a:effectLst/>
                          <a:latin typeface="微软雅黑" pitchFamily="34" charset="-122"/>
                          <a:ea typeface="微软雅黑" pitchFamily="34" charset="-122"/>
                        </a:rPr>
                        <a:t>构成的</a:t>
                      </a:r>
                      <a:r>
                        <a:rPr lang="en-US" sz="1600" kern="0">
                          <a:effectLst/>
                          <a:latin typeface="微软雅黑" pitchFamily="34" charset="-122"/>
                          <a:ea typeface="微软雅黑" pitchFamily="34" charset="-122"/>
                        </a:rPr>
                        <a:t>Index</a:t>
                      </a:r>
                      <a:r>
                        <a:rPr lang="zh-CN" sz="1600" kern="0">
                          <a:effectLst/>
                          <a:latin typeface="微软雅黑" pitchFamily="34" charset="-122"/>
                          <a:ea typeface="微软雅黑" pitchFamily="34" charset="-122"/>
                        </a:rPr>
                        <a:t>，可以用来作为</a:t>
                      </a:r>
                      <a:r>
                        <a:rPr lang="en-US" sz="1600" kern="0">
                          <a:effectLst/>
                          <a:latin typeface="微软雅黑" pitchFamily="34" charset="-122"/>
                          <a:ea typeface="微软雅黑" pitchFamily="34" charset="-122"/>
                        </a:rPr>
                        <a:t>Series</a:t>
                      </a:r>
                      <a:r>
                        <a:rPr lang="zh-CN" sz="1600" kern="0">
                          <a:effectLst/>
                          <a:latin typeface="微软雅黑" pitchFamily="34" charset="-122"/>
                          <a:ea typeface="微软雅黑" pitchFamily="34" charset="-122"/>
                        </a:rPr>
                        <a:t>或者</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的索引。</a:t>
                      </a:r>
                      <a:endParaRPr lang="zh-CN" sz="16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5"/>
                  </a:ext>
                </a:extLst>
              </a:tr>
              <a:tr h="432036">
                <a:tc>
                  <a:txBody>
                    <a:bodyPr/>
                    <a:lstStyle/>
                    <a:p>
                      <a:pPr algn="ctr">
                        <a:spcAft>
                          <a:spcPts val="0"/>
                        </a:spcAft>
                      </a:pPr>
                      <a:r>
                        <a:rPr lang="en-US" sz="1600" b="0" kern="0" dirty="0" err="1">
                          <a:effectLst/>
                          <a:latin typeface="微软雅黑" pitchFamily="34" charset="-122"/>
                          <a:ea typeface="微软雅黑" pitchFamily="34" charset="-122"/>
                        </a:rPr>
                        <a:t>TimedeltaIndex</a:t>
                      </a:r>
                      <a:endParaRPr lang="zh-CN" sz="16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600" kern="0" dirty="0">
                          <a:effectLst/>
                          <a:latin typeface="微软雅黑" pitchFamily="34" charset="-122"/>
                          <a:ea typeface="微软雅黑" pitchFamily="34" charset="-122"/>
                        </a:rPr>
                        <a:t>一组</a:t>
                      </a:r>
                      <a:r>
                        <a:rPr lang="en-US" sz="1600" kern="0" dirty="0" err="1">
                          <a:effectLst/>
                          <a:latin typeface="微软雅黑" pitchFamily="34" charset="-122"/>
                          <a:ea typeface="微软雅黑" pitchFamily="34" charset="-122"/>
                        </a:rPr>
                        <a:t>Timedelta</a:t>
                      </a:r>
                      <a:r>
                        <a:rPr lang="zh-CN" sz="1600" kern="0" dirty="0">
                          <a:effectLst/>
                          <a:latin typeface="微软雅黑" pitchFamily="34" charset="-122"/>
                          <a:ea typeface="微软雅黑" pitchFamily="34" charset="-122"/>
                        </a:rPr>
                        <a:t>构成的</a:t>
                      </a:r>
                      <a:r>
                        <a:rPr lang="en-US" sz="1600" kern="0" dirty="0">
                          <a:effectLst/>
                          <a:latin typeface="微软雅黑" pitchFamily="34" charset="-122"/>
                          <a:ea typeface="微软雅黑" pitchFamily="34" charset="-122"/>
                        </a:rPr>
                        <a:t>Index</a:t>
                      </a:r>
                      <a:r>
                        <a:rPr lang="zh-CN" sz="1600" kern="0" dirty="0">
                          <a:effectLst/>
                          <a:latin typeface="微软雅黑" pitchFamily="34" charset="-122"/>
                          <a:ea typeface="微软雅黑" pitchFamily="34" charset="-122"/>
                        </a:rPr>
                        <a:t>，可以用来作为</a:t>
                      </a:r>
                      <a:r>
                        <a:rPr lang="en-US" sz="1600" kern="0" dirty="0">
                          <a:effectLst/>
                          <a:latin typeface="微软雅黑" pitchFamily="34" charset="-122"/>
                          <a:ea typeface="微软雅黑" pitchFamily="34" charset="-122"/>
                        </a:rPr>
                        <a:t>Series</a:t>
                      </a:r>
                      <a:r>
                        <a:rPr lang="zh-CN" sz="1600" kern="0" dirty="0">
                          <a:effectLst/>
                          <a:latin typeface="微软雅黑" pitchFamily="34" charset="-122"/>
                          <a:ea typeface="微软雅黑" pitchFamily="34" charset="-122"/>
                        </a:rPr>
                        <a:t>或者</a:t>
                      </a:r>
                      <a:r>
                        <a:rPr lang="en-US" sz="1600" kern="0" dirty="0" err="1">
                          <a:effectLst/>
                          <a:latin typeface="微软雅黑" pitchFamily="34" charset="-122"/>
                          <a:ea typeface="微软雅黑" pitchFamily="34" charset="-122"/>
                        </a:rPr>
                        <a:t>DataFrame</a:t>
                      </a:r>
                      <a:r>
                        <a:rPr lang="zh-CN" sz="1600" kern="0" dirty="0">
                          <a:effectLst/>
                          <a:latin typeface="微软雅黑" pitchFamily="34" charset="-122"/>
                          <a:ea typeface="微软雅黑" pitchFamily="34" charset="-122"/>
                        </a:rPr>
                        <a:t>的索引。</a:t>
                      </a:r>
                      <a:endParaRPr lang="zh-CN" sz="1600" kern="100" dirty="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a:extLst>
              <a:ext uri="{FF2B5EF4-FFF2-40B4-BE49-F238E27FC236}">
                <a16:creationId xmlns:a16="http://schemas.microsoft.com/office/drawing/2014/main" id="{47B8FEC4-CF43-47A5-B82B-B9836E07CDCA}"/>
              </a:ext>
            </a:extLst>
          </p:cNvPr>
          <p:cNvSpPr>
            <a:spLocks noGrp="1"/>
          </p:cNvSpPr>
          <p:nvPr>
            <p:ph idx="1"/>
          </p:nvPr>
        </p:nvSpPr>
        <p:spPr/>
        <p:txBody>
          <a:bodyPr/>
          <a:lstStyle/>
          <a:p>
            <a:pPr marL="361950" indent="-361950"/>
            <a:r>
              <a:rPr lang="zh-CN" altLang="zh-CN"/>
              <a:t>其中</a:t>
            </a:r>
            <a:r>
              <a:rPr lang="en-US" altLang="zh-CN"/>
              <a:t>Timestamp</a:t>
            </a:r>
            <a:r>
              <a:rPr lang="zh-CN" altLang="zh-CN"/>
              <a:t>作为时间类中最基础的，也是最为常用的。在多数情况下，时间相关的字符串都会转换成为</a:t>
            </a:r>
            <a:r>
              <a:rPr lang="en-US" altLang="zh-CN"/>
              <a:t>Timestamp</a:t>
            </a:r>
            <a:r>
              <a:rPr lang="zh-CN" altLang="zh-CN"/>
              <a:t>。</a:t>
            </a:r>
            <a:r>
              <a:rPr lang="en-US" altLang="zh-CN"/>
              <a:t>pandas</a:t>
            </a:r>
            <a:r>
              <a:rPr lang="zh-CN" altLang="zh-CN"/>
              <a:t>提供了</a:t>
            </a:r>
            <a:r>
              <a:rPr lang="en-US" altLang="zh-CN"/>
              <a:t>to_datetime</a:t>
            </a:r>
            <a:r>
              <a:rPr lang="zh-CN" altLang="zh-CN"/>
              <a:t>函数，能够实现这一目标。</a:t>
            </a:r>
            <a:endParaRPr lang="en-US" altLang="zh-CN"/>
          </a:p>
          <a:p>
            <a:pPr marL="361950" indent="-361950"/>
            <a:r>
              <a:rPr lang="zh-CN" altLang="zh-CN"/>
              <a:t>值得注意的是，</a:t>
            </a:r>
            <a:r>
              <a:rPr lang="en-US" altLang="zh-CN"/>
              <a:t>Timestamp</a:t>
            </a:r>
            <a:r>
              <a:rPr lang="zh-CN" altLang="zh-CN"/>
              <a:t>类型时间是有限制的</a:t>
            </a:r>
            <a:r>
              <a:rPr lang="zh-CN" altLang="en-US"/>
              <a:t>。</a:t>
            </a:r>
            <a:endParaRPr lang="en-US" altLang="zh-CN"/>
          </a:p>
        </p:txBody>
      </p:sp>
      <p:sp>
        <p:nvSpPr>
          <p:cNvPr id="41987" name="标题 2">
            <a:extLst>
              <a:ext uri="{FF2B5EF4-FFF2-40B4-BE49-F238E27FC236}">
                <a16:creationId xmlns:a16="http://schemas.microsoft.com/office/drawing/2014/main" id="{04BC2A71-9920-4098-A4A8-E17AB0FC11C1}"/>
              </a:ext>
            </a:extLst>
          </p:cNvPr>
          <p:cNvSpPr>
            <a:spLocks noGrp="1"/>
          </p:cNvSpPr>
          <p:nvPr>
            <p:ph type="title"/>
          </p:nvPr>
        </p:nvSpPr>
        <p:spPr/>
        <p:txBody>
          <a:bodyPr/>
          <a:lstStyle/>
          <a:p>
            <a:r>
              <a:rPr lang="zh-CN" altLang="en-US"/>
              <a:t>转换字符串时间为标准时间</a:t>
            </a:r>
          </a:p>
        </p:txBody>
      </p:sp>
      <p:sp>
        <p:nvSpPr>
          <p:cNvPr id="41988" name="内容占位符 3">
            <a:extLst>
              <a:ext uri="{FF2B5EF4-FFF2-40B4-BE49-F238E27FC236}">
                <a16:creationId xmlns:a16="http://schemas.microsoft.com/office/drawing/2014/main" id="{3DC1CA04-2B06-49B5-8AF9-DC25C4903B00}"/>
              </a:ext>
            </a:extLst>
          </p:cNvPr>
          <p:cNvSpPr>
            <a:spLocks noGrp="1"/>
          </p:cNvSpPr>
          <p:nvPr>
            <p:ph idx="10"/>
          </p:nvPr>
        </p:nvSpPr>
        <p:spPr/>
        <p:txBody>
          <a:bodyPr/>
          <a:lstStyle/>
          <a:p>
            <a:r>
              <a:rPr lang="en-US" altLang="zh-CN" b="1"/>
              <a:t>Timestamp</a:t>
            </a:r>
            <a:r>
              <a:rPr altLang="zh-CN" b="1"/>
              <a:t>类型</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a:extLst>
              <a:ext uri="{FF2B5EF4-FFF2-40B4-BE49-F238E27FC236}">
                <a16:creationId xmlns:a16="http://schemas.microsoft.com/office/drawing/2014/main" id="{4BF1EE6C-CBB6-4586-8FE0-322A7DB07539}"/>
              </a:ext>
            </a:extLst>
          </p:cNvPr>
          <p:cNvSpPr>
            <a:spLocks noGrp="1"/>
          </p:cNvSpPr>
          <p:nvPr>
            <p:ph idx="1"/>
          </p:nvPr>
        </p:nvSpPr>
        <p:spPr/>
        <p:txBody>
          <a:bodyPr/>
          <a:lstStyle/>
          <a:p>
            <a:pPr marL="361950" indent="-361950"/>
            <a:r>
              <a:rPr lang="zh-CN" altLang="zh-CN"/>
              <a:t>除了将数据字原始</a:t>
            </a:r>
            <a:r>
              <a:rPr lang="en-US" altLang="zh-CN"/>
              <a:t>DataFrame</a:t>
            </a:r>
            <a:r>
              <a:rPr lang="zh-CN" altLang="zh-CN"/>
              <a:t>中直接转换为</a:t>
            </a:r>
            <a:r>
              <a:rPr lang="en-US" altLang="zh-CN"/>
              <a:t>Timestamp</a:t>
            </a:r>
            <a:r>
              <a:rPr lang="zh-CN" altLang="zh-CN"/>
              <a:t>格式外，还可以将数据单独提取出来将其转换为</a:t>
            </a:r>
            <a:r>
              <a:rPr lang="en-US" altLang="zh-CN"/>
              <a:t>DatetimeIndex</a:t>
            </a:r>
            <a:r>
              <a:rPr lang="zh-CN" altLang="zh-CN"/>
              <a:t>或者</a:t>
            </a:r>
            <a:r>
              <a:rPr lang="en-US" altLang="zh-CN"/>
              <a:t>PeriodIndex</a:t>
            </a:r>
            <a:r>
              <a:rPr lang="zh-CN" altLang="en-US"/>
              <a:t>。</a:t>
            </a:r>
            <a:endParaRPr lang="en-US" altLang="zh-CN"/>
          </a:p>
          <a:p>
            <a:pPr marL="361950" indent="-361950"/>
            <a:r>
              <a:rPr lang="zh-CN" altLang="zh-CN"/>
              <a:t>转换为</a:t>
            </a:r>
            <a:r>
              <a:rPr lang="en-US" altLang="zh-CN"/>
              <a:t>PeriodIndex</a:t>
            </a:r>
            <a:r>
              <a:rPr lang="zh-CN" altLang="zh-CN"/>
              <a:t>的时候需要注意，需要通过</a:t>
            </a:r>
            <a:r>
              <a:rPr lang="en-US" altLang="zh-CN"/>
              <a:t>freq</a:t>
            </a:r>
            <a:r>
              <a:rPr lang="zh-CN" altLang="zh-CN"/>
              <a:t>参数指定时间间隔，常用的时间间隔有</a:t>
            </a:r>
            <a:r>
              <a:rPr lang="en-US" altLang="zh-CN"/>
              <a:t>Y</a:t>
            </a:r>
            <a:r>
              <a:rPr lang="zh-CN" altLang="zh-CN"/>
              <a:t>为年，</a:t>
            </a:r>
            <a:r>
              <a:rPr lang="en-US" altLang="zh-CN"/>
              <a:t>M</a:t>
            </a:r>
            <a:r>
              <a:rPr lang="zh-CN" altLang="zh-CN"/>
              <a:t>为月，</a:t>
            </a:r>
            <a:r>
              <a:rPr lang="en-US" altLang="zh-CN"/>
              <a:t>D</a:t>
            </a:r>
            <a:r>
              <a:rPr lang="zh-CN" altLang="zh-CN"/>
              <a:t>为日，</a:t>
            </a:r>
            <a:r>
              <a:rPr lang="en-US" altLang="zh-CN"/>
              <a:t>H</a:t>
            </a:r>
            <a:r>
              <a:rPr lang="zh-CN" altLang="zh-CN"/>
              <a:t>为小时，</a:t>
            </a:r>
            <a:r>
              <a:rPr lang="en-US" altLang="zh-CN"/>
              <a:t>T</a:t>
            </a:r>
            <a:r>
              <a:rPr lang="zh-CN" altLang="zh-CN"/>
              <a:t>为分钟，</a:t>
            </a:r>
            <a:r>
              <a:rPr lang="en-US" altLang="zh-CN"/>
              <a:t>S</a:t>
            </a:r>
            <a:r>
              <a:rPr lang="zh-CN" altLang="zh-CN"/>
              <a:t>为秒。两个函数可以用来转换数据还可以用来创建时间序列数据，其参数非常类似</a:t>
            </a:r>
            <a:r>
              <a:rPr lang="zh-CN" altLang="en-US"/>
              <a:t>。</a:t>
            </a:r>
          </a:p>
        </p:txBody>
      </p:sp>
      <p:sp>
        <p:nvSpPr>
          <p:cNvPr id="43011" name="标题 2">
            <a:extLst>
              <a:ext uri="{FF2B5EF4-FFF2-40B4-BE49-F238E27FC236}">
                <a16:creationId xmlns:a16="http://schemas.microsoft.com/office/drawing/2014/main" id="{C7F84BF4-D22E-4CC8-A6C4-9E73EDC1557D}"/>
              </a:ext>
            </a:extLst>
          </p:cNvPr>
          <p:cNvSpPr>
            <a:spLocks noGrp="1"/>
          </p:cNvSpPr>
          <p:nvPr>
            <p:ph type="title"/>
          </p:nvPr>
        </p:nvSpPr>
        <p:spPr/>
        <p:txBody>
          <a:bodyPr/>
          <a:lstStyle/>
          <a:p>
            <a:r>
              <a:rPr lang="zh-CN" altLang="en-US"/>
              <a:t>转换字符串时间为标准时间</a:t>
            </a:r>
          </a:p>
        </p:txBody>
      </p:sp>
      <p:sp>
        <p:nvSpPr>
          <p:cNvPr id="43012" name="内容占位符 3">
            <a:extLst>
              <a:ext uri="{FF2B5EF4-FFF2-40B4-BE49-F238E27FC236}">
                <a16:creationId xmlns:a16="http://schemas.microsoft.com/office/drawing/2014/main" id="{55683994-797D-434C-8FC4-91AB30340253}"/>
              </a:ext>
            </a:extLst>
          </p:cNvPr>
          <p:cNvSpPr>
            <a:spLocks noGrp="1"/>
          </p:cNvSpPr>
          <p:nvPr>
            <p:ph idx="10"/>
          </p:nvPr>
        </p:nvSpPr>
        <p:spPr/>
        <p:txBody>
          <a:bodyPr/>
          <a:lstStyle/>
          <a:p>
            <a:r>
              <a:rPr lang="en-US" altLang="zh-CN" b="1"/>
              <a:t>DatetimeIndex</a:t>
            </a:r>
            <a:r>
              <a:rPr altLang="zh-CN" b="1"/>
              <a:t>与</a:t>
            </a:r>
            <a:r>
              <a:rPr lang="en-US" altLang="zh-CN" b="1"/>
              <a:t>PeriodIndex</a:t>
            </a:r>
            <a:r>
              <a:rPr altLang="zh-CN" b="1"/>
              <a:t>函数</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a:extLst>
              <a:ext uri="{FF2B5EF4-FFF2-40B4-BE49-F238E27FC236}">
                <a16:creationId xmlns:a16="http://schemas.microsoft.com/office/drawing/2014/main" id="{1F02DD71-49BC-430A-875D-88356CC9D3D7}"/>
              </a:ext>
            </a:extLst>
          </p:cNvPr>
          <p:cNvSpPr>
            <a:spLocks noGrp="1"/>
          </p:cNvSpPr>
          <p:nvPr>
            <p:ph idx="1"/>
          </p:nvPr>
        </p:nvSpPr>
        <p:spPr/>
        <p:txBody>
          <a:bodyPr/>
          <a:lstStyle/>
          <a:p>
            <a:pPr marL="361950" indent="-361950"/>
            <a:r>
              <a:rPr lang="en-US" altLang="zh-CN"/>
              <a:t>DatetimeIndex</a:t>
            </a:r>
            <a:r>
              <a:rPr lang="zh-CN" altLang="zh-CN"/>
              <a:t>和</a:t>
            </a:r>
            <a:r>
              <a:rPr lang="en-US" altLang="zh-CN"/>
              <a:t>PeriodIndex</a:t>
            </a:r>
            <a:r>
              <a:rPr lang="zh-CN" altLang="zh-CN"/>
              <a:t>两者区别在日常使用的过程中相对较小，其中</a:t>
            </a:r>
            <a:r>
              <a:rPr lang="en-US" altLang="zh-CN"/>
              <a:t>DatetimeIndex</a:t>
            </a:r>
            <a:r>
              <a:rPr lang="zh-CN" altLang="zh-CN"/>
              <a:t>是用来指代一系列时间点的一种数据结构，而</a:t>
            </a:r>
            <a:r>
              <a:rPr lang="en-US" altLang="zh-CN"/>
              <a:t>PeriodIndex</a:t>
            </a:r>
            <a:r>
              <a:rPr lang="zh-CN" altLang="zh-CN"/>
              <a:t>则是用来指代一系列时间段的数据结构。</a:t>
            </a:r>
          </a:p>
        </p:txBody>
      </p:sp>
      <p:sp>
        <p:nvSpPr>
          <p:cNvPr id="44035" name="标题 2">
            <a:extLst>
              <a:ext uri="{FF2B5EF4-FFF2-40B4-BE49-F238E27FC236}">
                <a16:creationId xmlns:a16="http://schemas.microsoft.com/office/drawing/2014/main" id="{714F7AD6-8314-47F3-886B-CFC61AA7B1E3}"/>
              </a:ext>
            </a:extLst>
          </p:cNvPr>
          <p:cNvSpPr>
            <a:spLocks noGrp="1"/>
          </p:cNvSpPr>
          <p:nvPr>
            <p:ph type="title"/>
          </p:nvPr>
        </p:nvSpPr>
        <p:spPr/>
        <p:txBody>
          <a:bodyPr/>
          <a:lstStyle/>
          <a:p>
            <a:r>
              <a:rPr lang="zh-CN" altLang="en-US"/>
              <a:t>转换字符串时间为标准时间</a:t>
            </a:r>
          </a:p>
        </p:txBody>
      </p:sp>
      <p:sp>
        <p:nvSpPr>
          <p:cNvPr id="44036" name="内容占位符 3">
            <a:extLst>
              <a:ext uri="{FF2B5EF4-FFF2-40B4-BE49-F238E27FC236}">
                <a16:creationId xmlns:a16="http://schemas.microsoft.com/office/drawing/2014/main" id="{026A46C3-D1E2-49C4-ACEA-6994615B2CC0}"/>
              </a:ext>
            </a:extLst>
          </p:cNvPr>
          <p:cNvSpPr>
            <a:spLocks noGrp="1"/>
          </p:cNvSpPr>
          <p:nvPr>
            <p:ph idx="10"/>
          </p:nvPr>
        </p:nvSpPr>
        <p:spPr/>
        <p:txBody>
          <a:bodyPr/>
          <a:lstStyle/>
          <a:p>
            <a:r>
              <a:rPr lang="en-US" altLang="zh-CN" b="1"/>
              <a:t>DatetimeIndex</a:t>
            </a:r>
            <a:r>
              <a:rPr altLang="zh-CN" b="1"/>
              <a:t>与</a:t>
            </a:r>
            <a:r>
              <a:rPr lang="en-US" altLang="zh-CN" b="1"/>
              <a:t>PeriodIndex</a:t>
            </a:r>
            <a:r>
              <a:rPr altLang="zh-CN" b="1"/>
              <a:t>函数及其参数说明</a:t>
            </a:r>
            <a:endParaRPr b="1"/>
          </a:p>
        </p:txBody>
      </p:sp>
      <p:graphicFrame>
        <p:nvGraphicFramePr>
          <p:cNvPr id="5" name="表格 4">
            <a:extLst>
              <a:ext uri="{FF2B5EF4-FFF2-40B4-BE49-F238E27FC236}">
                <a16:creationId xmlns:a16="http://schemas.microsoft.com/office/drawing/2014/main" id="{10C4E3C0-2B29-4BBB-BA1C-8534AE9EB0D5}"/>
              </a:ext>
            </a:extLst>
          </p:cNvPr>
          <p:cNvGraphicFramePr>
            <a:graphicFrameLocks noGrp="1"/>
          </p:cNvGraphicFramePr>
          <p:nvPr>
            <p:extLst>
              <p:ext uri="{D42A27DB-BD31-4B8C-83A1-F6EECF244321}">
                <p14:modId xmlns:p14="http://schemas.microsoft.com/office/powerpoint/2010/main" val="2720625218"/>
              </p:ext>
            </p:extLst>
          </p:nvPr>
        </p:nvGraphicFramePr>
        <p:xfrm>
          <a:off x="871632" y="3165078"/>
          <a:ext cx="8023225" cy="3053064"/>
        </p:xfrm>
        <a:graphic>
          <a:graphicData uri="http://schemas.openxmlformats.org/drawingml/2006/table">
            <a:tbl>
              <a:tblPr firstRow="1" firstCol="1" bandRow="1">
                <a:tableStyleId>{5C22544A-7EE6-4342-B048-85BDC9FD1C3A}</a:tableStyleId>
              </a:tblPr>
              <a:tblGrid>
                <a:gridCol w="1721797">
                  <a:extLst>
                    <a:ext uri="{9D8B030D-6E8A-4147-A177-3AD203B41FA5}">
                      <a16:colId xmlns:a16="http://schemas.microsoft.com/office/drawing/2014/main" val="20000"/>
                    </a:ext>
                  </a:extLst>
                </a:gridCol>
                <a:gridCol w="6301428">
                  <a:extLst>
                    <a:ext uri="{9D8B030D-6E8A-4147-A177-3AD203B41FA5}">
                      <a16:colId xmlns:a16="http://schemas.microsoft.com/office/drawing/2014/main" val="20001"/>
                    </a:ext>
                  </a:extLst>
                </a:gridCol>
              </a:tblGrid>
              <a:tr h="291371">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34283" marR="34283"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0"/>
                  </a:ext>
                </a:extLst>
              </a:tr>
              <a:tr h="390051">
                <a:tc>
                  <a:txBody>
                    <a:bodyPr/>
                    <a:lstStyle/>
                    <a:p>
                      <a:pPr algn="ctr">
                        <a:lnSpc>
                          <a:spcPct val="150000"/>
                        </a:lnSpc>
                        <a:spcAft>
                          <a:spcPts val="0"/>
                        </a:spcAft>
                      </a:pPr>
                      <a:r>
                        <a:rPr lang="en-US" sz="1600" b="0" kern="0">
                          <a:effectLst/>
                          <a:latin typeface="微软雅黑" pitchFamily="34" charset="-122"/>
                          <a:ea typeface="微软雅黑" pitchFamily="34" charset="-122"/>
                        </a:rPr>
                        <a:t>data</a:t>
                      </a:r>
                      <a:endParaRPr lang="zh-CN" sz="16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array</a:t>
                      </a:r>
                      <a:r>
                        <a:rPr lang="zh-CN" sz="1600" kern="0">
                          <a:effectLst/>
                          <a:latin typeface="微软雅黑" pitchFamily="34" charset="-122"/>
                          <a:ea typeface="微软雅黑" pitchFamily="34" charset="-122"/>
                        </a:rPr>
                        <a:t>。表示</a:t>
                      </a:r>
                      <a:r>
                        <a:rPr lang="en-US" sz="1600" kern="0">
                          <a:effectLst/>
                          <a:latin typeface="微软雅黑" pitchFamily="34" charset="-122"/>
                          <a:ea typeface="微软雅黑" pitchFamily="34" charset="-122"/>
                        </a:rPr>
                        <a:t>DatetimeIndex</a:t>
                      </a:r>
                      <a:r>
                        <a:rPr lang="zh-CN" sz="1600" kern="0">
                          <a:effectLst/>
                          <a:latin typeface="微软雅黑" pitchFamily="34" charset="-122"/>
                          <a:ea typeface="微软雅黑" pitchFamily="34" charset="-122"/>
                        </a:rPr>
                        <a:t>的值。无默认。</a:t>
                      </a:r>
                      <a:endParaRPr lang="zh-CN" sz="16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1"/>
                  </a:ext>
                </a:extLst>
              </a:tr>
              <a:tr h="390051">
                <a:tc>
                  <a:txBody>
                    <a:bodyPr/>
                    <a:lstStyle/>
                    <a:p>
                      <a:pPr algn="ctr">
                        <a:lnSpc>
                          <a:spcPct val="150000"/>
                        </a:lnSpc>
                        <a:spcAft>
                          <a:spcPts val="0"/>
                        </a:spcAft>
                      </a:pPr>
                      <a:r>
                        <a:rPr lang="en-US" sz="1600" b="0" kern="0">
                          <a:effectLst/>
                          <a:latin typeface="微软雅黑" pitchFamily="34" charset="-122"/>
                          <a:ea typeface="微软雅黑" pitchFamily="34" charset="-122"/>
                        </a:rPr>
                        <a:t>freq</a:t>
                      </a:r>
                      <a:endParaRPr lang="zh-CN" sz="16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。表示时间的间隔频率。无默认。</a:t>
                      </a:r>
                      <a:endParaRPr lang="zh-CN" sz="16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2"/>
                  </a:ext>
                </a:extLst>
              </a:tr>
              <a:tr h="390051">
                <a:tc>
                  <a:txBody>
                    <a:bodyPr/>
                    <a:lstStyle/>
                    <a:p>
                      <a:pPr algn="ctr">
                        <a:lnSpc>
                          <a:spcPct val="150000"/>
                        </a:lnSpc>
                        <a:spcAft>
                          <a:spcPts val="0"/>
                        </a:spcAft>
                      </a:pPr>
                      <a:r>
                        <a:rPr lang="en-US" sz="1600" b="0" kern="0">
                          <a:effectLst/>
                          <a:latin typeface="微软雅黑" pitchFamily="34" charset="-122"/>
                          <a:ea typeface="微软雅黑" pitchFamily="34" charset="-122"/>
                        </a:rPr>
                        <a:t>start</a:t>
                      </a:r>
                      <a:endParaRPr lang="zh-CN" sz="16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。表示生成规则时间数据的起始点。无默认。</a:t>
                      </a:r>
                      <a:endParaRPr lang="zh-CN" sz="16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3"/>
                  </a:ext>
                </a:extLst>
              </a:tr>
              <a:tr h="390051">
                <a:tc>
                  <a:txBody>
                    <a:bodyPr/>
                    <a:lstStyle/>
                    <a:p>
                      <a:pPr algn="ctr">
                        <a:lnSpc>
                          <a:spcPct val="150000"/>
                        </a:lnSpc>
                        <a:spcAft>
                          <a:spcPts val="0"/>
                        </a:spcAft>
                      </a:pPr>
                      <a:r>
                        <a:rPr lang="en-US" sz="1600" b="0" kern="0">
                          <a:effectLst/>
                          <a:latin typeface="微软雅黑" pitchFamily="34" charset="-122"/>
                          <a:ea typeface="微软雅黑" pitchFamily="34" charset="-122"/>
                        </a:rPr>
                        <a:t>periods</a:t>
                      </a:r>
                      <a:endParaRPr lang="zh-CN" sz="16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表示需要生成的周期数目。无默认。</a:t>
                      </a:r>
                      <a:endParaRPr lang="zh-CN" sz="16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4"/>
                  </a:ext>
                </a:extLst>
              </a:tr>
              <a:tr h="390051">
                <a:tc>
                  <a:txBody>
                    <a:bodyPr/>
                    <a:lstStyle/>
                    <a:p>
                      <a:pPr algn="ctr">
                        <a:lnSpc>
                          <a:spcPct val="150000"/>
                        </a:lnSpc>
                        <a:spcAft>
                          <a:spcPts val="0"/>
                        </a:spcAft>
                      </a:pPr>
                      <a:r>
                        <a:rPr lang="en-US" sz="1600" b="0" kern="0">
                          <a:effectLst/>
                          <a:latin typeface="微软雅黑" pitchFamily="34" charset="-122"/>
                          <a:ea typeface="微软雅黑" pitchFamily="34" charset="-122"/>
                        </a:rPr>
                        <a:t>end</a:t>
                      </a:r>
                      <a:endParaRPr lang="zh-CN" sz="16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。表示生成规则时间数据的终结点。无默认。</a:t>
                      </a:r>
                      <a:endParaRPr lang="zh-CN" sz="16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5"/>
                  </a:ext>
                </a:extLst>
              </a:tr>
              <a:tr h="390051">
                <a:tc>
                  <a:txBody>
                    <a:bodyPr/>
                    <a:lstStyle/>
                    <a:p>
                      <a:pPr algn="ctr">
                        <a:lnSpc>
                          <a:spcPct val="150000"/>
                        </a:lnSpc>
                        <a:spcAft>
                          <a:spcPts val="0"/>
                        </a:spcAft>
                      </a:pPr>
                      <a:r>
                        <a:rPr lang="en-US" sz="1600" b="0" kern="0">
                          <a:effectLst/>
                          <a:latin typeface="微软雅黑" pitchFamily="34" charset="-122"/>
                          <a:ea typeface="微软雅黑" pitchFamily="34" charset="-122"/>
                        </a:rPr>
                        <a:t>tz</a:t>
                      </a:r>
                      <a:endParaRPr lang="zh-CN" sz="16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timezone</a:t>
                      </a:r>
                      <a:r>
                        <a:rPr lang="zh-CN" sz="1600" kern="0">
                          <a:effectLst/>
                          <a:latin typeface="微软雅黑" pitchFamily="34" charset="-122"/>
                          <a:ea typeface="微软雅黑" pitchFamily="34" charset="-122"/>
                        </a:rPr>
                        <a:t>。表示数据的时区。默认为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6"/>
                  </a:ext>
                </a:extLst>
              </a:tr>
              <a:tr h="390051">
                <a:tc>
                  <a:txBody>
                    <a:bodyPr/>
                    <a:lstStyle/>
                    <a:p>
                      <a:pPr algn="ctr">
                        <a:lnSpc>
                          <a:spcPct val="150000"/>
                        </a:lnSpc>
                        <a:spcAft>
                          <a:spcPts val="0"/>
                        </a:spcAft>
                      </a:pPr>
                      <a:r>
                        <a:rPr lang="en-US" sz="1600" b="0" kern="0" dirty="0">
                          <a:effectLst/>
                          <a:latin typeface="微软雅黑" pitchFamily="34" charset="-122"/>
                          <a:ea typeface="微软雅黑" pitchFamily="34" charset="-122"/>
                        </a:rPr>
                        <a:t>name</a:t>
                      </a:r>
                      <a:endParaRPr lang="zh-CN" sz="1600" b="0" kern="100" dirty="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int</a:t>
                      </a:r>
                      <a:r>
                        <a:rPr lang="zh-CN" sz="1600" kern="0" dirty="0">
                          <a:effectLst/>
                          <a:latin typeface="微软雅黑" pitchFamily="34" charset="-122"/>
                          <a:ea typeface="微软雅黑" pitchFamily="34" charset="-122"/>
                        </a:rPr>
                        <a:t>，</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。默认为空。指定</a:t>
                      </a:r>
                      <a:r>
                        <a:rPr lang="en-US" sz="1600" kern="0" dirty="0" err="1">
                          <a:effectLst/>
                          <a:latin typeface="微软雅黑" pitchFamily="34" charset="-122"/>
                          <a:ea typeface="微软雅黑" pitchFamily="34" charset="-122"/>
                        </a:rPr>
                        <a:t>DatetimeIndex</a:t>
                      </a:r>
                      <a:r>
                        <a:rPr lang="zh-CN" sz="1600" kern="0" dirty="0">
                          <a:effectLst/>
                          <a:latin typeface="微软雅黑" pitchFamily="34" charset="-122"/>
                          <a:ea typeface="微软雅黑" pitchFamily="34" charset="-122"/>
                        </a:rPr>
                        <a:t>的名字。</a:t>
                      </a:r>
                      <a:endParaRPr lang="zh-CN" sz="1600" kern="100" dirty="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a:extLst>
              <a:ext uri="{FF2B5EF4-FFF2-40B4-BE49-F238E27FC236}">
                <a16:creationId xmlns:a16="http://schemas.microsoft.com/office/drawing/2014/main" id="{172BAA1D-5E2B-406C-AB78-8E5291249BA9}"/>
              </a:ext>
            </a:extLst>
          </p:cNvPr>
          <p:cNvSpPr>
            <a:spLocks noGrp="1"/>
          </p:cNvSpPr>
          <p:nvPr>
            <p:ph idx="1"/>
          </p:nvPr>
        </p:nvSpPr>
        <p:spPr>
          <a:xfrm>
            <a:off x="384175" y="1638300"/>
            <a:ext cx="11107738" cy="4368800"/>
          </a:xfrm>
        </p:spPr>
        <p:txBody>
          <a:bodyPr/>
          <a:lstStyle/>
          <a:p>
            <a:pPr marL="361950" indent="-361950">
              <a:spcBef>
                <a:spcPts val="300"/>
              </a:spcBef>
            </a:pPr>
            <a:r>
              <a:rPr lang="zh-CN" altLang="zh-CN"/>
              <a:t>在多数涉及时间相关的数据处理，统计分析的过程中，需要提取时间中的年份，月份等数据。使用对应的</a:t>
            </a:r>
            <a:r>
              <a:rPr lang="en-US" altLang="zh-CN"/>
              <a:t>Timestamp</a:t>
            </a:r>
            <a:r>
              <a:rPr lang="zh-CN" altLang="zh-CN"/>
              <a:t>类属性就能够实现这一目的</a:t>
            </a:r>
            <a:r>
              <a:rPr lang="zh-CN" altLang="en-US"/>
              <a:t>。</a:t>
            </a:r>
            <a:endParaRPr lang="en-US" altLang="zh-CN"/>
          </a:p>
          <a:p>
            <a:pPr marL="361950" indent="-361950">
              <a:spcBef>
                <a:spcPts val="300"/>
              </a:spcBef>
            </a:pPr>
            <a:r>
              <a:rPr lang="zh-CN" altLang="zh-CN"/>
              <a:t>结合</a:t>
            </a:r>
            <a:r>
              <a:rPr lang="en-US" altLang="zh-CN"/>
              <a:t>Python</a:t>
            </a:r>
            <a:r>
              <a:rPr lang="zh-CN" altLang="zh-CN"/>
              <a:t>列表推导式，可以实现对</a:t>
            </a:r>
            <a:r>
              <a:rPr lang="en-US" altLang="zh-CN"/>
              <a:t>DataFrame</a:t>
            </a:r>
            <a:r>
              <a:rPr lang="zh-CN" altLang="zh-CN"/>
              <a:t>某一列时间信息数据的提取。</a:t>
            </a:r>
            <a:endParaRPr lang="zh-CN" altLang="en-US"/>
          </a:p>
        </p:txBody>
      </p:sp>
      <p:sp>
        <p:nvSpPr>
          <p:cNvPr id="45059" name="标题 2">
            <a:extLst>
              <a:ext uri="{FF2B5EF4-FFF2-40B4-BE49-F238E27FC236}">
                <a16:creationId xmlns:a16="http://schemas.microsoft.com/office/drawing/2014/main" id="{0A954DDD-9065-48A8-98A9-4FD6F9D6AB31}"/>
              </a:ext>
            </a:extLst>
          </p:cNvPr>
          <p:cNvSpPr>
            <a:spLocks noGrp="1"/>
          </p:cNvSpPr>
          <p:nvPr>
            <p:ph type="title"/>
          </p:nvPr>
        </p:nvSpPr>
        <p:spPr/>
        <p:txBody>
          <a:bodyPr/>
          <a:lstStyle/>
          <a:p>
            <a:r>
              <a:rPr lang="zh-CN" altLang="zh-CN"/>
              <a:t>提取时间序列数据信息</a:t>
            </a:r>
            <a:endParaRPr lang="zh-CN" altLang="en-US"/>
          </a:p>
        </p:txBody>
      </p:sp>
      <p:sp>
        <p:nvSpPr>
          <p:cNvPr id="45060" name="内容占位符 3">
            <a:extLst>
              <a:ext uri="{FF2B5EF4-FFF2-40B4-BE49-F238E27FC236}">
                <a16:creationId xmlns:a16="http://schemas.microsoft.com/office/drawing/2014/main" id="{03F73E06-0543-4752-B44C-561F2AB41AE5}"/>
              </a:ext>
            </a:extLst>
          </p:cNvPr>
          <p:cNvSpPr>
            <a:spLocks noGrp="1"/>
          </p:cNvSpPr>
          <p:nvPr>
            <p:ph idx="10"/>
          </p:nvPr>
        </p:nvSpPr>
        <p:spPr/>
        <p:txBody>
          <a:bodyPr/>
          <a:lstStyle/>
          <a:p>
            <a:r>
              <a:rPr lang="en-US" altLang="zh-CN" b="1"/>
              <a:t>Timestamp</a:t>
            </a:r>
            <a:r>
              <a:rPr altLang="zh-CN" b="1"/>
              <a:t>类常用属性</a:t>
            </a:r>
            <a:endParaRPr b="1"/>
          </a:p>
        </p:txBody>
      </p:sp>
      <p:graphicFrame>
        <p:nvGraphicFramePr>
          <p:cNvPr id="5" name="表格 4">
            <a:extLst>
              <a:ext uri="{FF2B5EF4-FFF2-40B4-BE49-F238E27FC236}">
                <a16:creationId xmlns:a16="http://schemas.microsoft.com/office/drawing/2014/main" id="{16879B1C-F3D4-44BF-86B7-8258CD9178E9}"/>
              </a:ext>
            </a:extLst>
          </p:cNvPr>
          <p:cNvGraphicFramePr>
            <a:graphicFrameLocks noGrp="1"/>
          </p:cNvGraphicFramePr>
          <p:nvPr/>
        </p:nvGraphicFramePr>
        <p:xfrm>
          <a:off x="2298700" y="2984500"/>
          <a:ext cx="6335712" cy="3240090"/>
        </p:xfrm>
        <a:graphic>
          <a:graphicData uri="http://schemas.openxmlformats.org/drawingml/2006/table">
            <a:tbl>
              <a:tblPr firstRow="1" bandRow="1">
                <a:tableStyleId>{5C22544A-7EE6-4342-B048-85BDC9FD1C3A}</a:tableStyleId>
              </a:tblPr>
              <a:tblGrid>
                <a:gridCol w="1323693">
                  <a:extLst>
                    <a:ext uri="{9D8B030D-6E8A-4147-A177-3AD203B41FA5}">
                      <a16:colId xmlns:a16="http://schemas.microsoft.com/office/drawing/2014/main" val="20000"/>
                    </a:ext>
                  </a:extLst>
                </a:gridCol>
                <a:gridCol w="1323693">
                  <a:extLst>
                    <a:ext uri="{9D8B030D-6E8A-4147-A177-3AD203B41FA5}">
                      <a16:colId xmlns:a16="http://schemas.microsoft.com/office/drawing/2014/main" val="20001"/>
                    </a:ext>
                  </a:extLst>
                </a:gridCol>
                <a:gridCol w="1796620">
                  <a:extLst>
                    <a:ext uri="{9D8B030D-6E8A-4147-A177-3AD203B41FA5}">
                      <a16:colId xmlns:a16="http://schemas.microsoft.com/office/drawing/2014/main" val="20002"/>
                    </a:ext>
                  </a:extLst>
                </a:gridCol>
                <a:gridCol w="1891706">
                  <a:extLst>
                    <a:ext uri="{9D8B030D-6E8A-4147-A177-3AD203B41FA5}">
                      <a16:colId xmlns:a16="http://schemas.microsoft.com/office/drawing/2014/main" val="20003"/>
                    </a:ext>
                  </a:extLst>
                </a:gridCol>
              </a:tblGrid>
              <a:tr h="360010">
                <a:tc>
                  <a:txBody>
                    <a:bodyPr/>
                    <a:lstStyle/>
                    <a:p>
                      <a:pPr algn="ctr">
                        <a:spcAft>
                          <a:spcPts val="0"/>
                        </a:spcAft>
                      </a:pPr>
                      <a:r>
                        <a:rPr lang="zh-CN" sz="1800" kern="0" dirty="0">
                          <a:effectLst/>
                          <a:latin typeface="微软雅黑" pitchFamily="34" charset="-122"/>
                          <a:ea typeface="微软雅黑" pitchFamily="34" charset="-122"/>
                        </a:rPr>
                        <a:t>属性名称</a:t>
                      </a:r>
                      <a:endParaRPr lang="zh-CN" sz="1800" kern="100" dirty="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说明</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dirty="0">
                          <a:effectLst/>
                          <a:latin typeface="微软雅黑" pitchFamily="34" charset="-122"/>
                          <a:ea typeface="微软雅黑" pitchFamily="34" charset="-122"/>
                        </a:rPr>
                        <a:t>属性名称</a:t>
                      </a:r>
                      <a:endParaRPr lang="zh-CN" sz="1800" kern="100" dirty="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0"/>
                  </a:ext>
                </a:extLst>
              </a:tr>
              <a:tr h="360010">
                <a:tc>
                  <a:txBody>
                    <a:bodyPr/>
                    <a:lstStyle/>
                    <a:p>
                      <a:pPr algn="ctr">
                        <a:spcAft>
                          <a:spcPts val="0"/>
                        </a:spcAft>
                      </a:pPr>
                      <a:r>
                        <a:rPr lang="en-US" sz="1800" kern="0">
                          <a:effectLst/>
                          <a:latin typeface="微软雅黑" pitchFamily="34" charset="-122"/>
                          <a:ea typeface="微软雅黑" pitchFamily="34" charset="-122"/>
                        </a:rPr>
                        <a:t>year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年</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week</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一年中第几周</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1"/>
                  </a:ext>
                </a:extLst>
              </a:tr>
              <a:tr h="360010">
                <a:tc>
                  <a:txBody>
                    <a:bodyPr/>
                    <a:lstStyle/>
                    <a:p>
                      <a:pPr algn="ctr">
                        <a:spcAft>
                          <a:spcPts val="0"/>
                        </a:spcAft>
                      </a:pPr>
                      <a:r>
                        <a:rPr lang="en-US" sz="1800" kern="0">
                          <a:effectLst/>
                          <a:latin typeface="微软雅黑" pitchFamily="34" charset="-122"/>
                          <a:ea typeface="微软雅黑" pitchFamily="34" charset="-122"/>
                        </a:rPr>
                        <a:t>month</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月</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quarter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季节</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2"/>
                  </a:ext>
                </a:extLst>
              </a:tr>
              <a:tr h="360010">
                <a:tc>
                  <a:txBody>
                    <a:bodyPr/>
                    <a:lstStyle/>
                    <a:p>
                      <a:pPr algn="ctr">
                        <a:spcAft>
                          <a:spcPts val="0"/>
                        </a:spcAft>
                      </a:pPr>
                      <a:r>
                        <a:rPr lang="en-US" sz="1800" kern="0">
                          <a:effectLst/>
                          <a:latin typeface="微软雅黑" pitchFamily="34" charset="-122"/>
                          <a:ea typeface="微软雅黑" pitchFamily="34" charset="-122"/>
                        </a:rPr>
                        <a:t>day</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日</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weekofyear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一年中第几周</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3"/>
                  </a:ext>
                </a:extLst>
              </a:tr>
              <a:tr h="360010">
                <a:tc>
                  <a:txBody>
                    <a:bodyPr/>
                    <a:lstStyle/>
                    <a:p>
                      <a:pPr algn="ctr">
                        <a:spcAft>
                          <a:spcPts val="0"/>
                        </a:spcAft>
                      </a:pPr>
                      <a:r>
                        <a:rPr lang="en-US" sz="1800" kern="0">
                          <a:effectLst/>
                          <a:latin typeface="微软雅黑" pitchFamily="34" charset="-122"/>
                          <a:ea typeface="微软雅黑" pitchFamily="34" charset="-122"/>
                        </a:rPr>
                        <a:t>hour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小时</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dayofyear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一年中的第几天</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4"/>
                  </a:ext>
                </a:extLst>
              </a:tr>
              <a:tr h="360010">
                <a:tc>
                  <a:txBody>
                    <a:bodyPr/>
                    <a:lstStyle/>
                    <a:p>
                      <a:pPr algn="ctr">
                        <a:spcAft>
                          <a:spcPts val="0"/>
                        </a:spcAft>
                      </a:pPr>
                      <a:r>
                        <a:rPr lang="en-US" sz="1800" kern="0">
                          <a:effectLst/>
                          <a:latin typeface="微软雅黑" pitchFamily="34" charset="-122"/>
                          <a:ea typeface="微软雅黑" pitchFamily="34" charset="-122"/>
                        </a:rPr>
                        <a:t>minute</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分钟</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dayofweek</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一周第几天</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5"/>
                  </a:ext>
                </a:extLst>
              </a:tr>
              <a:tr h="360010">
                <a:tc>
                  <a:txBody>
                    <a:bodyPr/>
                    <a:lstStyle/>
                    <a:p>
                      <a:pPr algn="ctr">
                        <a:spcAft>
                          <a:spcPts val="0"/>
                        </a:spcAft>
                      </a:pPr>
                      <a:r>
                        <a:rPr lang="en-US" sz="1800" kern="0">
                          <a:effectLst/>
                          <a:latin typeface="微软雅黑" pitchFamily="34" charset="-122"/>
                          <a:ea typeface="微软雅黑" pitchFamily="34" charset="-122"/>
                        </a:rPr>
                        <a:t>second</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秒</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weekday</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一周第几天</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6"/>
                  </a:ext>
                </a:extLst>
              </a:tr>
              <a:tr h="360010">
                <a:tc>
                  <a:txBody>
                    <a:bodyPr/>
                    <a:lstStyle/>
                    <a:p>
                      <a:pPr algn="ctr">
                        <a:spcAft>
                          <a:spcPts val="0"/>
                        </a:spcAft>
                      </a:pPr>
                      <a:r>
                        <a:rPr lang="en-US" sz="1800" kern="0">
                          <a:effectLst/>
                          <a:latin typeface="微软雅黑" pitchFamily="34" charset="-122"/>
                          <a:ea typeface="微软雅黑" pitchFamily="34" charset="-122"/>
                        </a:rPr>
                        <a:t>date</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日期</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weekday_name</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星期名称</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7"/>
                  </a:ext>
                </a:extLst>
              </a:tr>
              <a:tr h="360010">
                <a:tc>
                  <a:txBody>
                    <a:bodyPr/>
                    <a:lstStyle/>
                    <a:p>
                      <a:pPr algn="ctr">
                        <a:spcAft>
                          <a:spcPts val="0"/>
                        </a:spcAft>
                      </a:pPr>
                      <a:r>
                        <a:rPr lang="en-US" sz="1800" kern="0">
                          <a:effectLst/>
                          <a:latin typeface="微软雅黑" pitchFamily="34" charset="-122"/>
                          <a:ea typeface="微软雅黑" pitchFamily="34" charset="-122"/>
                        </a:rPr>
                        <a:t>time</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时间</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dirty="0" err="1">
                          <a:effectLst/>
                          <a:latin typeface="微软雅黑" pitchFamily="34" charset="-122"/>
                          <a:ea typeface="微软雅黑" pitchFamily="34" charset="-122"/>
                        </a:rPr>
                        <a:t>is_leap_year</a:t>
                      </a:r>
                      <a:endParaRPr lang="zh-CN" sz="1800" kern="100" dirty="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dirty="0">
                          <a:effectLst/>
                          <a:latin typeface="微软雅黑" pitchFamily="34" charset="-122"/>
                          <a:ea typeface="微软雅黑" pitchFamily="34" charset="-122"/>
                        </a:rPr>
                        <a:t>是否闰年</a:t>
                      </a:r>
                      <a:endParaRPr lang="zh-CN" sz="1800" kern="100" dirty="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a:extLst>
              <a:ext uri="{FF2B5EF4-FFF2-40B4-BE49-F238E27FC236}">
                <a16:creationId xmlns:a16="http://schemas.microsoft.com/office/drawing/2014/main" id="{2FE3B679-2649-4A07-A731-A7BFBB29523B}"/>
              </a:ext>
            </a:extLst>
          </p:cNvPr>
          <p:cNvSpPr>
            <a:spLocks noGrp="1"/>
          </p:cNvSpPr>
          <p:nvPr>
            <p:ph idx="1"/>
          </p:nvPr>
        </p:nvSpPr>
        <p:spPr/>
        <p:txBody>
          <a:bodyPr/>
          <a:lstStyle/>
          <a:p>
            <a:pPr marL="361950" indent="-361950"/>
            <a:r>
              <a:rPr lang="en-US" altLang="zh-CN"/>
              <a:t>Timedelta</a:t>
            </a:r>
            <a:r>
              <a:rPr lang="zh-CN" altLang="zh-CN"/>
              <a:t>是时间相关的类中的一个异类，不仅能够使用正数，还能够使用负数表示单位时间，例如</a:t>
            </a:r>
            <a:r>
              <a:rPr lang="en-US" altLang="zh-CN"/>
              <a:t>1</a:t>
            </a:r>
            <a:r>
              <a:rPr lang="zh-CN" altLang="zh-CN"/>
              <a:t>秒，</a:t>
            </a:r>
            <a:r>
              <a:rPr lang="en-US" altLang="zh-CN"/>
              <a:t>2</a:t>
            </a:r>
            <a:r>
              <a:rPr lang="zh-CN" altLang="zh-CN"/>
              <a:t>分钟，</a:t>
            </a:r>
            <a:r>
              <a:rPr lang="en-US" altLang="zh-CN"/>
              <a:t>3</a:t>
            </a:r>
            <a:r>
              <a:rPr lang="zh-CN" altLang="zh-CN"/>
              <a:t>小时等。使用</a:t>
            </a:r>
            <a:r>
              <a:rPr lang="en-US" altLang="zh-CN"/>
              <a:t>Timedelta</a:t>
            </a:r>
            <a:r>
              <a:rPr lang="zh-CN" altLang="zh-CN"/>
              <a:t>类，配合常规的时间相关类能够轻松实现时间的算术运算。目前</a:t>
            </a:r>
            <a:r>
              <a:rPr lang="en-US" altLang="zh-CN"/>
              <a:t>Timedelta</a:t>
            </a:r>
            <a:r>
              <a:rPr lang="zh-CN" altLang="zh-CN"/>
              <a:t>函数中时间周期中没有年和月。所有周期名称，对应单位及其说明如</a:t>
            </a:r>
            <a:r>
              <a:rPr lang="zh-CN" altLang="en-US"/>
              <a:t>下表</a:t>
            </a:r>
            <a:r>
              <a:rPr lang="zh-CN" altLang="zh-CN"/>
              <a:t>所示。</a:t>
            </a:r>
          </a:p>
        </p:txBody>
      </p:sp>
      <p:sp>
        <p:nvSpPr>
          <p:cNvPr id="47107" name="标题 2">
            <a:extLst>
              <a:ext uri="{FF2B5EF4-FFF2-40B4-BE49-F238E27FC236}">
                <a16:creationId xmlns:a16="http://schemas.microsoft.com/office/drawing/2014/main" id="{37E41070-5A50-410E-A1A4-4CB1BEBA5DA1}"/>
              </a:ext>
            </a:extLst>
          </p:cNvPr>
          <p:cNvSpPr>
            <a:spLocks noGrp="1"/>
          </p:cNvSpPr>
          <p:nvPr>
            <p:ph type="title"/>
          </p:nvPr>
        </p:nvSpPr>
        <p:spPr/>
        <p:txBody>
          <a:bodyPr/>
          <a:lstStyle/>
          <a:p>
            <a:r>
              <a:rPr lang="zh-CN" altLang="en-US"/>
              <a:t>加减时间数据</a:t>
            </a:r>
          </a:p>
        </p:txBody>
      </p:sp>
      <p:sp>
        <p:nvSpPr>
          <p:cNvPr id="47108" name="内容占位符 3">
            <a:extLst>
              <a:ext uri="{FF2B5EF4-FFF2-40B4-BE49-F238E27FC236}">
                <a16:creationId xmlns:a16="http://schemas.microsoft.com/office/drawing/2014/main" id="{070BCE30-04A4-488B-B4FC-21403069D99F}"/>
              </a:ext>
            </a:extLst>
          </p:cNvPr>
          <p:cNvSpPr>
            <a:spLocks noGrp="1"/>
          </p:cNvSpPr>
          <p:nvPr>
            <p:ph idx="10"/>
          </p:nvPr>
        </p:nvSpPr>
        <p:spPr/>
        <p:txBody>
          <a:bodyPr/>
          <a:lstStyle/>
          <a:p>
            <a:r>
              <a:rPr lang="en-US" altLang="zh-CN" b="1"/>
              <a:t>Timedelta</a:t>
            </a:r>
            <a:r>
              <a:rPr altLang="zh-CN" b="1"/>
              <a:t>类</a:t>
            </a:r>
            <a:endParaRPr b="1"/>
          </a:p>
        </p:txBody>
      </p:sp>
      <p:graphicFrame>
        <p:nvGraphicFramePr>
          <p:cNvPr id="5" name="表格 4">
            <a:extLst>
              <a:ext uri="{FF2B5EF4-FFF2-40B4-BE49-F238E27FC236}">
                <a16:creationId xmlns:a16="http://schemas.microsoft.com/office/drawing/2014/main" id="{0D994927-3949-4A3E-A264-0BF93869D5AB}"/>
              </a:ext>
            </a:extLst>
          </p:cNvPr>
          <p:cNvGraphicFramePr>
            <a:graphicFrameLocks noGrp="1"/>
          </p:cNvGraphicFramePr>
          <p:nvPr/>
        </p:nvGraphicFramePr>
        <p:xfrm>
          <a:off x="2043113" y="3405188"/>
          <a:ext cx="6926263" cy="2160585"/>
        </p:xfrm>
        <a:graphic>
          <a:graphicData uri="http://schemas.openxmlformats.org/drawingml/2006/table">
            <a:tbl>
              <a:tblPr firstRow="1" bandRow="1">
                <a:tableStyleId>{5C22544A-7EE6-4342-B048-85BDC9FD1C3A}</a:tableStyleId>
              </a:tblPr>
              <a:tblGrid>
                <a:gridCol w="1260513">
                  <a:extLst>
                    <a:ext uri="{9D8B030D-6E8A-4147-A177-3AD203B41FA5}">
                      <a16:colId xmlns:a16="http://schemas.microsoft.com/office/drawing/2014/main" val="20000"/>
                    </a:ext>
                  </a:extLst>
                </a:gridCol>
                <a:gridCol w="774692">
                  <a:extLst>
                    <a:ext uri="{9D8B030D-6E8A-4147-A177-3AD203B41FA5}">
                      <a16:colId xmlns:a16="http://schemas.microsoft.com/office/drawing/2014/main" val="20001"/>
                    </a:ext>
                  </a:extLst>
                </a:gridCol>
                <a:gridCol w="1109516">
                  <a:extLst>
                    <a:ext uri="{9D8B030D-6E8A-4147-A177-3AD203B41FA5}">
                      <a16:colId xmlns:a16="http://schemas.microsoft.com/office/drawing/2014/main" val="20002"/>
                    </a:ext>
                  </a:extLst>
                </a:gridCol>
                <a:gridCol w="1444340">
                  <a:extLst>
                    <a:ext uri="{9D8B030D-6E8A-4147-A177-3AD203B41FA5}">
                      <a16:colId xmlns:a16="http://schemas.microsoft.com/office/drawing/2014/main" val="20003"/>
                    </a:ext>
                  </a:extLst>
                </a:gridCol>
                <a:gridCol w="1128487">
                  <a:extLst>
                    <a:ext uri="{9D8B030D-6E8A-4147-A177-3AD203B41FA5}">
                      <a16:colId xmlns:a16="http://schemas.microsoft.com/office/drawing/2014/main" val="20004"/>
                    </a:ext>
                  </a:extLst>
                </a:gridCol>
                <a:gridCol w="1208715">
                  <a:extLst>
                    <a:ext uri="{9D8B030D-6E8A-4147-A177-3AD203B41FA5}">
                      <a16:colId xmlns:a16="http://schemas.microsoft.com/office/drawing/2014/main" val="20005"/>
                    </a:ext>
                  </a:extLst>
                </a:gridCol>
              </a:tblGrid>
              <a:tr h="432117">
                <a:tc>
                  <a:txBody>
                    <a:bodyPr/>
                    <a:lstStyle/>
                    <a:p>
                      <a:pPr algn="ctr">
                        <a:lnSpc>
                          <a:spcPct val="150000"/>
                        </a:lnSpc>
                        <a:spcAft>
                          <a:spcPts val="0"/>
                        </a:spcAft>
                      </a:pPr>
                      <a:r>
                        <a:rPr lang="zh-CN" sz="1800" kern="0">
                          <a:effectLst/>
                        </a:rPr>
                        <a:t>周期名称</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单位</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说明</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周期名称</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单位</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说明</a:t>
                      </a:r>
                      <a:endParaRPr lang="zh-CN" sz="1800" kern="100">
                        <a:effectLst/>
                        <a:latin typeface="Times New Roman"/>
                        <a:ea typeface="宋体"/>
                        <a:cs typeface="宋体"/>
                      </a:endParaRPr>
                    </a:p>
                  </a:txBody>
                  <a:tcPr marL="54852" marR="54852" marT="0" marB="0" anchor="ctr"/>
                </a:tc>
                <a:extLst>
                  <a:ext uri="{0D108BD9-81ED-4DB2-BD59-A6C34878D82A}">
                    <a16:rowId xmlns:a16="http://schemas.microsoft.com/office/drawing/2014/main" val="10000"/>
                  </a:ext>
                </a:extLst>
              </a:tr>
              <a:tr h="432117">
                <a:tc>
                  <a:txBody>
                    <a:bodyPr/>
                    <a:lstStyle/>
                    <a:p>
                      <a:pPr algn="ctr">
                        <a:lnSpc>
                          <a:spcPct val="150000"/>
                        </a:lnSpc>
                        <a:spcAft>
                          <a:spcPts val="0"/>
                        </a:spcAft>
                      </a:pPr>
                      <a:r>
                        <a:rPr lang="en-US" sz="1800" kern="0">
                          <a:effectLst/>
                        </a:rPr>
                        <a:t>weeks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无</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星期</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seconds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秒</a:t>
                      </a:r>
                      <a:endParaRPr lang="zh-CN" sz="1800" kern="100">
                        <a:effectLst/>
                        <a:latin typeface="Times New Roman"/>
                        <a:ea typeface="宋体"/>
                        <a:cs typeface="宋体"/>
                      </a:endParaRPr>
                    </a:p>
                  </a:txBody>
                  <a:tcPr marL="54852" marR="54852" marT="0" marB="0" anchor="ctr"/>
                </a:tc>
                <a:extLst>
                  <a:ext uri="{0D108BD9-81ED-4DB2-BD59-A6C34878D82A}">
                    <a16:rowId xmlns:a16="http://schemas.microsoft.com/office/drawing/2014/main" val="10001"/>
                  </a:ext>
                </a:extLst>
              </a:tr>
              <a:tr h="432117">
                <a:tc>
                  <a:txBody>
                    <a:bodyPr/>
                    <a:lstStyle/>
                    <a:p>
                      <a:pPr algn="ctr">
                        <a:lnSpc>
                          <a:spcPct val="150000"/>
                        </a:lnSpc>
                        <a:spcAft>
                          <a:spcPts val="0"/>
                        </a:spcAft>
                      </a:pPr>
                      <a:r>
                        <a:rPr lang="en-US" sz="1800" kern="0">
                          <a:effectLst/>
                        </a:rPr>
                        <a:t>days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D</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天</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milliseconds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ms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毫秒</a:t>
                      </a:r>
                      <a:endParaRPr lang="zh-CN" sz="1800" kern="100">
                        <a:effectLst/>
                        <a:latin typeface="Times New Roman"/>
                        <a:ea typeface="宋体"/>
                        <a:cs typeface="宋体"/>
                      </a:endParaRPr>
                    </a:p>
                  </a:txBody>
                  <a:tcPr marL="54852" marR="54852" marT="0" marB="0" anchor="ctr"/>
                </a:tc>
                <a:extLst>
                  <a:ext uri="{0D108BD9-81ED-4DB2-BD59-A6C34878D82A}">
                    <a16:rowId xmlns:a16="http://schemas.microsoft.com/office/drawing/2014/main" val="10002"/>
                  </a:ext>
                </a:extLst>
              </a:tr>
              <a:tr h="432117">
                <a:tc>
                  <a:txBody>
                    <a:bodyPr/>
                    <a:lstStyle/>
                    <a:p>
                      <a:pPr algn="ctr">
                        <a:lnSpc>
                          <a:spcPct val="150000"/>
                        </a:lnSpc>
                        <a:spcAft>
                          <a:spcPts val="0"/>
                        </a:spcAft>
                      </a:pPr>
                      <a:r>
                        <a:rPr lang="en-US" sz="1800" kern="0">
                          <a:effectLst/>
                        </a:rPr>
                        <a:t>hours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h</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小时</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microseconds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us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微妙</a:t>
                      </a:r>
                      <a:endParaRPr lang="zh-CN" sz="1800" kern="100">
                        <a:effectLst/>
                        <a:latin typeface="Times New Roman"/>
                        <a:ea typeface="宋体"/>
                        <a:cs typeface="宋体"/>
                      </a:endParaRPr>
                    </a:p>
                  </a:txBody>
                  <a:tcPr marL="54852" marR="54852" marT="0" marB="0" anchor="ctr"/>
                </a:tc>
                <a:extLst>
                  <a:ext uri="{0D108BD9-81ED-4DB2-BD59-A6C34878D82A}">
                    <a16:rowId xmlns:a16="http://schemas.microsoft.com/office/drawing/2014/main" val="10003"/>
                  </a:ext>
                </a:extLst>
              </a:tr>
              <a:tr h="432117">
                <a:tc>
                  <a:txBody>
                    <a:bodyPr/>
                    <a:lstStyle/>
                    <a:p>
                      <a:pPr algn="ctr">
                        <a:lnSpc>
                          <a:spcPct val="150000"/>
                        </a:lnSpc>
                        <a:spcAft>
                          <a:spcPts val="0"/>
                        </a:spcAft>
                      </a:pPr>
                      <a:r>
                        <a:rPr lang="en-US" sz="1800" kern="0">
                          <a:effectLst/>
                        </a:rPr>
                        <a:t>minutes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m</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分</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nanoseconds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ns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dirty="0">
                          <a:effectLst/>
                        </a:rPr>
                        <a:t>纳秒</a:t>
                      </a:r>
                      <a:endParaRPr lang="zh-CN" sz="1800" kern="100" dirty="0">
                        <a:effectLst/>
                        <a:latin typeface="Times New Roman"/>
                        <a:ea typeface="宋体"/>
                        <a:cs typeface="宋体"/>
                      </a:endParaRPr>
                    </a:p>
                  </a:txBody>
                  <a:tcPr marL="54852" marR="54852"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a:extLst>
              <a:ext uri="{FF2B5EF4-FFF2-40B4-BE49-F238E27FC236}">
                <a16:creationId xmlns:a16="http://schemas.microsoft.com/office/drawing/2014/main" id="{C93317E9-F468-4A67-BFAB-A31DEBDBA7DD}"/>
              </a:ext>
            </a:extLst>
          </p:cNvPr>
          <p:cNvSpPr>
            <a:spLocks noGrp="1"/>
          </p:cNvSpPr>
          <p:nvPr>
            <p:ph idx="1"/>
          </p:nvPr>
        </p:nvSpPr>
        <p:spPr>
          <a:xfrm>
            <a:off x="423863" y="1741488"/>
            <a:ext cx="11272837" cy="4370387"/>
          </a:xfrm>
        </p:spPr>
        <p:txBody>
          <a:bodyPr/>
          <a:lstStyle/>
          <a:p>
            <a:pPr marL="361950" indent="-361950"/>
            <a:r>
              <a:rPr lang="zh-CN" altLang="zh-CN"/>
              <a:t>使用</a:t>
            </a:r>
            <a:r>
              <a:rPr lang="en-US" altLang="zh-CN"/>
              <a:t>Timedelta </a:t>
            </a:r>
            <a:r>
              <a:rPr lang="zh-CN" altLang="zh-CN"/>
              <a:t>，可以很轻松地实现在某个时间上加减一段时间 </a:t>
            </a:r>
            <a:r>
              <a:rPr lang="zh-CN" altLang="en-US"/>
              <a:t>。</a:t>
            </a:r>
            <a:endParaRPr lang="en-US" altLang="zh-CN"/>
          </a:p>
          <a:p>
            <a:pPr marL="361950" indent="-361950"/>
            <a:r>
              <a:rPr lang="zh-CN" altLang="zh-CN"/>
              <a:t>除了使用</a:t>
            </a:r>
            <a:r>
              <a:rPr lang="en-US" altLang="zh-CN"/>
              <a:t>Timedelta</a:t>
            </a:r>
            <a:r>
              <a:rPr lang="zh-CN" altLang="zh-CN"/>
              <a:t>实现时间的平移外，还能够直接对两个时间序列进行相减，从而得出一个</a:t>
            </a:r>
            <a:r>
              <a:rPr lang="en-US" altLang="zh-CN"/>
              <a:t>Timedelta</a:t>
            </a:r>
            <a:r>
              <a:rPr lang="zh-CN" altLang="en-US"/>
              <a:t>。</a:t>
            </a:r>
            <a:endParaRPr lang="zh-CN" altLang="zh-CN"/>
          </a:p>
        </p:txBody>
      </p:sp>
      <p:sp>
        <p:nvSpPr>
          <p:cNvPr id="48131" name="标题 2">
            <a:extLst>
              <a:ext uri="{FF2B5EF4-FFF2-40B4-BE49-F238E27FC236}">
                <a16:creationId xmlns:a16="http://schemas.microsoft.com/office/drawing/2014/main" id="{5257E46C-364D-4EC5-BBFE-06DE1AE57D09}"/>
              </a:ext>
            </a:extLst>
          </p:cNvPr>
          <p:cNvSpPr>
            <a:spLocks noGrp="1"/>
          </p:cNvSpPr>
          <p:nvPr>
            <p:ph type="title"/>
          </p:nvPr>
        </p:nvSpPr>
        <p:spPr/>
        <p:txBody>
          <a:bodyPr/>
          <a:lstStyle/>
          <a:p>
            <a:r>
              <a:rPr lang="zh-CN" altLang="en-US"/>
              <a:t>加减时间数据</a:t>
            </a:r>
          </a:p>
        </p:txBody>
      </p:sp>
      <p:sp>
        <p:nvSpPr>
          <p:cNvPr id="48132" name="内容占位符 3">
            <a:extLst>
              <a:ext uri="{FF2B5EF4-FFF2-40B4-BE49-F238E27FC236}">
                <a16:creationId xmlns:a16="http://schemas.microsoft.com/office/drawing/2014/main" id="{0169ACD5-9C6E-43F1-AF73-101F226FD501}"/>
              </a:ext>
            </a:extLst>
          </p:cNvPr>
          <p:cNvSpPr>
            <a:spLocks noGrp="1"/>
          </p:cNvSpPr>
          <p:nvPr>
            <p:ph idx="10"/>
          </p:nvPr>
        </p:nvSpPr>
        <p:spPr/>
        <p:txBody>
          <a:bodyPr/>
          <a:lstStyle/>
          <a:p>
            <a:r>
              <a:rPr lang="en-US" altLang="zh-CN" b="1"/>
              <a:t>Timedelta</a:t>
            </a:r>
            <a:r>
              <a:rPr altLang="zh-CN" b="1"/>
              <a:t>类</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83BF30CF-3B3D-4B9C-B572-AC3CC20A32F5}"/>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F9C3F3DF-3DCF-4660-8B42-339F137E5B7B}"/>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latin typeface="Arial" charset="0"/>
              <a:ea typeface="宋体"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FA1407-F880-4E53-9A15-B9D17F9D27C7}"/>
              </a:ext>
            </a:extLst>
          </p:cNvPr>
          <p:cNvSpPr>
            <a:spLocks noGrp="1"/>
          </p:cNvSpPr>
          <p:nvPr>
            <p:ph idx="1"/>
          </p:nvPr>
        </p:nvSpPr>
        <p:spPr>
          <a:xfrm>
            <a:off x="423863" y="1677988"/>
            <a:ext cx="11107737" cy="4370387"/>
          </a:xfrm>
        </p:spPr>
        <p:txBody>
          <a:bodyPr/>
          <a:lstStyle/>
          <a:p>
            <a:pPr>
              <a:defRPr/>
            </a:pPr>
            <a:r>
              <a:rPr lang="en-US" altLang="zh-CN" dirty="0" err="1"/>
              <a:t>read_sql_table</a:t>
            </a:r>
            <a:r>
              <a:rPr lang="zh-CN" altLang="zh-CN" dirty="0"/>
              <a:t>只能够读取数据库的某一个表格，不能实现查询的操作。</a:t>
            </a:r>
            <a:endParaRPr lang="en-US" altLang="zh-CN" dirty="0"/>
          </a:p>
          <a:p>
            <a:pPr marL="432000" indent="-457200">
              <a:buFont typeface="Wingdings" panose="05000000000000000000" pitchFamily="2" charset="2"/>
              <a:buNone/>
              <a:defRPr/>
            </a:pPr>
            <a:r>
              <a:rPr lang="en-US" altLang="zh-CN" sz="2200" i="1" dirty="0"/>
              <a:t>      </a:t>
            </a:r>
            <a:r>
              <a:rPr lang="en-US" altLang="zh-CN" sz="2200" i="1" dirty="0" err="1">
                <a:latin typeface="Times New Roman" pitchFamily="18" charset="0"/>
              </a:rPr>
              <a:t>pandas.</a:t>
            </a:r>
            <a:r>
              <a:rPr lang="en-US" altLang="zh-CN" sz="2200" b="1" i="1" dirty="0" err="1">
                <a:latin typeface="Times New Roman" pitchFamily="18" charset="0"/>
              </a:rPr>
              <a:t>read_sql_table</a:t>
            </a:r>
            <a:r>
              <a:rPr lang="en-US" altLang="zh-CN" sz="2200" i="1" dirty="0">
                <a:latin typeface="Times New Roman" pitchFamily="18" charset="0"/>
              </a:rPr>
              <a:t>(</a:t>
            </a:r>
            <a:r>
              <a:rPr lang="en-US" altLang="zh-CN" sz="2200" i="1" dirty="0" err="1">
                <a:latin typeface="Times New Roman" pitchFamily="18" charset="0"/>
              </a:rPr>
              <a:t>table_name</a:t>
            </a:r>
            <a:r>
              <a:rPr lang="en-US" altLang="zh-CN" sz="2200" i="1" dirty="0">
                <a:latin typeface="Times New Roman" pitchFamily="18" charset="0"/>
              </a:rPr>
              <a:t>, con, schema=None, </a:t>
            </a:r>
            <a:r>
              <a:rPr lang="en-US" altLang="zh-CN" sz="2200" i="1" dirty="0" err="1">
                <a:latin typeface="Times New Roman" pitchFamily="18" charset="0"/>
              </a:rPr>
              <a:t>index_col</a:t>
            </a:r>
            <a:r>
              <a:rPr lang="en-US" altLang="zh-CN" sz="2200" i="1" dirty="0">
                <a:latin typeface="Times New Roman" pitchFamily="18" charset="0"/>
              </a:rPr>
              <a:t>=None, </a:t>
            </a:r>
            <a:r>
              <a:rPr lang="en-US" altLang="zh-CN" sz="2200" i="1" dirty="0" err="1">
                <a:latin typeface="Times New Roman" pitchFamily="18" charset="0"/>
              </a:rPr>
              <a:t>coerce_float</a:t>
            </a:r>
            <a:r>
              <a:rPr lang="en-US" altLang="zh-CN" sz="2200" i="1" dirty="0">
                <a:latin typeface="Times New Roman" pitchFamily="18" charset="0"/>
              </a:rPr>
              <a:t>=True, columns=None)</a:t>
            </a:r>
            <a:endParaRPr lang="en-US" altLang="zh-CN" dirty="0"/>
          </a:p>
          <a:p>
            <a:pPr>
              <a:defRPr/>
            </a:pPr>
            <a:r>
              <a:rPr lang="en-US" altLang="zh-CN" dirty="0" err="1"/>
              <a:t>read_sql_query</a:t>
            </a:r>
            <a:r>
              <a:rPr lang="zh-CN" altLang="zh-CN" dirty="0"/>
              <a:t>则只能实现查询操作，不能直接读取数据库中的某个表。</a:t>
            </a:r>
            <a:endParaRPr lang="en-US" altLang="zh-CN" dirty="0"/>
          </a:p>
          <a:p>
            <a:pPr marL="0" indent="0">
              <a:buFont typeface="Wingdings" panose="05000000000000000000" pitchFamily="2" charset="2"/>
              <a:buNone/>
              <a:defRPr/>
            </a:pPr>
            <a:r>
              <a:rPr lang="en-US" altLang="zh-CN" sz="2200" i="1" dirty="0"/>
              <a:t>      </a:t>
            </a:r>
            <a:r>
              <a:rPr lang="en-US" altLang="zh-CN" sz="2200" i="1" dirty="0" err="1">
                <a:latin typeface="Times New Roman" pitchFamily="18" charset="0"/>
              </a:rPr>
              <a:t>pandas.</a:t>
            </a:r>
            <a:r>
              <a:rPr lang="en-US" altLang="zh-CN" sz="2200" b="1" i="1" dirty="0" err="1">
                <a:latin typeface="Times New Roman" pitchFamily="18" charset="0"/>
              </a:rPr>
              <a:t>read_sql_query</a:t>
            </a:r>
            <a:r>
              <a:rPr lang="en-US" altLang="zh-CN" sz="2200" i="1" dirty="0">
                <a:latin typeface="Times New Roman" pitchFamily="18" charset="0"/>
              </a:rPr>
              <a:t>(</a:t>
            </a:r>
            <a:r>
              <a:rPr lang="en-US" altLang="zh-CN" sz="2200" i="1" dirty="0" err="1">
                <a:latin typeface="Times New Roman" pitchFamily="18" charset="0"/>
              </a:rPr>
              <a:t>sql</a:t>
            </a:r>
            <a:r>
              <a:rPr lang="en-US" altLang="zh-CN" sz="2200" i="1" dirty="0">
                <a:latin typeface="Times New Roman" pitchFamily="18" charset="0"/>
              </a:rPr>
              <a:t>, con, </a:t>
            </a:r>
            <a:r>
              <a:rPr lang="en-US" altLang="zh-CN" sz="2200" i="1" dirty="0" err="1">
                <a:latin typeface="Times New Roman" pitchFamily="18" charset="0"/>
              </a:rPr>
              <a:t>index_col</a:t>
            </a:r>
            <a:r>
              <a:rPr lang="en-US" altLang="zh-CN" sz="2200" i="1" dirty="0">
                <a:latin typeface="Times New Roman" pitchFamily="18" charset="0"/>
              </a:rPr>
              <a:t>=None, </a:t>
            </a:r>
            <a:r>
              <a:rPr lang="en-US" altLang="zh-CN" sz="2200" i="1" dirty="0" err="1">
                <a:latin typeface="Times New Roman" pitchFamily="18" charset="0"/>
              </a:rPr>
              <a:t>coerce_float</a:t>
            </a:r>
            <a:r>
              <a:rPr lang="en-US" altLang="zh-CN" sz="2200" i="1" dirty="0">
                <a:latin typeface="Times New Roman" pitchFamily="18" charset="0"/>
              </a:rPr>
              <a:t>=True)</a:t>
            </a:r>
            <a:endParaRPr lang="en-US" altLang="zh-CN" dirty="0"/>
          </a:p>
          <a:p>
            <a:pPr>
              <a:defRPr/>
            </a:pPr>
            <a:r>
              <a:rPr lang="en-US" altLang="zh-CN" dirty="0" err="1"/>
              <a:t>read_sql</a:t>
            </a:r>
            <a:r>
              <a:rPr lang="zh-CN" altLang="zh-CN" dirty="0"/>
              <a:t>是两者的综合，既能够读取数据库中的某一个表，也能够实现查询操作。</a:t>
            </a:r>
            <a:endParaRPr lang="en-US" altLang="zh-CN" dirty="0"/>
          </a:p>
          <a:p>
            <a:pPr marL="0" indent="0">
              <a:buFont typeface="Wingdings" panose="05000000000000000000" pitchFamily="2" charset="2"/>
              <a:buNone/>
              <a:defRPr/>
            </a:pPr>
            <a:r>
              <a:rPr lang="en-US" altLang="zh-CN" i="1" dirty="0"/>
              <a:t>      </a:t>
            </a:r>
            <a:r>
              <a:rPr lang="en-US" altLang="zh-CN" sz="2200" i="1" dirty="0" err="1">
                <a:latin typeface="Times New Roman" pitchFamily="18" charset="0"/>
              </a:rPr>
              <a:t>pandas.</a:t>
            </a:r>
            <a:r>
              <a:rPr lang="en-US" altLang="zh-CN" sz="2200" b="1" i="1" dirty="0" err="1">
                <a:latin typeface="Times New Roman" pitchFamily="18" charset="0"/>
              </a:rPr>
              <a:t>read_sql</a:t>
            </a:r>
            <a:r>
              <a:rPr lang="en-US" altLang="zh-CN" sz="2200" i="1" dirty="0">
                <a:latin typeface="Times New Roman" pitchFamily="18" charset="0"/>
              </a:rPr>
              <a:t>(</a:t>
            </a:r>
            <a:r>
              <a:rPr lang="en-US" altLang="zh-CN" sz="2200" i="1" dirty="0" err="1">
                <a:latin typeface="Times New Roman" pitchFamily="18" charset="0"/>
              </a:rPr>
              <a:t>sql</a:t>
            </a:r>
            <a:r>
              <a:rPr lang="en-US" altLang="zh-CN" sz="2200" i="1" dirty="0">
                <a:latin typeface="Times New Roman" pitchFamily="18" charset="0"/>
              </a:rPr>
              <a:t>, con, </a:t>
            </a:r>
            <a:r>
              <a:rPr lang="en-US" altLang="zh-CN" sz="2200" i="1" dirty="0" err="1">
                <a:latin typeface="Times New Roman" pitchFamily="18" charset="0"/>
              </a:rPr>
              <a:t>index_col</a:t>
            </a:r>
            <a:r>
              <a:rPr lang="en-US" altLang="zh-CN" sz="2200" i="1" dirty="0">
                <a:latin typeface="Times New Roman" pitchFamily="18" charset="0"/>
              </a:rPr>
              <a:t>=None, </a:t>
            </a:r>
            <a:r>
              <a:rPr lang="en-US" altLang="zh-CN" sz="2200" i="1" dirty="0" err="1">
                <a:latin typeface="Times New Roman" pitchFamily="18" charset="0"/>
              </a:rPr>
              <a:t>coerce_float</a:t>
            </a:r>
            <a:r>
              <a:rPr lang="en-US" altLang="zh-CN" sz="2200" i="1" dirty="0">
                <a:latin typeface="Times New Roman" pitchFamily="18" charset="0"/>
              </a:rPr>
              <a:t>=True, columns=None)</a:t>
            </a:r>
            <a:endParaRPr lang="zh-CN" altLang="en-US" sz="2200" dirty="0">
              <a:latin typeface="Times New Roman" pitchFamily="18" charset="0"/>
            </a:endParaRPr>
          </a:p>
        </p:txBody>
      </p:sp>
      <p:sp>
        <p:nvSpPr>
          <p:cNvPr id="13315" name="标题 2">
            <a:extLst>
              <a:ext uri="{FF2B5EF4-FFF2-40B4-BE49-F238E27FC236}">
                <a16:creationId xmlns:a16="http://schemas.microsoft.com/office/drawing/2014/main" id="{D1DDF641-B28C-4F9D-A47E-447EE01B0ADC}"/>
              </a:ext>
            </a:extLst>
          </p:cNvPr>
          <p:cNvSpPr>
            <a:spLocks noGrp="1"/>
          </p:cNvSpPr>
          <p:nvPr>
            <p:ph type="title"/>
          </p:nvPr>
        </p:nvSpPr>
        <p:spPr/>
        <p:txBody>
          <a:bodyPr/>
          <a:lstStyle/>
          <a:p>
            <a:r>
              <a:rPr lang="zh-CN" altLang="zh-CN"/>
              <a:t>读写数据库数据</a:t>
            </a:r>
            <a:endParaRPr lang="zh-CN" altLang="en-US"/>
          </a:p>
        </p:txBody>
      </p:sp>
      <p:sp>
        <p:nvSpPr>
          <p:cNvPr id="13316" name="内容占位符 3">
            <a:extLst>
              <a:ext uri="{FF2B5EF4-FFF2-40B4-BE49-F238E27FC236}">
                <a16:creationId xmlns:a16="http://schemas.microsoft.com/office/drawing/2014/main" id="{7E0CF379-1A67-4DC9-9576-BE667144A60B}"/>
              </a:ext>
            </a:extLst>
          </p:cNvPr>
          <p:cNvSpPr>
            <a:spLocks noGrp="1"/>
          </p:cNvSpPr>
          <p:nvPr>
            <p:ph idx="10"/>
          </p:nvPr>
        </p:nvSpPr>
        <p:spPr/>
        <p:txBody>
          <a:bodyPr/>
          <a:lstStyle/>
          <a:p>
            <a:r>
              <a:rPr lang="en-US" altLang="zh-CN" b="1"/>
              <a:t>1.</a:t>
            </a:r>
            <a:r>
              <a:rPr altLang="zh-CN" b="1"/>
              <a:t>数据库数据读取</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8C49DFA6-CF42-4DB7-AB63-1C882251A38E}"/>
              </a:ext>
            </a:extLst>
          </p:cNvPr>
          <p:cNvGraphicFramePr>
            <a:graphicFrameLocks noGrp="1"/>
          </p:cNvGraphicFramePr>
          <p:nvPr>
            <p:ph idx="1"/>
            <p:extLst>
              <p:ext uri="{D42A27DB-BD31-4B8C-83A1-F6EECF244321}">
                <p14:modId xmlns:p14="http://schemas.microsoft.com/office/powerpoint/2010/main" val="778150578"/>
              </p:ext>
            </p:extLst>
          </p:nvPr>
        </p:nvGraphicFramePr>
        <p:xfrm>
          <a:off x="1215473" y="2546351"/>
          <a:ext cx="7312301" cy="3231163"/>
        </p:xfrm>
        <a:graphic>
          <a:graphicData uri="http://schemas.openxmlformats.org/drawingml/2006/table">
            <a:tbl>
              <a:tblPr firstRow="1" firstCol="1" bandRow="1">
                <a:tableStyleId>{5C22544A-7EE6-4342-B048-85BDC9FD1C3A}</a:tableStyleId>
              </a:tblPr>
              <a:tblGrid>
                <a:gridCol w="1939729">
                  <a:extLst>
                    <a:ext uri="{9D8B030D-6E8A-4147-A177-3AD203B41FA5}">
                      <a16:colId xmlns:a16="http://schemas.microsoft.com/office/drawing/2014/main" val="20000"/>
                    </a:ext>
                  </a:extLst>
                </a:gridCol>
                <a:gridCol w="5372572">
                  <a:extLst>
                    <a:ext uri="{9D8B030D-6E8A-4147-A177-3AD203B41FA5}">
                      <a16:colId xmlns:a16="http://schemas.microsoft.com/office/drawing/2014/main" val="20001"/>
                    </a:ext>
                  </a:extLst>
                </a:gridCol>
              </a:tblGrid>
              <a:tr h="332224">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68580" marR="68580"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0"/>
                  </a:ext>
                </a:extLst>
              </a:tr>
              <a:tr h="618152">
                <a:tc>
                  <a:txBody>
                    <a:bodyPr/>
                    <a:lstStyle/>
                    <a:p>
                      <a:pPr algn="ctr">
                        <a:lnSpc>
                          <a:spcPct val="150000"/>
                        </a:lnSpc>
                        <a:spcAft>
                          <a:spcPts val="0"/>
                        </a:spcAft>
                      </a:pPr>
                      <a:r>
                        <a:rPr lang="en-US" sz="1600" b="0" kern="0" dirty="0" err="1">
                          <a:effectLst/>
                          <a:latin typeface="微软雅黑" pitchFamily="34" charset="-122"/>
                          <a:ea typeface="微软雅黑" pitchFamily="34" charset="-122"/>
                        </a:rPr>
                        <a:t>sql</a:t>
                      </a:r>
                      <a:r>
                        <a:rPr lang="en-US" sz="1600" b="0" kern="0" dirty="0">
                          <a:effectLst/>
                          <a:latin typeface="微软雅黑" pitchFamily="34" charset="-122"/>
                          <a:ea typeface="微软雅黑" pitchFamily="34" charset="-122"/>
                        </a:rPr>
                        <a:t> or </a:t>
                      </a:r>
                      <a:r>
                        <a:rPr lang="en-US" sz="1600" b="0" kern="0" dirty="0" err="1">
                          <a:effectLst/>
                          <a:latin typeface="微软雅黑" pitchFamily="34" charset="-122"/>
                          <a:ea typeface="微软雅黑" pitchFamily="34" charset="-122"/>
                        </a:rPr>
                        <a:t>table_name</a:t>
                      </a:r>
                      <a:endParaRPr lang="zh-CN" sz="1600" b="0" kern="100" dirty="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。表示读取的数据的表名或者</a:t>
                      </a:r>
                      <a:r>
                        <a:rPr lang="en-US" sz="1600" kern="0" dirty="0" err="1">
                          <a:effectLst/>
                          <a:latin typeface="微软雅黑" pitchFamily="34" charset="-122"/>
                          <a:ea typeface="微软雅黑" pitchFamily="34" charset="-122"/>
                        </a:rPr>
                        <a:t>sql</a:t>
                      </a:r>
                      <a:r>
                        <a:rPr lang="zh-CN" sz="1600" kern="0" dirty="0">
                          <a:effectLst/>
                          <a:latin typeface="微软雅黑" pitchFamily="34" charset="-122"/>
                          <a:ea typeface="微软雅黑" pitchFamily="34" charset="-122"/>
                        </a:rPr>
                        <a:t>语句。无默认。</a:t>
                      </a:r>
                      <a:endParaRPr lang="zh-CN" sz="16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1"/>
                  </a:ext>
                </a:extLst>
              </a:tr>
              <a:tr h="332224">
                <a:tc>
                  <a:txBody>
                    <a:bodyPr/>
                    <a:lstStyle/>
                    <a:p>
                      <a:pPr algn="ctr">
                        <a:lnSpc>
                          <a:spcPct val="150000"/>
                        </a:lnSpc>
                        <a:spcAft>
                          <a:spcPts val="0"/>
                        </a:spcAft>
                      </a:pPr>
                      <a:r>
                        <a:rPr lang="en-US" sz="1600" b="0" kern="0" dirty="0">
                          <a:effectLst/>
                          <a:latin typeface="微软雅黑" pitchFamily="34" charset="-122"/>
                          <a:ea typeface="微软雅黑" pitchFamily="34" charset="-122"/>
                        </a:rPr>
                        <a:t>con</a:t>
                      </a:r>
                      <a:endParaRPr lang="zh-CN" sz="1600" b="0" kern="100" dirty="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600" kern="0" dirty="0">
                          <a:effectLst/>
                          <a:latin typeface="微软雅黑" pitchFamily="34" charset="-122"/>
                          <a:ea typeface="微软雅黑" pitchFamily="34" charset="-122"/>
                        </a:rPr>
                        <a:t>接收数据库连接。表示数据库连接信息。无默认</a:t>
                      </a:r>
                      <a:endParaRPr lang="zh-CN" sz="16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2"/>
                  </a:ext>
                </a:extLst>
              </a:tr>
              <a:tr h="618152">
                <a:tc>
                  <a:txBody>
                    <a:bodyPr/>
                    <a:lstStyle/>
                    <a:p>
                      <a:pPr algn="ctr">
                        <a:lnSpc>
                          <a:spcPct val="150000"/>
                        </a:lnSpc>
                        <a:spcAft>
                          <a:spcPts val="0"/>
                        </a:spcAft>
                      </a:pPr>
                      <a:r>
                        <a:rPr lang="en-US" sz="1600" b="0" kern="0" dirty="0" err="1">
                          <a:effectLst/>
                          <a:latin typeface="微软雅黑" pitchFamily="34" charset="-122"/>
                          <a:ea typeface="微软雅黑" pitchFamily="34" charset="-122"/>
                        </a:rPr>
                        <a:t>index_col</a:t>
                      </a:r>
                      <a:endParaRPr lang="zh-CN" sz="1600" b="0" kern="100" dirty="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int</a:t>
                      </a:r>
                      <a:r>
                        <a:rPr lang="zh-CN" sz="1600" kern="0" dirty="0">
                          <a:effectLst/>
                          <a:latin typeface="微软雅黑" pitchFamily="34" charset="-122"/>
                          <a:ea typeface="微软雅黑" pitchFamily="34" charset="-122"/>
                        </a:rPr>
                        <a:t>，</a:t>
                      </a:r>
                      <a:r>
                        <a:rPr lang="en-US" sz="1600" kern="0" dirty="0">
                          <a:effectLst/>
                          <a:latin typeface="微软雅黑" pitchFamily="34" charset="-122"/>
                          <a:ea typeface="微软雅黑" pitchFamily="34" charset="-122"/>
                        </a:rPr>
                        <a:t>sequence</a:t>
                      </a:r>
                      <a:r>
                        <a:rPr lang="zh-CN" sz="1600" kern="0" dirty="0">
                          <a:effectLst/>
                          <a:latin typeface="微软雅黑" pitchFamily="34" charset="-122"/>
                          <a:ea typeface="微软雅黑" pitchFamily="34" charset="-122"/>
                        </a:rPr>
                        <a:t>或者</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。表示设定的列作为行名，如果是一个数列则是多重索引。默认为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3"/>
                  </a:ext>
                </a:extLst>
              </a:tr>
              <a:tr h="927872">
                <a:tc>
                  <a:txBody>
                    <a:bodyPr/>
                    <a:lstStyle/>
                    <a:p>
                      <a:pPr algn="ctr">
                        <a:lnSpc>
                          <a:spcPct val="150000"/>
                        </a:lnSpc>
                        <a:spcAft>
                          <a:spcPts val="0"/>
                        </a:spcAft>
                      </a:pPr>
                      <a:r>
                        <a:rPr lang="en-US" sz="1600" b="0" kern="0">
                          <a:effectLst/>
                          <a:latin typeface="微软雅黑" pitchFamily="34" charset="-122"/>
                          <a:ea typeface="微软雅黑" pitchFamily="34" charset="-122"/>
                        </a:rPr>
                        <a:t>coerce_float</a:t>
                      </a:r>
                      <a:endParaRPr lang="zh-CN" sz="1600" b="0" kern="10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boolean</a:t>
                      </a:r>
                      <a:r>
                        <a:rPr lang="zh-CN" sz="1600" kern="0" dirty="0">
                          <a:effectLst/>
                          <a:latin typeface="微软雅黑" pitchFamily="34" charset="-122"/>
                          <a:ea typeface="微软雅黑" pitchFamily="34" charset="-122"/>
                        </a:rPr>
                        <a:t>。将数据库中的</a:t>
                      </a:r>
                      <a:r>
                        <a:rPr lang="en-US" sz="1600" kern="0" dirty="0">
                          <a:effectLst/>
                          <a:latin typeface="微软雅黑" pitchFamily="34" charset="-122"/>
                          <a:ea typeface="微软雅黑" pitchFamily="34" charset="-122"/>
                        </a:rPr>
                        <a:t>decimal</a:t>
                      </a:r>
                      <a:r>
                        <a:rPr lang="zh-CN" sz="1600" kern="0" dirty="0">
                          <a:effectLst/>
                          <a:latin typeface="微软雅黑" pitchFamily="34" charset="-122"/>
                          <a:ea typeface="微软雅黑" pitchFamily="34" charset="-122"/>
                        </a:rPr>
                        <a:t>类型的数据转换为</a:t>
                      </a:r>
                      <a:r>
                        <a:rPr lang="en-US" sz="1600" kern="0" dirty="0">
                          <a:effectLst/>
                          <a:latin typeface="微软雅黑" pitchFamily="34" charset="-122"/>
                          <a:ea typeface="微软雅黑" pitchFamily="34" charset="-122"/>
                        </a:rPr>
                        <a:t>pandas</a:t>
                      </a:r>
                      <a:r>
                        <a:rPr lang="zh-CN" sz="1600" kern="0" dirty="0">
                          <a:effectLst/>
                          <a:latin typeface="微软雅黑" pitchFamily="34" charset="-122"/>
                          <a:ea typeface="微软雅黑" pitchFamily="34" charset="-122"/>
                        </a:rPr>
                        <a:t>中的</a:t>
                      </a:r>
                      <a:r>
                        <a:rPr lang="en-US" sz="1600" kern="0" dirty="0">
                          <a:effectLst/>
                          <a:latin typeface="微软雅黑" pitchFamily="34" charset="-122"/>
                          <a:ea typeface="微软雅黑" pitchFamily="34" charset="-122"/>
                        </a:rPr>
                        <a:t>float64</a:t>
                      </a:r>
                      <a:r>
                        <a:rPr lang="zh-CN" sz="1600" kern="0" dirty="0">
                          <a:effectLst/>
                          <a:latin typeface="微软雅黑" pitchFamily="34" charset="-122"/>
                          <a:ea typeface="微软雅黑" pitchFamily="34" charset="-122"/>
                        </a:rPr>
                        <a:t>类型的数据。默认为</a:t>
                      </a:r>
                      <a:r>
                        <a:rPr lang="en-US" sz="1600" kern="0" dirty="0">
                          <a:effectLst/>
                          <a:latin typeface="微软雅黑" pitchFamily="34" charset="-122"/>
                          <a:ea typeface="微软雅黑" pitchFamily="34" charset="-122"/>
                        </a:rPr>
                        <a:t>True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4"/>
                  </a:ext>
                </a:extLst>
              </a:tr>
              <a:tr h="332224">
                <a:tc>
                  <a:txBody>
                    <a:bodyPr/>
                    <a:lstStyle/>
                    <a:p>
                      <a:pPr algn="ctr">
                        <a:lnSpc>
                          <a:spcPct val="150000"/>
                        </a:lnSpc>
                        <a:spcAft>
                          <a:spcPts val="0"/>
                        </a:spcAft>
                      </a:pPr>
                      <a:r>
                        <a:rPr lang="en-US" sz="1600" b="0" kern="0" dirty="0">
                          <a:effectLst/>
                          <a:latin typeface="微软雅黑" pitchFamily="34" charset="-122"/>
                          <a:ea typeface="微软雅黑" pitchFamily="34" charset="-122"/>
                        </a:rPr>
                        <a:t>columns</a:t>
                      </a:r>
                      <a:endParaRPr lang="zh-CN" sz="1600" b="0" kern="100" dirty="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list</a:t>
                      </a:r>
                      <a:r>
                        <a:rPr lang="zh-CN" sz="1600" kern="0" dirty="0">
                          <a:effectLst/>
                          <a:latin typeface="微软雅黑" pitchFamily="34" charset="-122"/>
                          <a:ea typeface="微软雅黑" pitchFamily="34" charset="-122"/>
                        </a:rPr>
                        <a:t>。表示读取数据的列名。默认为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5"/>
                  </a:ext>
                </a:extLst>
              </a:tr>
            </a:tbl>
          </a:graphicData>
        </a:graphic>
      </p:graphicFrame>
      <p:sp>
        <p:nvSpPr>
          <p:cNvPr id="14361" name="标题 2">
            <a:extLst>
              <a:ext uri="{FF2B5EF4-FFF2-40B4-BE49-F238E27FC236}">
                <a16:creationId xmlns:a16="http://schemas.microsoft.com/office/drawing/2014/main" id="{D7DB4886-555D-4D5E-99A3-D995C3EBAC70}"/>
              </a:ext>
            </a:extLst>
          </p:cNvPr>
          <p:cNvSpPr>
            <a:spLocks noGrp="1"/>
          </p:cNvSpPr>
          <p:nvPr>
            <p:ph type="title"/>
          </p:nvPr>
        </p:nvSpPr>
        <p:spPr/>
        <p:txBody>
          <a:bodyPr/>
          <a:lstStyle/>
          <a:p>
            <a:r>
              <a:rPr lang="zh-CN" altLang="zh-CN"/>
              <a:t>读写数据库数据</a:t>
            </a:r>
            <a:endParaRPr lang="zh-CN" altLang="en-US"/>
          </a:p>
        </p:txBody>
      </p:sp>
      <p:sp>
        <p:nvSpPr>
          <p:cNvPr id="14362" name="内容占位符 3">
            <a:extLst>
              <a:ext uri="{FF2B5EF4-FFF2-40B4-BE49-F238E27FC236}">
                <a16:creationId xmlns:a16="http://schemas.microsoft.com/office/drawing/2014/main" id="{6EFD70BE-4ABD-47CE-B7F5-DE18CC2E5A2F}"/>
              </a:ext>
            </a:extLst>
          </p:cNvPr>
          <p:cNvSpPr>
            <a:spLocks noGrp="1"/>
          </p:cNvSpPr>
          <p:nvPr>
            <p:ph idx="10"/>
          </p:nvPr>
        </p:nvSpPr>
        <p:spPr/>
        <p:txBody>
          <a:bodyPr/>
          <a:lstStyle/>
          <a:p>
            <a:r>
              <a:rPr lang="en-US" altLang="zh-CN" b="1"/>
              <a:t>1.</a:t>
            </a:r>
            <a:r>
              <a:rPr altLang="zh-CN" b="1"/>
              <a:t>数据库数据读取</a:t>
            </a:r>
          </a:p>
        </p:txBody>
      </p:sp>
      <p:sp>
        <p:nvSpPr>
          <p:cNvPr id="14363" name="TextBox 5">
            <a:extLst>
              <a:ext uri="{FF2B5EF4-FFF2-40B4-BE49-F238E27FC236}">
                <a16:creationId xmlns:a16="http://schemas.microsoft.com/office/drawing/2014/main" id="{8EB8B14D-75CD-402E-94BA-ED41A529066E}"/>
              </a:ext>
            </a:extLst>
          </p:cNvPr>
          <p:cNvSpPr txBox="1">
            <a:spLocks noChangeArrowheads="1"/>
          </p:cNvSpPr>
          <p:nvPr/>
        </p:nvSpPr>
        <p:spPr bwMode="auto">
          <a:xfrm>
            <a:off x="496888" y="1716088"/>
            <a:ext cx="10323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pandas</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三个数据库数据读取函数的参数几乎完全一致，唯一的区别在于传入的是语句还是表名。</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a:extLst>
              <a:ext uri="{FF2B5EF4-FFF2-40B4-BE49-F238E27FC236}">
                <a16:creationId xmlns:a16="http://schemas.microsoft.com/office/drawing/2014/main" id="{34C3C576-112E-4B88-8BD5-C13F3A9BC21D}"/>
              </a:ext>
            </a:extLst>
          </p:cNvPr>
          <p:cNvSpPr>
            <a:spLocks noGrp="1"/>
          </p:cNvSpPr>
          <p:nvPr>
            <p:ph idx="1"/>
          </p:nvPr>
        </p:nvSpPr>
        <p:spPr>
          <a:xfrm>
            <a:off x="196850" y="1619250"/>
            <a:ext cx="11926888" cy="4368800"/>
          </a:xfrm>
        </p:spPr>
        <p:txBody>
          <a:bodyPr/>
          <a:lstStyle/>
          <a:p>
            <a:pPr marL="0" indent="0">
              <a:spcBef>
                <a:spcPts val="400"/>
              </a:spcBef>
              <a:buFont typeface="Wingdings" panose="05000000000000000000" pitchFamily="2" charset="2"/>
              <a:buNone/>
            </a:pPr>
            <a:r>
              <a:rPr lang="zh-CN" altLang="zh-CN"/>
              <a:t>数据库数据读取有三个函数，但数据存储则只有一个</a:t>
            </a:r>
            <a:r>
              <a:rPr lang="en-US" altLang="zh-CN"/>
              <a:t>to_sql</a:t>
            </a:r>
            <a:r>
              <a:rPr lang="zh-CN" altLang="zh-CN"/>
              <a:t>方法。</a:t>
            </a:r>
            <a:endParaRPr lang="en-US" altLang="zh-CN"/>
          </a:p>
          <a:p>
            <a:pPr marL="0" indent="0">
              <a:spcBef>
                <a:spcPts val="400"/>
              </a:spcBef>
              <a:buFont typeface="Wingdings" panose="05000000000000000000" pitchFamily="2" charset="2"/>
              <a:buNone/>
            </a:pPr>
            <a:r>
              <a:rPr lang="en-US" altLang="zh-CN" sz="2100" i="1">
                <a:latin typeface="Times New Roman" panose="02020603050405020304" pitchFamily="18" charset="0"/>
              </a:rPr>
              <a:t>DataFrame.</a:t>
            </a:r>
            <a:r>
              <a:rPr lang="en-US" altLang="zh-CN" sz="2100" b="1" i="1">
                <a:latin typeface="Times New Roman" panose="02020603050405020304" pitchFamily="18" charset="0"/>
              </a:rPr>
              <a:t>to_sql</a:t>
            </a:r>
            <a:r>
              <a:rPr lang="en-US" altLang="zh-CN" sz="2100" i="1">
                <a:latin typeface="Times New Roman" panose="02020603050405020304" pitchFamily="18" charset="0"/>
              </a:rPr>
              <a:t>(name, con, schema=None, if_exists=’fail’, index=True, index_label=None, dtype=None)</a:t>
            </a:r>
            <a:endParaRPr lang="zh-CN" altLang="zh-CN" sz="2100">
              <a:latin typeface="Times New Roman" panose="02020603050405020304" pitchFamily="18" charset="0"/>
            </a:endParaRPr>
          </a:p>
        </p:txBody>
      </p:sp>
      <p:sp>
        <p:nvSpPr>
          <p:cNvPr id="15363" name="标题 2">
            <a:extLst>
              <a:ext uri="{FF2B5EF4-FFF2-40B4-BE49-F238E27FC236}">
                <a16:creationId xmlns:a16="http://schemas.microsoft.com/office/drawing/2014/main" id="{9B00BCB8-3933-49EE-BCC8-4EF0CE3E191B}"/>
              </a:ext>
            </a:extLst>
          </p:cNvPr>
          <p:cNvSpPr>
            <a:spLocks noGrp="1"/>
          </p:cNvSpPr>
          <p:nvPr>
            <p:ph type="title"/>
          </p:nvPr>
        </p:nvSpPr>
        <p:spPr/>
        <p:txBody>
          <a:bodyPr/>
          <a:lstStyle/>
          <a:p>
            <a:r>
              <a:rPr lang="zh-CN" altLang="zh-CN"/>
              <a:t>读写数据库数据</a:t>
            </a:r>
            <a:endParaRPr lang="zh-CN" altLang="en-US"/>
          </a:p>
        </p:txBody>
      </p:sp>
      <p:sp>
        <p:nvSpPr>
          <p:cNvPr id="15364" name="内容占位符 3">
            <a:extLst>
              <a:ext uri="{FF2B5EF4-FFF2-40B4-BE49-F238E27FC236}">
                <a16:creationId xmlns:a16="http://schemas.microsoft.com/office/drawing/2014/main" id="{53C67164-C0D3-4720-8038-8FD6706537D0}"/>
              </a:ext>
            </a:extLst>
          </p:cNvPr>
          <p:cNvSpPr>
            <a:spLocks noGrp="1"/>
          </p:cNvSpPr>
          <p:nvPr>
            <p:ph idx="10"/>
          </p:nvPr>
        </p:nvSpPr>
        <p:spPr/>
        <p:txBody>
          <a:bodyPr/>
          <a:lstStyle/>
          <a:p>
            <a:r>
              <a:rPr lang="en-US" altLang="zh-CN" b="1"/>
              <a:t>2.</a:t>
            </a:r>
            <a:r>
              <a:rPr altLang="zh-CN" b="1"/>
              <a:t>数据库数据存储</a:t>
            </a:r>
            <a:endParaRPr b="1"/>
          </a:p>
        </p:txBody>
      </p:sp>
      <p:graphicFrame>
        <p:nvGraphicFramePr>
          <p:cNvPr id="5" name="表格 4">
            <a:extLst>
              <a:ext uri="{FF2B5EF4-FFF2-40B4-BE49-F238E27FC236}">
                <a16:creationId xmlns:a16="http://schemas.microsoft.com/office/drawing/2014/main" id="{F1866B20-CC2F-4C47-BDD8-804FC93E2A2A}"/>
              </a:ext>
            </a:extLst>
          </p:cNvPr>
          <p:cNvGraphicFramePr>
            <a:graphicFrameLocks noGrp="1"/>
          </p:cNvGraphicFramePr>
          <p:nvPr>
            <p:extLst>
              <p:ext uri="{D42A27DB-BD31-4B8C-83A1-F6EECF244321}">
                <p14:modId xmlns:p14="http://schemas.microsoft.com/office/powerpoint/2010/main" val="741823132"/>
              </p:ext>
            </p:extLst>
          </p:nvPr>
        </p:nvGraphicFramePr>
        <p:xfrm>
          <a:off x="730250" y="2711450"/>
          <a:ext cx="8811315" cy="2736393"/>
        </p:xfrm>
        <a:graphic>
          <a:graphicData uri="http://schemas.openxmlformats.org/drawingml/2006/table">
            <a:tbl>
              <a:tblPr firstRow="1" firstCol="1" bandRow="1">
                <a:tableStyleId>{5C22544A-7EE6-4342-B048-85BDC9FD1C3A}</a:tableStyleId>
              </a:tblPr>
              <a:tblGrid>
                <a:gridCol w="1337915">
                  <a:extLst>
                    <a:ext uri="{9D8B030D-6E8A-4147-A177-3AD203B41FA5}">
                      <a16:colId xmlns:a16="http://schemas.microsoft.com/office/drawing/2014/main" val="20000"/>
                    </a:ext>
                  </a:extLst>
                </a:gridCol>
                <a:gridCol w="7473400">
                  <a:extLst>
                    <a:ext uri="{9D8B030D-6E8A-4147-A177-3AD203B41FA5}">
                      <a16:colId xmlns:a16="http://schemas.microsoft.com/office/drawing/2014/main" val="20001"/>
                    </a:ext>
                  </a:extLst>
                </a:gridCol>
              </a:tblGrid>
              <a:tr h="396057">
                <a:tc>
                  <a:txBody>
                    <a:bodyPr/>
                    <a:lstStyle/>
                    <a:p>
                      <a:pPr algn="ctr">
                        <a:lnSpc>
                          <a:spcPct val="150000"/>
                        </a:lnSpc>
                        <a:spcAft>
                          <a:spcPts val="0"/>
                        </a:spcAft>
                      </a:pPr>
                      <a:r>
                        <a:rPr lang="zh-CN" sz="1600" kern="0" dirty="0">
                          <a:effectLst/>
                          <a:latin typeface="微软雅黑" pitchFamily="34" charset="-122"/>
                          <a:ea typeface="微软雅黑" pitchFamily="34" charset="-122"/>
                          <a:cs typeface="Times New Roman" pitchFamily="18" charset="0"/>
                        </a:rPr>
                        <a:t>参数名称</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cs typeface="Times New Roman" pitchFamily="18" charset="0"/>
                        </a:rPr>
                        <a:t>说明</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0"/>
                  </a:ext>
                </a:extLst>
              </a:tr>
              <a:tr h="396057">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name</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。代表数据库表名。无默认。</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1"/>
                  </a:ext>
                </a:extLst>
              </a:tr>
              <a:tr h="396057">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con</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cs typeface="Times New Roman" pitchFamily="18" charset="0"/>
                        </a:rPr>
                        <a:t>接收数据库连接。无默认。</a:t>
                      </a:r>
                      <a:endParaRPr lang="zh-CN" sz="1600" kern="10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2"/>
                  </a:ext>
                </a:extLst>
              </a:tr>
              <a:tr h="396057">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index</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boolean</a:t>
                      </a:r>
                      <a:r>
                        <a:rPr lang="zh-CN" sz="1600" kern="0" dirty="0">
                          <a:effectLst/>
                          <a:latin typeface="微软雅黑" pitchFamily="34" charset="-122"/>
                          <a:ea typeface="微软雅黑" pitchFamily="34" charset="-122"/>
                          <a:cs typeface="Times New Roman" pitchFamily="18" charset="0"/>
                        </a:rPr>
                        <a:t>。表示是否将行索引作为数据传入数据库。默认</a:t>
                      </a:r>
                      <a:r>
                        <a:rPr lang="en-US" sz="1600" kern="0" dirty="0">
                          <a:effectLst/>
                          <a:latin typeface="微软雅黑" pitchFamily="34" charset="-122"/>
                          <a:ea typeface="微软雅黑" pitchFamily="34" charset="-122"/>
                          <a:cs typeface="Times New Roman" pitchFamily="18" charset="0"/>
                        </a:rPr>
                        <a:t>True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4"/>
                  </a:ext>
                </a:extLst>
              </a:tr>
              <a:tr h="756108">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index_label</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或者</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。代表是否引用索引名称，如果</a:t>
                      </a:r>
                      <a:r>
                        <a:rPr lang="en-US" sz="1600" kern="0" dirty="0">
                          <a:effectLst/>
                          <a:latin typeface="微软雅黑" pitchFamily="34" charset="-122"/>
                          <a:ea typeface="微软雅黑" pitchFamily="34" charset="-122"/>
                          <a:cs typeface="Times New Roman" pitchFamily="18" charset="0"/>
                        </a:rPr>
                        <a:t>index</a:t>
                      </a:r>
                      <a:r>
                        <a:rPr lang="zh-CN" sz="1600" kern="0" dirty="0">
                          <a:effectLst/>
                          <a:latin typeface="微软雅黑" pitchFamily="34" charset="-122"/>
                          <a:ea typeface="微软雅黑" pitchFamily="34" charset="-122"/>
                          <a:cs typeface="Times New Roman" pitchFamily="18" charset="0"/>
                        </a:rPr>
                        <a:t>参数为</a:t>
                      </a:r>
                      <a:r>
                        <a:rPr lang="en-US" sz="1600" kern="0" dirty="0">
                          <a:effectLst/>
                          <a:latin typeface="微软雅黑" pitchFamily="34" charset="-122"/>
                          <a:ea typeface="微软雅黑" pitchFamily="34" charset="-122"/>
                          <a:cs typeface="Times New Roman" pitchFamily="18" charset="0"/>
                        </a:rPr>
                        <a:t>True</a:t>
                      </a:r>
                      <a:r>
                        <a:rPr lang="zh-CN" sz="1600" kern="0" dirty="0">
                          <a:effectLst/>
                          <a:latin typeface="微软雅黑" pitchFamily="34" charset="-122"/>
                          <a:ea typeface="微软雅黑" pitchFamily="34" charset="-122"/>
                          <a:cs typeface="Times New Roman" pitchFamily="18" charset="0"/>
                        </a:rPr>
                        <a:t>此参数为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则使用默认名称。如果为多重索引必须使用</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形式。默认为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5"/>
                  </a:ext>
                </a:extLst>
              </a:tr>
              <a:tr h="396057">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dtype</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dict</a:t>
                      </a:r>
                      <a:r>
                        <a:rPr lang="zh-CN" sz="1600" kern="0" dirty="0">
                          <a:effectLst/>
                          <a:latin typeface="微软雅黑" pitchFamily="34" charset="-122"/>
                          <a:ea typeface="微软雅黑" pitchFamily="34" charset="-122"/>
                          <a:cs typeface="Times New Roman" pitchFamily="18" charset="0"/>
                        </a:rPr>
                        <a:t>。代表写入的数据类型（列名为</a:t>
                      </a:r>
                      <a:r>
                        <a:rPr lang="en-US" sz="1600" kern="0" dirty="0">
                          <a:effectLst/>
                          <a:latin typeface="微软雅黑" pitchFamily="34" charset="-122"/>
                          <a:ea typeface="微软雅黑" pitchFamily="34" charset="-122"/>
                          <a:cs typeface="Times New Roman" pitchFamily="18" charset="0"/>
                        </a:rPr>
                        <a:t>key</a:t>
                      </a:r>
                      <a:r>
                        <a:rPr lang="zh-CN" sz="1600" kern="0" dirty="0">
                          <a:effectLst/>
                          <a:latin typeface="微软雅黑" pitchFamily="34" charset="-122"/>
                          <a:ea typeface="微软雅黑" pitchFamily="34" charset="-122"/>
                          <a:cs typeface="Times New Roman" pitchFamily="18" charset="0"/>
                        </a:rPr>
                        <a:t>，数据格式为</a:t>
                      </a:r>
                      <a:r>
                        <a:rPr lang="en-US" sz="1600" kern="0" dirty="0">
                          <a:effectLst/>
                          <a:latin typeface="微软雅黑" pitchFamily="34" charset="-122"/>
                          <a:ea typeface="微软雅黑" pitchFamily="34" charset="-122"/>
                          <a:cs typeface="Times New Roman" pitchFamily="18" charset="0"/>
                        </a:rPr>
                        <a:t>values</a:t>
                      </a:r>
                      <a:r>
                        <a:rPr lang="zh-CN" sz="1600" kern="0" dirty="0">
                          <a:effectLst/>
                          <a:latin typeface="微软雅黑" pitchFamily="34" charset="-122"/>
                          <a:ea typeface="微软雅黑" pitchFamily="34" charset="-122"/>
                          <a:cs typeface="Times New Roman" pitchFamily="18" charset="0"/>
                        </a:rPr>
                        <a:t>）。默认为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88EE41-71E6-45AF-BC4E-1237E9366435}"/>
              </a:ext>
            </a:extLst>
          </p:cNvPr>
          <p:cNvSpPr>
            <a:spLocks noGrp="1"/>
          </p:cNvSpPr>
          <p:nvPr>
            <p:ph idx="1"/>
          </p:nvPr>
        </p:nvSpPr>
        <p:spPr/>
        <p:txBody>
          <a:bodyPr/>
          <a:lstStyle/>
          <a:p>
            <a:pPr>
              <a:defRPr/>
            </a:pPr>
            <a:r>
              <a:rPr lang="zh-CN" altLang="zh-CN" dirty="0"/>
              <a:t>文本文件是一种由若干行字符构成的计算机文件，它是一种典型的顺序文件。</a:t>
            </a:r>
            <a:endParaRPr lang="en-US" altLang="zh-CN" dirty="0"/>
          </a:p>
          <a:p>
            <a:pPr>
              <a:defRPr/>
            </a:pPr>
            <a:r>
              <a:rPr lang="en-US" altLang="zh-CN" dirty="0" err="1"/>
              <a:t>csv</a:t>
            </a:r>
            <a:r>
              <a:rPr lang="zh-CN" altLang="zh-CN" dirty="0"/>
              <a:t>是一种逗号分隔的文件格式，因为其分隔符不一定是逗号，又被称为字符分隔文件，文件以纯文本形式存储表格数据（数字和文本）。</a:t>
            </a:r>
            <a:endParaRPr lang="en-US" altLang="zh-CN" dirty="0"/>
          </a:p>
          <a:p>
            <a:pPr marL="0" indent="0">
              <a:buFont typeface="Wingdings" panose="05000000000000000000" pitchFamily="2" charset="2"/>
              <a:buNone/>
              <a:defRPr/>
            </a:pPr>
            <a:endParaRPr lang="zh-CN" altLang="en-US" dirty="0"/>
          </a:p>
        </p:txBody>
      </p:sp>
      <p:sp>
        <p:nvSpPr>
          <p:cNvPr id="16387" name="标题 2">
            <a:extLst>
              <a:ext uri="{FF2B5EF4-FFF2-40B4-BE49-F238E27FC236}">
                <a16:creationId xmlns:a16="http://schemas.microsoft.com/office/drawing/2014/main" id="{BFA88AA9-2111-4A06-8A80-F50F6A47E378}"/>
              </a:ext>
            </a:extLst>
          </p:cNvPr>
          <p:cNvSpPr>
            <a:spLocks noGrp="1"/>
          </p:cNvSpPr>
          <p:nvPr>
            <p:ph type="title"/>
          </p:nvPr>
        </p:nvSpPr>
        <p:spPr/>
        <p:txBody>
          <a:bodyPr/>
          <a:lstStyle/>
          <a:p>
            <a:r>
              <a:rPr lang="zh-CN" altLang="zh-CN"/>
              <a:t>读写文本文件</a:t>
            </a:r>
            <a:endParaRPr lang="zh-CN" altLang="en-US"/>
          </a:p>
        </p:txBody>
      </p:sp>
      <p:sp>
        <p:nvSpPr>
          <p:cNvPr id="16388" name="内容占位符 3">
            <a:extLst>
              <a:ext uri="{FF2B5EF4-FFF2-40B4-BE49-F238E27FC236}">
                <a16:creationId xmlns:a16="http://schemas.microsoft.com/office/drawing/2014/main" id="{4F2D308A-470F-4832-B1F0-DBCA65A03126}"/>
              </a:ext>
            </a:extLst>
          </p:cNvPr>
          <p:cNvSpPr>
            <a:spLocks noGrp="1"/>
          </p:cNvSpPr>
          <p:nvPr>
            <p:ph idx="10"/>
          </p:nvPr>
        </p:nvSpPr>
        <p:spPr/>
        <p:txBody>
          <a:bodyPr/>
          <a:lstStyle/>
          <a:p>
            <a:r>
              <a:rPr lang="en-US" altLang="zh-CN" b="1"/>
              <a:t>1.</a:t>
            </a:r>
            <a:r>
              <a:rPr altLang="zh-CN" b="1"/>
              <a:t>文本文件读取</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4D0ECE-8B85-4513-B3A9-518BC9280A67}"/>
              </a:ext>
            </a:extLst>
          </p:cNvPr>
          <p:cNvSpPr>
            <a:spLocks noGrp="1"/>
          </p:cNvSpPr>
          <p:nvPr>
            <p:ph idx="1"/>
          </p:nvPr>
        </p:nvSpPr>
        <p:spPr>
          <a:xfrm>
            <a:off x="423863" y="1741488"/>
            <a:ext cx="11320462" cy="4370387"/>
          </a:xfrm>
        </p:spPr>
        <p:txBody>
          <a:bodyPr/>
          <a:lstStyle/>
          <a:p>
            <a:pPr>
              <a:defRPr/>
            </a:pPr>
            <a:r>
              <a:rPr lang="zh-CN" altLang="en-US" dirty="0"/>
              <a:t>使用</a:t>
            </a:r>
            <a:r>
              <a:rPr lang="en-US" altLang="zh-CN" dirty="0" err="1"/>
              <a:t>read_table</a:t>
            </a:r>
            <a:r>
              <a:rPr lang="zh-CN" altLang="zh-CN" dirty="0"/>
              <a:t>来读取文本文件</a:t>
            </a:r>
            <a:r>
              <a:rPr lang="zh-CN" altLang="en-US" dirty="0"/>
              <a:t>。</a:t>
            </a:r>
            <a:endParaRPr lang="en-US" altLang="zh-CN" dirty="0"/>
          </a:p>
          <a:p>
            <a:pPr marL="360000" indent="0">
              <a:buFont typeface="Wingdings" panose="05000000000000000000" pitchFamily="2" charset="2"/>
              <a:buNone/>
              <a:defRPr/>
            </a:pPr>
            <a:r>
              <a:rPr lang="en-US" altLang="zh-CN" sz="2200" i="1" dirty="0" err="1">
                <a:latin typeface="Times New Roman" pitchFamily="18" charset="0"/>
              </a:rPr>
              <a:t>pandas.</a:t>
            </a:r>
            <a:r>
              <a:rPr lang="en-US" altLang="zh-CN" sz="2200" b="1" i="1" dirty="0" err="1">
                <a:latin typeface="Times New Roman" pitchFamily="18" charset="0"/>
              </a:rPr>
              <a:t>read_table</a:t>
            </a:r>
            <a:r>
              <a:rPr lang="en-US" altLang="zh-CN" sz="2200" i="1" dirty="0">
                <a:latin typeface="Times New Roman" pitchFamily="18" charset="0"/>
              </a:rPr>
              <a:t>(</a:t>
            </a:r>
            <a:r>
              <a:rPr lang="en-US" altLang="zh-CN" sz="2200" i="1" dirty="0" err="1">
                <a:latin typeface="Times New Roman" pitchFamily="18" charset="0"/>
              </a:rPr>
              <a:t>filepath_or_buffer</a:t>
            </a:r>
            <a:r>
              <a:rPr lang="en-US" altLang="zh-CN" sz="2200" i="1" dirty="0">
                <a:latin typeface="Times New Roman" pitchFamily="18" charset="0"/>
              </a:rPr>
              <a:t>, </a:t>
            </a:r>
            <a:r>
              <a:rPr lang="en-US" altLang="zh-CN" sz="2200" i="1" dirty="0" err="1">
                <a:latin typeface="Times New Roman" pitchFamily="18" charset="0"/>
              </a:rPr>
              <a:t>sep</a:t>
            </a:r>
            <a:r>
              <a:rPr lang="en-US" altLang="zh-CN" sz="2200" i="1" dirty="0">
                <a:latin typeface="Times New Roman" pitchFamily="18" charset="0"/>
              </a:rPr>
              <a:t>=’\t’, header=’infer’, names=None, </a:t>
            </a:r>
            <a:r>
              <a:rPr lang="en-US" altLang="zh-CN" sz="2200" i="1" dirty="0" err="1">
                <a:latin typeface="Times New Roman" pitchFamily="18" charset="0"/>
              </a:rPr>
              <a:t>index_col</a:t>
            </a:r>
            <a:r>
              <a:rPr lang="en-US" altLang="zh-CN" sz="2200" i="1" dirty="0">
                <a:latin typeface="Times New Roman" pitchFamily="18" charset="0"/>
              </a:rPr>
              <a:t>=None, </a:t>
            </a:r>
            <a:r>
              <a:rPr lang="en-US" altLang="zh-CN" sz="2200" i="1" dirty="0" err="1">
                <a:latin typeface="Times New Roman" pitchFamily="18" charset="0"/>
              </a:rPr>
              <a:t>dtype</a:t>
            </a:r>
            <a:r>
              <a:rPr lang="en-US" altLang="zh-CN" sz="2200" i="1" dirty="0">
                <a:latin typeface="Times New Roman" pitchFamily="18" charset="0"/>
              </a:rPr>
              <a:t>=None, engine=None, </a:t>
            </a:r>
            <a:r>
              <a:rPr lang="en-US" altLang="zh-CN" sz="2200" i="1" dirty="0" err="1">
                <a:latin typeface="Times New Roman" pitchFamily="18" charset="0"/>
              </a:rPr>
              <a:t>nrows</a:t>
            </a:r>
            <a:r>
              <a:rPr lang="en-US" altLang="zh-CN" sz="2200" i="1" dirty="0">
                <a:latin typeface="Times New Roman" pitchFamily="18" charset="0"/>
              </a:rPr>
              <a:t>=None)</a:t>
            </a:r>
            <a:endParaRPr lang="en-US" altLang="zh-CN" sz="2200" dirty="0">
              <a:latin typeface="Times New Roman" pitchFamily="18" charset="0"/>
            </a:endParaRPr>
          </a:p>
          <a:p>
            <a:pPr>
              <a:defRPr/>
            </a:pPr>
            <a:r>
              <a:rPr lang="zh-CN" altLang="en-US" dirty="0"/>
              <a:t>使用</a:t>
            </a:r>
            <a:r>
              <a:rPr lang="en-US" altLang="zh-CN" dirty="0" err="1"/>
              <a:t>read_csv</a:t>
            </a:r>
            <a:r>
              <a:rPr lang="zh-CN" altLang="zh-CN" dirty="0"/>
              <a:t>函数来读取</a:t>
            </a:r>
            <a:r>
              <a:rPr lang="en-US" altLang="zh-CN" dirty="0" err="1"/>
              <a:t>csv</a:t>
            </a:r>
            <a:r>
              <a:rPr lang="zh-CN" altLang="zh-CN" dirty="0"/>
              <a:t>文件。</a:t>
            </a:r>
            <a:endParaRPr lang="en-US" altLang="zh-CN" dirty="0"/>
          </a:p>
          <a:p>
            <a:pPr marL="360000" indent="0">
              <a:buFont typeface="Wingdings" panose="05000000000000000000" pitchFamily="2" charset="2"/>
              <a:buNone/>
              <a:defRPr/>
            </a:pPr>
            <a:r>
              <a:rPr lang="en-US" altLang="zh-CN" sz="2200" i="1" dirty="0" err="1">
                <a:latin typeface="Times New Roman" pitchFamily="18" charset="0"/>
              </a:rPr>
              <a:t>pandas.</a:t>
            </a:r>
            <a:r>
              <a:rPr lang="en-US" altLang="zh-CN" sz="2200" b="1" i="1" dirty="0" err="1">
                <a:latin typeface="Times New Roman" pitchFamily="18" charset="0"/>
              </a:rPr>
              <a:t>read_csv</a:t>
            </a:r>
            <a:r>
              <a:rPr lang="en-US" altLang="zh-CN" sz="2200" i="1" dirty="0">
                <a:latin typeface="Times New Roman" pitchFamily="18" charset="0"/>
              </a:rPr>
              <a:t>(</a:t>
            </a:r>
            <a:r>
              <a:rPr lang="en-US" altLang="zh-CN" sz="2200" i="1" dirty="0" err="1">
                <a:latin typeface="Times New Roman" pitchFamily="18" charset="0"/>
              </a:rPr>
              <a:t>filepath_or_buffer</a:t>
            </a:r>
            <a:r>
              <a:rPr lang="en-US" altLang="zh-CN" sz="2200" i="1" dirty="0">
                <a:latin typeface="Times New Roman" pitchFamily="18" charset="0"/>
              </a:rPr>
              <a:t>, </a:t>
            </a:r>
            <a:r>
              <a:rPr lang="en-US" altLang="zh-CN" sz="2200" i="1" dirty="0" err="1">
                <a:latin typeface="Times New Roman" pitchFamily="18" charset="0"/>
              </a:rPr>
              <a:t>sep</a:t>
            </a:r>
            <a:r>
              <a:rPr lang="en-US" altLang="zh-CN" sz="2200" i="1" dirty="0">
                <a:latin typeface="Times New Roman" pitchFamily="18" charset="0"/>
              </a:rPr>
              <a:t>=’,’, header=’infer’, names=None, </a:t>
            </a:r>
            <a:r>
              <a:rPr lang="en-US" altLang="zh-CN" sz="2200" i="1" dirty="0" err="1">
                <a:latin typeface="Times New Roman" pitchFamily="18" charset="0"/>
              </a:rPr>
              <a:t>index_col</a:t>
            </a:r>
            <a:r>
              <a:rPr lang="en-US" altLang="zh-CN" sz="2200" i="1" dirty="0">
                <a:latin typeface="Times New Roman" pitchFamily="18" charset="0"/>
              </a:rPr>
              <a:t>=None, </a:t>
            </a:r>
            <a:r>
              <a:rPr lang="en-US" altLang="zh-CN" sz="2200" i="1" dirty="0" err="1">
                <a:latin typeface="Times New Roman" pitchFamily="18" charset="0"/>
              </a:rPr>
              <a:t>dtype</a:t>
            </a:r>
            <a:r>
              <a:rPr lang="en-US" altLang="zh-CN" sz="2200" i="1" dirty="0">
                <a:latin typeface="Times New Roman" pitchFamily="18" charset="0"/>
              </a:rPr>
              <a:t>=None, engine=None, </a:t>
            </a:r>
            <a:r>
              <a:rPr lang="en-US" altLang="zh-CN" sz="2200" i="1" dirty="0" err="1">
                <a:latin typeface="Times New Roman" pitchFamily="18" charset="0"/>
              </a:rPr>
              <a:t>nrows</a:t>
            </a:r>
            <a:r>
              <a:rPr lang="en-US" altLang="zh-CN" sz="2200" i="1" dirty="0">
                <a:latin typeface="Times New Roman" pitchFamily="18" charset="0"/>
              </a:rPr>
              <a:t>=None)</a:t>
            </a:r>
            <a:endParaRPr lang="zh-CN" altLang="en-US" sz="2200" dirty="0">
              <a:latin typeface="Times New Roman" pitchFamily="18" charset="0"/>
            </a:endParaRPr>
          </a:p>
        </p:txBody>
      </p:sp>
      <p:sp>
        <p:nvSpPr>
          <p:cNvPr id="17411" name="标题 2">
            <a:extLst>
              <a:ext uri="{FF2B5EF4-FFF2-40B4-BE49-F238E27FC236}">
                <a16:creationId xmlns:a16="http://schemas.microsoft.com/office/drawing/2014/main" id="{D00191C2-D556-4383-83A2-BB45920FCC9D}"/>
              </a:ext>
            </a:extLst>
          </p:cNvPr>
          <p:cNvSpPr>
            <a:spLocks noGrp="1"/>
          </p:cNvSpPr>
          <p:nvPr>
            <p:ph type="title"/>
          </p:nvPr>
        </p:nvSpPr>
        <p:spPr/>
        <p:txBody>
          <a:bodyPr/>
          <a:lstStyle/>
          <a:p>
            <a:r>
              <a:rPr lang="zh-CN" altLang="zh-CN"/>
              <a:t>读写文本文件</a:t>
            </a:r>
            <a:endParaRPr lang="zh-CN" altLang="en-US"/>
          </a:p>
        </p:txBody>
      </p:sp>
      <p:sp>
        <p:nvSpPr>
          <p:cNvPr id="17412" name="内容占位符 3">
            <a:extLst>
              <a:ext uri="{FF2B5EF4-FFF2-40B4-BE49-F238E27FC236}">
                <a16:creationId xmlns:a16="http://schemas.microsoft.com/office/drawing/2014/main" id="{7AB06BA3-707F-484C-8F64-5E094AA50B1F}"/>
              </a:ext>
            </a:extLst>
          </p:cNvPr>
          <p:cNvSpPr>
            <a:spLocks noGrp="1"/>
          </p:cNvSpPr>
          <p:nvPr>
            <p:ph idx="10"/>
          </p:nvPr>
        </p:nvSpPr>
        <p:spPr/>
        <p:txBody>
          <a:bodyPr/>
          <a:lstStyle/>
          <a:p>
            <a:r>
              <a:rPr lang="en-US" altLang="zh-CN" b="1"/>
              <a:t>1.</a:t>
            </a:r>
            <a:r>
              <a:rPr altLang="zh-CN" b="1"/>
              <a:t>文本文件读取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D2CB80E0-9D8A-4D17-97D9-BB789CF68B61}"/>
              </a:ext>
            </a:extLst>
          </p:cNvPr>
          <p:cNvSpPr>
            <a:spLocks noGrp="1"/>
          </p:cNvSpPr>
          <p:nvPr>
            <p:ph idx="1"/>
          </p:nvPr>
        </p:nvSpPr>
        <p:spPr>
          <a:xfrm>
            <a:off x="439738" y="1509713"/>
            <a:ext cx="11107737" cy="4368800"/>
          </a:xfrm>
        </p:spPr>
        <p:txBody>
          <a:bodyPr/>
          <a:lstStyle/>
          <a:p>
            <a:pPr marL="0" indent="0">
              <a:buFont typeface="Wingdings" panose="05000000000000000000" pitchFamily="2" charset="2"/>
              <a:buNone/>
            </a:pPr>
            <a:r>
              <a:rPr lang="en-US" altLang="zh-CN"/>
              <a:t>read_table</a:t>
            </a:r>
            <a:r>
              <a:rPr lang="zh-CN" altLang="zh-CN"/>
              <a:t>和</a:t>
            </a:r>
            <a:r>
              <a:rPr lang="en-US" altLang="zh-CN"/>
              <a:t>read_csv</a:t>
            </a:r>
            <a:r>
              <a:rPr lang="zh-CN" altLang="zh-CN"/>
              <a:t>常用参数及其说明</a:t>
            </a:r>
            <a:r>
              <a:rPr lang="zh-CN" altLang="en-US"/>
              <a:t>。</a:t>
            </a:r>
          </a:p>
        </p:txBody>
      </p:sp>
      <p:sp>
        <p:nvSpPr>
          <p:cNvPr id="18435" name="标题 2">
            <a:extLst>
              <a:ext uri="{FF2B5EF4-FFF2-40B4-BE49-F238E27FC236}">
                <a16:creationId xmlns:a16="http://schemas.microsoft.com/office/drawing/2014/main" id="{0EB9C83B-90C5-4FC8-9C5E-72EFAAE5DBEE}"/>
              </a:ext>
            </a:extLst>
          </p:cNvPr>
          <p:cNvSpPr>
            <a:spLocks noGrp="1"/>
          </p:cNvSpPr>
          <p:nvPr>
            <p:ph type="title"/>
          </p:nvPr>
        </p:nvSpPr>
        <p:spPr/>
        <p:txBody>
          <a:bodyPr/>
          <a:lstStyle/>
          <a:p>
            <a:r>
              <a:rPr lang="zh-CN" altLang="zh-CN"/>
              <a:t>读写文本文件</a:t>
            </a:r>
            <a:endParaRPr lang="zh-CN" altLang="en-US"/>
          </a:p>
        </p:txBody>
      </p:sp>
      <p:sp>
        <p:nvSpPr>
          <p:cNvPr id="18436" name="内容占位符 3">
            <a:extLst>
              <a:ext uri="{FF2B5EF4-FFF2-40B4-BE49-F238E27FC236}">
                <a16:creationId xmlns:a16="http://schemas.microsoft.com/office/drawing/2014/main" id="{1DD210CC-2B41-4232-9DB0-0B6D4FDDE8F6}"/>
              </a:ext>
            </a:extLst>
          </p:cNvPr>
          <p:cNvSpPr>
            <a:spLocks noGrp="1"/>
          </p:cNvSpPr>
          <p:nvPr>
            <p:ph idx="10"/>
          </p:nvPr>
        </p:nvSpPr>
        <p:spPr/>
        <p:txBody>
          <a:bodyPr/>
          <a:lstStyle/>
          <a:p>
            <a:r>
              <a:rPr lang="en-US" altLang="zh-CN" b="1"/>
              <a:t>1.</a:t>
            </a:r>
            <a:r>
              <a:rPr altLang="zh-CN" b="1"/>
              <a:t>文本文件读取</a:t>
            </a:r>
          </a:p>
        </p:txBody>
      </p:sp>
      <p:graphicFrame>
        <p:nvGraphicFramePr>
          <p:cNvPr id="6" name="表格 5">
            <a:extLst>
              <a:ext uri="{FF2B5EF4-FFF2-40B4-BE49-F238E27FC236}">
                <a16:creationId xmlns:a16="http://schemas.microsoft.com/office/drawing/2014/main" id="{AC1884E2-B45E-4CAD-A379-628EAE32FC91}"/>
              </a:ext>
            </a:extLst>
          </p:cNvPr>
          <p:cNvGraphicFramePr>
            <a:graphicFrameLocks noGrp="1"/>
          </p:cNvGraphicFramePr>
          <p:nvPr>
            <p:extLst>
              <p:ext uri="{D42A27DB-BD31-4B8C-83A1-F6EECF244321}">
                <p14:modId xmlns:p14="http://schemas.microsoft.com/office/powerpoint/2010/main" val="1102255734"/>
              </p:ext>
            </p:extLst>
          </p:nvPr>
        </p:nvGraphicFramePr>
        <p:xfrm>
          <a:off x="439738" y="2122874"/>
          <a:ext cx="8728420" cy="3987929"/>
        </p:xfrm>
        <a:graphic>
          <a:graphicData uri="http://schemas.openxmlformats.org/drawingml/2006/table">
            <a:tbl>
              <a:tblPr firstRow="1" firstCol="1" bandRow="1">
                <a:tableStyleId>{5C22544A-7EE6-4342-B048-85BDC9FD1C3A}</a:tableStyleId>
              </a:tblPr>
              <a:tblGrid>
                <a:gridCol w="1279146">
                  <a:extLst>
                    <a:ext uri="{9D8B030D-6E8A-4147-A177-3AD203B41FA5}">
                      <a16:colId xmlns:a16="http://schemas.microsoft.com/office/drawing/2014/main" val="20000"/>
                    </a:ext>
                  </a:extLst>
                </a:gridCol>
                <a:gridCol w="7449274">
                  <a:extLst>
                    <a:ext uri="{9D8B030D-6E8A-4147-A177-3AD203B41FA5}">
                      <a16:colId xmlns:a16="http://schemas.microsoft.com/office/drawing/2014/main" val="20001"/>
                    </a:ext>
                  </a:extLst>
                </a:gridCol>
              </a:tblGrid>
              <a:tr h="412433">
                <a:tc>
                  <a:txBody>
                    <a:bodyPr/>
                    <a:lstStyle/>
                    <a:p>
                      <a:pPr algn="ctr">
                        <a:lnSpc>
                          <a:spcPct val="150000"/>
                        </a:lnSpc>
                        <a:spcAft>
                          <a:spcPts val="0"/>
                        </a:spcAft>
                      </a:pPr>
                      <a:r>
                        <a:rPr lang="zh-CN" sz="1600" kern="0" dirty="0">
                          <a:effectLst/>
                          <a:latin typeface="微软雅黑" pitchFamily="34" charset="-122"/>
                          <a:ea typeface="微软雅黑" pitchFamily="34" charset="-122"/>
                          <a:cs typeface="Times New Roman" pitchFamily="18" charset="0"/>
                        </a:rPr>
                        <a:t>参数名称</a:t>
                      </a:r>
                      <a:endParaRPr lang="zh-CN" sz="160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cs typeface="Times New Roman" pitchFamily="18" charset="0"/>
                        </a:rPr>
                        <a:t>说明</a:t>
                      </a:r>
                      <a:endParaRPr lang="zh-CN" sz="16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0"/>
                  </a:ext>
                </a:extLst>
              </a:tr>
              <a:tr h="412433">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filepath</a:t>
                      </a:r>
                      <a:endParaRPr lang="zh-CN" sz="16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。代表文件路径。无默认。</a:t>
                      </a:r>
                      <a:endParaRPr lang="zh-CN" sz="16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1"/>
                  </a:ext>
                </a:extLst>
              </a:tr>
              <a:tr h="412433">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sep</a:t>
                      </a:r>
                      <a:endParaRPr lang="zh-CN" sz="16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。代表分隔符。</a:t>
                      </a:r>
                      <a:r>
                        <a:rPr lang="en-US" sz="1600" kern="0" dirty="0" err="1">
                          <a:effectLst/>
                          <a:latin typeface="微软雅黑" pitchFamily="34" charset="-122"/>
                          <a:ea typeface="微软雅黑" pitchFamily="34" charset="-122"/>
                          <a:cs typeface="Times New Roman" pitchFamily="18" charset="0"/>
                        </a:rPr>
                        <a:t>read_csv</a:t>
                      </a:r>
                      <a:r>
                        <a:rPr lang="zh-CN" sz="1600" kern="0" dirty="0">
                          <a:effectLst/>
                          <a:latin typeface="微软雅黑" pitchFamily="34" charset="-122"/>
                          <a:ea typeface="微软雅黑" pitchFamily="34" charset="-122"/>
                          <a:cs typeface="Times New Roman" pitchFamily="18" charset="0"/>
                        </a:rPr>
                        <a:t>默认为“</a:t>
                      </a:r>
                      <a:r>
                        <a:rPr lang="en-US" sz="1600" kern="0" dirty="0">
                          <a:effectLst/>
                          <a:latin typeface="微软雅黑" pitchFamily="34" charset="-122"/>
                          <a:ea typeface="微软雅黑" pitchFamily="34" charset="-122"/>
                          <a:cs typeface="Times New Roman" pitchFamily="18" charset="0"/>
                        </a:rPr>
                        <a:t>,</a:t>
                      </a:r>
                      <a:r>
                        <a:rPr lang="zh-CN" sz="1600" kern="0" dirty="0">
                          <a:effectLst/>
                          <a:latin typeface="微软雅黑" pitchFamily="34" charset="-122"/>
                          <a:ea typeface="微软雅黑" pitchFamily="34" charset="-122"/>
                          <a:cs typeface="Times New Roman" pitchFamily="18" charset="0"/>
                        </a:rPr>
                        <a:t>”，</a:t>
                      </a:r>
                      <a:r>
                        <a:rPr lang="en-US" sz="1600" kern="0" dirty="0" err="1">
                          <a:effectLst/>
                          <a:latin typeface="微软雅黑" pitchFamily="34" charset="-122"/>
                          <a:ea typeface="微软雅黑" pitchFamily="34" charset="-122"/>
                          <a:cs typeface="Times New Roman" pitchFamily="18" charset="0"/>
                        </a:rPr>
                        <a:t>read_table</a:t>
                      </a:r>
                      <a:r>
                        <a:rPr lang="zh-CN" sz="1600" kern="0" dirty="0">
                          <a:effectLst/>
                          <a:latin typeface="微软雅黑" pitchFamily="34" charset="-122"/>
                          <a:ea typeface="微软雅黑" pitchFamily="34" charset="-122"/>
                          <a:cs typeface="Times New Roman" pitchFamily="18" charset="0"/>
                        </a:rPr>
                        <a:t>默认为制表符“</a:t>
                      </a:r>
                      <a:r>
                        <a:rPr lang="en-US" sz="1600" kern="0" dirty="0">
                          <a:effectLst/>
                          <a:latin typeface="微软雅黑" pitchFamily="34" charset="-122"/>
                          <a:ea typeface="微软雅黑" pitchFamily="34" charset="-122"/>
                          <a:cs typeface="Times New Roman" pitchFamily="18" charset="0"/>
                        </a:rPr>
                        <a:t>[Tab]</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2"/>
                  </a:ext>
                </a:extLst>
              </a:tr>
              <a:tr h="412433">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header</a:t>
                      </a:r>
                      <a:endParaRPr lang="zh-CN" sz="16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或</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。表示将某行数据作为列名。默认为</a:t>
                      </a:r>
                      <a:r>
                        <a:rPr lang="en-US" sz="1600" kern="0" dirty="0">
                          <a:effectLst/>
                          <a:latin typeface="微软雅黑" pitchFamily="34" charset="-122"/>
                          <a:ea typeface="微软雅黑" pitchFamily="34" charset="-122"/>
                          <a:cs typeface="Times New Roman" pitchFamily="18" charset="0"/>
                        </a:rPr>
                        <a:t>infer</a:t>
                      </a:r>
                      <a:r>
                        <a:rPr lang="zh-CN" sz="1600" kern="0" dirty="0">
                          <a:effectLst/>
                          <a:latin typeface="微软雅黑" pitchFamily="34" charset="-122"/>
                          <a:ea typeface="微软雅黑" pitchFamily="34" charset="-122"/>
                          <a:cs typeface="Times New Roman" pitchFamily="18" charset="0"/>
                        </a:rPr>
                        <a:t>，表示自动识别。</a:t>
                      </a:r>
                      <a:endParaRPr lang="zh-CN" sz="16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3"/>
                  </a:ext>
                </a:extLst>
              </a:tr>
              <a:tr h="412433">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names</a:t>
                      </a:r>
                      <a:endParaRPr lang="zh-CN" sz="16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array</a:t>
                      </a:r>
                      <a:r>
                        <a:rPr lang="zh-CN" sz="1600" kern="0" dirty="0">
                          <a:effectLst/>
                          <a:latin typeface="微软雅黑" pitchFamily="34" charset="-122"/>
                          <a:ea typeface="微软雅黑" pitchFamily="34" charset="-122"/>
                          <a:cs typeface="Times New Roman" pitchFamily="18" charset="0"/>
                        </a:rPr>
                        <a:t>。表示列名。默认为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4"/>
                  </a:ext>
                </a:extLst>
              </a:tr>
              <a:tr h="824864">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index_col</a:t>
                      </a:r>
                      <a:endParaRPr lang="zh-CN" sz="16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或</a:t>
                      </a:r>
                      <a:r>
                        <a:rPr lang="en-US" sz="1600" kern="0" dirty="0">
                          <a:effectLst/>
                          <a:latin typeface="微软雅黑" pitchFamily="34" charset="-122"/>
                          <a:ea typeface="微软雅黑" pitchFamily="34" charset="-122"/>
                          <a:cs typeface="Times New Roman" pitchFamily="18" charset="0"/>
                        </a:rPr>
                        <a:t>False</a:t>
                      </a:r>
                      <a:r>
                        <a:rPr lang="zh-CN" sz="1600" kern="0" dirty="0">
                          <a:effectLst/>
                          <a:latin typeface="微软雅黑" pitchFamily="34" charset="-122"/>
                          <a:ea typeface="微软雅黑" pitchFamily="34" charset="-122"/>
                          <a:cs typeface="Times New Roman" pitchFamily="18" charset="0"/>
                        </a:rPr>
                        <a:t>。表示索引列的位置，取值为</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则代表多重索引。默认为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5"/>
                  </a:ext>
                </a:extLst>
              </a:tr>
              <a:tr h="412433">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dtype</a:t>
                      </a:r>
                      <a:endParaRPr lang="zh-CN" sz="16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cs typeface="Times New Roman" pitchFamily="18" charset="0"/>
                        </a:rPr>
                        <a:t>接收</a:t>
                      </a:r>
                      <a:r>
                        <a:rPr lang="en-US" sz="1600" kern="0">
                          <a:effectLst/>
                          <a:latin typeface="微软雅黑" pitchFamily="34" charset="-122"/>
                          <a:ea typeface="微软雅黑" pitchFamily="34" charset="-122"/>
                          <a:cs typeface="Times New Roman" pitchFamily="18" charset="0"/>
                        </a:rPr>
                        <a:t>dict</a:t>
                      </a:r>
                      <a:r>
                        <a:rPr lang="zh-CN" sz="1600" kern="0">
                          <a:effectLst/>
                          <a:latin typeface="微软雅黑" pitchFamily="34" charset="-122"/>
                          <a:ea typeface="微软雅黑" pitchFamily="34" charset="-122"/>
                          <a:cs typeface="Times New Roman" pitchFamily="18" charset="0"/>
                        </a:rPr>
                        <a:t>。代表写入的数据类型（列名为</a:t>
                      </a:r>
                      <a:r>
                        <a:rPr lang="en-US" sz="1600" kern="0">
                          <a:effectLst/>
                          <a:latin typeface="微软雅黑" pitchFamily="34" charset="-122"/>
                          <a:ea typeface="微软雅黑" pitchFamily="34" charset="-122"/>
                          <a:cs typeface="Times New Roman" pitchFamily="18" charset="0"/>
                        </a:rPr>
                        <a:t>key</a:t>
                      </a:r>
                      <a:r>
                        <a:rPr lang="zh-CN" sz="1600" kern="0">
                          <a:effectLst/>
                          <a:latin typeface="微软雅黑" pitchFamily="34" charset="-122"/>
                          <a:ea typeface="微软雅黑" pitchFamily="34" charset="-122"/>
                          <a:cs typeface="Times New Roman" pitchFamily="18" charset="0"/>
                        </a:rPr>
                        <a:t>，数据格式为</a:t>
                      </a:r>
                      <a:r>
                        <a:rPr lang="en-US" sz="1600" kern="0">
                          <a:effectLst/>
                          <a:latin typeface="微软雅黑" pitchFamily="34" charset="-122"/>
                          <a:ea typeface="微软雅黑" pitchFamily="34" charset="-122"/>
                          <a:cs typeface="Times New Roman" pitchFamily="18" charset="0"/>
                        </a:rPr>
                        <a:t>values</a:t>
                      </a:r>
                      <a:r>
                        <a:rPr lang="zh-CN" sz="1600" kern="0">
                          <a:effectLst/>
                          <a:latin typeface="微软雅黑" pitchFamily="34" charset="-122"/>
                          <a:ea typeface="微软雅黑" pitchFamily="34" charset="-122"/>
                          <a:cs typeface="Times New Roman" pitchFamily="18" charset="0"/>
                        </a:rPr>
                        <a:t>）。默认为</a:t>
                      </a:r>
                      <a:r>
                        <a:rPr lang="en-US" sz="1600" kern="0">
                          <a:effectLst/>
                          <a:latin typeface="微软雅黑" pitchFamily="34" charset="-122"/>
                          <a:ea typeface="微软雅黑" pitchFamily="34" charset="-122"/>
                          <a:cs typeface="Times New Roman" pitchFamily="18" charset="0"/>
                        </a:rPr>
                        <a:t>None</a:t>
                      </a:r>
                      <a:r>
                        <a:rPr lang="zh-CN" sz="1600" kern="0">
                          <a:effectLst/>
                          <a:latin typeface="微软雅黑" pitchFamily="34" charset="-122"/>
                          <a:ea typeface="微软雅黑" pitchFamily="34" charset="-122"/>
                          <a:cs typeface="Times New Roman" pitchFamily="18" charset="0"/>
                        </a:rPr>
                        <a:t>。</a:t>
                      </a:r>
                      <a:endParaRPr lang="zh-CN" sz="1600" kern="10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6"/>
                  </a:ext>
                </a:extLst>
              </a:tr>
              <a:tr h="412433">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engine</a:t>
                      </a:r>
                      <a:endParaRPr lang="zh-CN" sz="16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c</a:t>
                      </a:r>
                      <a:r>
                        <a:rPr lang="zh-CN" sz="1600" kern="0" dirty="0">
                          <a:effectLst/>
                          <a:latin typeface="微软雅黑" pitchFamily="34" charset="-122"/>
                          <a:ea typeface="微软雅黑" pitchFamily="34" charset="-122"/>
                          <a:cs typeface="Times New Roman" pitchFamily="18" charset="0"/>
                        </a:rPr>
                        <a:t>或者</a:t>
                      </a:r>
                      <a:r>
                        <a:rPr lang="en-US" sz="1600" kern="0" dirty="0">
                          <a:effectLst/>
                          <a:latin typeface="微软雅黑" pitchFamily="34" charset="-122"/>
                          <a:ea typeface="微软雅黑" pitchFamily="34" charset="-122"/>
                          <a:cs typeface="Times New Roman" pitchFamily="18" charset="0"/>
                        </a:rPr>
                        <a:t>python</a:t>
                      </a:r>
                      <a:r>
                        <a:rPr lang="zh-CN" sz="1600" kern="0" dirty="0">
                          <a:effectLst/>
                          <a:latin typeface="微软雅黑" pitchFamily="34" charset="-122"/>
                          <a:ea typeface="微软雅黑" pitchFamily="34" charset="-122"/>
                          <a:cs typeface="Times New Roman" pitchFamily="18" charset="0"/>
                        </a:rPr>
                        <a:t>。代表数据解析引擎。默认为</a:t>
                      </a:r>
                      <a:r>
                        <a:rPr lang="en-US" sz="1600" kern="0" dirty="0">
                          <a:effectLst/>
                          <a:latin typeface="微软雅黑" pitchFamily="34" charset="-122"/>
                          <a:ea typeface="微软雅黑" pitchFamily="34" charset="-122"/>
                          <a:cs typeface="Times New Roman" pitchFamily="18" charset="0"/>
                        </a:rPr>
                        <a:t>c</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人邮">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 id="{12D75854-6A52-486C-A0FD-C8986F57544C}" vid="{4FF1CD36-0D99-4383-A6DB-D955F05BF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7119</TotalTime>
  <Words>3913</Words>
  <Application>Microsoft Office PowerPoint</Application>
  <PresentationFormat>宽屏</PresentationFormat>
  <Paragraphs>425</Paragraphs>
  <Slides>38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等线</vt:lpstr>
      <vt:lpstr>仿宋</vt:lpstr>
      <vt:lpstr>黑体</vt:lpstr>
      <vt:lpstr>微软雅黑</vt:lpstr>
      <vt:lpstr>Arial</vt:lpstr>
      <vt:lpstr>Calibri</vt:lpstr>
      <vt:lpstr>Lucida Console</vt:lpstr>
      <vt:lpstr>Times New Roman</vt:lpstr>
      <vt:lpstr>Wingdings</vt:lpstr>
      <vt:lpstr>人邮</vt:lpstr>
      <vt:lpstr>pandas统计分析基础</vt:lpstr>
      <vt:lpstr>目录</vt:lpstr>
      <vt:lpstr>读写数据库数据</vt:lpstr>
      <vt:lpstr>读写数据库数据</vt:lpstr>
      <vt:lpstr>读写数据库数据</vt:lpstr>
      <vt:lpstr>读写数据库数据</vt:lpstr>
      <vt:lpstr>读写文本文件</vt:lpstr>
      <vt:lpstr>读写文本文件</vt:lpstr>
      <vt:lpstr>读写文本文件</vt:lpstr>
      <vt:lpstr>读写文本文件</vt:lpstr>
      <vt:lpstr>读写文本文件</vt:lpstr>
      <vt:lpstr>读写Excel文件</vt:lpstr>
      <vt:lpstr>读写Excel文件</vt:lpstr>
      <vt:lpstr>目录</vt:lpstr>
      <vt:lpstr>查看DataFrame的常用属性</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描述分析DataFrame数据</vt:lpstr>
      <vt:lpstr>描述分析DataFrame数据</vt:lpstr>
      <vt:lpstr>描述分析DataFrame数据</vt:lpstr>
      <vt:lpstr>目录</vt:lpstr>
      <vt:lpstr>转换字符串时间为标准时间</vt:lpstr>
      <vt:lpstr>转换字符串时间为标准时间</vt:lpstr>
      <vt:lpstr>转换字符串时间为标准时间</vt:lpstr>
      <vt:lpstr>转换字符串时间为标准时间</vt:lpstr>
      <vt:lpstr>提取时间序列数据信息</vt:lpstr>
      <vt:lpstr>加减时间数据</vt:lpstr>
      <vt:lpstr>加减时间数据</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hui yang</cp:lastModifiedBy>
  <cp:revision>316</cp:revision>
  <dcterms:created xsi:type="dcterms:W3CDTF">2017-01-10T15:44:52Z</dcterms:created>
  <dcterms:modified xsi:type="dcterms:W3CDTF">2019-05-20T10:04:45Z</dcterms:modified>
</cp:coreProperties>
</file>