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534" r:id="rId2"/>
    <p:sldId id="502" r:id="rId3"/>
    <p:sldId id="535" r:id="rId4"/>
    <p:sldId id="536" r:id="rId5"/>
    <p:sldId id="538" r:id="rId6"/>
    <p:sldId id="539" r:id="rId7"/>
    <p:sldId id="540" r:id="rId8"/>
    <p:sldId id="541" r:id="rId9"/>
    <p:sldId id="542" r:id="rId10"/>
    <p:sldId id="551" r:id="rId11"/>
    <p:sldId id="543" r:id="rId12"/>
    <p:sldId id="508" r:id="rId13"/>
    <p:sldId id="545" r:id="rId14"/>
    <p:sldId id="546" r:id="rId15"/>
    <p:sldId id="549" r:id="rId16"/>
    <p:sldId id="547" r:id="rId17"/>
    <p:sldId id="509" r:id="rId18"/>
    <p:sldId id="550" r:id="rId19"/>
    <p:sldId id="260"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4" autoAdjust="0"/>
    <p:restoredTop sz="94660"/>
  </p:normalViewPr>
  <p:slideViewPr>
    <p:cSldViewPr snapToGrid="0">
      <p:cViewPr varScale="1">
        <p:scale>
          <a:sx n="64" d="100"/>
          <a:sy n="64" d="100"/>
        </p:scale>
        <p:origin x="72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574C154-9657-4953-B0BA-9F75DFBD9F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C3C3A53-D9C8-4ACE-9C10-7DA12EA90FC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38CD94C-5388-4259-93E3-116612B1080A}" type="datetimeFigureOut">
              <a:rPr lang="zh-CN" altLang="en-US"/>
              <a:pPr>
                <a:defRPr/>
              </a:pPr>
              <a:t>2019/5/21</a:t>
            </a:fld>
            <a:endParaRPr lang="zh-CN" altLang="en-US"/>
          </a:p>
        </p:txBody>
      </p:sp>
      <p:sp>
        <p:nvSpPr>
          <p:cNvPr id="4" name="幻灯片图像占位符 3">
            <a:extLst>
              <a:ext uri="{FF2B5EF4-FFF2-40B4-BE49-F238E27FC236}">
                <a16:creationId xmlns:a16="http://schemas.microsoft.com/office/drawing/2014/main" id="{4EDC4AD2-D4E0-49FB-B99E-3B7CB40C6C7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014841F-9425-4F95-9898-10038924E0E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669DBF9-AE2C-452F-8197-84288957910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1CCB2788-5AD5-49F7-81AF-350DED113E3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fld id="{9C998C5E-2FBB-4BED-AE42-220AD0F68A53}"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54D05F7-83A8-41D3-9493-3CC148EB55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54C1D2C6-E55F-4998-A15A-E0C786B6C1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A44470FE-E144-4291-B8D0-D28A2DEC9BC5}"/>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CE124481-EB09-4921-B22E-A5708F3938E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438030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FE22A73A-B5AD-40B8-93B3-748D79A9D11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BCFEB511-C08A-4422-B593-82BDD1BA9ADE}"/>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51BBAF62-E1A5-44F1-9F93-57A22DAD153D}"/>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21CA708C-0709-4800-A807-03DAD94418B8}"/>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710106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405D06E0-F4E3-4B81-8567-6E90F64F53C9}"/>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9C85E2B7-3A3B-4AD8-AD22-4BC1BEAB2CAA}"/>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607EC06D-F351-4EF4-806B-7BC65083E130}"/>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544F50A3-0524-4B42-B4F9-6C9155FC262F}"/>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31789343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19848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2514364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A5C0628-7CA7-4BB5-BE85-1CFBCC3D7498}"/>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CD3DF16-D30F-4A32-A413-8471E0EEB5EB}"/>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B48537D-1FA4-41CE-9519-05273ED0A873}"/>
              </a:ext>
            </a:extLst>
          </p:cNvPr>
          <p:cNvSpPr>
            <a:spLocks noGrp="1"/>
          </p:cNvSpPr>
          <p:nvPr>
            <p:ph type="dt" sz="half" idx="2"/>
          </p:nvPr>
        </p:nvSpPr>
        <p:spPr>
          <a:xfrm>
            <a:off x="422275" y="534828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EE44BE-5593-47DF-97FB-548E39A82167}" type="datetimeFigureOut">
              <a:rPr lang="zh-CN" altLang="en-US" smtClean="0"/>
              <a:pPr>
                <a:defRPr/>
              </a:pPr>
              <a:t>2019/5/21</a:t>
            </a:fld>
            <a:endParaRPr lang="zh-CN" altLang="en-US"/>
          </a:p>
        </p:txBody>
      </p:sp>
      <p:sp>
        <p:nvSpPr>
          <p:cNvPr id="14" name="灯片编号占位符 13">
            <a:extLst>
              <a:ext uri="{FF2B5EF4-FFF2-40B4-BE49-F238E27FC236}">
                <a16:creationId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E7EE6E-4747-40FE-872D-8915037049C0}" type="slidenum">
              <a:rPr lang="zh-CN" altLang="en-US" smtClean="0"/>
              <a:pPr/>
              <a:t>‹#›</a:t>
            </a:fld>
            <a:endParaRPr lang="zh-CN" altLang="en-US"/>
          </a:p>
        </p:txBody>
      </p:sp>
      <p:sp>
        <p:nvSpPr>
          <p:cNvPr id="2" name="页脚占位符 1">
            <a:extLst>
              <a:ext uri="{FF2B5EF4-FFF2-40B4-BE49-F238E27FC236}">
                <a16:creationId xmlns:a16="http://schemas.microsoft.com/office/drawing/2014/main" id="{BADDF76D-4621-4A86-8458-9AE080A51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Tree>
    <p:extLst>
      <p:ext uri="{BB962C8B-B14F-4D97-AF65-F5344CB8AC3E}">
        <p14:creationId xmlns:p14="http://schemas.microsoft.com/office/powerpoint/2010/main" val="43710417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4">
            <a:extLst>
              <a:ext uri="{FF2B5EF4-FFF2-40B4-BE49-F238E27FC236}">
                <a16:creationId xmlns:a16="http://schemas.microsoft.com/office/drawing/2014/main" id="{9E8D26BF-E4DC-478F-912F-C7EC160A51DF}"/>
              </a:ext>
            </a:extLst>
          </p:cNvPr>
          <p:cNvSpPr>
            <a:spLocks noGrp="1"/>
          </p:cNvSpPr>
          <p:nvPr>
            <p:ph type="title"/>
          </p:nvPr>
        </p:nvSpPr>
        <p:spPr/>
        <p:txBody>
          <a:bodyPr/>
          <a:lstStyle/>
          <a:p>
            <a:r>
              <a:rPr lang="en-US" altLang="zh-CN" b="0">
                <a:cs typeface="Times New Roman" panose="02020603050405020304" pitchFamily="18" charset="0"/>
              </a:rPr>
              <a:t>pandas</a:t>
            </a:r>
            <a:r>
              <a:rPr lang="zh-CN" altLang="en-US" b="0">
                <a:cs typeface="Times New Roman" panose="02020603050405020304" pitchFamily="18" charset="0"/>
              </a:rPr>
              <a:t>统计分析基础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2D547D-D624-498C-9228-BBF5C201F221}"/>
              </a:ext>
            </a:extLst>
          </p:cNvPr>
          <p:cNvSpPr>
            <a:spLocks noGrp="1"/>
          </p:cNvSpPr>
          <p:nvPr>
            <p:ph idx="1"/>
          </p:nvPr>
        </p:nvSpPr>
        <p:spPr>
          <a:xfrm>
            <a:off x="415925" y="1050925"/>
            <a:ext cx="11192979" cy="4368800"/>
          </a:xfrm>
        </p:spPr>
        <p:txBody>
          <a:bodyPr/>
          <a:lstStyle/>
          <a:p>
            <a:pPr marL="360000" indent="0">
              <a:spcBef>
                <a:spcPts val="400"/>
              </a:spcBef>
              <a:buFont typeface="Wingdings" panose="05000000000000000000" pitchFamily="2" charset="2"/>
              <a:buNone/>
              <a:defRPr/>
            </a:pPr>
            <a:r>
              <a:rPr lang="en-US" altLang="zh-CN" sz="2200" i="1" dirty="0" err="1">
                <a:latin typeface="Times New Roman" pitchFamily="18" charset="0"/>
              </a:rPr>
              <a:t>DataFrame.</a:t>
            </a:r>
            <a:r>
              <a:rPr lang="en-US" altLang="zh-CN" sz="2200" b="1" i="1" dirty="0" err="1">
                <a:latin typeface="Times New Roman" pitchFamily="18" charset="0"/>
              </a:rPr>
              <a:t>apply</a:t>
            </a:r>
            <a:r>
              <a:rPr lang="en-US" altLang="zh-CN" sz="2200" i="1" dirty="0">
                <a:latin typeface="Times New Roman" pitchFamily="18" charset="0"/>
              </a:rPr>
              <a:t>(</a:t>
            </a:r>
            <a:r>
              <a:rPr lang="en-US" altLang="zh-CN" sz="2200" i="1" dirty="0" err="1">
                <a:latin typeface="Times New Roman" pitchFamily="18" charset="0"/>
              </a:rPr>
              <a:t>func</a:t>
            </a:r>
            <a:r>
              <a:rPr lang="en-US" altLang="zh-CN" sz="2200" i="1" dirty="0">
                <a:latin typeface="Times New Roman" pitchFamily="18" charset="0"/>
              </a:rPr>
              <a:t>, axis=0, broadcast=False, raw=False, reduce=None, </a:t>
            </a:r>
            <a:r>
              <a:rPr lang="en-US" altLang="zh-CN" sz="2200" i="1" dirty="0" err="1">
                <a:latin typeface="Times New Roman" pitchFamily="18" charset="0"/>
              </a:rPr>
              <a:t>args</a:t>
            </a:r>
            <a:r>
              <a:rPr lang="en-US" altLang="zh-CN" sz="2200" i="1" dirty="0">
                <a:latin typeface="Times New Roman" pitchFamily="18" charset="0"/>
              </a:rPr>
              <a:t>=(), **</a:t>
            </a:r>
            <a:r>
              <a:rPr lang="en-US" altLang="zh-CN" sz="2200" i="1" dirty="0" err="1">
                <a:latin typeface="Times New Roman" pitchFamily="18" charset="0"/>
              </a:rPr>
              <a:t>kwds</a:t>
            </a:r>
            <a:r>
              <a:rPr lang="en-US" altLang="zh-CN" sz="2200" i="1" dirty="0">
                <a:latin typeface="Times New Roman" pitchFamily="18" charset="0"/>
              </a:rPr>
              <a:t>)</a:t>
            </a:r>
            <a:endParaRPr lang="zh-CN" altLang="en-US" sz="2200" dirty="0">
              <a:latin typeface="Times New Roman" pitchFamily="18" charset="0"/>
            </a:endParaRPr>
          </a:p>
        </p:txBody>
      </p:sp>
      <p:sp>
        <p:nvSpPr>
          <p:cNvPr id="14339" name="标题 2">
            <a:extLst>
              <a:ext uri="{FF2B5EF4-FFF2-40B4-BE49-F238E27FC236}">
                <a16:creationId xmlns:a16="http://schemas.microsoft.com/office/drawing/2014/main" id="{6A4C1C68-C1E5-4660-9500-FCFE493A2CCC}"/>
              </a:ext>
            </a:extLst>
          </p:cNvPr>
          <p:cNvSpPr>
            <a:spLocks noGrp="1"/>
          </p:cNvSpPr>
          <p:nvPr>
            <p:ph type="title"/>
          </p:nvPr>
        </p:nvSpPr>
        <p:spPr/>
        <p:txBody>
          <a:bodyPr/>
          <a:lstStyle/>
          <a:p>
            <a:r>
              <a:rPr lang="zh-CN" altLang="en-US"/>
              <a:t>使用</a:t>
            </a:r>
            <a:r>
              <a:rPr lang="en-US" altLang="zh-CN"/>
              <a:t>apply</a:t>
            </a:r>
            <a:r>
              <a:rPr lang="zh-CN" altLang="en-US"/>
              <a:t>方法聚合数据</a:t>
            </a:r>
          </a:p>
        </p:txBody>
      </p:sp>
      <p:graphicFrame>
        <p:nvGraphicFramePr>
          <p:cNvPr id="5" name="内容占位符 4">
            <a:extLst>
              <a:ext uri="{FF2B5EF4-FFF2-40B4-BE49-F238E27FC236}">
                <a16:creationId xmlns:a16="http://schemas.microsoft.com/office/drawing/2014/main" id="{45FE7FE0-2881-4853-B6EA-D65D7D4C2E42}"/>
              </a:ext>
            </a:extLst>
          </p:cNvPr>
          <p:cNvGraphicFramePr>
            <a:graphicFrameLocks noGrp="1"/>
          </p:cNvGraphicFramePr>
          <p:nvPr>
            <p:ph idx="10"/>
            <p:extLst>
              <p:ext uri="{D42A27DB-BD31-4B8C-83A1-F6EECF244321}">
                <p14:modId xmlns:p14="http://schemas.microsoft.com/office/powerpoint/2010/main" val="1755644436"/>
              </p:ext>
            </p:extLst>
          </p:nvPr>
        </p:nvGraphicFramePr>
        <p:xfrm>
          <a:off x="774355" y="2257149"/>
          <a:ext cx="7654027" cy="2646680"/>
        </p:xfrm>
        <a:graphic>
          <a:graphicData uri="http://schemas.openxmlformats.org/drawingml/2006/table">
            <a:tbl>
              <a:tblPr firstRow="1" firstCol="1" bandRow="1">
                <a:tableStyleId>{5C22544A-7EE6-4342-B048-85BDC9FD1C3A}</a:tableStyleId>
              </a:tblPr>
              <a:tblGrid>
                <a:gridCol w="1422192">
                  <a:extLst>
                    <a:ext uri="{9D8B030D-6E8A-4147-A177-3AD203B41FA5}">
                      <a16:colId xmlns:a16="http://schemas.microsoft.com/office/drawing/2014/main" val="20000"/>
                    </a:ext>
                  </a:extLst>
                </a:gridCol>
                <a:gridCol w="6231835">
                  <a:extLst>
                    <a:ext uri="{9D8B030D-6E8A-4147-A177-3AD203B41FA5}">
                      <a16:colId xmlns:a16="http://schemas.microsoft.com/office/drawing/2014/main" val="20001"/>
                    </a:ext>
                  </a:extLst>
                </a:gridCol>
              </a:tblGrid>
              <a:tr h="431800">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19361" marR="19361"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19361" marR="19361" marT="0" marB="0" anchor="ctr"/>
                </a:tc>
                <a:extLst>
                  <a:ext uri="{0D108BD9-81ED-4DB2-BD59-A6C34878D82A}">
                    <a16:rowId xmlns:a16="http://schemas.microsoft.com/office/drawing/2014/main" val="10000"/>
                  </a:ext>
                </a:extLst>
              </a:tr>
              <a:tr h="431800">
                <a:tc>
                  <a:txBody>
                    <a:bodyPr/>
                    <a:lstStyle/>
                    <a:p>
                      <a:pPr algn="ctr">
                        <a:spcAft>
                          <a:spcPts val="0"/>
                        </a:spcAft>
                      </a:pPr>
                      <a:r>
                        <a:rPr lang="en-US" sz="1600" b="0" kern="0" dirty="0" err="1">
                          <a:effectLst/>
                          <a:latin typeface="微软雅黑" pitchFamily="34" charset="-122"/>
                          <a:ea typeface="微软雅黑" pitchFamily="34" charset="-122"/>
                        </a:rPr>
                        <a:t>func</a:t>
                      </a:r>
                      <a:endParaRPr lang="zh-CN" sz="16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functions</a:t>
                      </a:r>
                      <a:r>
                        <a:rPr lang="zh-CN" sz="1600" kern="0">
                          <a:effectLst/>
                          <a:latin typeface="微软雅黑" pitchFamily="34" charset="-122"/>
                          <a:ea typeface="微软雅黑" pitchFamily="34" charset="-122"/>
                        </a:rPr>
                        <a:t>。表示应用于每行／列的函数。无默认。</a:t>
                      </a:r>
                      <a:endParaRPr lang="zh-CN" sz="16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1"/>
                  </a:ext>
                </a:extLst>
              </a:tr>
              <a:tr h="431800">
                <a:tc>
                  <a:txBody>
                    <a:bodyPr/>
                    <a:lstStyle/>
                    <a:p>
                      <a:pPr algn="ctr">
                        <a:spcAft>
                          <a:spcPts val="0"/>
                        </a:spcAft>
                      </a:pPr>
                      <a:r>
                        <a:rPr lang="en-US" sz="1600" b="0" kern="0" dirty="0">
                          <a:effectLst/>
                          <a:latin typeface="微软雅黑" pitchFamily="34" charset="-122"/>
                          <a:ea typeface="微软雅黑" pitchFamily="34" charset="-122"/>
                        </a:rPr>
                        <a:t>axis</a:t>
                      </a:r>
                      <a:endParaRPr lang="zh-CN" sz="16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1</a:t>
                      </a:r>
                      <a:r>
                        <a:rPr lang="zh-CN" sz="1600" kern="0">
                          <a:effectLst/>
                          <a:latin typeface="微软雅黑" pitchFamily="34" charset="-122"/>
                          <a:ea typeface="微软雅黑" pitchFamily="34" charset="-122"/>
                        </a:rPr>
                        <a:t>。代表操作的轴向。默认为</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2"/>
                  </a:ext>
                </a:extLst>
              </a:tr>
              <a:tr h="431800">
                <a:tc>
                  <a:txBody>
                    <a:bodyPr/>
                    <a:lstStyle/>
                    <a:p>
                      <a:pPr algn="ctr">
                        <a:spcAft>
                          <a:spcPts val="0"/>
                        </a:spcAft>
                      </a:pPr>
                      <a:r>
                        <a:rPr lang="en-US" sz="1600" b="0" kern="0" dirty="0">
                          <a:effectLst/>
                          <a:latin typeface="微软雅黑" pitchFamily="34" charset="-122"/>
                          <a:ea typeface="微软雅黑" pitchFamily="34" charset="-122"/>
                        </a:rPr>
                        <a:t>broadcast</a:t>
                      </a:r>
                      <a:endParaRPr lang="zh-CN" sz="16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。表示是否进行广播。默认为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3"/>
                  </a:ext>
                </a:extLst>
              </a:tr>
              <a:tr h="431800">
                <a:tc>
                  <a:txBody>
                    <a:bodyPr/>
                    <a:lstStyle/>
                    <a:p>
                      <a:pPr algn="ctr">
                        <a:spcAft>
                          <a:spcPts val="0"/>
                        </a:spcAft>
                      </a:pPr>
                      <a:r>
                        <a:rPr lang="en-US" sz="1600" b="0" kern="0" dirty="0">
                          <a:effectLst/>
                          <a:latin typeface="微软雅黑" pitchFamily="34" charset="-122"/>
                          <a:ea typeface="微软雅黑" pitchFamily="34" charset="-122"/>
                        </a:rPr>
                        <a:t>raw</a:t>
                      </a:r>
                      <a:endParaRPr lang="zh-CN" sz="16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boolearn</a:t>
                      </a:r>
                      <a:r>
                        <a:rPr lang="zh-CN" sz="1600" kern="0">
                          <a:effectLst/>
                          <a:latin typeface="微软雅黑" pitchFamily="34" charset="-122"/>
                          <a:ea typeface="微软雅黑" pitchFamily="34" charset="-122"/>
                        </a:rPr>
                        <a:t>。表示是否直接将</a:t>
                      </a:r>
                      <a:r>
                        <a:rPr lang="en-US" sz="1600" kern="0">
                          <a:effectLst/>
                          <a:latin typeface="微软雅黑" pitchFamily="34" charset="-122"/>
                          <a:ea typeface="微软雅黑" pitchFamily="34" charset="-122"/>
                        </a:rPr>
                        <a:t>ndarray</a:t>
                      </a:r>
                      <a:r>
                        <a:rPr lang="zh-CN" sz="1600" kern="0">
                          <a:effectLst/>
                          <a:latin typeface="微软雅黑" pitchFamily="34" charset="-122"/>
                          <a:ea typeface="微软雅黑" pitchFamily="34" charset="-122"/>
                        </a:rPr>
                        <a:t>对象传递给函数。默认为</a:t>
                      </a:r>
                      <a:r>
                        <a:rPr lang="en-US" sz="1600" kern="0">
                          <a:effectLst/>
                          <a:latin typeface="微软雅黑" pitchFamily="34" charset="-122"/>
                          <a:ea typeface="微软雅黑" pitchFamily="34" charset="-122"/>
                        </a:rPr>
                        <a:t>False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4"/>
                  </a:ext>
                </a:extLst>
              </a:tr>
              <a:tr h="431800">
                <a:tc>
                  <a:txBody>
                    <a:bodyPr/>
                    <a:lstStyle/>
                    <a:p>
                      <a:pPr algn="ctr">
                        <a:spcAft>
                          <a:spcPts val="0"/>
                        </a:spcAft>
                      </a:pPr>
                      <a:r>
                        <a:rPr lang="en-US" sz="1600" b="0" kern="0" dirty="0">
                          <a:effectLst/>
                          <a:latin typeface="微软雅黑" pitchFamily="34" charset="-122"/>
                          <a:ea typeface="微软雅黑" pitchFamily="34" charset="-122"/>
                        </a:rPr>
                        <a:t>reduce</a:t>
                      </a:r>
                      <a:endParaRPr lang="zh-CN" sz="16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或者</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。表示返回值的格式。默认</a:t>
                      </a:r>
                      <a:r>
                        <a:rPr lang="en-US" sz="1600" kern="0" dirty="0">
                          <a:effectLst/>
                          <a:latin typeface="微软雅黑" pitchFamily="34" charset="-122"/>
                          <a:ea typeface="微软雅黑" pitchFamily="34" charset="-122"/>
                        </a:rPr>
                        <a:t>None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4838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EE71FF22-8CF7-4593-B57D-6121999CE51B}"/>
              </a:ext>
            </a:extLst>
          </p:cNvPr>
          <p:cNvSpPr>
            <a:spLocks noGrp="1"/>
          </p:cNvSpPr>
          <p:nvPr>
            <p:ph idx="1"/>
          </p:nvPr>
        </p:nvSpPr>
        <p:spPr/>
        <p:txBody>
          <a:bodyPr/>
          <a:lstStyle/>
          <a:p>
            <a:pPr marL="361950" indent="-361950"/>
            <a:r>
              <a:rPr lang="en-US" altLang="zh-CN" dirty="0"/>
              <a:t>transform</a:t>
            </a:r>
            <a:r>
              <a:rPr lang="zh-CN" altLang="zh-CN" dirty="0"/>
              <a:t>方法能够对整个</a:t>
            </a:r>
            <a:r>
              <a:rPr lang="en-US" altLang="zh-CN" dirty="0" err="1"/>
              <a:t>DataFrame</a:t>
            </a:r>
            <a:r>
              <a:rPr lang="zh-CN" altLang="zh-CN" dirty="0"/>
              <a:t>的所有元素进行操作。且</a:t>
            </a:r>
            <a:r>
              <a:rPr lang="en-US" altLang="zh-CN" dirty="0"/>
              <a:t>transform</a:t>
            </a:r>
            <a:r>
              <a:rPr lang="zh-CN" altLang="zh-CN" dirty="0"/>
              <a:t>方法只有一个参数“</a:t>
            </a:r>
            <a:r>
              <a:rPr lang="en-US" altLang="zh-CN" dirty="0" err="1"/>
              <a:t>func</a:t>
            </a:r>
            <a:r>
              <a:rPr lang="zh-CN" altLang="zh-CN" dirty="0"/>
              <a:t>”，表示对</a:t>
            </a:r>
            <a:r>
              <a:rPr lang="en-US" altLang="zh-CN" dirty="0" err="1"/>
              <a:t>DataFrame</a:t>
            </a:r>
            <a:r>
              <a:rPr lang="zh-CN" altLang="zh-CN" dirty="0"/>
              <a:t>操作的函数</a:t>
            </a:r>
            <a:r>
              <a:rPr lang="zh-CN" altLang="en-US" dirty="0"/>
              <a:t>。</a:t>
            </a:r>
            <a:endParaRPr lang="en-US" altLang="zh-CN" dirty="0"/>
          </a:p>
          <a:p>
            <a:pPr marL="361950" indent="-361950"/>
            <a:r>
              <a:rPr lang="zh-CN" altLang="zh-CN" dirty="0"/>
              <a:t>同时</a:t>
            </a:r>
            <a:r>
              <a:rPr lang="en-US" altLang="zh-CN" dirty="0"/>
              <a:t>transform</a:t>
            </a:r>
            <a:r>
              <a:rPr lang="zh-CN" altLang="zh-CN" dirty="0"/>
              <a:t>方法还能够对</a:t>
            </a:r>
            <a:r>
              <a:rPr lang="en-US" altLang="zh-CN" dirty="0" err="1"/>
              <a:t>DataFrame</a:t>
            </a:r>
            <a:r>
              <a:rPr lang="zh-CN" altLang="zh-CN" dirty="0"/>
              <a:t>分组后的对象</a:t>
            </a:r>
            <a:r>
              <a:rPr lang="en-US" altLang="zh-CN" dirty="0" err="1"/>
              <a:t>GroupBy</a:t>
            </a:r>
            <a:r>
              <a:rPr lang="zh-CN" altLang="zh-CN" dirty="0"/>
              <a:t>进行操作，可以实现组内离差标准化等操作</a:t>
            </a:r>
            <a:r>
              <a:rPr lang="zh-CN" altLang="en-US" dirty="0"/>
              <a:t>。</a:t>
            </a:r>
            <a:endParaRPr lang="en-US" altLang="zh-CN" dirty="0"/>
          </a:p>
          <a:p>
            <a:pPr marL="361950" indent="-361950"/>
            <a:r>
              <a:rPr lang="zh-CN" altLang="en-US" dirty="0"/>
              <a:t>若在计算离差标准化的时候</a:t>
            </a:r>
            <a:r>
              <a:rPr lang="zh-CN" altLang="zh-CN" dirty="0"/>
              <a:t>结果中</a:t>
            </a:r>
            <a:r>
              <a:rPr lang="zh-CN" altLang="en-US" dirty="0"/>
              <a:t>有</a:t>
            </a:r>
            <a:r>
              <a:rPr lang="en-US" altLang="zh-CN" dirty="0" err="1"/>
              <a:t>NaN</a:t>
            </a:r>
            <a:r>
              <a:rPr lang="zh-CN" altLang="zh-CN" dirty="0"/>
              <a:t>，这是由于根据离差标准化公式，最大值和最小值相同的情况下分母是</a:t>
            </a:r>
            <a:r>
              <a:rPr lang="en-US" altLang="zh-CN" dirty="0"/>
              <a:t>0</a:t>
            </a:r>
            <a:r>
              <a:rPr lang="zh-CN" altLang="zh-CN" dirty="0"/>
              <a:t>。而分母为</a:t>
            </a:r>
            <a:r>
              <a:rPr lang="en-US" altLang="zh-CN" dirty="0"/>
              <a:t>0</a:t>
            </a:r>
            <a:r>
              <a:rPr lang="zh-CN" altLang="zh-CN" dirty="0"/>
              <a:t>的数在</a:t>
            </a:r>
            <a:r>
              <a:rPr lang="en-US" altLang="zh-CN" dirty="0"/>
              <a:t>Python</a:t>
            </a:r>
            <a:r>
              <a:rPr lang="zh-CN" altLang="zh-CN" dirty="0"/>
              <a:t>中表示为</a:t>
            </a:r>
            <a:r>
              <a:rPr lang="en-US" altLang="zh-CN" dirty="0" err="1"/>
              <a:t>NaN</a:t>
            </a:r>
            <a:r>
              <a:rPr lang="zh-CN" altLang="zh-CN" dirty="0"/>
              <a:t>。</a:t>
            </a:r>
            <a:endParaRPr lang="zh-CN" altLang="en-US" dirty="0"/>
          </a:p>
        </p:txBody>
      </p:sp>
      <p:sp>
        <p:nvSpPr>
          <p:cNvPr id="15363" name="标题 2">
            <a:extLst>
              <a:ext uri="{FF2B5EF4-FFF2-40B4-BE49-F238E27FC236}">
                <a16:creationId xmlns:a16="http://schemas.microsoft.com/office/drawing/2014/main" id="{AA333813-A530-48FC-8212-7B34A4DF577C}"/>
              </a:ext>
            </a:extLst>
          </p:cNvPr>
          <p:cNvSpPr>
            <a:spLocks noGrp="1"/>
          </p:cNvSpPr>
          <p:nvPr>
            <p:ph type="title"/>
          </p:nvPr>
        </p:nvSpPr>
        <p:spPr/>
        <p:txBody>
          <a:bodyPr/>
          <a:lstStyle/>
          <a:p>
            <a:r>
              <a:rPr lang="zh-CN" altLang="en-US"/>
              <a:t>使用</a:t>
            </a:r>
            <a:r>
              <a:rPr lang="en-US" altLang="zh-CN"/>
              <a:t>transform</a:t>
            </a:r>
            <a:r>
              <a:rPr lang="zh-CN" altLang="en-US"/>
              <a:t>方法聚合数据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264295B-D05E-45F2-A146-9690D88CB1B7}"/>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87307365-3325-4D9E-BBE4-D8995D231914}"/>
              </a:ext>
            </a:extLst>
          </p:cNvPr>
          <p:cNvSpPr>
            <a:spLocks noChangeShapeType="1"/>
          </p:cNvSpPr>
          <p:nvPr/>
        </p:nvSpPr>
        <p:spPr bwMode="auto">
          <a:xfrm>
            <a:off x="2649538" y="34432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5F4C1B47-AED2-4B7B-A53E-A6A2D6900669}"/>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ACBEB4D0-5780-46C7-823A-7D8ABD18528A}"/>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16394" name="标题 3">
            <a:extLst>
              <a:ext uri="{FF2B5EF4-FFF2-40B4-BE49-F238E27FC236}">
                <a16:creationId xmlns:a16="http://schemas.microsoft.com/office/drawing/2014/main" id="{E3A504BC-177A-4AFC-83CF-D8A8AFF8340F}"/>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B4786F12-5439-46B0-A067-21324DFE0DB5}"/>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5" name="Oval 15">
            <a:extLst>
              <a:ext uri="{FF2B5EF4-FFF2-40B4-BE49-F238E27FC236}">
                <a16:creationId xmlns:a16="http://schemas.microsoft.com/office/drawing/2014/main" id="{45B6307F-9E5A-4E1F-B9EA-EB5FB0DB2E72}"/>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285A2F27-6325-4119-BBD0-9144E890B451}"/>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2" name="Oval 15">
            <a:extLst>
              <a:ext uri="{FF2B5EF4-FFF2-40B4-BE49-F238E27FC236}">
                <a16:creationId xmlns:a16="http://schemas.microsoft.com/office/drawing/2014/main" id="{C0A02469-AA4F-4FE3-97F9-D5954574260A}"/>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E41030-1D41-4C04-ACCF-90EF9147CD9F}"/>
              </a:ext>
            </a:extLst>
          </p:cNvPr>
          <p:cNvSpPr>
            <a:spLocks noGrp="1"/>
          </p:cNvSpPr>
          <p:nvPr>
            <p:ph idx="1"/>
          </p:nvPr>
        </p:nvSpPr>
        <p:spPr>
          <a:xfrm>
            <a:off x="423863" y="1565275"/>
            <a:ext cx="11107737" cy="4368800"/>
          </a:xfrm>
        </p:spPr>
        <p:txBody>
          <a:bodyPr/>
          <a:lstStyle/>
          <a:p>
            <a:pPr>
              <a:spcBef>
                <a:spcPts val="400"/>
              </a:spcBef>
              <a:defRPr/>
            </a:pPr>
            <a:r>
              <a:rPr lang="zh-CN" altLang="zh-CN" dirty="0"/>
              <a:t>利用</a:t>
            </a:r>
            <a:r>
              <a:rPr lang="en-US" altLang="zh-CN" dirty="0" err="1"/>
              <a:t>pivot_table</a:t>
            </a:r>
            <a:r>
              <a:rPr lang="zh-CN" altLang="zh-CN" dirty="0"/>
              <a:t>函数可以实现透视表，</a:t>
            </a:r>
            <a:r>
              <a:rPr lang="en-US" altLang="zh-CN" dirty="0" err="1"/>
              <a:t>pivot_table</a:t>
            </a:r>
            <a:r>
              <a:rPr lang="en-US" altLang="zh-CN" dirty="0"/>
              <a:t>()</a:t>
            </a:r>
            <a:r>
              <a:rPr lang="zh-CN" altLang="zh-CN" dirty="0"/>
              <a:t>函数的常用参数及其使用格式如下。</a:t>
            </a:r>
            <a:endParaRPr lang="en-US" altLang="zh-CN" dirty="0"/>
          </a:p>
          <a:p>
            <a:pPr marL="360000" indent="0">
              <a:spcBef>
                <a:spcPts val="400"/>
              </a:spcBef>
              <a:buFont typeface="Wingdings" panose="05000000000000000000" pitchFamily="2" charset="2"/>
              <a:buNone/>
              <a:defRPr/>
            </a:pPr>
            <a:r>
              <a:rPr lang="en-US" altLang="zh-CN" sz="2200" i="1" dirty="0" err="1">
                <a:latin typeface="Times New Roman" pitchFamily="18" charset="0"/>
              </a:rPr>
              <a:t>pandas.</a:t>
            </a:r>
            <a:r>
              <a:rPr lang="en-US" altLang="zh-CN" sz="2200" b="1" i="1" dirty="0" err="1">
                <a:latin typeface="Times New Roman" pitchFamily="18" charset="0"/>
              </a:rPr>
              <a:t>pivot_table</a:t>
            </a:r>
            <a:r>
              <a:rPr lang="en-US" altLang="zh-CN" sz="2200" i="1" dirty="0">
                <a:latin typeface="Times New Roman" pitchFamily="18" charset="0"/>
              </a:rPr>
              <a:t>(data, values=None, index=None, columns=None, </a:t>
            </a:r>
            <a:r>
              <a:rPr lang="en-US" altLang="zh-CN" sz="2200" i="1" dirty="0" err="1">
                <a:latin typeface="Times New Roman" pitchFamily="18" charset="0"/>
              </a:rPr>
              <a:t>aggfunc</a:t>
            </a:r>
            <a:r>
              <a:rPr lang="en-US" altLang="zh-CN" sz="2200" i="1" dirty="0">
                <a:latin typeface="Times New Roman" pitchFamily="18" charset="0"/>
              </a:rPr>
              <a:t>='mean', </a:t>
            </a:r>
            <a:r>
              <a:rPr lang="en-US" altLang="zh-CN" sz="2200" i="1" dirty="0" err="1">
                <a:latin typeface="Times New Roman" pitchFamily="18" charset="0"/>
              </a:rPr>
              <a:t>fill_value</a:t>
            </a:r>
            <a:r>
              <a:rPr lang="en-US" altLang="zh-CN" sz="2200" i="1" dirty="0">
                <a:latin typeface="Times New Roman" pitchFamily="18" charset="0"/>
              </a:rPr>
              <a:t>=None, margins=False, </a:t>
            </a:r>
            <a:r>
              <a:rPr lang="en-US" altLang="zh-CN" sz="2200" i="1" dirty="0" err="1">
                <a:latin typeface="Times New Roman" pitchFamily="18" charset="0"/>
              </a:rPr>
              <a:t>dropna</a:t>
            </a:r>
            <a:r>
              <a:rPr lang="en-US" altLang="zh-CN" sz="2200" i="1" dirty="0">
                <a:latin typeface="Times New Roman" pitchFamily="18" charset="0"/>
              </a:rPr>
              <a:t>=True, </a:t>
            </a:r>
            <a:r>
              <a:rPr lang="en-US" altLang="zh-CN" sz="2200" i="1" dirty="0" err="1">
                <a:latin typeface="Times New Roman" pitchFamily="18" charset="0"/>
              </a:rPr>
              <a:t>margins_name</a:t>
            </a:r>
            <a:r>
              <a:rPr lang="en-US" altLang="zh-CN" sz="2200" i="1" dirty="0">
                <a:latin typeface="Times New Roman" pitchFamily="18" charset="0"/>
              </a:rPr>
              <a:t>='All')</a:t>
            </a:r>
            <a:endParaRPr lang="zh-CN" altLang="en-US" sz="2200" dirty="0">
              <a:latin typeface="Times New Roman" pitchFamily="18" charset="0"/>
            </a:endParaRPr>
          </a:p>
        </p:txBody>
      </p:sp>
      <p:sp>
        <p:nvSpPr>
          <p:cNvPr id="17411" name="标题 2">
            <a:extLst>
              <a:ext uri="{FF2B5EF4-FFF2-40B4-BE49-F238E27FC236}">
                <a16:creationId xmlns:a16="http://schemas.microsoft.com/office/drawing/2014/main" id="{52B9E00C-C5E0-4C6C-8D92-BB64EE537632}"/>
              </a:ext>
            </a:extLst>
          </p:cNvPr>
          <p:cNvSpPr>
            <a:spLocks noGrp="1"/>
          </p:cNvSpPr>
          <p:nvPr>
            <p:ph type="title"/>
          </p:nvPr>
        </p:nvSpPr>
        <p:spPr/>
        <p:txBody>
          <a:bodyPr/>
          <a:lstStyle/>
          <a:p>
            <a:r>
              <a:rPr lang="zh-CN" altLang="en-US"/>
              <a:t>使用</a:t>
            </a:r>
            <a:r>
              <a:rPr lang="en-US" altLang="zh-CN"/>
              <a:t>povit_table</a:t>
            </a:r>
            <a:r>
              <a:rPr lang="zh-CN" altLang="en-US"/>
              <a:t>函数创建透视表</a:t>
            </a:r>
          </a:p>
        </p:txBody>
      </p:sp>
      <p:graphicFrame>
        <p:nvGraphicFramePr>
          <p:cNvPr id="5" name="内容占位符 4">
            <a:extLst>
              <a:ext uri="{FF2B5EF4-FFF2-40B4-BE49-F238E27FC236}">
                <a16:creationId xmlns:a16="http://schemas.microsoft.com/office/drawing/2014/main" id="{C5726D54-C794-49BA-8B0A-88C57FD8FB08}"/>
              </a:ext>
            </a:extLst>
          </p:cNvPr>
          <p:cNvGraphicFramePr>
            <a:graphicFrameLocks noGrp="1"/>
          </p:cNvGraphicFramePr>
          <p:nvPr>
            <p:ph idx="10"/>
          </p:nvPr>
        </p:nvGraphicFramePr>
        <p:xfrm>
          <a:off x="538163" y="3109913"/>
          <a:ext cx="10664825" cy="3052760"/>
        </p:xfrm>
        <a:graphic>
          <a:graphicData uri="http://schemas.openxmlformats.org/drawingml/2006/table">
            <a:tbl>
              <a:tblPr firstRow="1" firstCol="1" bandRow="1">
                <a:tableStyleId>{5C22544A-7EE6-4342-B048-85BDC9FD1C3A}</a:tableStyleId>
              </a:tblPr>
              <a:tblGrid>
                <a:gridCol w="2015131">
                  <a:extLst>
                    <a:ext uri="{9D8B030D-6E8A-4147-A177-3AD203B41FA5}">
                      <a16:colId xmlns:a16="http://schemas.microsoft.com/office/drawing/2014/main" val="20000"/>
                    </a:ext>
                  </a:extLst>
                </a:gridCol>
                <a:gridCol w="8649694">
                  <a:extLst>
                    <a:ext uri="{9D8B030D-6E8A-4147-A177-3AD203B41FA5}">
                      <a16:colId xmlns:a16="http://schemas.microsoft.com/office/drawing/2014/main" val="20001"/>
                    </a:ext>
                  </a:extLst>
                </a:gridCol>
              </a:tblGrid>
              <a:tr h="365547">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12662" marR="12662"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0"/>
                  </a:ext>
                </a:extLst>
              </a:tr>
              <a:tr h="365547">
                <a:tc>
                  <a:txBody>
                    <a:bodyPr/>
                    <a:lstStyle/>
                    <a:p>
                      <a:pPr algn="ctr">
                        <a:lnSpc>
                          <a:spcPct val="150000"/>
                        </a:lnSpc>
                        <a:spcAft>
                          <a:spcPts val="0"/>
                        </a:spcAft>
                      </a:pPr>
                      <a:r>
                        <a:rPr lang="en-US" sz="1600" b="0" kern="0">
                          <a:effectLst/>
                          <a:latin typeface="微软雅黑" pitchFamily="34" charset="-122"/>
                          <a:ea typeface="微软雅黑" pitchFamily="34" charset="-122"/>
                        </a:rPr>
                        <a:t>data</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。表示创建表的数据。无默认。</a:t>
                      </a:r>
                      <a:endParaRPr lang="zh-CN" sz="1600" kern="100" dirty="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1"/>
                  </a:ext>
                </a:extLst>
              </a:tr>
              <a:tr h="365547">
                <a:tc>
                  <a:txBody>
                    <a:bodyPr/>
                    <a:lstStyle/>
                    <a:p>
                      <a:pPr algn="ctr">
                        <a:lnSpc>
                          <a:spcPct val="150000"/>
                        </a:lnSpc>
                        <a:spcAft>
                          <a:spcPts val="0"/>
                        </a:spcAft>
                      </a:pPr>
                      <a:r>
                        <a:rPr lang="en-US" sz="1600" b="0" kern="0">
                          <a:effectLst/>
                          <a:latin typeface="微软雅黑" pitchFamily="34" charset="-122"/>
                          <a:ea typeface="微软雅黑" pitchFamily="34" charset="-122"/>
                        </a:rPr>
                        <a:t>values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接收字符串。用于指定想要聚合的数据字段名，默认使用全部数据。默认为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2"/>
                  </a:ext>
                </a:extLst>
              </a:tr>
              <a:tr h="365547">
                <a:tc>
                  <a:txBody>
                    <a:bodyPr/>
                    <a:lstStyle/>
                    <a:p>
                      <a:pPr algn="ctr">
                        <a:lnSpc>
                          <a:spcPct val="150000"/>
                        </a:lnSpc>
                        <a:spcAft>
                          <a:spcPts val="0"/>
                        </a:spcAft>
                      </a:pPr>
                      <a:r>
                        <a:rPr lang="en-US" sz="1600" b="0" kern="0">
                          <a:effectLst/>
                          <a:latin typeface="微软雅黑" pitchFamily="34" charset="-122"/>
                          <a:ea typeface="微软雅黑" pitchFamily="34" charset="-122"/>
                        </a:rPr>
                        <a:t>index</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。表示行分组键。默认为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3"/>
                  </a:ext>
                </a:extLst>
              </a:tr>
              <a:tr h="365547">
                <a:tc>
                  <a:txBody>
                    <a:bodyPr/>
                    <a:lstStyle/>
                    <a:p>
                      <a:pPr algn="ctr">
                        <a:lnSpc>
                          <a:spcPct val="150000"/>
                        </a:lnSpc>
                        <a:spcAft>
                          <a:spcPts val="0"/>
                        </a:spcAft>
                      </a:pPr>
                      <a:r>
                        <a:rPr lang="en-US" sz="1600" b="0" kern="0">
                          <a:effectLst/>
                          <a:latin typeface="微软雅黑" pitchFamily="34" charset="-122"/>
                          <a:ea typeface="微软雅黑" pitchFamily="34" charset="-122"/>
                        </a:rPr>
                        <a:t>columns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。表示列分组键。默认为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4"/>
                  </a:ext>
                </a:extLst>
              </a:tr>
              <a:tr h="365547">
                <a:tc>
                  <a:txBody>
                    <a:bodyPr/>
                    <a:lstStyle/>
                    <a:p>
                      <a:pPr algn="ctr">
                        <a:lnSpc>
                          <a:spcPct val="150000"/>
                        </a:lnSpc>
                        <a:spcAft>
                          <a:spcPts val="0"/>
                        </a:spcAft>
                      </a:pPr>
                      <a:r>
                        <a:rPr lang="en-US" sz="1600" b="0" kern="0">
                          <a:effectLst/>
                          <a:latin typeface="微软雅黑" pitchFamily="34" charset="-122"/>
                          <a:ea typeface="微软雅黑" pitchFamily="34" charset="-122"/>
                        </a:rPr>
                        <a:t>aggfunc</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functions</a:t>
                      </a:r>
                      <a:r>
                        <a:rPr lang="zh-CN" sz="1600" kern="0">
                          <a:effectLst/>
                          <a:latin typeface="微软雅黑" pitchFamily="34" charset="-122"/>
                          <a:ea typeface="微软雅黑" pitchFamily="34" charset="-122"/>
                        </a:rPr>
                        <a:t>。表示聚合函数。默认为</a:t>
                      </a:r>
                      <a:r>
                        <a:rPr lang="en-US" sz="1600" kern="0">
                          <a:effectLst/>
                          <a:latin typeface="微软雅黑" pitchFamily="34" charset="-122"/>
                          <a:ea typeface="微软雅黑" pitchFamily="34" charset="-122"/>
                        </a:rPr>
                        <a:t>mean</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5"/>
                  </a:ext>
                </a:extLst>
              </a:tr>
              <a:tr h="493931">
                <a:tc>
                  <a:txBody>
                    <a:bodyPr/>
                    <a:lstStyle/>
                    <a:p>
                      <a:pPr algn="ctr">
                        <a:lnSpc>
                          <a:spcPct val="150000"/>
                        </a:lnSpc>
                        <a:spcAft>
                          <a:spcPts val="0"/>
                        </a:spcAft>
                      </a:pPr>
                      <a:r>
                        <a:rPr lang="en-US" sz="1600" b="0" kern="0">
                          <a:effectLst/>
                          <a:latin typeface="微软雅黑" pitchFamily="34" charset="-122"/>
                          <a:ea typeface="微软雅黑" pitchFamily="34" charset="-122"/>
                        </a:rPr>
                        <a:t>margins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。表示汇总（</a:t>
                      </a:r>
                      <a:r>
                        <a:rPr lang="en-US" sz="1600" kern="0" dirty="0">
                          <a:effectLst/>
                          <a:latin typeface="微软雅黑" pitchFamily="34" charset="-122"/>
                          <a:ea typeface="微软雅黑" pitchFamily="34" charset="-122"/>
                        </a:rPr>
                        <a:t>Total</a:t>
                      </a:r>
                      <a:r>
                        <a:rPr lang="zh-CN" sz="1600" kern="0" dirty="0">
                          <a:effectLst/>
                          <a:latin typeface="微软雅黑" pitchFamily="34" charset="-122"/>
                          <a:ea typeface="微软雅黑" pitchFamily="34" charset="-122"/>
                        </a:rPr>
                        <a:t>）功能的开关，设为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后结果集中会出现名为“</a:t>
                      </a:r>
                      <a:r>
                        <a:rPr lang="en-US" sz="1600" kern="0" dirty="0">
                          <a:effectLst/>
                          <a:latin typeface="微软雅黑" pitchFamily="34" charset="-122"/>
                          <a:ea typeface="微软雅黑" pitchFamily="34" charset="-122"/>
                        </a:rPr>
                        <a:t>ALL</a:t>
                      </a:r>
                      <a:r>
                        <a:rPr lang="zh-CN" sz="1600" kern="0" dirty="0">
                          <a:effectLst/>
                          <a:latin typeface="微软雅黑" pitchFamily="34" charset="-122"/>
                          <a:ea typeface="微软雅黑" pitchFamily="34" charset="-122"/>
                        </a:rPr>
                        <a:t>”的行和列。默认为</a:t>
                      </a:r>
                      <a:r>
                        <a:rPr lang="en-US" altLang="zh-CN"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2662" marR="12662" marT="0" marB="0" anchor="ctr"/>
                </a:tc>
                <a:extLst>
                  <a:ext uri="{0D108BD9-81ED-4DB2-BD59-A6C34878D82A}">
                    <a16:rowId xmlns:a16="http://schemas.microsoft.com/office/drawing/2014/main" val="10006"/>
                  </a:ext>
                </a:extLst>
              </a:tr>
              <a:tr h="365547">
                <a:tc>
                  <a:txBody>
                    <a:bodyPr/>
                    <a:lstStyle/>
                    <a:p>
                      <a:pPr algn="ctr">
                        <a:lnSpc>
                          <a:spcPct val="150000"/>
                        </a:lnSpc>
                        <a:spcAft>
                          <a:spcPts val="0"/>
                        </a:spcAft>
                      </a:pPr>
                      <a:r>
                        <a:rPr lang="en-US" sz="1600" b="0" kern="0" dirty="0" err="1">
                          <a:effectLst/>
                          <a:latin typeface="微软雅黑" pitchFamily="34" charset="-122"/>
                          <a:ea typeface="微软雅黑" pitchFamily="34" charset="-122"/>
                        </a:rPr>
                        <a:t>dropna</a:t>
                      </a:r>
                      <a:endParaRPr lang="zh-CN" sz="1600" b="0" kern="100" dirty="0">
                        <a:effectLst/>
                        <a:latin typeface="微软雅黑" pitchFamily="34" charset="-122"/>
                        <a:ea typeface="微软雅黑" pitchFamily="34" charset="-122"/>
                        <a:cs typeface="宋体"/>
                      </a:endParaRPr>
                    </a:p>
                  </a:txBody>
                  <a:tcPr marL="12662" marR="12662"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。表示是否删掉全为</a:t>
                      </a:r>
                      <a:r>
                        <a:rPr lang="en-US" sz="1600" kern="0" dirty="0" err="1">
                          <a:effectLst/>
                          <a:latin typeface="微软雅黑" pitchFamily="34" charset="-122"/>
                          <a:ea typeface="微软雅黑" pitchFamily="34" charset="-122"/>
                        </a:rPr>
                        <a:t>NaN</a:t>
                      </a:r>
                      <a:r>
                        <a:rPr lang="zh-CN" sz="1600" kern="0" dirty="0">
                          <a:effectLst/>
                          <a:latin typeface="微软雅黑" pitchFamily="34" charset="-122"/>
                          <a:ea typeface="微软雅黑" pitchFamily="34" charset="-122"/>
                        </a:rPr>
                        <a:t>的列。默认为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2662" marR="12662" marT="0" marB="0" anchor="ctr"/>
                </a:tc>
                <a:extLst>
                  <a:ext uri="{0D108BD9-81ED-4DB2-BD59-A6C34878D82A}">
                    <a16:rowId xmlns:a16="http://schemas.microsoft.com/office/drawing/2014/main" val="10007"/>
                  </a:ext>
                </a:extLst>
              </a:tr>
            </a:tbl>
          </a:graphicData>
        </a:graphic>
      </p:graphicFrame>
      <p:sp>
        <p:nvSpPr>
          <p:cNvPr id="17441" name="内容占位符 3">
            <a:extLst>
              <a:ext uri="{FF2B5EF4-FFF2-40B4-BE49-F238E27FC236}">
                <a16:creationId xmlns:a16="http://schemas.microsoft.com/office/drawing/2014/main" id="{C82C5DE5-3DBF-43C0-8BB3-78799B05C332}"/>
              </a:ext>
            </a:extLst>
          </p:cNvPr>
          <p:cNvSpPr txBox="1">
            <a:spLocks/>
          </p:cNvSpPr>
          <p:nvPr/>
        </p:nvSpPr>
        <p:spPr bwMode="auto">
          <a:xfrm>
            <a:off x="423863" y="1138238"/>
            <a:ext cx="111077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buClr>
                <a:srgbClr val="000066"/>
              </a:buClr>
              <a:buFont typeface="Wingdings" panose="05000000000000000000" pitchFamily="2" charset="2"/>
              <a:buNone/>
            </a:pPr>
            <a:r>
              <a:rPr kumimoji="1"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pivot_table</a:t>
            </a:r>
            <a:r>
              <a:rPr kumimoji="1"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函数常用参数及其说明</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a:extLst>
              <a:ext uri="{FF2B5EF4-FFF2-40B4-BE49-F238E27FC236}">
                <a16:creationId xmlns:a16="http://schemas.microsoft.com/office/drawing/2014/main" id="{D69DBB87-F585-4404-A7B4-8FC5DDBC1542}"/>
              </a:ext>
            </a:extLst>
          </p:cNvPr>
          <p:cNvSpPr>
            <a:spLocks noGrp="1"/>
          </p:cNvSpPr>
          <p:nvPr>
            <p:ph idx="1"/>
          </p:nvPr>
        </p:nvSpPr>
        <p:spPr/>
        <p:txBody>
          <a:bodyPr/>
          <a:lstStyle/>
          <a:p>
            <a:pPr marL="361950" indent="-361950"/>
            <a:r>
              <a:rPr lang="zh-CN" altLang="zh-CN"/>
              <a:t>在不特殊指定聚合函数</a:t>
            </a:r>
            <a:r>
              <a:rPr lang="en-US" altLang="zh-CN"/>
              <a:t>aggfunc</a:t>
            </a:r>
            <a:r>
              <a:rPr lang="zh-CN" altLang="zh-CN"/>
              <a:t>时，会默认使用</a:t>
            </a:r>
            <a:r>
              <a:rPr lang="en-US" altLang="zh-CN"/>
              <a:t>numpy.mean</a:t>
            </a:r>
            <a:r>
              <a:rPr lang="zh-CN" altLang="zh-CN"/>
              <a:t>进行聚合运算，</a:t>
            </a:r>
            <a:r>
              <a:rPr lang="en-US" altLang="zh-CN"/>
              <a:t>numpy.mean</a:t>
            </a:r>
            <a:r>
              <a:rPr lang="zh-CN" altLang="zh-CN"/>
              <a:t>会自动过滤掉非数值类型数据。可以通过指定</a:t>
            </a:r>
            <a:r>
              <a:rPr lang="en-US" altLang="zh-CN"/>
              <a:t>aggfunc</a:t>
            </a:r>
            <a:r>
              <a:rPr lang="zh-CN" altLang="zh-CN"/>
              <a:t>参数修改聚合函数</a:t>
            </a:r>
            <a:r>
              <a:rPr lang="zh-CN" altLang="en-US"/>
              <a:t>。</a:t>
            </a:r>
            <a:endParaRPr lang="en-US" altLang="zh-CN"/>
          </a:p>
          <a:p>
            <a:pPr marL="361950" indent="-361950"/>
            <a:r>
              <a:rPr lang="zh-CN" altLang="zh-CN"/>
              <a:t>和</a:t>
            </a:r>
            <a:r>
              <a:rPr lang="en-US" altLang="zh-CN"/>
              <a:t>groupby</a:t>
            </a:r>
            <a:r>
              <a:rPr lang="zh-CN" altLang="zh-CN"/>
              <a:t>方法分组的时候相同，</a:t>
            </a:r>
            <a:r>
              <a:rPr lang="en-US" altLang="zh-CN"/>
              <a:t>pivot_table</a:t>
            </a:r>
            <a:r>
              <a:rPr lang="zh-CN" altLang="zh-CN"/>
              <a:t>函数在创建透视表的时候分组键</a:t>
            </a:r>
            <a:r>
              <a:rPr lang="en-US" altLang="zh-CN"/>
              <a:t>index</a:t>
            </a:r>
            <a:r>
              <a:rPr lang="zh-CN" altLang="zh-CN"/>
              <a:t>可以有多个</a:t>
            </a:r>
            <a:r>
              <a:rPr lang="zh-CN" altLang="en-US"/>
              <a:t>。</a:t>
            </a:r>
            <a:endParaRPr lang="en-US" altLang="zh-CN"/>
          </a:p>
          <a:p>
            <a:pPr marL="361950" indent="-361950"/>
            <a:r>
              <a:rPr lang="zh-CN" altLang="zh-CN"/>
              <a:t>通过设置</a:t>
            </a:r>
            <a:r>
              <a:rPr lang="en-US" altLang="zh-CN"/>
              <a:t>columns</a:t>
            </a:r>
            <a:r>
              <a:rPr lang="zh-CN" altLang="zh-CN"/>
              <a:t>参数</a:t>
            </a:r>
            <a:r>
              <a:rPr lang="zh-CN" altLang="en-US"/>
              <a:t>可以</a:t>
            </a:r>
            <a:r>
              <a:rPr lang="zh-CN" altLang="zh-CN"/>
              <a:t>指定列分组</a:t>
            </a:r>
            <a:r>
              <a:rPr lang="zh-CN" altLang="en-US"/>
              <a:t>。</a:t>
            </a:r>
            <a:endParaRPr lang="en-US" altLang="zh-CN"/>
          </a:p>
          <a:p>
            <a:pPr marL="361950" indent="-361950"/>
            <a:r>
              <a:rPr lang="zh-CN" altLang="zh-CN"/>
              <a:t>当全部数据列数很多时，</a:t>
            </a:r>
            <a:r>
              <a:rPr lang="zh-CN" altLang="en-US"/>
              <a:t>若</a:t>
            </a:r>
            <a:r>
              <a:rPr lang="zh-CN" altLang="zh-CN"/>
              <a:t>只想要显示</a:t>
            </a:r>
            <a:r>
              <a:rPr lang="zh-CN" altLang="en-US"/>
              <a:t>某</a:t>
            </a:r>
            <a:r>
              <a:rPr lang="zh-CN" altLang="zh-CN"/>
              <a:t>列，可以通过指定</a:t>
            </a:r>
            <a:r>
              <a:rPr lang="en-US" altLang="zh-CN"/>
              <a:t>values</a:t>
            </a:r>
            <a:r>
              <a:rPr lang="zh-CN" altLang="zh-CN"/>
              <a:t>参数来实现</a:t>
            </a:r>
            <a:r>
              <a:rPr lang="zh-CN" altLang="en-US"/>
              <a:t>。</a:t>
            </a:r>
            <a:endParaRPr lang="en-US" altLang="zh-CN"/>
          </a:p>
          <a:p>
            <a:pPr marL="361950" indent="-361950"/>
            <a:r>
              <a:rPr lang="zh-CN" altLang="zh-CN"/>
              <a:t>当某些数据不存在时，会自动填充</a:t>
            </a:r>
            <a:r>
              <a:rPr lang="en-US" altLang="zh-CN"/>
              <a:t>NaN</a:t>
            </a:r>
            <a:r>
              <a:rPr lang="zh-CN" altLang="zh-CN"/>
              <a:t>，因此可以指定</a:t>
            </a:r>
            <a:r>
              <a:rPr lang="en-US" altLang="zh-CN"/>
              <a:t>fill_value</a:t>
            </a:r>
            <a:r>
              <a:rPr lang="zh-CN" altLang="zh-CN"/>
              <a:t>参数，表示当存在缺失值时，以指定数值进行填充</a:t>
            </a:r>
            <a:r>
              <a:rPr lang="zh-CN" altLang="en-US"/>
              <a:t>。</a:t>
            </a:r>
            <a:endParaRPr lang="en-US" altLang="zh-CN"/>
          </a:p>
          <a:p>
            <a:pPr marL="361950" indent="-361950"/>
            <a:r>
              <a:rPr lang="zh-CN" altLang="zh-CN"/>
              <a:t>可以更改</a:t>
            </a:r>
            <a:r>
              <a:rPr lang="en-US" altLang="zh-CN"/>
              <a:t>margins</a:t>
            </a:r>
            <a:r>
              <a:rPr lang="zh-CN" altLang="zh-CN"/>
              <a:t>参数，查看汇总数据</a:t>
            </a:r>
            <a:r>
              <a:rPr lang="zh-CN" altLang="en-US"/>
              <a:t>。</a:t>
            </a:r>
          </a:p>
        </p:txBody>
      </p:sp>
      <p:sp>
        <p:nvSpPr>
          <p:cNvPr id="18435" name="标题 2">
            <a:extLst>
              <a:ext uri="{FF2B5EF4-FFF2-40B4-BE49-F238E27FC236}">
                <a16:creationId xmlns:a16="http://schemas.microsoft.com/office/drawing/2014/main" id="{DCBCE24A-56EA-411C-8232-CB7F10E37790}"/>
              </a:ext>
            </a:extLst>
          </p:cNvPr>
          <p:cNvSpPr>
            <a:spLocks noGrp="1"/>
          </p:cNvSpPr>
          <p:nvPr>
            <p:ph type="title"/>
          </p:nvPr>
        </p:nvSpPr>
        <p:spPr/>
        <p:txBody>
          <a:bodyPr/>
          <a:lstStyle/>
          <a:p>
            <a:r>
              <a:rPr lang="zh-CN" altLang="en-US"/>
              <a:t>使用</a:t>
            </a:r>
            <a:r>
              <a:rPr lang="en-US" altLang="zh-CN"/>
              <a:t>povit_table</a:t>
            </a:r>
            <a:r>
              <a:rPr lang="zh-CN" altLang="en-US"/>
              <a:t>函数创建透视表</a:t>
            </a:r>
          </a:p>
        </p:txBody>
      </p:sp>
      <p:sp>
        <p:nvSpPr>
          <p:cNvPr id="18436" name="内容占位符 3">
            <a:extLst>
              <a:ext uri="{FF2B5EF4-FFF2-40B4-BE49-F238E27FC236}">
                <a16:creationId xmlns:a16="http://schemas.microsoft.com/office/drawing/2014/main" id="{89319921-1875-4F75-9098-E3F5AE9C2BAF}"/>
              </a:ext>
            </a:extLst>
          </p:cNvPr>
          <p:cNvSpPr>
            <a:spLocks noGrp="1"/>
          </p:cNvSpPr>
          <p:nvPr>
            <p:ph idx="10"/>
          </p:nvPr>
        </p:nvSpPr>
        <p:spPr/>
        <p:txBody>
          <a:bodyPr/>
          <a:lstStyle/>
          <a:p>
            <a:r>
              <a:rPr lang="en-US" altLang="zh-CN" b="1"/>
              <a:t>pivot_table</a:t>
            </a:r>
            <a:r>
              <a:rPr altLang="zh-CN" b="1"/>
              <a:t>函数主要的参数调节</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D11D36-CC10-4DBC-9625-6A0D7705D9F1}"/>
              </a:ext>
            </a:extLst>
          </p:cNvPr>
          <p:cNvSpPr>
            <a:spLocks noGrp="1"/>
          </p:cNvSpPr>
          <p:nvPr>
            <p:ph idx="1"/>
          </p:nvPr>
        </p:nvSpPr>
        <p:spPr/>
        <p:txBody>
          <a:bodyPr/>
          <a:lstStyle/>
          <a:p>
            <a:pPr>
              <a:defRPr/>
            </a:pPr>
            <a:r>
              <a:rPr lang="zh-CN" altLang="zh-CN" dirty="0"/>
              <a:t>交叉表是一种特殊的透视表，主要用于计算分组频率。利用</a:t>
            </a:r>
            <a:r>
              <a:rPr lang="en-US" altLang="zh-CN" dirty="0"/>
              <a:t>pandas</a:t>
            </a:r>
            <a:r>
              <a:rPr lang="zh-CN" altLang="zh-CN" dirty="0"/>
              <a:t>提供的</a:t>
            </a:r>
            <a:r>
              <a:rPr lang="en-US" altLang="zh-CN" dirty="0"/>
              <a:t>crosstab</a:t>
            </a:r>
            <a:r>
              <a:rPr lang="zh-CN" altLang="zh-CN" dirty="0"/>
              <a:t>函数可以制作交叉表，</a:t>
            </a:r>
            <a:r>
              <a:rPr lang="en-US" altLang="zh-CN" dirty="0"/>
              <a:t>crosstab</a:t>
            </a:r>
            <a:r>
              <a:rPr lang="zh-CN" altLang="zh-CN" dirty="0"/>
              <a:t>函数的常用参数和使用格式如下。</a:t>
            </a:r>
            <a:endParaRPr lang="en-US" altLang="zh-CN" dirty="0"/>
          </a:p>
          <a:p>
            <a:pPr>
              <a:defRPr/>
            </a:pPr>
            <a:r>
              <a:rPr lang="zh-CN" altLang="zh-CN" dirty="0"/>
              <a:t>由于交叉表是透视表的一种，其参数基本保持一致，不同之处在于</a:t>
            </a:r>
            <a:r>
              <a:rPr lang="en-US" altLang="zh-CN" dirty="0"/>
              <a:t>crosstab</a:t>
            </a:r>
            <a:r>
              <a:rPr lang="zh-CN" altLang="zh-CN" dirty="0"/>
              <a:t>函数中的</a:t>
            </a:r>
            <a:r>
              <a:rPr lang="en-US" altLang="zh-CN" dirty="0"/>
              <a:t>index</a:t>
            </a:r>
            <a:r>
              <a:rPr lang="zh-CN" altLang="zh-CN" dirty="0"/>
              <a:t>，</a:t>
            </a:r>
            <a:r>
              <a:rPr lang="en-US" altLang="zh-CN" dirty="0"/>
              <a:t>columns</a:t>
            </a:r>
            <a:r>
              <a:rPr lang="zh-CN" altLang="zh-CN" dirty="0"/>
              <a:t>，</a:t>
            </a:r>
            <a:r>
              <a:rPr lang="en-US" altLang="zh-CN" dirty="0"/>
              <a:t>values</a:t>
            </a:r>
            <a:r>
              <a:rPr lang="zh-CN" altLang="zh-CN" dirty="0"/>
              <a:t>填入的都是对应的从</a:t>
            </a:r>
            <a:r>
              <a:rPr lang="en-US" altLang="zh-CN" dirty="0" err="1"/>
              <a:t>Dataframe</a:t>
            </a:r>
            <a:r>
              <a:rPr lang="zh-CN" altLang="zh-CN" dirty="0"/>
              <a:t>中取出的某一列</a:t>
            </a:r>
            <a:r>
              <a:rPr lang="zh-CN" altLang="en-US" dirty="0"/>
              <a:t>。</a:t>
            </a:r>
            <a:endParaRPr lang="en-US" altLang="zh-CN" dirty="0"/>
          </a:p>
          <a:p>
            <a:pPr marL="360000" indent="0">
              <a:buFont typeface="Wingdings" panose="05000000000000000000" pitchFamily="2" charset="2"/>
              <a:buNone/>
              <a:defRPr/>
            </a:pPr>
            <a:r>
              <a:rPr lang="en-US" altLang="zh-CN" i="1" dirty="0" err="1"/>
              <a:t>pandas.</a:t>
            </a:r>
            <a:r>
              <a:rPr lang="en-US" altLang="zh-CN" b="1" i="1" dirty="0" err="1"/>
              <a:t>crosstab</a:t>
            </a:r>
            <a:r>
              <a:rPr lang="en-US" altLang="zh-CN" i="1" dirty="0"/>
              <a:t>(index, columns, values=None, </a:t>
            </a:r>
            <a:r>
              <a:rPr lang="en-US" altLang="zh-CN" i="1" dirty="0" err="1"/>
              <a:t>rownames</a:t>
            </a:r>
            <a:r>
              <a:rPr lang="en-US" altLang="zh-CN" i="1" dirty="0"/>
              <a:t>=None, </a:t>
            </a:r>
            <a:r>
              <a:rPr lang="en-US" altLang="zh-CN" i="1" dirty="0" err="1"/>
              <a:t>colnames</a:t>
            </a:r>
            <a:r>
              <a:rPr lang="en-US" altLang="zh-CN" i="1" dirty="0"/>
              <a:t>=None, </a:t>
            </a:r>
            <a:r>
              <a:rPr lang="en-US" altLang="zh-CN" i="1" dirty="0" err="1"/>
              <a:t>aggfunc</a:t>
            </a:r>
            <a:r>
              <a:rPr lang="en-US" altLang="zh-CN" i="1" dirty="0"/>
              <a:t>=None, margins=False, </a:t>
            </a:r>
            <a:r>
              <a:rPr lang="en-US" altLang="zh-CN" i="1" dirty="0" err="1"/>
              <a:t>dropna</a:t>
            </a:r>
            <a:r>
              <a:rPr lang="en-US" altLang="zh-CN" i="1" dirty="0"/>
              <a:t>=True, normalize=False)</a:t>
            </a:r>
          </a:p>
        </p:txBody>
      </p:sp>
      <p:sp>
        <p:nvSpPr>
          <p:cNvPr id="19459" name="标题 2">
            <a:extLst>
              <a:ext uri="{FF2B5EF4-FFF2-40B4-BE49-F238E27FC236}">
                <a16:creationId xmlns:a16="http://schemas.microsoft.com/office/drawing/2014/main" id="{EDF2AD50-8259-4971-9213-3B329E8006F2}"/>
              </a:ext>
            </a:extLst>
          </p:cNvPr>
          <p:cNvSpPr>
            <a:spLocks noGrp="1"/>
          </p:cNvSpPr>
          <p:nvPr>
            <p:ph type="title"/>
          </p:nvPr>
        </p:nvSpPr>
        <p:spPr/>
        <p:txBody>
          <a:bodyPr/>
          <a:lstStyle/>
          <a:p>
            <a:r>
              <a:rPr lang="zh-CN" altLang="en-US" dirty="0"/>
              <a:t>使用</a:t>
            </a:r>
            <a:r>
              <a:rPr lang="en-US" altLang="zh-CN" dirty="0"/>
              <a:t>crosstab</a:t>
            </a:r>
            <a:r>
              <a:rPr lang="zh-CN" altLang="en-US" dirty="0"/>
              <a:t>函数创建交叉表</a:t>
            </a:r>
          </a:p>
        </p:txBody>
      </p:sp>
      <p:sp>
        <p:nvSpPr>
          <p:cNvPr id="3" name="内容占位符 2">
            <a:extLst>
              <a:ext uri="{FF2B5EF4-FFF2-40B4-BE49-F238E27FC236}">
                <a16:creationId xmlns:a16="http://schemas.microsoft.com/office/drawing/2014/main" id="{DAAEC595-88B5-479E-BEA0-1C45B39C4FAE}"/>
              </a:ext>
            </a:extLst>
          </p:cNvPr>
          <p:cNvSpPr>
            <a:spLocks noGrp="1"/>
          </p:cNvSpPr>
          <p:nvPr>
            <p:ph idx="10"/>
          </p:nvPr>
        </p:nvSpPr>
        <p:spPr/>
        <p:txBody>
          <a:bodyPr/>
          <a:lstStyle/>
          <a:p>
            <a:r>
              <a:rPr lang="en-US" altLang="zh-CN" dirty="0"/>
              <a:t>crosstab</a:t>
            </a:r>
            <a:r>
              <a:rPr lang="zh-CN" altLang="en-US" dirty="0"/>
              <a:t>函数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EFDC093E-C92F-4E3A-8F78-FE8C29B88085}"/>
              </a:ext>
            </a:extLst>
          </p:cNvPr>
          <p:cNvGraphicFramePr>
            <a:graphicFrameLocks noGrp="1"/>
          </p:cNvGraphicFramePr>
          <p:nvPr>
            <p:ph idx="1"/>
          </p:nvPr>
        </p:nvGraphicFramePr>
        <p:xfrm>
          <a:off x="1801813" y="1662113"/>
          <a:ext cx="8351837" cy="4525961"/>
        </p:xfrm>
        <a:graphic>
          <a:graphicData uri="http://schemas.openxmlformats.org/drawingml/2006/table">
            <a:tbl>
              <a:tblPr firstRow="1" firstCol="1" bandRow="1">
                <a:tableStyleId>{5C22544A-7EE6-4342-B048-85BDC9FD1C3A}</a:tableStyleId>
              </a:tblPr>
              <a:tblGrid>
                <a:gridCol w="1375304">
                  <a:extLst>
                    <a:ext uri="{9D8B030D-6E8A-4147-A177-3AD203B41FA5}">
                      <a16:colId xmlns:a16="http://schemas.microsoft.com/office/drawing/2014/main" val="20000"/>
                    </a:ext>
                  </a:extLst>
                </a:gridCol>
                <a:gridCol w="6976533">
                  <a:extLst>
                    <a:ext uri="{9D8B030D-6E8A-4147-A177-3AD203B41FA5}">
                      <a16:colId xmlns:a16="http://schemas.microsoft.com/office/drawing/2014/main" val="20001"/>
                    </a:ext>
                  </a:extLst>
                </a:gridCol>
              </a:tblGrid>
              <a:tr h="411451">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10653" marR="10653" marT="0" marB="0" anchor="ctr"/>
                </a:tc>
                <a:extLst>
                  <a:ext uri="{0D108BD9-81ED-4DB2-BD59-A6C34878D82A}">
                    <a16:rowId xmlns:a16="http://schemas.microsoft.com/office/drawing/2014/main" val="10000"/>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index</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list</a:t>
                      </a:r>
                      <a:r>
                        <a:rPr lang="zh-CN" sz="1800" kern="0">
                          <a:effectLst/>
                          <a:latin typeface="微软雅黑" pitchFamily="34" charset="-122"/>
                          <a:ea typeface="微软雅黑" pitchFamily="34" charset="-122"/>
                        </a:rPr>
                        <a:t>。表示行索引键。无默认。</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1"/>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columns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list</a:t>
                      </a:r>
                      <a:r>
                        <a:rPr lang="zh-CN" sz="1800" kern="0">
                          <a:effectLst/>
                          <a:latin typeface="微软雅黑" pitchFamily="34" charset="-122"/>
                          <a:ea typeface="微软雅黑" pitchFamily="34" charset="-122"/>
                        </a:rPr>
                        <a:t>。表示列索引键。无默认。</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2"/>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values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array</a:t>
                      </a:r>
                      <a:r>
                        <a:rPr lang="zh-CN" sz="1800" kern="0">
                          <a:effectLst/>
                          <a:latin typeface="微软雅黑" pitchFamily="34" charset="-122"/>
                          <a:ea typeface="微软雅黑" pitchFamily="34" charset="-122"/>
                        </a:rPr>
                        <a:t>。表示聚合数据。默认为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3"/>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aggfunc</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function</a:t>
                      </a:r>
                      <a:r>
                        <a:rPr lang="zh-CN" sz="1800" kern="0">
                          <a:effectLst/>
                          <a:latin typeface="微软雅黑" pitchFamily="34" charset="-122"/>
                          <a:ea typeface="微软雅黑" pitchFamily="34" charset="-122"/>
                        </a:rPr>
                        <a:t>。表示聚合函数。默认为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4"/>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rownames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表示行分组键名。无默认。</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5"/>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colnames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表示列分组键名。无默认。</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6"/>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dropna</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。表示是否删掉全为</a:t>
                      </a:r>
                      <a:r>
                        <a:rPr lang="en-US" sz="1800" kern="0" dirty="0" err="1">
                          <a:effectLst/>
                          <a:latin typeface="微软雅黑" pitchFamily="34" charset="-122"/>
                          <a:ea typeface="微软雅黑" pitchFamily="34" charset="-122"/>
                        </a:rPr>
                        <a:t>NaN</a:t>
                      </a:r>
                      <a:r>
                        <a:rPr lang="zh-CN" sz="1800" kern="0" dirty="0">
                          <a:effectLst/>
                          <a:latin typeface="微软雅黑" pitchFamily="34" charset="-122"/>
                          <a:ea typeface="微软雅黑" pitchFamily="34" charset="-122"/>
                        </a:rPr>
                        <a:t>的。默认为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7"/>
                  </a:ext>
                </a:extLst>
              </a:tr>
              <a:tr h="822902">
                <a:tc>
                  <a:txBody>
                    <a:bodyPr/>
                    <a:lstStyle/>
                    <a:p>
                      <a:pPr algn="ctr">
                        <a:lnSpc>
                          <a:spcPct val="150000"/>
                        </a:lnSpc>
                        <a:spcAft>
                          <a:spcPts val="0"/>
                        </a:spcAft>
                      </a:pPr>
                      <a:r>
                        <a:rPr lang="en-US" sz="1800" kern="0" dirty="0">
                          <a:effectLst/>
                          <a:latin typeface="微软雅黑" pitchFamily="34" charset="-122"/>
                          <a:ea typeface="微软雅黑" pitchFamily="34" charset="-122"/>
                        </a:rPr>
                        <a:t>margins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。默认为</a:t>
                      </a:r>
                      <a:r>
                        <a:rPr lang="en-US" sz="1800" kern="0" dirty="0">
                          <a:effectLst/>
                          <a:latin typeface="微软雅黑" pitchFamily="34" charset="-122"/>
                          <a:ea typeface="微软雅黑" pitchFamily="34" charset="-122"/>
                        </a:rPr>
                        <a:t>True</a:t>
                      </a:r>
                      <a:r>
                        <a:rPr lang="zh-CN" sz="1800" kern="0" dirty="0">
                          <a:effectLst/>
                          <a:latin typeface="微软雅黑" pitchFamily="34" charset="-122"/>
                          <a:ea typeface="微软雅黑" pitchFamily="34" charset="-122"/>
                        </a:rPr>
                        <a:t>。汇总（</a:t>
                      </a:r>
                      <a:r>
                        <a:rPr lang="en-US" sz="1800" kern="0" dirty="0">
                          <a:effectLst/>
                          <a:latin typeface="微软雅黑" pitchFamily="34" charset="-122"/>
                          <a:ea typeface="微软雅黑" pitchFamily="34" charset="-122"/>
                        </a:rPr>
                        <a:t>Total</a:t>
                      </a:r>
                      <a:r>
                        <a:rPr lang="zh-CN" sz="1800" kern="0" dirty="0">
                          <a:effectLst/>
                          <a:latin typeface="微软雅黑" pitchFamily="34" charset="-122"/>
                          <a:ea typeface="微软雅黑" pitchFamily="34" charset="-122"/>
                        </a:rPr>
                        <a:t>）功能的开关，设为</a:t>
                      </a:r>
                      <a:r>
                        <a:rPr lang="en-US" sz="1800" kern="0" dirty="0">
                          <a:effectLst/>
                          <a:latin typeface="微软雅黑" pitchFamily="34" charset="-122"/>
                          <a:ea typeface="微软雅黑" pitchFamily="34" charset="-122"/>
                        </a:rPr>
                        <a:t>True</a:t>
                      </a:r>
                      <a:r>
                        <a:rPr lang="zh-CN" sz="1800" kern="0" dirty="0">
                          <a:effectLst/>
                          <a:latin typeface="微软雅黑" pitchFamily="34" charset="-122"/>
                          <a:ea typeface="微软雅黑" pitchFamily="34" charset="-122"/>
                        </a:rPr>
                        <a:t>后结果集中会出现名为“</a:t>
                      </a:r>
                      <a:r>
                        <a:rPr lang="en-US" sz="1800" kern="0" dirty="0">
                          <a:effectLst/>
                          <a:latin typeface="微软雅黑" pitchFamily="34" charset="-122"/>
                          <a:ea typeface="微软雅黑" pitchFamily="34" charset="-122"/>
                        </a:rPr>
                        <a:t>ALL</a:t>
                      </a:r>
                      <a:r>
                        <a:rPr lang="zh-CN" sz="1800" kern="0" dirty="0">
                          <a:effectLst/>
                          <a:latin typeface="微软雅黑" pitchFamily="34" charset="-122"/>
                          <a:ea typeface="微软雅黑" pitchFamily="34" charset="-122"/>
                        </a:rPr>
                        <a:t>”的行和列。</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8"/>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normalize</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。表示是否对值进行标准化。默认为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9"/>
                  </a:ext>
                </a:extLst>
              </a:tr>
            </a:tbl>
          </a:graphicData>
        </a:graphic>
      </p:graphicFrame>
      <p:sp>
        <p:nvSpPr>
          <p:cNvPr id="20482" name="标题 2">
            <a:extLst>
              <a:ext uri="{FF2B5EF4-FFF2-40B4-BE49-F238E27FC236}">
                <a16:creationId xmlns:a16="http://schemas.microsoft.com/office/drawing/2014/main" id="{46D98AE8-A78E-425D-AF40-C8B29047E537}"/>
              </a:ext>
            </a:extLst>
          </p:cNvPr>
          <p:cNvSpPr>
            <a:spLocks noGrp="1"/>
          </p:cNvSpPr>
          <p:nvPr>
            <p:ph type="title"/>
          </p:nvPr>
        </p:nvSpPr>
        <p:spPr/>
        <p:txBody>
          <a:bodyPr/>
          <a:lstStyle/>
          <a:p>
            <a:r>
              <a:rPr lang="zh-CN" altLang="en-US"/>
              <a:t>使用</a:t>
            </a:r>
            <a:r>
              <a:rPr lang="en-US" altLang="zh-CN"/>
              <a:t>crosstab</a:t>
            </a:r>
            <a:r>
              <a:rPr lang="zh-CN" altLang="en-US"/>
              <a:t>函数创建交叉表</a:t>
            </a:r>
          </a:p>
        </p:txBody>
      </p:sp>
      <p:sp>
        <p:nvSpPr>
          <p:cNvPr id="20518" name="内容占位符 3">
            <a:extLst>
              <a:ext uri="{FF2B5EF4-FFF2-40B4-BE49-F238E27FC236}">
                <a16:creationId xmlns:a16="http://schemas.microsoft.com/office/drawing/2014/main" id="{C689CB1A-256D-46BB-A7D4-DEB8AE2788BE}"/>
              </a:ext>
            </a:extLst>
          </p:cNvPr>
          <p:cNvSpPr txBox="1">
            <a:spLocks/>
          </p:cNvSpPr>
          <p:nvPr/>
        </p:nvSpPr>
        <p:spPr bwMode="auto">
          <a:xfrm>
            <a:off x="423863" y="1138238"/>
            <a:ext cx="111077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buClr>
                <a:srgbClr val="000066"/>
              </a:buClr>
              <a:buFont typeface="Wingdings" panose="05000000000000000000" pitchFamily="2" charset="2"/>
              <a:buNone/>
            </a:pPr>
            <a:r>
              <a:rPr kumimoji="1"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crosstab</a:t>
            </a:r>
            <a:r>
              <a:rPr kumimoji="1"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的常用参数及其说明</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7451C73-9DE7-4523-A071-FD9B62DB70FF}"/>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0FCAF1E0-35FE-4D9E-8A5F-92701912CB93}"/>
              </a:ext>
            </a:extLst>
          </p:cNvPr>
          <p:cNvSpPr>
            <a:spLocks noChangeShapeType="1"/>
          </p:cNvSpPr>
          <p:nvPr/>
        </p:nvSpPr>
        <p:spPr bwMode="auto">
          <a:xfrm>
            <a:off x="2649538" y="44688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1DF234CA-D3FE-424A-96F3-A842EC363820}"/>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FAA5470F-FD32-4887-BCB7-429CFCBA524E}"/>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21514" name="标题 3">
            <a:extLst>
              <a:ext uri="{FF2B5EF4-FFF2-40B4-BE49-F238E27FC236}">
                <a16:creationId xmlns:a16="http://schemas.microsoft.com/office/drawing/2014/main" id="{EE0F81F7-E561-4D46-B8F4-0FE32FB64793}"/>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F7312412-76E6-4A93-AAC8-246EA36358B6}"/>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5" name="Oval 15">
            <a:extLst>
              <a:ext uri="{FF2B5EF4-FFF2-40B4-BE49-F238E27FC236}">
                <a16:creationId xmlns:a16="http://schemas.microsoft.com/office/drawing/2014/main" id="{793FF15C-2400-49B0-A3D0-52292D318B21}"/>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869E1D6E-0B79-48DE-8CCE-D02DE66D71D8}"/>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2" name="Oval 15">
            <a:extLst>
              <a:ext uri="{FF2B5EF4-FFF2-40B4-BE49-F238E27FC236}">
                <a16:creationId xmlns:a16="http://schemas.microsoft.com/office/drawing/2014/main" id="{B9CAF85B-64AD-4522-BB44-812AA671704E}"/>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E43CD3-CC5F-4634-ACBB-8DD0BD28ECA9}"/>
              </a:ext>
            </a:extLst>
          </p:cNvPr>
          <p:cNvSpPr>
            <a:spLocks noGrp="1"/>
          </p:cNvSpPr>
          <p:nvPr>
            <p:ph idx="1"/>
          </p:nvPr>
        </p:nvSpPr>
        <p:spPr>
          <a:xfrm>
            <a:off x="423863" y="1206500"/>
            <a:ext cx="8769833" cy="4918075"/>
          </a:xfrm>
        </p:spPr>
        <p:txBody>
          <a:bodyPr/>
          <a:lstStyle/>
          <a:p>
            <a:pPr marL="0" indent="0">
              <a:buFont typeface="Wingdings" panose="05000000000000000000" pitchFamily="2" charset="2"/>
              <a:buNone/>
              <a:defRPr/>
            </a:pPr>
            <a:r>
              <a:rPr lang="zh-CN" altLang="zh-CN" dirty="0"/>
              <a:t>本章以餐饮数据为例</a:t>
            </a:r>
            <a:endParaRPr lang="en-US" altLang="zh-CN" dirty="0"/>
          </a:p>
          <a:p>
            <a:pPr>
              <a:defRPr/>
            </a:pPr>
            <a:r>
              <a:rPr lang="zh-CN" altLang="zh-CN" dirty="0"/>
              <a:t>介绍了数据库数据，</a:t>
            </a:r>
            <a:r>
              <a:rPr lang="en-US" altLang="zh-CN" dirty="0" err="1"/>
              <a:t>csv</a:t>
            </a:r>
            <a:r>
              <a:rPr lang="zh-CN" altLang="zh-CN" dirty="0"/>
              <a:t>数据，</a:t>
            </a:r>
            <a:r>
              <a:rPr lang="en-US" altLang="zh-CN" dirty="0"/>
              <a:t>Excel</a:t>
            </a:r>
            <a:r>
              <a:rPr lang="zh-CN" altLang="zh-CN" dirty="0"/>
              <a:t>数据三种常用的数据读取与写入方式。</a:t>
            </a:r>
            <a:endParaRPr lang="en-US" altLang="zh-CN" dirty="0"/>
          </a:p>
          <a:p>
            <a:pPr>
              <a:defRPr/>
            </a:pPr>
            <a:r>
              <a:rPr lang="zh-CN" altLang="zh-CN" dirty="0"/>
              <a:t>阐述了</a:t>
            </a:r>
            <a:r>
              <a:rPr lang="en-US" altLang="zh-CN" dirty="0" err="1"/>
              <a:t>DataFrame</a:t>
            </a:r>
            <a:r>
              <a:rPr lang="zh-CN" altLang="zh-CN" dirty="0"/>
              <a:t>的常用属性，方法与描述性统计相关内容。</a:t>
            </a:r>
            <a:endParaRPr lang="en-US" altLang="zh-CN" dirty="0"/>
          </a:p>
          <a:p>
            <a:pPr>
              <a:defRPr/>
            </a:pPr>
            <a:r>
              <a:rPr lang="zh-CN" altLang="zh-CN" dirty="0"/>
              <a:t>介绍了时间数据的转换，信息提取与算术运算。</a:t>
            </a:r>
            <a:endParaRPr lang="en-US" altLang="zh-CN" dirty="0"/>
          </a:p>
          <a:p>
            <a:pPr>
              <a:defRPr/>
            </a:pPr>
            <a:r>
              <a:rPr lang="zh-CN" altLang="zh-CN" dirty="0"/>
              <a:t>剖析了分组聚合方法</a:t>
            </a:r>
            <a:r>
              <a:rPr lang="en-US" altLang="zh-CN" dirty="0" err="1"/>
              <a:t>groupby</a:t>
            </a:r>
            <a:r>
              <a:rPr lang="zh-CN" altLang="zh-CN" dirty="0"/>
              <a:t>的原理，用法和三种聚合方法。</a:t>
            </a:r>
            <a:endParaRPr lang="en-US" altLang="zh-CN" dirty="0"/>
          </a:p>
          <a:p>
            <a:pPr>
              <a:defRPr/>
            </a:pPr>
            <a:r>
              <a:rPr lang="zh-CN" altLang="zh-CN" dirty="0"/>
              <a:t>展现了透视表与交叉表的制作方法。</a:t>
            </a:r>
            <a:endParaRPr lang="en-US" altLang="zh-CN" dirty="0"/>
          </a:p>
          <a:p>
            <a:pPr marL="0" indent="0">
              <a:buFont typeface="Wingdings" panose="05000000000000000000" pitchFamily="2" charset="2"/>
              <a:buNone/>
              <a:defRPr/>
            </a:pPr>
            <a:r>
              <a:rPr lang="zh-CN" altLang="zh-CN" dirty="0"/>
              <a:t>通过本章的学习，读者能够对</a:t>
            </a:r>
            <a:r>
              <a:rPr lang="en-US" altLang="zh-CN" dirty="0"/>
              <a:t>pandas</a:t>
            </a:r>
            <a:r>
              <a:rPr lang="zh-CN" altLang="zh-CN" dirty="0"/>
              <a:t>库有一个整体了解并能够利用</a:t>
            </a:r>
            <a:r>
              <a:rPr lang="en-US" altLang="zh-CN" dirty="0"/>
              <a:t>pandas</a:t>
            </a:r>
            <a:r>
              <a:rPr lang="zh-CN" altLang="zh-CN" dirty="0"/>
              <a:t>库进行基础的统计。</a:t>
            </a:r>
          </a:p>
        </p:txBody>
      </p:sp>
      <p:sp>
        <p:nvSpPr>
          <p:cNvPr id="22531" name="标题 2">
            <a:extLst>
              <a:ext uri="{FF2B5EF4-FFF2-40B4-BE49-F238E27FC236}">
                <a16:creationId xmlns:a16="http://schemas.microsoft.com/office/drawing/2014/main" id="{52C630AB-CAD8-4CF8-8692-8484F08CD3E1}"/>
              </a:ext>
            </a:extLst>
          </p:cNvPr>
          <p:cNvSpPr>
            <a:spLocks noGrp="1"/>
          </p:cNvSpPr>
          <p:nvPr>
            <p:ph type="title"/>
          </p:nvPr>
        </p:nvSpPr>
        <p:spPr/>
        <p:txBody>
          <a:bodyPr/>
          <a:lstStyle/>
          <a:p>
            <a:r>
              <a:rPr lang="zh-CN" altLang="en-US"/>
              <a:t>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F9F32262-164A-4780-BBE8-86F6A7DC3CB7}"/>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EC62B006-E7D3-4D44-A278-EB6A864510F8}"/>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latin typeface="Arial" charset="0"/>
              <a:ea typeface="宋体"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A3687AE2-EBDC-4FAF-A65E-6B2C9FA1DB9C}"/>
              </a:ext>
            </a:extLst>
          </p:cNvPr>
          <p:cNvCxnSpPr>
            <a:cxnSpLocks/>
          </p:cNvCxnSpPr>
          <p:nvPr/>
        </p:nvCxnSpPr>
        <p:spPr>
          <a:xfrm>
            <a:off x="3265488" y="1830388"/>
            <a:ext cx="4762" cy="33258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67C6FA4-5728-4448-B8AB-1010D97C77F8}"/>
              </a:ext>
            </a:extLst>
          </p:cNvPr>
          <p:cNvSpPr>
            <a:spLocks noChangeShapeType="1"/>
          </p:cNvSpPr>
          <p:nvPr/>
        </p:nvSpPr>
        <p:spPr bwMode="auto">
          <a:xfrm>
            <a:off x="2649538" y="24225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FDE8AA82-22A8-4860-B069-DB1DC421BD77}"/>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9704D76A-3AE5-4039-9777-FE0CF605E515}"/>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7178" name="标题 3">
            <a:extLst>
              <a:ext uri="{FF2B5EF4-FFF2-40B4-BE49-F238E27FC236}">
                <a16:creationId xmlns:a16="http://schemas.microsoft.com/office/drawing/2014/main" id="{1F77F95F-6D4C-41F5-9EA5-743CE5C30889}"/>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BC1F6108-2ED3-4C2B-AA50-1ED2BDE3E9DE}"/>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5" name="Oval 15">
            <a:extLst>
              <a:ext uri="{FF2B5EF4-FFF2-40B4-BE49-F238E27FC236}">
                <a16:creationId xmlns:a16="http://schemas.microsoft.com/office/drawing/2014/main" id="{B64F42B0-A1F5-483D-867C-C47F7868596B}"/>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2F5B68BD-3482-4A04-9FEF-BAC206F72D64}"/>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22" name="Oval 15">
            <a:extLst>
              <a:ext uri="{FF2B5EF4-FFF2-40B4-BE49-F238E27FC236}">
                <a16:creationId xmlns:a16="http://schemas.microsoft.com/office/drawing/2014/main" id="{1D4919AA-C5AA-46B8-BB9D-7E17BBC765E8}"/>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9C4058-30C0-4C47-8B53-26E97E238B03}"/>
              </a:ext>
            </a:extLst>
          </p:cNvPr>
          <p:cNvSpPr>
            <a:spLocks noGrp="1"/>
          </p:cNvSpPr>
          <p:nvPr>
            <p:ph idx="1"/>
          </p:nvPr>
        </p:nvSpPr>
        <p:spPr>
          <a:xfrm>
            <a:off x="247650" y="1770063"/>
            <a:ext cx="11768138" cy="4368800"/>
          </a:xfrm>
        </p:spPr>
        <p:txBody>
          <a:bodyPr/>
          <a:lstStyle/>
          <a:p>
            <a:pPr>
              <a:spcBef>
                <a:spcPts val="400"/>
              </a:spcBef>
              <a:defRPr/>
            </a:pPr>
            <a:r>
              <a:rPr lang="zh-CN" altLang="en-US" dirty="0"/>
              <a:t>该</a:t>
            </a:r>
            <a:r>
              <a:rPr lang="zh-CN" altLang="zh-CN" dirty="0"/>
              <a:t>方法提供的是分组聚合步骤中的拆分功能，能根据索引或字段对数据进行分组。其常用参数与使用格式如下。</a:t>
            </a:r>
            <a:endParaRPr lang="en-US" altLang="zh-CN" dirty="0"/>
          </a:p>
          <a:p>
            <a:pPr marL="0" indent="0">
              <a:spcBef>
                <a:spcPts val="400"/>
              </a:spcBef>
              <a:buFont typeface="Wingdings" panose="05000000000000000000" pitchFamily="2" charset="2"/>
              <a:buNone/>
              <a:defRPr/>
            </a:pPr>
            <a:r>
              <a:rPr lang="en-US" altLang="zh-CN" i="1" dirty="0"/>
              <a:t>     </a:t>
            </a:r>
            <a:r>
              <a:rPr lang="en-US" altLang="zh-CN" sz="2200" i="1" dirty="0" err="1">
                <a:latin typeface="Times New Roman" pitchFamily="18" charset="0"/>
              </a:rPr>
              <a:t>DataFrame.</a:t>
            </a:r>
            <a:r>
              <a:rPr lang="en-US" altLang="zh-CN" sz="2200" b="1" i="1" dirty="0" err="1">
                <a:latin typeface="Times New Roman" pitchFamily="18" charset="0"/>
              </a:rPr>
              <a:t>groupby</a:t>
            </a:r>
            <a:r>
              <a:rPr lang="en-US" altLang="zh-CN" sz="2200" i="1" dirty="0">
                <a:latin typeface="Times New Roman" pitchFamily="18" charset="0"/>
              </a:rPr>
              <a:t>(by=None, axis=0, level=None, </a:t>
            </a:r>
            <a:r>
              <a:rPr lang="en-US" altLang="zh-CN" sz="2200" i="1" dirty="0" err="1">
                <a:latin typeface="Times New Roman" pitchFamily="18" charset="0"/>
              </a:rPr>
              <a:t>as_index</a:t>
            </a:r>
            <a:r>
              <a:rPr lang="en-US" altLang="zh-CN" sz="2200" i="1" dirty="0">
                <a:latin typeface="Times New Roman" pitchFamily="18" charset="0"/>
              </a:rPr>
              <a:t>=True, sort=True, </a:t>
            </a:r>
            <a:r>
              <a:rPr lang="en-US" altLang="zh-CN" sz="2200" i="1" dirty="0" err="1">
                <a:latin typeface="Times New Roman" pitchFamily="18" charset="0"/>
              </a:rPr>
              <a:t>group_keys</a:t>
            </a:r>
            <a:r>
              <a:rPr lang="en-US" altLang="zh-CN" sz="2200" i="1" dirty="0">
                <a:latin typeface="Times New Roman" pitchFamily="18" charset="0"/>
              </a:rPr>
              <a:t>=True, squeeze=False, **</a:t>
            </a:r>
            <a:r>
              <a:rPr lang="en-US" altLang="zh-CN" sz="2200" i="1" dirty="0" err="1">
                <a:latin typeface="Times New Roman" pitchFamily="18" charset="0"/>
              </a:rPr>
              <a:t>kwargs</a:t>
            </a:r>
            <a:r>
              <a:rPr lang="en-US" altLang="zh-CN" sz="2200" i="1" dirty="0">
                <a:latin typeface="Times New Roman" pitchFamily="18" charset="0"/>
              </a:rPr>
              <a:t>)</a:t>
            </a:r>
            <a:endParaRPr lang="zh-CN" altLang="en-US" sz="2200" dirty="0">
              <a:latin typeface="Times New Roman" pitchFamily="18" charset="0"/>
            </a:endParaRPr>
          </a:p>
        </p:txBody>
      </p:sp>
      <p:sp>
        <p:nvSpPr>
          <p:cNvPr id="8195" name="标题 2">
            <a:extLst>
              <a:ext uri="{FF2B5EF4-FFF2-40B4-BE49-F238E27FC236}">
                <a16:creationId xmlns:a16="http://schemas.microsoft.com/office/drawing/2014/main" id="{BA2A2FA3-C1C0-424C-B37C-67D92D446777}"/>
              </a:ext>
            </a:extLst>
          </p:cNvPr>
          <p:cNvSpPr>
            <a:spLocks noGrp="1"/>
          </p:cNvSpPr>
          <p:nvPr>
            <p:ph type="title"/>
          </p:nvPr>
        </p:nvSpPr>
        <p:spPr/>
        <p:txBody>
          <a:bodyPr/>
          <a:lstStyle/>
          <a:p>
            <a:r>
              <a:rPr lang="zh-CN" altLang="en-US"/>
              <a:t>使用</a:t>
            </a:r>
            <a:r>
              <a:rPr lang="en-US" altLang="zh-CN"/>
              <a:t>groupby</a:t>
            </a:r>
            <a:r>
              <a:rPr lang="zh-CN" altLang="en-US"/>
              <a:t>方法拆分数据</a:t>
            </a:r>
          </a:p>
        </p:txBody>
      </p:sp>
      <p:sp>
        <p:nvSpPr>
          <p:cNvPr id="8196" name="内容占位符 3">
            <a:extLst>
              <a:ext uri="{FF2B5EF4-FFF2-40B4-BE49-F238E27FC236}">
                <a16:creationId xmlns:a16="http://schemas.microsoft.com/office/drawing/2014/main" id="{FCD8E337-CF68-47CF-A32A-C8310E2754BE}"/>
              </a:ext>
            </a:extLst>
          </p:cNvPr>
          <p:cNvSpPr>
            <a:spLocks noGrp="1"/>
          </p:cNvSpPr>
          <p:nvPr>
            <p:ph idx="10"/>
          </p:nvPr>
        </p:nvSpPr>
        <p:spPr/>
        <p:txBody>
          <a:bodyPr/>
          <a:lstStyle/>
          <a:p>
            <a:r>
              <a:rPr lang="en-US" altLang="zh-CN" b="1"/>
              <a:t>groupby</a:t>
            </a:r>
            <a:r>
              <a:rPr altLang="zh-CN" b="1"/>
              <a:t>方法的参数及其说明</a:t>
            </a:r>
            <a:endParaRPr b="1"/>
          </a:p>
        </p:txBody>
      </p:sp>
      <p:graphicFrame>
        <p:nvGraphicFramePr>
          <p:cNvPr id="5" name="表格 4">
            <a:extLst>
              <a:ext uri="{FF2B5EF4-FFF2-40B4-BE49-F238E27FC236}">
                <a16:creationId xmlns:a16="http://schemas.microsoft.com/office/drawing/2014/main" id="{D15EB1E0-3995-437A-827B-88AF4D7B4B0E}"/>
              </a:ext>
            </a:extLst>
          </p:cNvPr>
          <p:cNvGraphicFramePr>
            <a:graphicFrameLocks noGrp="1"/>
          </p:cNvGraphicFramePr>
          <p:nvPr>
            <p:extLst>
              <p:ext uri="{D42A27DB-BD31-4B8C-83A1-F6EECF244321}">
                <p14:modId xmlns:p14="http://schemas.microsoft.com/office/powerpoint/2010/main" val="2073088091"/>
              </p:ext>
            </p:extLst>
          </p:nvPr>
        </p:nvGraphicFramePr>
        <p:xfrm>
          <a:off x="849520" y="3312768"/>
          <a:ext cx="7489411" cy="3442523"/>
        </p:xfrm>
        <a:graphic>
          <a:graphicData uri="http://schemas.openxmlformats.org/drawingml/2006/table">
            <a:tbl>
              <a:tblPr firstRow="1" firstCol="1" bandRow="1">
                <a:tableStyleId>{5C22544A-7EE6-4342-B048-85BDC9FD1C3A}</a:tableStyleId>
              </a:tblPr>
              <a:tblGrid>
                <a:gridCol w="1206567">
                  <a:extLst>
                    <a:ext uri="{9D8B030D-6E8A-4147-A177-3AD203B41FA5}">
                      <a16:colId xmlns:a16="http://schemas.microsoft.com/office/drawing/2014/main" val="20000"/>
                    </a:ext>
                  </a:extLst>
                </a:gridCol>
                <a:gridCol w="6282844">
                  <a:extLst>
                    <a:ext uri="{9D8B030D-6E8A-4147-A177-3AD203B41FA5}">
                      <a16:colId xmlns:a16="http://schemas.microsoft.com/office/drawing/2014/main" val="20001"/>
                    </a:ext>
                  </a:extLst>
                </a:gridCol>
              </a:tblGrid>
              <a:tr h="411569">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24167" marR="24167"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4167" marR="24167" marT="0" marB="0" anchor="ctr"/>
                </a:tc>
                <a:extLst>
                  <a:ext uri="{0D108BD9-81ED-4DB2-BD59-A6C34878D82A}">
                    <a16:rowId xmlns:a16="http://schemas.microsoft.com/office/drawing/2014/main" val="10000"/>
                  </a:ext>
                </a:extLst>
              </a:tr>
              <a:tr h="360078">
                <a:tc>
                  <a:txBody>
                    <a:bodyPr/>
                    <a:lstStyle/>
                    <a:p>
                      <a:pPr algn="ctr">
                        <a:spcAft>
                          <a:spcPts val="0"/>
                        </a:spcAft>
                      </a:pPr>
                      <a:r>
                        <a:rPr lang="en-US" sz="1600" kern="0">
                          <a:effectLst/>
                          <a:latin typeface="微软雅黑" pitchFamily="34" charset="-122"/>
                          <a:ea typeface="微软雅黑" pitchFamily="34" charset="-122"/>
                        </a:rPr>
                        <a:t>by</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a:effectLst/>
                          <a:latin typeface="微软雅黑" pitchFamily="34" charset="-122"/>
                          <a:ea typeface="微软雅黑" pitchFamily="34" charset="-122"/>
                        </a:rPr>
                        <a:t>list</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string</a:t>
                      </a:r>
                      <a:r>
                        <a:rPr lang="zh-CN" sz="1600" kern="0" dirty="0">
                          <a:effectLst/>
                          <a:latin typeface="微软雅黑" pitchFamily="34" charset="-122"/>
                          <a:ea typeface="微软雅黑" pitchFamily="34" charset="-122"/>
                        </a:rPr>
                        <a:t>，</a:t>
                      </a:r>
                      <a:r>
                        <a:rPr lang="en-US" sz="1600" kern="0" dirty="0">
                          <a:effectLst/>
                          <a:latin typeface="微软雅黑" pitchFamily="34" charset="-122"/>
                          <a:ea typeface="微软雅黑" pitchFamily="34" charset="-122"/>
                        </a:rPr>
                        <a:t>mapping</a:t>
                      </a:r>
                      <a:r>
                        <a:rPr lang="zh-CN" sz="1600" kern="0" dirty="0">
                          <a:effectLst/>
                          <a:latin typeface="微软雅黑" pitchFamily="34" charset="-122"/>
                          <a:ea typeface="微软雅黑" pitchFamily="34" charset="-122"/>
                        </a:rPr>
                        <a:t>或</a:t>
                      </a:r>
                      <a:r>
                        <a:rPr lang="en-US" sz="1600" kern="0" dirty="0">
                          <a:effectLst/>
                          <a:latin typeface="微软雅黑" pitchFamily="34" charset="-122"/>
                          <a:ea typeface="微软雅黑" pitchFamily="34" charset="-122"/>
                        </a:rPr>
                        <a:t>generator</a:t>
                      </a:r>
                      <a:r>
                        <a:rPr lang="zh-CN" sz="1600" kern="0" dirty="0">
                          <a:effectLst/>
                          <a:latin typeface="微软雅黑" pitchFamily="34" charset="-122"/>
                          <a:ea typeface="微软雅黑" pitchFamily="34" charset="-122"/>
                        </a:rPr>
                        <a:t>。用于确定进行分组的依据。无默认。</a:t>
                      </a:r>
                      <a:endParaRPr lang="zh-CN" sz="1600" kern="100" dirty="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1"/>
                  </a:ext>
                </a:extLst>
              </a:tr>
              <a:tr h="360078">
                <a:tc>
                  <a:txBody>
                    <a:bodyPr/>
                    <a:lstStyle/>
                    <a:p>
                      <a:pPr algn="ctr">
                        <a:spcAft>
                          <a:spcPts val="0"/>
                        </a:spcAft>
                      </a:pPr>
                      <a:r>
                        <a:rPr lang="en-US" sz="1600" kern="0">
                          <a:effectLst/>
                          <a:latin typeface="微软雅黑" pitchFamily="34" charset="-122"/>
                          <a:ea typeface="微软雅黑" pitchFamily="34" charset="-122"/>
                        </a:rPr>
                        <a:t>axis</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int</a:t>
                      </a:r>
                      <a:r>
                        <a:rPr lang="zh-CN" sz="1600" kern="0">
                          <a:effectLst/>
                          <a:latin typeface="微软雅黑" pitchFamily="34" charset="-122"/>
                          <a:ea typeface="微软雅黑" pitchFamily="34" charset="-122"/>
                        </a:rPr>
                        <a:t>。表示操作的轴向，默认对列进行操作。默认为</a:t>
                      </a:r>
                      <a:r>
                        <a:rPr lang="en-US" sz="1600" kern="0">
                          <a:effectLst/>
                          <a:latin typeface="微软雅黑" pitchFamily="34" charset="-122"/>
                          <a:ea typeface="微软雅黑" pitchFamily="34" charset="-122"/>
                        </a:rPr>
                        <a:t>0</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2"/>
                  </a:ext>
                </a:extLst>
              </a:tr>
              <a:tr h="360078">
                <a:tc>
                  <a:txBody>
                    <a:bodyPr/>
                    <a:lstStyle/>
                    <a:p>
                      <a:pPr algn="ctr">
                        <a:spcAft>
                          <a:spcPts val="0"/>
                        </a:spcAft>
                      </a:pPr>
                      <a:r>
                        <a:rPr lang="en-US" sz="1600" kern="0">
                          <a:effectLst/>
                          <a:latin typeface="微软雅黑" pitchFamily="34" charset="-122"/>
                          <a:ea typeface="微软雅黑" pitchFamily="34" charset="-122"/>
                        </a:rPr>
                        <a:t>level</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int</a:t>
                      </a:r>
                      <a:r>
                        <a:rPr lang="zh-CN" sz="1600" kern="0">
                          <a:effectLst/>
                          <a:latin typeface="微软雅黑" pitchFamily="34" charset="-122"/>
                          <a:ea typeface="微软雅黑" pitchFamily="34" charset="-122"/>
                        </a:rPr>
                        <a:t>或者索引名。代表标签所在级别。默认为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3"/>
                  </a:ext>
                </a:extLst>
              </a:tr>
              <a:tr h="360078">
                <a:tc>
                  <a:txBody>
                    <a:bodyPr/>
                    <a:lstStyle/>
                    <a:p>
                      <a:pPr algn="ctr">
                        <a:spcAft>
                          <a:spcPts val="0"/>
                        </a:spcAft>
                      </a:pPr>
                      <a:r>
                        <a:rPr lang="en-US" sz="1600" kern="0">
                          <a:effectLst/>
                          <a:latin typeface="微软雅黑" pitchFamily="34" charset="-122"/>
                          <a:ea typeface="微软雅黑" pitchFamily="34" charset="-122"/>
                        </a:rPr>
                        <a:t>as_index</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boolearn</a:t>
                      </a:r>
                      <a:r>
                        <a:rPr lang="zh-CN" sz="1600" kern="0">
                          <a:effectLst/>
                          <a:latin typeface="微软雅黑" pitchFamily="34" charset="-122"/>
                          <a:ea typeface="微软雅黑" pitchFamily="34" charset="-122"/>
                        </a:rPr>
                        <a:t>。表示聚合后的聚合标签是否以</a:t>
                      </a:r>
                      <a:r>
                        <a:rPr lang="en-US" sz="1600" kern="0">
                          <a:effectLst/>
                          <a:latin typeface="微软雅黑" pitchFamily="34" charset="-122"/>
                          <a:ea typeface="微软雅黑" pitchFamily="34" charset="-122"/>
                        </a:rPr>
                        <a:t>DataFrame</a:t>
                      </a:r>
                      <a:r>
                        <a:rPr lang="zh-CN" sz="1600" kern="0">
                          <a:effectLst/>
                          <a:latin typeface="微软雅黑" pitchFamily="34" charset="-122"/>
                          <a:ea typeface="微软雅黑" pitchFamily="34" charset="-122"/>
                        </a:rPr>
                        <a:t>索引形式输出。默认为</a:t>
                      </a:r>
                      <a:r>
                        <a:rPr lang="en-US" sz="1600" kern="0">
                          <a:effectLst/>
                          <a:latin typeface="微软雅黑" pitchFamily="34" charset="-122"/>
                          <a:ea typeface="微软雅黑" pitchFamily="34" charset="-122"/>
                        </a:rPr>
                        <a:t>True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4"/>
                  </a:ext>
                </a:extLst>
              </a:tr>
              <a:tr h="360078">
                <a:tc>
                  <a:txBody>
                    <a:bodyPr/>
                    <a:lstStyle/>
                    <a:p>
                      <a:pPr algn="ctr">
                        <a:spcAft>
                          <a:spcPts val="0"/>
                        </a:spcAft>
                      </a:pPr>
                      <a:r>
                        <a:rPr lang="en-US" sz="1600" kern="0">
                          <a:effectLst/>
                          <a:latin typeface="微软雅黑" pitchFamily="34" charset="-122"/>
                          <a:ea typeface="微软雅黑" pitchFamily="34" charset="-122"/>
                        </a:rPr>
                        <a:t>sort</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boolearn</a:t>
                      </a:r>
                      <a:r>
                        <a:rPr lang="zh-CN" sz="1600" kern="0">
                          <a:effectLst/>
                          <a:latin typeface="微软雅黑" pitchFamily="34" charset="-122"/>
                          <a:ea typeface="微软雅黑" pitchFamily="34" charset="-122"/>
                        </a:rPr>
                        <a:t>。表示是否对分组依据分组标签进行排序。默认为</a:t>
                      </a:r>
                      <a:r>
                        <a:rPr lang="en-US" sz="1600" kern="0">
                          <a:effectLst/>
                          <a:latin typeface="微软雅黑" pitchFamily="34" charset="-122"/>
                          <a:ea typeface="微软雅黑" pitchFamily="34" charset="-122"/>
                        </a:rPr>
                        <a:t>True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5"/>
                  </a:ext>
                </a:extLst>
              </a:tr>
              <a:tr h="360078">
                <a:tc>
                  <a:txBody>
                    <a:bodyPr/>
                    <a:lstStyle/>
                    <a:p>
                      <a:pPr algn="ctr">
                        <a:spcAft>
                          <a:spcPts val="0"/>
                        </a:spcAft>
                      </a:pPr>
                      <a:r>
                        <a:rPr lang="en-US" sz="1600" kern="0">
                          <a:effectLst/>
                          <a:latin typeface="微软雅黑" pitchFamily="34" charset="-122"/>
                          <a:ea typeface="微软雅黑" pitchFamily="34" charset="-122"/>
                        </a:rPr>
                        <a:t>group_keys</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boolearn</a:t>
                      </a:r>
                      <a:r>
                        <a:rPr lang="zh-CN" sz="1600" kern="0">
                          <a:effectLst/>
                          <a:latin typeface="微软雅黑" pitchFamily="34" charset="-122"/>
                          <a:ea typeface="微软雅黑" pitchFamily="34" charset="-122"/>
                        </a:rPr>
                        <a:t>。表示是否显示分组标签的名称。默认为</a:t>
                      </a:r>
                      <a:r>
                        <a:rPr lang="en-US" sz="1600" kern="0">
                          <a:effectLst/>
                          <a:latin typeface="微软雅黑" pitchFamily="34" charset="-122"/>
                          <a:ea typeface="微软雅黑" pitchFamily="34" charset="-122"/>
                        </a:rPr>
                        <a:t>True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6"/>
                  </a:ext>
                </a:extLst>
              </a:tr>
              <a:tr h="360078">
                <a:tc>
                  <a:txBody>
                    <a:bodyPr/>
                    <a:lstStyle/>
                    <a:p>
                      <a:pPr algn="ctr">
                        <a:spcAft>
                          <a:spcPts val="0"/>
                        </a:spcAft>
                      </a:pPr>
                      <a:r>
                        <a:rPr lang="en-US" sz="1600" kern="0">
                          <a:effectLst/>
                          <a:latin typeface="微软雅黑" pitchFamily="34" charset="-122"/>
                          <a:ea typeface="微软雅黑" pitchFamily="34" charset="-122"/>
                        </a:rPr>
                        <a:t>squeeze</a:t>
                      </a:r>
                      <a:endParaRPr lang="zh-CN" sz="16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。表示是否在允许的情况下对返回数据进行降维。默认为</a:t>
                      </a:r>
                      <a:r>
                        <a:rPr lang="en-US"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a:extLst>
              <a:ext uri="{FF2B5EF4-FFF2-40B4-BE49-F238E27FC236}">
                <a16:creationId xmlns:a16="http://schemas.microsoft.com/office/drawing/2014/main" id="{F34D52D0-A1C0-46D2-B296-45F9A642830C}"/>
              </a:ext>
            </a:extLst>
          </p:cNvPr>
          <p:cNvSpPr>
            <a:spLocks noGrp="1"/>
          </p:cNvSpPr>
          <p:nvPr>
            <p:ph idx="1"/>
          </p:nvPr>
        </p:nvSpPr>
        <p:spPr>
          <a:xfrm>
            <a:off x="247650" y="1770063"/>
            <a:ext cx="11768138" cy="4368800"/>
          </a:xfrm>
        </p:spPr>
        <p:txBody>
          <a:bodyPr/>
          <a:lstStyle/>
          <a:p>
            <a:pPr marL="361950" indent="-361950"/>
            <a:r>
              <a:rPr lang="zh-CN" altLang="zh-CN"/>
              <a:t>如果传入的是一个函数则对索引进行计算并分组</a:t>
            </a:r>
            <a:r>
              <a:rPr lang="zh-CN" altLang="en-US"/>
              <a:t>。</a:t>
            </a:r>
            <a:endParaRPr lang="en-US" altLang="zh-CN"/>
          </a:p>
          <a:p>
            <a:pPr marL="361950" indent="-361950"/>
            <a:r>
              <a:rPr lang="zh-CN" altLang="zh-CN"/>
              <a:t>如果传入的是一个字典或者</a:t>
            </a:r>
            <a:r>
              <a:rPr lang="en-US" altLang="zh-CN"/>
              <a:t>Series</a:t>
            </a:r>
            <a:r>
              <a:rPr lang="zh-CN" altLang="zh-CN"/>
              <a:t>则字典或者</a:t>
            </a:r>
            <a:r>
              <a:rPr lang="en-US" altLang="zh-CN"/>
              <a:t>Series</a:t>
            </a:r>
            <a:r>
              <a:rPr lang="zh-CN" altLang="zh-CN"/>
              <a:t>的值用来做分组依据</a:t>
            </a:r>
            <a:r>
              <a:rPr lang="zh-CN" altLang="en-US"/>
              <a:t>。</a:t>
            </a:r>
            <a:endParaRPr lang="en-US" altLang="zh-CN"/>
          </a:p>
          <a:p>
            <a:pPr marL="361950" indent="-361950"/>
            <a:r>
              <a:rPr lang="zh-CN" altLang="zh-CN"/>
              <a:t>如果传入一个</a:t>
            </a:r>
            <a:r>
              <a:rPr lang="en-US" altLang="zh-CN"/>
              <a:t>NumPy</a:t>
            </a:r>
            <a:r>
              <a:rPr lang="zh-CN" altLang="zh-CN"/>
              <a:t>数组则数据的元素作为分组依据</a:t>
            </a:r>
            <a:r>
              <a:rPr lang="zh-CN" altLang="en-US"/>
              <a:t>。</a:t>
            </a:r>
            <a:endParaRPr lang="en-US" altLang="zh-CN"/>
          </a:p>
          <a:p>
            <a:pPr marL="361950" indent="-361950"/>
            <a:r>
              <a:rPr lang="zh-CN" altLang="zh-CN"/>
              <a:t>如果传入的是字符串或者字符串列表则使用这些字符串所代表的字段作为分组依据。</a:t>
            </a:r>
            <a:endParaRPr lang="zh-CN" altLang="en-US" sz="2200">
              <a:latin typeface="Times New Roman" panose="02020603050405020304" pitchFamily="18" charset="0"/>
            </a:endParaRPr>
          </a:p>
        </p:txBody>
      </p:sp>
      <p:sp>
        <p:nvSpPr>
          <p:cNvPr id="9219" name="标题 2">
            <a:extLst>
              <a:ext uri="{FF2B5EF4-FFF2-40B4-BE49-F238E27FC236}">
                <a16:creationId xmlns:a16="http://schemas.microsoft.com/office/drawing/2014/main" id="{E59CA38B-C509-42BF-B021-7D0C3E160A2D}"/>
              </a:ext>
            </a:extLst>
          </p:cNvPr>
          <p:cNvSpPr>
            <a:spLocks noGrp="1"/>
          </p:cNvSpPr>
          <p:nvPr>
            <p:ph type="title"/>
          </p:nvPr>
        </p:nvSpPr>
        <p:spPr/>
        <p:txBody>
          <a:bodyPr/>
          <a:lstStyle/>
          <a:p>
            <a:r>
              <a:rPr lang="zh-CN" altLang="en-US"/>
              <a:t>使用</a:t>
            </a:r>
            <a:r>
              <a:rPr lang="en-US" altLang="zh-CN"/>
              <a:t>groupby</a:t>
            </a:r>
            <a:r>
              <a:rPr lang="zh-CN" altLang="en-US"/>
              <a:t>方法拆分数据</a:t>
            </a:r>
          </a:p>
        </p:txBody>
      </p:sp>
      <p:sp>
        <p:nvSpPr>
          <p:cNvPr id="9220" name="内容占位符 3">
            <a:extLst>
              <a:ext uri="{FF2B5EF4-FFF2-40B4-BE49-F238E27FC236}">
                <a16:creationId xmlns:a16="http://schemas.microsoft.com/office/drawing/2014/main" id="{BB859E75-D0A1-4E8D-91CD-3C308386B627}"/>
              </a:ext>
            </a:extLst>
          </p:cNvPr>
          <p:cNvSpPr>
            <a:spLocks noGrp="1"/>
          </p:cNvSpPr>
          <p:nvPr>
            <p:ph idx="10"/>
          </p:nvPr>
        </p:nvSpPr>
        <p:spPr/>
        <p:txBody>
          <a:bodyPr/>
          <a:lstStyle/>
          <a:p>
            <a:r>
              <a:rPr lang="en-US" altLang="zh-CN" b="1"/>
              <a:t>groupby</a:t>
            </a:r>
            <a:r>
              <a:rPr altLang="zh-CN" b="1"/>
              <a:t>方法的参数及其说明</a:t>
            </a:r>
            <a:r>
              <a:rPr lang="en-US" altLang="zh-CN"/>
              <a:t>——by</a:t>
            </a:r>
            <a:r>
              <a:rPr altLang="zh-CN"/>
              <a:t>参数</a:t>
            </a:r>
            <a:r>
              <a:t>的特别</a:t>
            </a:r>
            <a:r>
              <a:rPr altLang="zh-CN"/>
              <a:t>说明</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F2C05FB4-7EFA-4940-B4FF-F0497DE4C2C6}"/>
              </a:ext>
            </a:extLst>
          </p:cNvPr>
          <p:cNvSpPr>
            <a:spLocks noGrp="1"/>
          </p:cNvSpPr>
          <p:nvPr>
            <p:ph idx="1"/>
          </p:nvPr>
        </p:nvSpPr>
        <p:spPr>
          <a:xfrm>
            <a:off x="247650" y="1770063"/>
            <a:ext cx="11768138" cy="4368800"/>
          </a:xfrm>
        </p:spPr>
        <p:txBody>
          <a:bodyPr/>
          <a:lstStyle/>
          <a:p>
            <a:pPr marL="361950" indent="-361950">
              <a:spcBef>
                <a:spcPts val="400"/>
              </a:spcBef>
            </a:pPr>
            <a:r>
              <a:rPr lang="zh-CN" altLang="en-US"/>
              <a:t>用</a:t>
            </a:r>
            <a:r>
              <a:rPr lang="en-US" altLang="zh-CN"/>
              <a:t>groupby</a:t>
            </a:r>
            <a:r>
              <a:rPr lang="zh-CN" altLang="en-US"/>
              <a:t>方法</a:t>
            </a:r>
            <a:r>
              <a:rPr lang="zh-CN" altLang="zh-CN"/>
              <a:t>分组后的结果并不能直接查看，而是被存在内存中，输出的是内存地址。实际上分组后的数据对象</a:t>
            </a:r>
            <a:r>
              <a:rPr lang="en-US" altLang="zh-CN"/>
              <a:t>GroupBy</a:t>
            </a:r>
            <a:r>
              <a:rPr lang="zh-CN" altLang="zh-CN"/>
              <a:t>类似</a:t>
            </a:r>
            <a:r>
              <a:rPr lang="en-US" altLang="zh-CN"/>
              <a:t>Series</a:t>
            </a:r>
            <a:r>
              <a:rPr lang="zh-CN" altLang="zh-CN"/>
              <a:t>与</a:t>
            </a:r>
            <a:r>
              <a:rPr lang="en-US" altLang="zh-CN"/>
              <a:t>DataFrame</a:t>
            </a:r>
            <a:r>
              <a:rPr lang="zh-CN" altLang="zh-CN"/>
              <a:t>，是</a:t>
            </a:r>
            <a:r>
              <a:rPr lang="en-US" altLang="zh-CN"/>
              <a:t>pandas</a:t>
            </a:r>
            <a:r>
              <a:rPr lang="zh-CN" altLang="zh-CN"/>
              <a:t>提供的一种对象。</a:t>
            </a:r>
            <a:r>
              <a:rPr lang="en-US" altLang="zh-CN"/>
              <a:t>GroupBy</a:t>
            </a:r>
            <a:r>
              <a:rPr lang="zh-CN" altLang="zh-CN"/>
              <a:t>对象常用的描述性统计方法如</a:t>
            </a:r>
            <a:r>
              <a:rPr lang="zh-CN" altLang="en-US"/>
              <a:t>下。</a:t>
            </a:r>
          </a:p>
        </p:txBody>
      </p:sp>
      <p:sp>
        <p:nvSpPr>
          <p:cNvPr id="10243" name="标题 2">
            <a:extLst>
              <a:ext uri="{FF2B5EF4-FFF2-40B4-BE49-F238E27FC236}">
                <a16:creationId xmlns:a16="http://schemas.microsoft.com/office/drawing/2014/main" id="{13C7CFD8-941B-4E8F-B2FD-4C0A9B91A7EA}"/>
              </a:ext>
            </a:extLst>
          </p:cNvPr>
          <p:cNvSpPr>
            <a:spLocks noGrp="1"/>
          </p:cNvSpPr>
          <p:nvPr>
            <p:ph type="title"/>
          </p:nvPr>
        </p:nvSpPr>
        <p:spPr/>
        <p:txBody>
          <a:bodyPr/>
          <a:lstStyle/>
          <a:p>
            <a:r>
              <a:rPr lang="zh-CN" altLang="en-US"/>
              <a:t>使用</a:t>
            </a:r>
            <a:r>
              <a:rPr lang="en-US" altLang="zh-CN"/>
              <a:t>groupby</a:t>
            </a:r>
            <a:r>
              <a:rPr lang="zh-CN" altLang="en-US"/>
              <a:t>方法拆分数据</a:t>
            </a:r>
          </a:p>
        </p:txBody>
      </p:sp>
      <p:sp>
        <p:nvSpPr>
          <p:cNvPr id="10244" name="内容占位符 3">
            <a:extLst>
              <a:ext uri="{FF2B5EF4-FFF2-40B4-BE49-F238E27FC236}">
                <a16:creationId xmlns:a16="http://schemas.microsoft.com/office/drawing/2014/main" id="{3F7E0261-BC38-4585-9718-F2CDB74C278C}"/>
              </a:ext>
            </a:extLst>
          </p:cNvPr>
          <p:cNvSpPr>
            <a:spLocks noGrp="1"/>
          </p:cNvSpPr>
          <p:nvPr>
            <p:ph idx="10"/>
          </p:nvPr>
        </p:nvSpPr>
        <p:spPr/>
        <p:txBody>
          <a:bodyPr/>
          <a:lstStyle/>
          <a:p>
            <a:r>
              <a:rPr lang="en-US" altLang="zh-CN" b="1"/>
              <a:t>GroupBy</a:t>
            </a:r>
            <a:r>
              <a:rPr altLang="zh-CN" b="1"/>
              <a:t>对象常用的描述性统计方法</a:t>
            </a:r>
            <a:endParaRPr b="1"/>
          </a:p>
        </p:txBody>
      </p:sp>
      <p:graphicFrame>
        <p:nvGraphicFramePr>
          <p:cNvPr id="5" name="表格 4">
            <a:extLst>
              <a:ext uri="{FF2B5EF4-FFF2-40B4-BE49-F238E27FC236}">
                <a16:creationId xmlns:a16="http://schemas.microsoft.com/office/drawing/2014/main" id="{5EAB81FA-3DCF-41B3-88D3-F2E1DDD96A41}"/>
              </a:ext>
            </a:extLst>
          </p:cNvPr>
          <p:cNvGraphicFramePr>
            <a:graphicFrameLocks noGrp="1"/>
          </p:cNvGraphicFramePr>
          <p:nvPr/>
        </p:nvGraphicFramePr>
        <p:xfrm>
          <a:off x="646113" y="2924175"/>
          <a:ext cx="10302875" cy="2982912"/>
        </p:xfrm>
        <a:graphic>
          <a:graphicData uri="http://schemas.openxmlformats.org/drawingml/2006/table">
            <a:tbl>
              <a:tblPr firstRow="1" bandRow="1">
                <a:tableStyleId>{5C22544A-7EE6-4342-B048-85BDC9FD1C3A}</a:tableStyleId>
              </a:tblPr>
              <a:tblGrid>
                <a:gridCol w="1815919">
                  <a:extLst>
                    <a:ext uri="{9D8B030D-6E8A-4147-A177-3AD203B41FA5}">
                      <a16:colId xmlns:a16="http://schemas.microsoft.com/office/drawing/2014/main" val="20000"/>
                    </a:ext>
                  </a:extLst>
                </a:gridCol>
                <a:gridCol w="3300944">
                  <a:extLst>
                    <a:ext uri="{9D8B030D-6E8A-4147-A177-3AD203B41FA5}">
                      <a16:colId xmlns:a16="http://schemas.microsoft.com/office/drawing/2014/main" val="20001"/>
                    </a:ext>
                  </a:extLst>
                </a:gridCol>
                <a:gridCol w="1825222">
                  <a:extLst>
                    <a:ext uri="{9D8B030D-6E8A-4147-A177-3AD203B41FA5}">
                      <a16:colId xmlns:a16="http://schemas.microsoft.com/office/drawing/2014/main" val="20002"/>
                    </a:ext>
                  </a:extLst>
                </a:gridCol>
                <a:gridCol w="3360790">
                  <a:extLst>
                    <a:ext uri="{9D8B030D-6E8A-4147-A177-3AD203B41FA5}">
                      <a16:colId xmlns:a16="http://schemas.microsoft.com/office/drawing/2014/main" val="20003"/>
                    </a:ext>
                  </a:extLst>
                </a:gridCol>
              </a:tblGrid>
              <a:tr h="431991">
                <a:tc>
                  <a:txBody>
                    <a:bodyPr/>
                    <a:lstStyle/>
                    <a:p>
                      <a:pPr algn="ctr">
                        <a:lnSpc>
                          <a:spcPct val="150000"/>
                        </a:lnSpc>
                        <a:spcAft>
                          <a:spcPts val="0"/>
                        </a:spcAft>
                      </a:pPr>
                      <a:r>
                        <a:rPr lang="zh-CN" sz="1800" kern="0">
                          <a:effectLst/>
                          <a:latin typeface="微软雅黑" pitchFamily="34" charset="-122"/>
                          <a:ea typeface="微软雅黑" pitchFamily="34" charset="-122"/>
                        </a:rPr>
                        <a:t>方法名称</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0"/>
                  </a:ext>
                </a:extLst>
              </a:tr>
              <a:tr h="822957">
                <a:tc>
                  <a:txBody>
                    <a:bodyPr/>
                    <a:lstStyle/>
                    <a:p>
                      <a:pPr algn="ctr">
                        <a:lnSpc>
                          <a:spcPct val="150000"/>
                        </a:lnSpc>
                        <a:spcAft>
                          <a:spcPts val="0"/>
                        </a:spcAft>
                      </a:pPr>
                      <a:r>
                        <a:rPr lang="en-US" sz="1800" kern="0" dirty="0">
                          <a:effectLst/>
                          <a:latin typeface="微软雅黑" pitchFamily="34" charset="-122"/>
                          <a:ea typeface="微软雅黑" pitchFamily="34" charset="-122"/>
                        </a:rPr>
                        <a:t>count</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计算分组的数目，包括缺失值。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err="1">
                          <a:effectLst/>
                          <a:latin typeface="微软雅黑" pitchFamily="34" charset="-122"/>
                          <a:ea typeface="微软雅黑" pitchFamily="34" charset="-122"/>
                        </a:rPr>
                        <a:t>cumcount</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对每个分组中组员的进行标记，</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至</a:t>
                      </a:r>
                      <a:r>
                        <a:rPr lang="en-US" sz="1800" kern="0">
                          <a:effectLst/>
                          <a:latin typeface="微软雅黑" pitchFamily="34" charset="-122"/>
                          <a:ea typeface="微软雅黑" pitchFamily="34" charset="-122"/>
                        </a:rPr>
                        <a:t>n-1</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1"/>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head</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返回每组的前</a:t>
                      </a:r>
                      <a:r>
                        <a:rPr lang="en-US" sz="1800" kern="0">
                          <a:effectLst/>
                          <a:latin typeface="微软雅黑" pitchFamily="34" charset="-122"/>
                          <a:ea typeface="微软雅黑" pitchFamily="34" charset="-122"/>
                        </a:rPr>
                        <a:t>n</a:t>
                      </a:r>
                      <a:r>
                        <a:rPr lang="zh-CN" sz="1800" kern="0">
                          <a:effectLst/>
                          <a:latin typeface="微软雅黑" pitchFamily="34" charset="-122"/>
                          <a:ea typeface="微软雅黑" pitchFamily="34" charset="-122"/>
                        </a:rPr>
                        <a:t>个值。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size</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返回每组的大小。</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2"/>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max</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返回每组最大值。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min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返回每组最小值。</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3"/>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mean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返回每组的均值。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err="1">
                          <a:effectLst/>
                          <a:latin typeface="微软雅黑" pitchFamily="34" charset="-122"/>
                          <a:ea typeface="微软雅黑" pitchFamily="34" charset="-122"/>
                        </a:rPr>
                        <a:t>std</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返回每组的标准差。</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4"/>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median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返回每组的中位数。</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sum</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返回每组的和。</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24581-A58B-4E4D-9BC8-591C55B5F427}"/>
              </a:ext>
            </a:extLst>
          </p:cNvPr>
          <p:cNvSpPr>
            <a:spLocks noGrp="1"/>
          </p:cNvSpPr>
          <p:nvPr>
            <p:ph idx="1"/>
          </p:nvPr>
        </p:nvSpPr>
        <p:spPr/>
        <p:txBody>
          <a:bodyPr/>
          <a:lstStyle/>
          <a:p>
            <a:pPr>
              <a:spcBef>
                <a:spcPts val="400"/>
              </a:spcBef>
              <a:defRPr/>
            </a:pPr>
            <a:r>
              <a:rPr lang="en-US" altLang="zh-CN" dirty="0" err="1"/>
              <a:t>agg</a:t>
            </a:r>
            <a:r>
              <a:rPr lang="zh-CN" altLang="zh-CN" dirty="0"/>
              <a:t>，</a:t>
            </a:r>
            <a:r>
              <a:rPr lang="en-US" altLang="zh-CN" dirty="0"/>
              <a:t>aggregate</a:t>
            </a:r>
            <a:r>
              <a:rPr lang="zh-CN" altLang="zh-CN" dirty="0"/>
              <a:t>方法都支持对每个分组应用某函数，包括</a:t>
            </a:r>
            <a:r>
              <a:rPr lang="en-US" altLang="zh-CN" dirty="0"/>
              <a:t>Python</a:t>
            </a:r>
            <a:r>
              <a:rPr lang="zh-CN" altLang="zh-CN" dirty="0"/>
              <a:t>内置函数或自定义函数。同时这两个方法能够也能够直接对</a:t>
            </a:r>
            <a:r>
              <a:rPr lang="en-US" altLang="zh-CN" dirty="0" err="1"/>
              <a:t>DataFrame</a:t>
            </a:r>
            <a:r>
              <a:rPr lang="zh-CN" altLang="zh-CN" dirty="0"/>
              <a:t>进行函数应用操作。</a:t>
            </a:r>
            <a:endParaRPr lang="en-US" altLang="zh-CN" dirty="0"/>
          </a:p>
          <a:p>
            <a:pPr>
              <a:spcBef>
                <a:spcPts val="400"/>
              </a:spcBef>
              <a:defRPr/>
            </a:pPr>
            <a:r>
              <a:rPr lang="zh-CN" altLang="zh-CN" dirty="0"/>
              <a:t>在正常使用过程中，</a:t>
            </a:r>
            <a:r>
              <a:rPr lang="en-US" altLang="zh-CN" dirty="0" err="1"/>
              <a:t>agg</a:t>
            </a:r>
            <a:r>
              <a:rPr lang="zh-CN" altLang="zh-CN" dirty="0"/>
              <a:t>函数和</a:t>
            </a:r>
            <a:r>
              <a:rPr lang="en-US" altLang="zh-CN" dirty="0"/>
              <a:t>aggregate</a:t>
            </a:r>
            <a:r>
              <a:rPr lang="zh-CN" altLang="zh-CN" dirty="0"/>
              <a:t>函数对</a:t>
            </a:r>
            <a:r>
              <a:rPr lang="en-US" altLang="zh-CN" dirty="0" err="1"/>
              <a:t>DataFrame</a:t>
            </a:r>
            <a:r>
              <a:rPr lang="zh-CN" altLang="zh-CN" dirty="0"/>
              <a:t>对象操作时功能几乎完全相同，因此只需要掌握其中一个函数即可。</a:t>
            </a:r>
            <a:r>
              <a:rPr lang="zh-CN" altLang="en-US" dirty="0"/>
              <a:t>它们的</a:t>
            </a:r>
            <a:r>
              <a:rPr lang="zh-CN" altLang="zh-CN" dirty="0"/>
              <a:t>参数说明如</a:t>
            </a:r>
            <a:r>
              <a:rPr lang="zh-CN" altLang="en-US" dirty="0"/>
              <a:t>下表。</a:t>
            </a:r>
            <a:endParaRPr lang="en-US" altLang="zh-CN" dirty="0"/>
          </a:p>
          <a:p>
            <a:pPr marL="0" indent="0">
              <a:spcBef>
                <a:spcPts val="400"/>
              </a:spcBef>
              <a:buFont typeface="Wingdings" panose="05000000000000000000" pitchFamily="2" charset="2"/>
              <a:buNone/>
              <a:defRPr/>
            </a:pPr>
            <a:r>
              <a:rPr lang="en-US" altLang="zh-CN" sz="2200" i="1" dirty="0">
                <a:latin typeface="Times New Roman" pitchFamily="18" charset="0"/>
              </a:rPr>
              <a:t>     </a:t>
            </a:r>
            <a:r>
              <a:rPr lang="en-US" altLang="zh-CN" sz="2200" i="1" dirty="0" err="1">
                <a:latin typeface="Times New Roman" pitchFamily="18" charset="0"/>
              </a:rPr>
              <a:t>DataFrame.</a:t>
            </a:r>
            <a:r>
              <a:rPr lang="en-US" altLang="zh-CN" sz="2200" b="1" i="1" dirty="0" err="1">
                <a:latin typeface="Times New Roman" pitchFamily="18" charset="0"/>
              </a:rPr>
              <a:t>agg</a:t>
            </a:r>
            <a:r>
              <a:rPr lang="en-US" altLang="zh-CN" sz="2200" i="1" dirty="0">
                <a:latin typeface="Times New Roman" pitchFamily="18" charset="0"/>
              </a:rPr>
              <a:t>(</a:t>
            </a:r>
            <a:r>
              <a:rPr lang="en-US" altLang="zh-CN" sz="2200" i="1" dirty="0" err="1">
                <a:latin typeface="Times New Roman" pitchFamily="18" charset="0"/>
              </a:rPr>
              <a:t>func</a:t>
            </a:r>
            <a:r>
              <a:rPr lang="en-US" altLang="zh-CN" sz="2200" i="1" dirty="0">
                <a:latin typeface="Times New Roman" pitchFamily="18" charset="0"/>
              </a:rPr>
              <a:t>, axis=0, *</a:t>
            </a:r>
            <a:r>
              <a:rPr lang="en-US" altLang="zh-CN" sz="2200" i="1" dirty="0" err="1">
                <a:latin typeface="Times New Roman" pitchFamily="18" charset="0"/>
              </a:rPr>
              <a:t>args</a:t>
            </a:r>
            <a:r>
              <a:rPr lang="en-US" altLang="zh-CN" sz="2200" i="1" dirty="0">
                <a:latin typeface="Times New Roman" pitchFamily="18" charset="0"/>
              </a:rPr>
              <a:t>, **</a:t>
            </a:r>
            <a:r>
              <a:rPr lang="en-US" altLang="zh-CN" sz="2200" i="1" dirty="0" err="1">
                <a:latin typeface="Times New Roman" pitchFamily="18" charset="0"/>
              </a:rPr>
              <a:t>kwargs</a:t>
            </a:r>
            <a:r>
              <a:rPr lang="en-US" altLang="zh-CN" sz="2200" i="1" dirty="0">
                <a:latin typeface="Times New Roman" pitchFamily="18" charset="0"/>
              </a:rPr>
              <a:t>)</a:t>
            </a:r>
            <a:endParaRPr lang="zh-CN" altLang="zh-CN" sz="2200" dirty="0">
              <a:latin typeface="Times New Roman" pitchFamily="18" charset="0"/>
            </a:endParaRPr>
          </a:p>
          <a:p>
            <a:pPr marL="0" indent="0">
              <a:spcBef>
                <a:spcPts val="400"/>
              </a:spcBef>
              <a:buFont typeface="Wingdings" panose="05000000000000000000" pitchFamily="2" charset="2"/>
              <a:buNone/>
              <a:defRPr/>
            </a:pPr>
            <a:r>
              <a:rPr lang="en-US" altLang="zh-CN" sz="2200" i="1" dirty="0">
                <a:latin typeface="Times New Roman" pitchFamily="18" charset="0"/>
              </a:rPr>
              <a:t>     </a:t>
            </a:r>
            <a:r>
              <a:rPr lang="en-US" altLang="zh-CN" sz="2200" i="1" dirty="0" err="1">
                <a:latin typeface="Times New Roman" pitchFamily="18" charset="0"/>
              </a:rPr>
              <a:t>DataFrame.</a:t>
            </a:r>
            <a:r>
              <a:rPr lang="en-US" altLang="zh-CN" sz="2200" b="1" i="1" dirty="0" err="1">
                <a:latin typeface="Times New Roman" pitchFamily="18" charset="0"/>
              </a:rPr>
              <a:t>aggregate</a:t>
            </a:r>
            <a:r>
              <a:rPr lang="en-US" altLang="zh-CN" sz="2200" i="1" dirty="0">
                <a:latin typeface="Times New Roman" pitchFamily="18" charset="0"/>
              </a:rPr>
              <a:t>(</a:t>
            </a:r>
            <a:r>
              <a:rPr lang="en-US" altLang="zh-CN" sz="2200" i="1" dirty="0" err="1">
                <a:latin typeface="Times New Roman" pitchFamily="18" charset="0"/>
              </a:rPr>
              <a:t>func</a:t>
            </a:r>
            <a:r>
              <a:rPr lang="en-US" altLang="zh-CN" sz="2200" i="1" dirty="0">
                <a:latin typeface="Times New Roman" pitchFamily="18" charset="0"/>
              </a:rPr>
              <a:t>, axis=0, *</a:t>
            </a:r>
            <a:r>
              <a:rPr lang="en-US" altLang="zh-CN" sz="2200" i="1" dirty="0" err="1">
                <a:latin typeface="Times New Roman" pitchFamily="18" charset="0"/>
              </a:rPr>
              <a:t>args</a:t>
            </a:r>
            <a:r>
              <a:rPr lang="en-US" altLang="zh-CN" sz="2200" i="1" dirty="0">
                <a:latin typeface="Times New Roman" pitchFamily="18" charset="0"/>
              </a:rPr>
              <a:t>, **</a:t>
            </a:r>
            <a:r>
              <a:rPr lang="en-US" altLang="zh-CN" sz="2200" i="1" dirty="0" err="1">
                <a:latin typeface="Times New Roman" pitchFamily="18" charset="0"/>
              </a:rPr>
              <a:t>kwargs</a:t>
            </a:r>
            <a:r>
              <a:rPr lang="en-US" altLang="zh-CN" sz="2200" i="1" dirty="0">
                <a:latin typeface="Times New Roman" pitchFamily="18" charset="0"/>
              </a:rPr>
              <a:t>)</a:t>
            </a:r>
            <a:endParaRPr lang="zh-CN" altLang="en-US" sz="2200" dirty="0">
              <a:latin typeface="Times New Roman" pitchFamily="18" charset="0"/>
            </a:endParaRPr>
          </a:p>
        </p:txBody>
      </p:sp>
      <p:sp>
        <p:nvSpPr>
          <p:cNvPr id="11267" name="标题 2">
            <a:extLst>
              <a:ext uri="{FF2B5EF4-FFF2-40B4-BE49-F238E27FC236}">
                <a16:creationId xmlns:a16="http://schemas.microsoft.com/office/drawing/2014/main" id="{DAF463AE-DA1C-432B-AF9C-B12FB4B81B0C}"/>
              </a:ext>
            </a:extLst>
          </p:cNvPr>
          <p:cNvSpPr>
            <a:spLocks noGrp="1"/>
          </p:cNvSpPr>
          <p:nvPr>
            <p:ph type="title"/>
          </p:nvPr>
        </p:nvSpPr>
        <p:spPr/>
        <p:txBody>
          <a:bodyPr/>
          <a:lstStyle/>
          <a:p>
            <a:r>
              <a:rPr lang="zh-CN" altLang="en-US"/>
              <a:t>使用</a:t>
            </a:r>
            <a:r>
              <a:rPr lang="en-US" altLang="zh-CN"/>
              <a:t>agg</a:t>
            </a:r>
            <a:r>
              <a:rPr lang="zh-CN" altLang="en-US"/>
              <a:t>方法聚合数据</a:t>
            </a:r>
          </a:p>
        </p:txBody>
      </p:sp>
      <p:sp>
        <p:nvSpPr>
          <p:cNvPr id="11268" name="内容占位符 3">
            <a:extLst>
              <a:ext uri="{FF2B5EF4-FFF2-40B4-BE49-F238E27FC236}">
                <a16:creationId xmlns:a16="http://schemas.microsoft.com/office/drawing/2014/main" id="{81284EAE-AF53-43DA-9622-DEC516BFFB97}"/>
              </a:ext>
            </a:extLst>
          </p:cNvPr>
          <p:cNvSpPr>
            <a:spLocks noGrp="1"/>
          </p:cNvSpPr>
          <p:nvPr>
            <p:ph idx="10"/>
          </p:nvPr>
        </p:nvSpPr>
        <p:spPr/>
        <p:txBody>
          <a:bodyPr/>
          <a:lstStyle/>
          <a:p>
            <a:r>
              <a:rPr lang="en-US" altLang="zh-CN" b="1"/>
              <a:t>agg</a:t>
            </a:r>
            <a:r>
              <a:rPr altLang="zh-CN" b="1"/>
              <a:t>和</a:t>
            </a:r>
            <a:r>
              <a:rPr lang="en-US" altLang="zh-CN" b="1"/>
              <a:t>aggregate</a:t>
            </a:r>
            <a:r>
              <a:rPr altLang="zh-CN" b="1"/>
              <a:t>函数参数及其说明</a:t>
            </a:r>
            <a:endParaRPr b="1"/>
          </a:p>
        </p:txBody>
      </p:sp>
      <p:graphicFrame>
        <p:nvGraphicFramePr>
          <p:cNvPr id="5" name="表格 4">
            <a:extLst>
              <a:ext uri="{FF2B5EF4-FFF2-40B4-BE49-F238E27FC236}">
                <a16:creationId xmlns:a16="http://schemas.microsoft.com/office/drawing/2014/main" id="{CC0B9E94-BADE-41A0-871F-557BDC685CC1}"/>
              </a:ext>
            </a:extLst>
          </p:cNvPr>
          <p:cNvGraphicFramePr>
            <a:graphicFrameLocks noGrp="1"/>
          </p:cNvGraphicFramePr>
          <p:nvPr/>
        </p:nvGraphicFramePr>
        <p:xfrm>
          <a:off x="1308100" y="4740275"/>
          <a:ext cx="9310688" cy="1295400"/>
        </p:xfrm>
        <a:graphic>
          <a:graphicData uri="http://schemas.openxmlformats.org/drawingml/2006/table">
            <a:tbl>
              <a:tblPr firstRow="1" firstCol="1" bandRow="1">
                <a:tableStyleId>{5C22544A-7EE6-4342-B048-85BDC9FD1C3A}</a:tableStyleId>
              </a:tblPr>
              <a:tblGrid>
                <a:gridCol w="2091266">
                  <a:extLst>
                    <a:ext uri="{9D8B030D-6E8A-4147-A177-3AD203B41FA5}">
                      <a16:colId xmlns:a16="http://schemas.microsoft.com/office/drawing/2014/main" val="20000"/>
                    </a:ext>
                  </a:extLst>
                </a:gridCol>
                <a:gridCol w="7219422">
                  <a:extLst>
                    <a:ext uri="{9D8B030D-6E8A-4147-A177-3AD203B41FA5}">
                      <a16:colId xmlns:a16="http://schemas.microsoft.com/office/drawing/2014/main" val="20001"/>
                    </a:ext>
                  </a:extLst>
                </a:gridCol>
              </a:tblGrid>
              <a:tr h="431800">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68570" marR="68570"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0"/>
                  </a:ext>
                </a:extLst>
              </a:tr>
              <a:tr h="431800">
                <a:tc>
                  <a:txBody>
                    <a:bodyPr/>
                    <a:lstStyle/>
                    <a:p>
                      <a:pPr algn="ctr">
                        <a:lnSpc>
                          <a:spcPct val="150000"/>
                        </a:lnSpc>
                        <a:spcAft>
                          <a:spcPts val="0"/>
                        </a:spcAft>
                      </a:pPr>
                      <a:r>
                        <a:rPr lang="en-US" sz="1800" b="0" kern="0">
                          <a:effectLst/>
                          <a:latin typeface="微软雅黑" pitchFamily="34" charset="-122"/>
                          <a:ea typeface="微软雅黑" pitchFamily="34" charset="-122"/>
                        </a:rPr>
                        <a:t>func</a:t>
                      </a:r>
                      <a:endParaRPr lang="zh-CN" sz="1800" b="0" kern="100">
                        <a:effectLst/>
                        <a:latin typeface="微软雅黑" pitchFamily="34" charset="-122"/>
                        <a:ea typeface="微软雅黑" pitchFamily="34" charset="-122"/>
                        <a:cs typeface="宋体"/>
                      </a:endParaRPr>
                    </a:p>
                  </a:txBody>
                  <a:tcPr marL="68570" marR="68570" marT="0" marB="0" anchor="ctr"/>
                </a:tc>
                <a:tc>
                  <a:txBody>
                    <a:bodyPr/>
                    <a:lstStyle/>
                    <a:p>
                      <a:pPr algn="just">
                        <a:lnSpc>
                          <a:spcPct val="150000"/>
                        </a:lnSpc>
                        <a:spcAft>
                          <a:spcPts val="0"/>
                        </a:spcAft>
                      </a:pPr>
                      <a:r>
                        <a:rPr lang="zh-CN" altLang="en-US" sz="1800" kern="0" dirty="0">
                          <a:effectLst/>
                          <a:latin typeface="微软雅黑" pitchFamily="34" charset="-122"/>
                          <a:ea typeface="微软雅黑" pitchFamily="34" charset="-122"/>
                        </a:rPr>
                        <a:t>接</a:t>
                      </a:r>
                      <a:r>
                        <a:rPr lang="zh-CN" sz="1800" kern="0" dirty="0">
                          <a:effectLst/>
                          <a:latin typeface="微软雅黑" pitchFamily="34" charset="-122"/>
                          <a:ea typeface="微软雅黑" pitchFamily="34" charset="-122"/>
                        </a:rPr>
                        <a:t>收</a:t>
                      </a:r>
                      <a:r>
                        <a:rPr lang="en-US" sz="1800" kern="0" dirty="0">
                          <a:effectLst/>
                          <a:latin typeface="微软雅黑" pitchFamily="34" charset="-122"/>
                          <a:ea typeface="微软雅黑" pitchFamily="34" charset="-122"/>
                        </a:rPr>
                        <a:t>list</a:t>
                      </a:r>
                      <a:r>
                        <a:rPr lang="zh-CN" sz="1800" kern="0" dirty="0">
                          <a:effectLst/>
                          <a:latin typeface="微软雅黑" pitchFamily="34" charset="-122"/>
                          <a:ea typeface="微软雅黑" pitchFamily="34" charset="-122"/>
                        </a:rPr>
                        <a:t>、</a:t>
                      </a:r>
                      <a:r>
                        <a:rPr lang="en-US" sz="1800" kern="0" dirty="0" err="1">
                          <a:effectLst/>
                          <a:latin typeface="微软雅黑" pitchFamily="34" charset="-122"/>
                          <a:ea typeface="微软雅黑" pitchFamily="34" charset="-122"/>
                        </a:rPr>
                        <a:t>dict</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function</a:t>
                      </a:r>
                      <a:r>
                        <a:rPr lang="zh-CN" sz="1800" kern="0" dirty="0">
                          <a:effectLst/>
                          <a:latin typeface="微软雅黑" pitchFamily="34" charset="-122"/>
                          <a:ea typeface="微软雅黑" pitchFamily="34" charset="-122"/>
                        </a:rPr>
                        <a:t>。表示应用于每行／每列的函数。无默认。</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1"/>
                  </a:ext>
                </a:extLst>
              </a:tr>
              <a:tr h="431800">
                <a:tc>
                  <a:txBody>
                    <a:bodyPr/>
                    <a:lstStyle/>
                    <a:p>
                      <a:pPr algn="ctr">
                        <a:lnSpc>
                          <a:spcPct val="150000"/>
                        </a:lnSpc>
                        <a:spcAft>
                          <a:spcPts val="0"/>
                        </a:spcAft>
                      </a:pPr>
                      <a:r>
                        <a:rPr lang="en-US" sz="1800" b="0" kern="0" dirty="0">
                          <a:effectLst/>
                          <a:latin typeface="微软雅黑" pitchFamily="34" charset="-122"/>
                          <a:ea typeface="微软雅黑" pitchFamily="34" charset="-122"/>
                        </a:rPr>
                        <a:t>axis</a:t>
                      </a:r>
                      <a:endParaRPr lang="zh-CN" sz="1800" b="0" kern="100" dirty="0">
                        <a:effectLst/>
                        <a:latin typeface="微软雅黑" pitchFamily="34" charset="-122"/>
                        <a:ea typeface="微软雅黑" pitchFamily="34" charset="-122"/>
                        <a:cs typeface="宋体"/>
                      </a:endParaRPr>
                    </a:p>
                  </a:txBody>
                  <a:tcPr marL="68570" marR="68570"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0</a:t>
                      </a:r>
                      <a:r>
                        <a:rPr lang="zh-CN" sz="1800" kern="0" dirty="0">
                          <a:effectLst/>
                          <a:latin typeface="微软雅黑" pitchFamily="34" charset="-122"/>
                          <a:ea typeface="微软雅黑" pitchFamily="34" charset="-122"/>
                        </a:rPr>
                        <a:t>或</a:t>
                      </a: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。代表操作的轴向。默认为</a:t>
                      </a:r>
                      <a:r>
                        <a:rPr lang="en-US" sz="1800" kern="0" dirty="0">
                          <a:effectLst/>
                          <a:latin typeface="微软雅黑" pitchFamily="34" charset="-122"/>
                          <a:ea typeface="微软雅黑" pitchFamily="34" charset="-122"/>
                        </a:rPr>
                        <a:t>0</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8D7E230C-98C6-4398-832E-FE92FAFCD56F}"/>
              </a:ext>
            </a:extLst>
          </p:cNvPr>
          <p:cNvSpPr>
            <a:spLocks noGrp="1"/>
          </p:cNvSpPr>
          <p:nvPr>
            <p:ph idx="1"/>
          </p:nvPr>
        </p:nvSpPr>
        <p:spPr/>
        <p:txBody>
          <a:bodyPr/>
          <a:lstStyle/>
          <a:p>
            <a:pPr marL="361950" indent="-361950"/>
            <a:r>
              <a:rPr lang="zh-CN" altLang="zh-CN"/>
              <a:t>可以使用</a:t>
            </a:r>
            <a:r>
              <a:rPr lang="en-US" altLang="zh-CN"/>
              <a:t>agg</a:t>
            </a:r>
            <a:r>
              <a:rPr lang="zh-CN" altLang="zh-CN"/>
              <a:t>方法一次求出当前数据中所有菜品销量和售价的总和与均值</a:t>
            </a:r>
            <a:r>
              <a:rPr lang="zh-CN" altLang="en-US"/>
              <a:t>，如</a:t>
            </a:r>
            <a:r>
              <a:rPr lang="en-US" altLang="zh-CN"/>
              <a:t>detail[['counts','amounts']].agg([np.sum,np.mean]))</a:t>
            </a:r>
            <a:r>
              <a:rPr lang="zh-CN" altLang="en-US"/>
              <a:t>。</a:t>
            </a:r>
            <a:endParaRPr lang="en-US" altLang="zh-CN"/>
          </a:p>
          <a:p>
            <a:pPr marL="361950" indent="-361950"/>
            <a:r>
              <a:rPr lang="zh-CN" altLang="zh-CN"/>
              <a:t>对于某个字段希望只做求均值操作，而对另一个字段则希望只做求和操作</a:t>
            </a:r>
            <a:r>
              <a:rPr lang="zh-CN" altLang="en-US"/>
              <a:t>，可以</a:t>
            </a:r>
            <a:r>
              <a:rPr lang="zh-CN" altLang="zh-CN"/>
              <a:t>使用字典的方式，将两个字段名分别作为</a:t>
            </a:r>
            <a:r>
              <a:rPr lang="en-US" altLang="zh-CN"/>
              <a:t>key</a:t>
            </a:r>
            <a:r>
              <a:rPr lang="zh-CN" altLang="zh-CN"/>
              <a:t>，然后将</a:t>
            </a:r>
            <a:r>
              <a:rPr lang="en-US" altLang="zh-CN"/>
              <a:t>NumPy</a:t>
            </a:r>
            <a:r>
              <a:rPr lang="zh-CN" altLang="zh-CN"/>
              <a:t>库的求和与求均值的函数分别作为</a:t>
            </a:r>
            <a:r>
              <a:rPr lang="en-US" altLang="zh-CN"/>
              <a:t>value</a:t>
            </a:r>
            <a:r>
              <a:rPr lang="zh-CN" altLang="en-US"/>
              <a:t>，如</a:t>
            </a:r>
            <a:r>
              <a:rPr lang="en-US" altLang="zh-CN"/>
              <a:t>detail.agg({'counts':np.sum,'amounts':np.mean}))</a:t>
            </a:r>
            <a:r>
              <a:rPr lang="zh-CN" altLang="en-US"/>
              <a:t>。</a:t>
            </a:r>
            <a:endParaRPr lang="en-US" altLang="zh-CN"/>
          </a:p>
          <a:p>
            <a:pPr marL="361950" indent="-361950"/>
            <a:r>
              <a:rPr lang="zh-CN" altLang="zh-CN"/>
              <a:t>在某些时候还希望求出某个字段的多个统计量，某些字段则只需要求一个统计量，此时只需要将字典对应</a:t>
            </a:r>
            <a:r>
              <a:rPr lang="en-US" altLang="zh-CN"/>
              <a:t>key</a:t>
            </a:r>
            <a:r>
              <a:rPr lang="zh-CN" altLang="zh-CN"/>
              <a:t>的</a:t>
            </a:r>
            <a:r>
              <a:rPr lang="en-US" altLang="zh-CN"/>
              <a:t>value</a:t>
            </a:r>
            <a:r>
              <a:rPr lang="zh-CN" altLang="zh-CN"/>
              <a:t>变为列表，列表元素为多个目标的统计量即可</a:t>
            </a:r>
            <a:r>
              <a:rPr lang="zh-CN" altLang="en-US"/>
              <a:t>，如</a:t>
            </a:r>
            <a:r>
              <a:rPr lang="en-US" altLang="zh-CN"/>
              <a:t>detail.agg({'counts':np.sum,'amounts':[np.mean,np.sum]}))</a:t>
            </a:r>
            <a:endParaRPr lang="zh-CN" altLang="en-US"/>
          </a:p>
        </p:txBody>
      </p:sp>
      <p:sp>
        <p:nvSpPr>
          <p:cNvPr id="12291" name="标题 2">
            <a:extLst>
              <a:ext uri="{FF2B5EF4-FFF2-40B4-BE49-F238E27FC236}">
                <a16:creationId xmlns:a16="http://schemas.microsoft.com/office/drawing/2014/main" id="{1EE8B4C7-1D2E-4074-9B6B-5DAC0DB06B3F}"/>
              </a:ext>
            </a:extLst>
          </p:cNvPr>
          <p:cNvSpPr>
            <a:spLocks noGrp="1"/>
          </p:cNvSpPr>
          <p:nvPr>
            <p:ph type="title"/>
          </p:nvPr>
        </p:nvSpPr>
        <p:spPr/>
        <p:txBody>
          <a:bodyPr/>
          <a:lstStyle/>
          <a:p>
            <a:r>
              <a:rPr lang="zh-CN" altLang="en-US"/>
              <a:t>使用</a:t>
            </a:r>
            <a:r>
              <a:rPr lang="en-US" altLang="zh-CN"/>
              <a:t>agg</a:t>
            </a:r>
            <a:r>
              <a:rPr lang="zh-CN" altLang="en-US"/>
              <a:t>方法聚合数据</a:t>
            </a:r>
          </a:p>
        </p:txBody>
      </p:sp>
      <p:sp>
        <p:nvSpPr>
          <p:cNvPr id="12292" name="内容占位符 3">
            <a:extLst>
              <a:ext uri="{FF2B5EF4-FFF2-40B4-BE49-F238E27FC236}">
                <a16:creationId xmlns:a16="http://schemas.microsoft.com/office/drawing/2014/main" id="{31B411AB-7DA5-4B61-92B6-B8A129859A83}"/>
              </a:ext>
            </a:extLst>
          </p:cNvPr>
          <p:cNvSpPr>
            <a:spLocks noGrp="1"/>
          </p:cNvSpPr>
          <p:nvPr>
            <p:ph idx="10"/>
          </p:nvPr>
        </p:nvSpPr>
        <p:spPr/>
        <p:txBody>
          <a:bodyPr/>
          <a:lstStyle/>
          <a:p>
            <a:r>
              <a:rPr lang="en-US" altLang="zh-CN" b="1"/>
              <a:t>agg</a:t>
            </a:r>
            <a:r>
              <a:rPr b="1"/>
              <a:t>方法求统计量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A1A2110B-4FE7-4EA5-B7ED-F6FD8015C3B5}"/>
              </a:ext>
            </a:extLst>
          </p:cNvPr>
          <p:cNvSpPr>
            <a:spLocks noGrp="1"/>
          </p:cNvSpPr>
          <p:nvPr>
            <p:ph idx="1"/>
          </p:nvPr>
        </p:nvSpPr>
        <p:spPr/>
        <p:txBody>
          <a:bodyPr/>
          <a:lstStyle/>
          <a:p>
            <a:pPr marL="361950" indent="-361950"/>
            <a:r>
              <a:rPr lang="zh-CN" altLang="en-US"/>
              <a:t>在</a:t>
            </a:r>
            <a:r>
              <a:rPr lang="en-US" altLang="zh-CN"/>
              <a:t>agg</a:t>
            </a:r>
            <a:r>
              <a:rPr lang="zh-CN" altLang="zh-CN"/>
              <a:t>方法可传入读者自定义的函数</a:t>
            </a:r>
            <a:r>
              <a:rPr lang="zh-CN" altLang="en-US"/>
              <a:t>。</a:t>
            </a:r>
            <a:endParaRPr lang="en-US" altLang="zh-CN"/>
          </a:p>
          <a:p>
            <a:pPr marL="361950" indent="-361950"/>
            <a:r>
              <a:rPr lang="zh-CN" altLang="zh-CN"/>
              <a:t>使用自定义函数需要注意的是</a:t>
            </a:r>
            <a:r>
              <a:rPr lang="en-US" altLang="zh-CN"/>
              <a:t>NumPy</a:t>
            </a:r>
            <a:r>
              <a:rPr lang="zh-CN" altLang="zh-CN"/>
              <a:t>库中的函数</a:t>
            </a:r>
            <a:r>
              <a:rPr lang="en-US" altLang="zh-CN"/>
              <a:t>np.mean</a:t>
            </a:r>
            <a:r>
              <a:rPr lang="zh-CN" altLang="zh-CN"/>
              <a:t>，</a:t>
            </a:r>
            <a:r>
              <a:rPr lang="en-US" altLang="zh-CN"/>
              <a:t>np.median</a:t>
            </a:r>
            <a:r>
              <a:rPr lang="zh-CN" altLang="zh-CN"/>
              <a:t>，</a:t>
            </a:r>
            <a:r>
              <a:rPr lang="en-US" altLang="zh-CN"/>
              <a:t>np.prod</a:t>
            </a:r>
            <a:r>
              <a:rPr lang="zh-CN" altLang="zh-CN"/>
              <a:t>，</a:t>
            </a:r>
            <a:r>
              <a:rPr lang="en-US" altLang="zh-CN"/>
              <a:t>np.sum</a:t>
            </a:r>
            <a:r>
              <a:rPr lang="zh-CN" altLang="zh-CN"/>
              <a:t>，</a:t>
            </a:r>
            <a:r>
              <a:rPr lang="en-US" altLang="zh-CN"/>
              <a:t>np.std</a:t>
            </a:r>
            <a:r>
              <a:rPr lang="zh-CN" altLang="zh-CN"/>
              <a:t>，</a:t>
            </a:r>
            <a:r>
              <a:rPr lang="en-US" altLang="zh-CN"/>
              <a:t>np.var</a:t>
            </a:r>
            <a:r>
              <a:rPr lang="zh-CN" altLang="zh-CN"/>
              <a:t>能够在</a:t>
            </a:r>
            <a:r>
              <a:rPr lang="en-US" altLang="zh-CN"/>
              <a:t>agg</a:t>
            </a:r>
            <a:r>
              <a:rPr lang="zh-CN" altLang="zh-CN"/>
              <a:t>中直接使用，但是在自定义函数中使用</a:t>
            </a:r>
            <a:r>
              <a:rPr lang="en-US" altLang="zh-CN"/>
              <a:t>NumPy</a:t>
            </a:r>
            <a:r>
              <a:rPr lang="zh-CN" altLang="zh-CN"/>
              <a:t>库中的这些函数，如果计算的时候是单个序列则会无法得出想要的结果，如果是多列数据同时计算则不会出现这种问题</a:t>
            </a:r>
            <a:r>
              <a:rPr lang="zh-CN" altLang="en-US"/>
              <a:t>。</a:t>
            </a:r>
            <a:endParaRPr lang="en-US" altLang="zh-CN"/>
          </a:p>
          <a:p>
            <a:pPr marL="361950" indent="-361950"/>
            <a:r>
              <a:rPr lang="zh-CN" altLang="zh-CN"/>
              <a:t>使用</a:t>
            </a:r>
            <a:r>
              <a:rPr lang="en-US" altLang="zh-CN"/>
              <a:t>agg</a:t>
            </a:r>
            <a:r>
              <a:rPr lang="zh-CN" altLang="zh-CN"/>
              <a:t>方法能够实现对每一个字段每一组使用相同的函数</a:t>
            </a:r>
            <a:r>
              <a:rPr lang="zh-CN" altLang="en-US"/>
              <a:t>。</a:t>
            </a:r>
            <a:endParaRPr lang="en-US" altLang="zh-CN"/>
          </a:p>
          <a:p>
            <a:pPr marL="361950" indent="-361950"/>
            <a:r>
              <a:rPr lang="zh-CN" altLang="zh-CN"/>
              <a:t>如果需要对不同的字段应用不同的函数，则可以和</a:t>
            </a:r>
            <a:r>
              <a:rPr lang="en-US" altLang="zh-CN"/>
              <a:t>Dataframe</a:t>
            </a:r>
            <a:r>
              <a:rPr lang="zh-CN" altLang="zh-CN"/>
              <a:t>中使用</a:t>
            </a:r>
            <a:r>
              <a:rPr lang="en-US" altLang="zh-CN"/>
              <a:t>agg</a:t>
            </a:r>
            <a:r>
              <a:rPr lang="zh-CN" altLang="zh-CN"/>
              <a:t>方法相同。</a:t>
            </a:r>
            <a:endParaRPr lang="zh-CN" altLang="en-US"/>
          </a:p>
        </p:txBody>
      </p:sp>
      <p:sp>
        <p:nvSpPr>
          <p:cNvPr id="13315" name="标题 2">
            <a:extLst>
              <a:ext uri="{FF2B5EF4-FFF2-40B4-BE49-F238E27FC236}">
                <a16:creationId xmlns:a16="http://schemas.microsoft.com/office/drawing/2014/main" id="{3C6DA257-8D00-4ADA-8ABD-31C0CEDF68DD}"/>
              </a:ext>
            </a:extLst>
          </p:cNvPr>
          <p:cNvSpPr>
            <a:spLocks noGrp="1"/>
          </p:cNvSpPr>
          <p:nvPr>
            <p:ph type="title"/>
          </p:nvPr>
        </p:nvSpPr>
        <p:spPr/>
        <p:txBody>
          <a:bodyPr/>
          <a:lstStyle/>
          <a:p>
            <a:r>
              <a:rPr lang="zh-CN" altLang="en-US"/>
              <a:t>使用</a:t>
            </a:r>
            <a:r>
              <a:rPr lang="en-US" altLang="zh-CN"/>
              <a:t>agg</a:t>
            </a:r>
            <a:r>
              <a:rPr lang="zh-CN" altLang="en-US"/>
              <a:t>方法聚合数据</a:t>
            </a:r>
          </a:p>
        </p:txBody>
      </p:sp>
      <p:sp>
        <p:nvSpPr>
          <p:cNvPr id="13316" name="内容占位符 3">
            <a:extLst>
              <a:ext uri="{FF2B5EF4-FFF2-40B4-BE49-F238E27FC236}">
                <a16:creationId xmlns:a16="http://schemas.microsoft.com/office/drawing/2014/main" id="{F4639EE8-6931-4C5D-BA2F-EAC64ED4AB19}"/>
              </a:ext>
            </a:extLst>
          </p:cNvPr>
          <p:cNvSpPr>
            <a:spLocks noGrp="1"/>
          </p:cNvSpPr>
          <p:nvPr>
            <p:ph idx="10"/>
          </p:nvPr>
        </p:nvSpPr>
        <p:spPr/>
        <p:txBody>
          <a:bodyPr/>
          <a:lstStyle/>
          <a:p>
            <a:r>
              <a:rPr lang="en-US" altLang="zh-CN" b="1"/>
              <a:t>agg</a:t>
            </a:r>
            <a:r>
              <a:rPr altLang="zh-CN" b="1"/>
              <a:t>方法</a:t>
            </a:r>
            <a:r>
              <a:rPr b="1"/>
              <a:t>与</a:t>
            </a:r>
            <a:r>
              <a:rPr altLang="zh-CN" b="1"/>
              <a:t>自定义的函数</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2D547D-D624-498C-9228-BBF5C201F221}"/>
              </a:ext>
            </a:extLst>
          </p:cNvPr>
          <p:cNvSpPr>
            <a:spLocks noGrp="1"/>
          </p:cNvSpPr>
          <p:nvPr>
            <p:ph idx="1"/>
          </p:nvPr>
        </p:nvSpPr>
        <p:spPr/>
        <p:txBody>
          <a:bodyPr/>
          <a:lstStyle/>
          <a:p>
            <a:pPr>
              <a:spcBef>
                <a:spcPts val="400"/>
              </a:spcBef>
              <a:defRPr/>
            </a:pPr>
            <a:r>
              <a:rPr lang="en-US" altLang="zh-CN" dirty="0"/>
              <a:t>apply</a:t>
            </a:r>
            <a:r>
              <a:rPr lang="zh-CN" altLang="zh-CN" dirty="0"/>
              <a:t>方法类似</a:t>
            </a:r>
            <a:r>
              <a:rPr lang="en-US" altLang="zh-CN" dirty="0" err="1"/>
              <a:t>agg</a:t>
            </a:r>
            <a:r>
              <a:rPr lang="zh-CN" altLang="zh-CN" dirty="0"/>
              <a:t>方法能够将函数应用于每一列。不同之处在于</a:t>
            </a:r>
            <a:r>
              <a:rPr lang="en-US" altLang="zh-CN" dirty="0"/>
              <a:t>apply</a:t>
            </a:r>
            <a:r>
              <a:rPr lang="zh-CN" altLang="zh-CN" dirty="0"/>
              <a:t>方法相比</a:t>
            </a:r>
            <a:r>
              <a:rPr lang="en-US" altLang="zh-CN" dirty="0" err="1"/>
              <a:t>agg</a:t>
            </a:r>
            <a:r>
              <a:rPr lang="zh-CN" altLang="zh-CN" dirty="0"/>
              <a:t>方法传入的函数只能够作用于整个</a:t>
            </a:r>
            <a:r>
              <a:rPr lang="en-US" altLang="zh-CN" dirty="0" err="1"/>
              <a:t>DataFrame</a:t>
            </a:r>
            <a:r>
              <a:rPr lang="zh-CN" altLang="zh-CN" dirty="0"/>
              <a:t>或者</a:t>
            </a:r>
            <a:r>
              <a:rPr lang="en-US" altLang="zh-CN" dirty="0"/>
              <a:t>Series</a:t>
            </a:r>
            <a:r>
              <a:rPr lang="zh-CN" altLang="zh-CN" dirty="0"/>
              <a:t>，而无法像</a:t>
            </a:r>
            <a:r>
              <a:rPr lang="en-US" altLang="zh-CN" dirty="0" err="1"/>
              <a:t>agg</a:t>
            </a:r>
            <a:r>
              <a:rPr lang="zh-CN" altLang="zh-CN" dirty="0"/>
              <a:t>一样能够对不同字段，应用不同函数获取不同结果。</a:t>
            </a:r>
            <a:endParaRPr lang="en-US" altLang="zh-CN" dirty="0"/>
          </a:p>
          <a:p>
            <a:pPr>
              <a:spcBef>
                <a:spcPts val="400"/>
              </a:spcBef>
              <a:defRPr/>
            </a:pPr>
            <a:r>
              <a:rPr lang="zh-CN" altLang="zh-CN" dirty="0"/>
              <a:t>使用</a:t>
            </a:r>
            <a:r>
              <a:rPr lang="en-US" altLang="zh-CN" dirty="0"/>
              <a:t>apply</a:t>
            </a:r>
            <a:r>
              <a:rPr lang="zh-CN" altLang="zh-CN" dirty="0"/>
              <a:t>方法对</a:t>
            </a:r>
            <a:r>
              <a:rPr lang="en-US" altLang="zh-CN" dirty="0" err="1"/>
              <a:t>GroupBy</a:t>
            </a:r>
            <a:r>
              <a:rPr lang="zh-CN" altLang="zh-CN" dirty="0"/>
              <a:t>对象进行聚合操作其方法和</a:t>
            </a:r>
            <a:r>
              <a:rPr lang="en-US" altLang="zh-CN" dirty="0" err="1"/>
              <a:t>agg</a:t>
            </a:r>
            <a:r>
              <a:rPr lang="zh-CN" altLang="zh-CN" dirty="0"/>
              <a:t>方法也相同，只是使用</a:t>
            </a:r>
            <a:r>
              <a:rPr lang="en-US" altLang="zh-CN" dirty="0" err="1"/>
              <a:t>agg</a:t>
            </a:r>
            <a:r>
              <a:rPr lang="zh-CN" altLang="zh-CN" dirty="0"/>
              <a:t>方法能够实现对不同的字段进行应用不同的函数，而</a:t>
            </a:r>
            <a:r>
              <a:rPr lang="en-US" altLang="zh-CN" dirty="0"/>
              <a:t>apply</a:t>
            </a:r>
            <a:r>
              <a:rPr lang="zh-CN" altLang="zh-CN" dirty="0"/>
              <a:t>则不行</a:t>
            </a:r>
            <a:r>
              <a:rPr lang="zh-CN" altLang="en-US" dirty="0"/>
              <a:t>。</a:t>
            </a:r>
            <a:endParaRPr lang="en-US" altLang="zh-CN" i="1" dirty="0">
              <a:latin typeface="Times New Roman" pitchFamily="18" charset="0"/>
            </a:endParaRPr>
          </a:p>
        </p:txBody>
      </p:sp>
      <p:sp>
        <p:nvSpPr>
          <p:cNvPr id="14339" name="标题 2">
            <a:extLst>
              <a:ext uri="{FF2B5EF4-FFF2-40B4-BE49-F238E27FC236}">
                <a16:creationId xmlns:a16="http://schemas.microsoft.com/office/drawing/2014/main" id="{6A4C1C68-C1E5-4660-9500-FCFE493A2CCC}"/>
              </a:ext>
            </a:extLst>
          </p:cNvPr>
          <p:cNvSpPr>
            <a:spLocks noGrp="1"/>
          </p:cNvSpPr>
          <p:nvPr>
            <p:ph type="title"/>
          </p:nvPr>
        </p:nvSpPr>
        <p:spPr/>
        <p:txBody>
          <a:bodyPr/>
          <a:lstStyle/>
          <a:p>
            <a:r>
              <a:rPr lang="zh-CN" altLang="en-US" dirty="0"/>
              <a:t>使用</a:t>
            </a:r>
            <a:r>
              <a:rPr lang="en-US" altLang="zh-CN" dirty="0"/>
              <a:t>apply</a:t>
            </a:r>
            <a:r>
              <a:rPr lang="zh-CN" altLang="en-US" dirty="0"/>
              <a:t>方法聚合数据</a:t>
            </a:r>
          </a:p>
        </p:txBody>
      </p:sp>
      <p:sp>
        <p:nvSpPr>
          <p:cNvPr id="4" name="内容占位符 3">
            <a:extLst>
              <a:ext uri="{FF2B5EF4-FFF2-40B4-BE49-F238E27FC236}">
                <a16:creationId xmlns:a16="http://schemas.microsoft.com/office/drawing/2014/main" id="{21D88057-E7DF-4BE3-A20E-A1335C88C97B}"/>
              </a:ext>
            </a:extLst>
          </p:cNvPr>
          <p:cNvSpPr>
            <a:spLocks noGrp="1"/>
          </p:cNvSpPr>
          <p:nvPr>
            <p:ph idx="10"/>
          </p:nvPr>
        </p:nvSpPr>
        <p:spPr/>
        <p:txBody>
          <a:bodyPr/>
          <a:lstStyle/>
          <a:p>
            <a:r>
              <a:rPr lang="en-US" altLang="zh-CN" dirty="0"/>
              <a:t>apply</a:t>
            </a:r>
            <a:endParaRPr lang="zh-CN" altLang="en-US" dirty="0"/>
          </a:p>
        </p:txBody>
      </p:sp>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5633</TotalTime>
  <Words>2048</Words>
  <Application>Microsoft Office PowerPoint</Application>
  <PresentationFormat>宽屏</PresentationFormat>
  <Paragraphs>183</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仿宋</vt:lpstr>
      <vt:lpstr>黑体</vt:lpstr>
      <vt:lpstr>微软雅黑</vt:lpstr>
      <vt:lpstr>Arial</vt:lpstr>
      <vt:lpstr>Calibri</vt:lpstr>
      <vt:lpstr>Lucida Console</vt:lpstr>
      <vt:lpstr>Times New Roman</vt:lpstr>
      <vt:lpstr>Wingdings</vt:lpstr>
      <vt:lpstr>人邮</vt:lpstr>
      <vt:lpstr>pandas统计分析基础</vt:lpstr>
      <vt:lpstr>目录</vt:lpstr>
      <vt:lpstr>使用groupby方法拆分数据</vt:lpstr>
      <vt:lpstr>使用groupby方法拆分数据</vt:lpstr>
      <vt:lpstr>使用groupby方法拆分数据</vt:lpstr>
      <vt:lpstr>使用agg方法聚合数据</vt:lpstr>
      <vt:lpstr>使用agg方法聚合数据</vt:lpstr>
      <vt:lpstr>使用agg方法聚合数据</vt:lpstr>
      <vt:lpstr>使用apply方法聚合数据</vt:lpstr>
      <vt:lpstr>使用apply方法聚合数据</vt:lpstr>
      <vt:lpstr>使用transform方法聚合数据</vt:lpstr>
      <vt:lpstr>目录</vt:lpstr>
      <vt:lpstr>使用povit_table函数创建透视表</vt:lpstr>
      <vt:lpstr>使用povit_table函数创建透视表</vt:lpstr>
      <vt:lpstr>使用crosstab函数创建交叉表</vt:lpstr>
      <vt:lpstr>使用crosstab函数创建交叉表</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284</cp:revision>
  <dcterms:created xsi:type="dcterms:W3CDTF">2017-01-10T15:44:52Z</dcterms:created>
  <dcterms:modified xsi:type="dcterms:W3CDTF">2019-05-21T08:43:55Z</dcterms:modified>
</cp:coreProperties>
</file>