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6"/>
  </p:notesMasterIdLst>
  <p:sldIdLst>
    <p:sldId id="494" r:id="rId2"/>
    <p:sldId id="506" r:id="rId3"/>
    <p:sldId id="517" r:id="rId4"/>
    <p:sldId id="519" r:id="rId5"/>
    <p:sldId id="518" r:id="rId6"/>
    <p:sldId id="520" r:id="rId7"/>
    <p:sldId id="521" r:id="rId8"/>
    <p:sldId id="522" r:id="rId9"/>
    <p:sldId id="523" r:id="rId10"/>
    <p:sldId id="524" r:id="rId11"/>
    <p:sldId id="525" r:id="rId12"/>
    <p:sldId id="526" r:id="rId13"/>
    <p:sldId id="527" r:id="rId14"/>
    <p:sldId id="528" r:id="rId15"/>
    <p:sldId id="513" r:id="rId16"/>
    <p:sldId id="529" r:id="rId17"/>
    <p:sldId id="530" r:id="rId18"/>
    <p:sldId id="531" r:id="rId19"/>
    <p:sldId id="532" r:id="rId20"/>
    <p:sldId id="533" r:id="rId21"/>
    <p:sldId id="534" r:id="rId22"/>
    <p:sldId id="535" r:id="rId23"/>
    <p:sldId id="536" r:id="rId24"/>
    <p:sldId id="537" r:id="rId25"/>
    <p:sldId id="538" r:id="rId26"/>
    <p:sldId id="539" r:id="rId27"/>
    <p:sldId id="540" r:id="rId28"/>
    <p:sldId id="514" r:id="rId29"/>
    <p:sldId id="542" r:id="rId30"/>
    <p:sldId id="543" r:id="rId31"/>
    <p:sldId id="544" r:id="rId32"/>
    <p:sldId id="545" r:id="rId33"/>
    <p:sldId id="515" r:id="rId34"/>
    <p:sldId id="547" r:id="rId35"/>
    <p:sldId id="548" r:id="rId36"/>
    <p:sldId id="549" r:id="rId37"/>
    <p:sldId id="550" r:id="rId38"/>
    <p:sldId id="551" r:id="rId39"/>
    <p:sldId id="552" r:id="rId40"/>
    <p:sldId id="553" r:id="rId41"/>
    <p:sldId id="554" r:id="rId42"/>
    <p:sldId id="516" r:id="rId43"/>
    <p:sldId id="556" r:id="rId44"/>
    <p:sldId id="260"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64" d="100"/>
          <a:sy n="64" d="100"/>
        </p:scale>
        <p:origin x="60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72D31A8-1AC4-4927-9CBA-82C85B82A1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9D6A2994-AFF7-49E1-A34C-0940DD030FA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764FEF2-948D-4BB3-B456-E024AF243B77}" type="datetimeFigureOut">
              <a:rPr lang="zh-CN" altLang="en-US"/>
              <a:pPr>
                <a:defRPr/>
              </a:pPr>
              <a:t>2019/5/17</a:t>
            </a:fld>
            <a:endParaRPr lang="zh-CN" altLang="en-US"/>
          </a:p>
        </p:txBody>
      </p:sp>
      <p:sp>
        <p:nvSpPr>
          <p:cNvPr id="4" name="幻灯片图像占位符 3">
            <a:extLst>
              <a:ext uri="{FF2B5EF4-FFF2-40B4-BE49-F238E27FC236}">
                <a16:creationId xmlns:a16="http://schemas.microsoft.com/office/drawing/2014/main" id="{961CE327-6575-4B80-929D-B12C688FB34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19FE90F-D4BF-4F28-A249-82F6F1542CF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7EF11EB-91D6-4D6A-84E7-23925D16E1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AA13D909-6BDC-4233-9FB9-FD966CF1BC6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等线" panose="02010600030101010101" pitchFamily="2" charset="-122"/>
                <a:ea typeface="等线" panose="02010600030101010101" pitchFamily="2" charset="-122"/>
              </a:defRPr>
            </a:lvl1pPr>
          </a:lstStyle>
          <a:p>
            <a:fld id="{59386D31-5361-4582-BCB4-64143FF1A50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E3F7096-053E-4520-9FA8-583061376C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4E14B04B-0AD4-43BF-B011-3F51D90B36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杨惠</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1420813" y="4779963"/>
            <a:ext cx="13582651"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a:prstGeom prst="rect">
            <a:avLst/>
          </a:prstGeo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cxnSp>
        <p:nvCxnSpPr>
          <p:cNvPr id="20" name="直接连接符 19">
            <a:extLst>
              <a:ext uri="{FF2B5EF4-FFF2-40B4-BE49-F238E27FC236}">
                <a16:creationId xmlns:a16="http://schemas.microsoft.com/office/drawing/2014/main" id="{408A1193-D6F6-4DCD-B947-CC9C8FE5D969}"/>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F28A6F13-3003-46AD-A180-D76502B9F3E8}"/>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429148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2" y="1741968"/>
            <a:ext cx="8640000" cy="4369231"/>
          </a:xfrm>
          <a:prstGeom prst="rect">
            <a:avLst/>
          </a:prstGeom>
        </p:spPr>
        <p:txBody>
          <a:bodyPr>
            <a:noAutofit/>
          </a:bodyPr>
          <a:lstStyle>
            <a:lvl1pPr marL="272117" indent="-272117">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a:prstGeom prst="rect">
            <a:avLst/>
          </a:prstGeo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prstGeom prst="rect">
            <a:avLst/>
          </a:prstGeo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cxnSp>
        <p:nvCxnSpPr>
          <p:cNvPr id="20" name="直接连接符 19">
            <a:extLst>
              <a:ext uri="{FF2B5EF4-FFF2-40B4-BE49-F238E27FC236}">
                <a16:creationId xmlns:a16="http://schemas.microsoft.com/office/drawing/2014/main" id="{E362B948-6679-41EE-8426-B72AF877FFF2}"/>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175867D6-DBE4-4221-938F-0500141EF287}"/>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3" name="AutoShape 23">
            <a:extLst>
              <a:ext uri="{FF2B5EF4-FFF2-40B4-BE49-F238E27FC236}">
                <a16:creationId xmlns:a16="http://schemas.microsoft.com/office/drawing/2014/main" id="{C8A95885-67A1-454C-9D3F-737752FBB8E1}"/>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24" name="AutoShape 23">
            <a:extLst>
              <a:ext uri="{FF2B5EF4-FFF2-40B4-BE49-F238E27FC236}">
                <a16:creationId xmlns:a16="http://schemas.microsoft.com/office/drawing/2014/main" id="{E04DC500-D896-4327-BCF0-9B191C324863}"/>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Tree>
    <p:extLst>
      <p:ext uri="{BB962C8B-B14F-4D97-AF65-F5344CB8AC3E}">
        <p14:creationId xmlns:p14="http://schemas.microsoft.com/office/powerpoint/2010/main" val="15337317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12192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817176"/>
            <a:ext cx="8640000" cy="4339721"/>
          </a:xfrm>
          <a:prstGeom prst="rect">
            <a:avLst/>
          </a:prstGeo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a:prstGeom prst="rect">
            <a:avLst/>
          </a:prstGeo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prstGeom prst="rect">
            <a:avLst/>
          </a:prstGeo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9">
            <a:extLst>
              <a:ext uri="{FF2B5EF4-FFF2-40B4-BE49-F238E27FC236}">
                <a16:creationId xmlns:a16="http://schemas.microsoft.com/office/drawing/2014/main" id="{766721DD-50DB-4F7D-961B-0CA41D4816A1}"/>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3" name="直接连接符 14">
            <a:extLst>
              <a:ext uri="{FF2B5EF4-FFF2-40B4-BE49-F238E27FC236}">
                <a16:creationId xmlns:a16="http://schemas.microsoft.com/office/drawing/2014/main" id="{FDD52782-FF28-47CA-BF08-EAC50302C6D2}"/>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4" name="AutoShape 23">
            <a:extLst>
              <a:ext uri="{FF2B5EF4-FFF2-40B4-BE49-F238E27FC236}">
                <a16:creationId xmlns:a16="http://schemas.microsoft.com/office/drawing/2014/main" id="{CDAA5E49-221B-4234-8EAB-994D52191802}"/>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25" name="AutoShape 23">
            <a:extLst>
              <a:ext uri="{FF2B5EF4-FFF2-40B4-BE49-F238E27FC236}">
                <a16:creationId xmlns:a16="http://schemas.microsoft.com/office/drawing/2014/main" id="{DB1FBA45-BFC3-4EF2-B39A-08010E1D7C9F}"/>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Tree>
    <p:extLst>
      <p:ext uri="{BB962C8B-B14F-4D97-AF65-F5344CB8AC3E}">
        <p14:creationId xmlns:p14="http://schemas.microsoft.com/office/powerpoint/2010/main" val="6318912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3" y="1124046"/>
            <a:ext cx="8640000" cy="4987156"/>
          </a:xfrm>
          <a:prstGeom prst="rect">
            <a:avLst/>
          </a:prstGeom>
        </p:spPr>
        <p:txBody>
          <a:bodyPr>
            <a:noAutofit/>
          </a:bodyPr>
          <a:lstStyle>
            <a:lvl1pPr marL="272114" indent="-272114">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a:prstGeom prst="rect">
            <a:avLst/>
          </a:prstGeo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132449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25715113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67667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4">
            <a:extLst>
              <a:ext uri="{FF2B5EF4-FFF2-40B4-BE49-F238E27FC236}">
                <a16:creationId xmlns:a16="http://schemas.microsoft.com/office/drawing/2014/main" id="{257A5389-8131-4D12-A0B9-C53D576516B4}"/>
              </a:ext>
            </a:extLst>
          </p:cNvPr>
          <p:cNvSpPr>
            <a:spLocks noGrp="1"/>
          </p:cNvSpPr>
          <p:nvPr>
            <p:ph type="title"/>
          </p:nvPr>
        </p:nvSpPr>
        <p:spPr/>
        <p:txBody>
          <a:bodyPr/>
          <a:lstStyle/>
          <a:p>
            <a:r>
              <a:rPr lang="zh-CN" altLang="en-US" b="0">
                <a:cs typeface="Times New Roman" panose="02020603050405020304" pitchFamily="18" charset="0"/>
              </a:rPr>
              <a:t>使用</a:t>
            </a:r>
            <a:r>
              <a:rPr lang="en-US" altLang="zh-CN" b="0">
                <a:latin typeface="微软雅黑" panose="020B0503020204020204" pitchFamily="34" charset="-122"/>
                <a:cs typeface="Times New Roman" panose="02020603050405020304" pitchFamily="18" charset="0"/>
              </a:rPr>
              <a:t>pandas</a:t>
            </a:r>
            <a:r>
              <a:rPr lang="zh-CN" altLang="en-US" b="0">
                <a:cs typeface="Times New Roman" panose="02020603050405020304" pitchFamily="18" charset="0"/>
              </a:rPr>
              <a:t>进行数据预处理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B668C22C-BDCE-43A1-9BBD-0BDC75883545}"/>
              </a:ext>
            </a:extLst>
          </p:cNvPr>
          <p:cNvGraphicFramePr>
            <a:graphicFrameLocks noGrp="1"/>
          </p:cNvGraphicFramePr>
          <p:nvPr>
            <p:ph idx="1"/>
            <p:extLst>
              <p:ext uri="{D42A27DB-BD31-4B8C-83A1-F6EECF244321}">
                <p14:modId xmlns:p14="http://schemas.microsoft.com/office/powerpoint/2010/main" val="2974006155"/>
              </p:ext>
            </p:extLst>
          </p:nvPr>
        </p:nvGraphicFramePr>
        <p:xfrm>
          <a:off x="423821" y="1565451"/>
          <a:ext cx="9412495" cy="4672337"/>
        </p:xfrm>
        <a:graphic>
          <a:graphicData uri="http://schemas.openxmlformats.org/drawingml/2006/table">
            <a:tbl>
              <a:tblPr firstRow="1" firstCol="1" bandRow="1">
                <a:tableStyleId>{5C22544A-7EE6-4342-B048-85BDC9FD1C3A}</a:tableStyleId>
              </a:tblPr>
              <a:tblGrid>
                <a:gridCol w="1679851">
                  <a:extLst>
                    <a:ext uri="{9D8B030D-6E8A-4147-A177-3AD203B41FA5}">
                      <a16:colId xmlns:a16="http://schemas.microsoft.com/office/drawing/2014/main" val="20000"/>
                    </a:ext>
                  </a:extLst>
                </a:gridCol>
                <a:gridCol w="7732644">
                  <a:extLst>
                    <a:ext uri="{9D8B030D-6E8A-4147-A177-3AD203B41FA5}">
                      <a16:colId xmlns:a16="http://schemas.microsoft.com/office/drawing/2014/main" val="20001"/>
                    </a:ext>
                  </a:extLst>
                </a:gridCol>
              </a:tblGrid>
              <a:tr h="398387">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68576" marR="68576" marT="0" marB="0" anchor="ctr"/>
                </a:tc>
                <a:tc>
                  <a:txBody>
                    <a:bodyPr/>
                    <a:lstStyle/>
                    <a:p>
                      <a:pPr algn="ctr">
                        <a:lnSpc>
                          <a:spcPct val="150000"/>
                        </a:lnSpc>
                        <a:spcAft>
                          <a:spcPts val="0"/>
                        </a:spcAft>
                      </a:pPr>
                      <a:r>
                        <a:rPr lang="zh-CN" sz="1600" kern="0">
                          <a:effectLst/>
                          <a:latin typeface="微软雅黑" pitchFamily="34" charset="-122"/>
                          <a:ea typeface="微软雅黑" pitchFamily="34" charset="-122"/>
                        </a:rPr>
                        <a:t>说明</a:t>
                      </a:r>
                      <a:endParaRPr lang="zh-CN" sz="1600" kern="10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0"/>
                  </a:ext>
                </a:extLst>
              </a:tr>
              <a:tr h="398387">
                <a:tc>
                  <a:txBody>
                    <a:bodyPr/>
                    <a:lstStyle/>
                    <a:p>
                      <a:pPr algn="ctr">
                        <a:lnSpc>
                          <a:spcPct val="150000"/>
                        </a:lnSpc>
                        <a:spcAft>
                          <a:spcPts val="0"/>
                        </a:spcAft>
                      </a:pPr>
                      <a:r>
                        <a:rPr lang="en-US" sz="1600" b="0" kern="0" dirty="0">
                          <a:effectLst/>
                          <a:latin typeface="微软雅黑" pitchFamily="34" charset="-122"/>
                          <a:ea typeface="微软雅黑" pitchFamily="34" charset="-122"/>
                        </a:rPr>
                        <a:t>left</a:t>
                      </a:r>
                      <a:endParaRPr lang="zh-CN" sz="1600" b="0" kern="100" dirty="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Series</a:t>
                      </a:r>
                      <a:r>
                        <a:rPr lang="zh-CN" sz="1600" kern="0">
                          <a:effectLst/>
                          <a:latin typeface="微软雅黑" pitchFamily="34" charset="-122"/>
                          <a:ea typeface="微软雅黑" pitchFamily="34" charset="-122"/>
                        </a:rPr>
                        <a:t>。表示要添加的新数据。无默认。</a:t>
                      </a:r>
                      <a:endParaRPr lang="zh-CN" sz="1600" kern="10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1"/>
                  </a:ext>
                </a:extLst>
              </a:tr>
              <a:tr h="398387">
                <a:tc>
                  <a:txBody>
                    <a:bodyPr/>
                    <a:lstStyle/>
                    <a:p>
                      <a:pPr algn="ctr">
                        <a:lnSpc>
                          <a:spcPct val="150000"/>
                        </a:lnSpc>
                        <a:spcAft>
                          <a:spcPts val="0"/>
                        </a:spcAft>
                      </a:pPr>
                      <a:r>
                        <a:rPr lang="en-US" sz="1600" b="0" kern="0" dirty="0">
                          <a:effectLst/>
                          <a:latin typeface="微软雅黑" pitchFamily="34" charset="-122"/>
                          <a:ea typeface="微软雅黑" pitchFamily="34" charset="-122"/>
                        </a:rPr>
                        <a:t>right</a:t>
                      </a:r>
                      <a:endParaRPr lang="zh-CN" sz="1600" b="0" kern="100" dirty="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Series</a:t>
                      </a:r>
                      <a:r>
                        <a:rPr lang="zh-CN" sz="1600" kern="0">
                          <a:effectLst/>
                          <a:latin typeface="微软雅黑" pitchFamily="34" charset="-122"/>
                          <a:ea typeface="微软雅黑" pitchFamily="34" charset="-122"/>
                        </a:rPr>
                        <a:t>。表示要添加的新数据。无默认。。</a:t>
                      </a:r>
                      <a:endParaRPr lang="zh-CN" sz="1600" kern="10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2"/>
                  </a:ext>
                </a:extLst>
              </a:tr>
              <a:tr h="398387">
                <a:tc>
                  <a:txBody>
                    <a:bodyPr/>
                    <a:lstStyle/>
                    <a:p>
                      <a:pPr algn="ctr">
                        <a:lnSpc>
                          <a:spcPct val="150000"/>
                        </a:lnSpc>
                        <a:spcAft>
                          <a:spcPts val="0"/>
                        </a:spcAft>
                      </a:pPr>
                      <a:r>
                        <a:rPr lang="en-US" sz="1600" b="0" kern="0" dirty="0">
                          <a:effectLst/>
                          <a:latin typeface="微软雅黑" pitchFamily="34" charset="-122"/>
                          <a:ea typeface="微软雅黑" pitchFamily="34" charset="-122"/>
                        </a:rPr>
                        <a:t>how</a:t>
                      </a:r>
                      <a:endParaRPr lang="zh-CN" sz="1600" b="0" kern="100" dirty="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inner</a:t>
                      </a:r>
                      <a:r>
                        <a:rPr lang="zh-CN" sz="1600" kern="0">
                          <a:effectLst/>
                          <a:latin typeface="微软雅黑" pitchFamily="34" charset="-122"/>
                          <a:ea typeface="微软雅黑" pitchFamily="34" charset="-122"/>
                        </a:rPr>
                        <a:t>，</a:t>
                      </a:r>
                      <a:r>
                        <a:rPr lang="en-US" sz="1600" kern="0">
                          <a:effectLst/>
                          <a:latin typeface="微软雅黑" pitchFamily="34" charset="-122"/>
                          <a:ea typeface="微软雅黑" pitchFamily="34" charset="-122"/>
                        </a:rPr>
                        <a:t>outer</a:t>
                      </a:r>
                      <a:r>
                        <a:rPr lang="zh-CN" sz="1600" kern="0">
                          <a:effectLst/>
                          <a:latin typeface="微软雅黑" pitchFamily="34" charset="-122"/>
                          <a:ea typeface="微软雅黑" pitchFamily="34" charset="-122"/>
                        </a:rPr>
                        <a:t>，</a:t>
                      </a:r>
                      <a:r>
                        <a:rPr lang="en-US" sz="1600" kern="0">
                          <a:effectLst/>
                          <a:latin typeface="微软雅黑" pitchFamily="34" charset="-122"/>
                          <a:ea typeface="微软雅黑" pitchFamily="34" charset="-122"/>
                        </a:rPr>
                        <a:t>left</a:t>
                      </a:r>
                      <a:r>
                        <a:rPr lang="zh-CN" sz="1600" kern="0">
                          <a:effectLst/>
                          <a:latin typeface="微软雅黑" pitchFamily="34" charset="-122"/>
                          <a:ea typeface="微软雅黑" pitchFamily="34" charset="-122"/>
                        </a:rPr>
                        <a:t>，</a:t>
                      </a:r>
                      <a:r>
                        <a:rPr lang="en-US" sz="1600" kern="0">
                          <a:effectLst/>
                          <a:latin typeface="微软雅黑" pitchFamily="34" charset="-122"/>
                          <a:ea typeface="微软雅黑" pitchFamily="34" charset="-122"/>
                        </a:rPr>
                        <a:t>right</a:t>
                      </a:r>
                      <a:r>
                        <a:rPr lang="zh-CN" sz="1600" kern="0">
                          <a:effectLst/>
                          <a:latin typeface="微软雅黑" pitchFamily="34" charset="-122"/>
                          <a:ea typeface="微软雅黑" pitchFamily="34" charset="-122"/>
                        </a:rPr>
                        <a:t>。表示数据的连接方式。默认为</a:t>
                      </a:r>
                      <a:r>
                        <a:rPr lang="en-US" sz="1600" kern="0">
                          <a:effectLst/>
                          <a:latin typeface="微软雅黑" pitchFamily="34" charset="-122"/>
                          <a:ea typeface="微软雅黑" pitchFamily="34" charset="-122"/>
                        </a:rPr>
                        <a:t>inner</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3"/>
                  </a:ext>
                </a:extLst>
              </a:tr>
              <a:tr h="398387">
                <a:tc>
                  <a:txBody>
                    <a:bodyPr/>
                    <a:lstStyle/>
                    <a:p>
                      <a:pPr algn="ctr">
                        <a:lnSpc>
                          <a:spcPct val="150000"/>
                        </a:lnSpc>
                        <a:spcAft>
                          <a:spcPts val="0"/>
                        </a:spcAft>
                      </a:pPr>
                      <a:r>
                        <a:rPr lang="en-US" sz="1600" b="0" kern="0">
                          <a:effectLst/>
                          <a:latin typeface="微软雅黑" pitchFamily="34" charset="-122"/>
                          <a:ea typeface="微软雅黑" pitchFamily="34" charset="-122"/>
                        </a:rPr>
                        <a:t>on</a:t>
                      </a:r>
                      <a:endParaRPr lang="zh-CN" sz="1600" b="0" kern="10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sequence</a:t>
                      </a:r>
                      <a:r>
                        <a:rPr lang="zh-CN" sz="1600" kern="0">
                          <a:effectLst/>
                          <a:latin typeface="微软雅黑" pitchFamily="34" charset="-122"/>
                          <a:ea typeface="微软雅黑" pitchFamily="34" charset="-122"/>
                        </a:rPr>
                        <a:t>。表示两个数据合并的主键（必须一致）。默认为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4"/>
                  </a:ext>
                </a:extLst>
              </a:tr>
              <a:tr h="398387">
                <a:tc>
                  <a:txBody>
                    <a:bodyPr/>
                    <a:lstStyle/>
                    <a:p>
                      <a:pPr algn="ctr">
                        <a:lnSpc>
                          <a:spcPct val="150000"/>
                        </a:lnSpc>
                        <a:spcAft>
                          <a:spcPts val="0"/>
                        </a:spcAft>
                      </a:pPr>
                      <a:r>
                        <a:rPr lang="en-US" sz="1600" b="0" kern="0" dirty="0" err="1">
                          <a:effectLst/>
                          <a:latin typeface="微软雅黑" pitchFamily="34" charset="-122"/>
                          <a:ea typeface="微软雅黑" pitchFamily="34" charset="-122"/>
                        </a:rPr>
                        <a:t>left_on</a:t>
                      </a:r>
                      <a:endParaRPr lang="zh-CN" sz="1600" b="0" kern="100" dirty="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sequence</a:t>
                      </a:r>
                      <a:r>
                        <a:rPr lang="zh-CN" sz="1600" kern="0">
                          <a:effectLst/>
                          <a:latin typeface="微软雅黑" pitchFamily="34" charset="-122"/>
                          <a:ea typeface="微软雅黑" pitchFamily="34" charset="-122"/>
                        </a:rPr>
                        <a:t>。表示</a:t>
                      </a:r>
                      <a:r>
                        <a:rPr lang="en-US" sz="1600" kern="0">
                          <a:effectLst/>
                          <a:latin typeface="微软雅黑" pitchFamily="34" charset="-122"/>
                          <a:ea typeface="微软雅黑" pitchFamily="34" charset="-122"/>
                        </a:rPr>
                        <a:t>left</a:t>
                      </a:r>
                      <a:r>
                        <a:rPr lang="zh-CN" sz="1600" kern="0">
                          <a:effectLst/>
                          <a:latin typeface="微软雅黑" pitchFamily="34" charset="-122"/>
                          <a:ea typeface="微软雅黑" pitchFamily="34" charset="-122"/>
                        </a:rPr>
                        <a:t>参数接收数据用于合并的主键。默认为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5"/>
                  </a:ext>
                </a:extLst>
              </a:tr>
              <a:tr h="398387">
                <a:tc>
                  <a:txBody>
                    <a:bodyPr/>
                    <a:lstStyle/>
                    <a:p>
                      <a:pPr algn="ctr">
                        <a:lnSpc>
                          <a:spcPct val="150000"/>
                        </a:lnSpc>
                        <a:spcAft>
                          <a:spcPts val="0"/>
                        </a:spcAft>
                      </a:pPr>
                      <a:r>
                        <a:rPr lang="en-US" sz="1600" b="0" kern="0">
                          <a:effectLst/>
                          <a:latin typeface="微软雅黑" pitchFamily="34" charset="-122"/>
                          <a:ea typeface="微软雅黑" pitchFamily="34" charset="-122"/>
                        </a:rPr>
                        <a:t>right_on</a:t>
                      </a:r>
                      <a:endParaRPr lang="zh-CN" sz="1600" b="0" kern="10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a:effectLst/>
                          <a:latin typeface="微软雅黑" pitchFamily="34" charset="-122"/>
                          <a:ea typeface="微软雅黑" pitchFamily="34" charset="-122"/>
                        </a:rPr>
                        <a:t>string</a:t>
                      </a:r>
                      <a:r>
                        <a:rPr lang="zh-CN" sz="1600" kern="0" dirty="0">
                          <a:effectLst/>
                          <a:latin typeface="微软雅黑" pitchFamily="34" charset="-122"/>
                          <a:ea typeface="微软雅黑" pitchFamily="34" charset="-122"/>
                        </a:rPr>
                        <a:t>或</a:t>
                      </a:r>
                      <a:r>
                        <a:rPr lang="en-US" sz="1600" kern="0" dirty="0">
                          <a:effectLst/>
                          <a:latin typeface="微软雅黑" pitchFamily="34" charset="-122"/>
                          <a:ea typeface="微软雅黑" pitchFamily="34" charset="-122"/>
                        </a:rPr>
                        <a:t>sequence</a:t>
                      </a:r>
                      <a:r>
                        <a:rPr lang="zh-CN" sz="1600" kern="0" dirty="0">
                          <a:effectLst/>
                          <a:latin typeface="微软雅黑" pitchFamily="34" charset="-122"/>
                          <a:ea typeface="微软雅黑" pitchFamily="34" charset="-122"/>
                        </a:rPr>
                        <a:t>。表示</a:t>
                      </a:r>
                      <a:r>
                        <a:rPr lang="en-US" sz="1600" kern="0" dirty="0">
                          <a:effectLst/>
                          <a:latin typeface="微软雅黑" pitchFamily="34" charset="-122"/>
                          <a:ea typeface="微软雅黑" pitchFamily="34" charset="-122"/>
                        </a:rPr>
                        <a:t>right</a:t>
                      </a:r>
                      <a:r>
                        <a:rPr lang="zh-CN" sz="1600" kern="0" dirty="0">
                          <a:effectLst/>
                          <a:latin typeface="微软雅黑" pitchFamily="34" charset="-122"/>
                          <a:ea typeface="微软雅黑" pitchFamily="34" charset="-122"/>
                        </a:rPr>
                        <a:t>参数接收数据用于合并的主键。默认为</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6"/>
                  </a:ext>
                </a:extLst>
              </a:tr>
              <a:tr h="398387">
                <a:tc>
                  <a:txBody>
                    <a:bodyPr/>
                    <a:lstStyle/>
                    <a:p>
                      <a:pPr algn="ctr">
                        <a:lnSpc>
                          <a:spcPct val="150000"/>
                        </a:lnSpc>
                        <a:spcAft>
                          <a:spcPts val="0"/>
                        </a:spcAft>
                      </a:pPr>
                      <a:r>
                        <a:rPr lang="en-US" sz="1600" b="0" kern="0" dirty="0" err="1">
                          <a:effectLst/>
                          <a:latin typeface="微软雅黑" pitchFamily="34" charset="-122"/>
                          <a:ea typeface="微软雅黑" pitchFamily="34" charset="-122"/>
                        </a:rPr>
                        <a:t>left_index</a:t>
                      </a:r>
                      <a:endParaRPr lang="zh-CN" sz="1600" b="0" kern="100" dirty="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boolean</a:t>
                      </a:r>
                      <a:r>
                        <a:rPr lang="zh-CN" sz="1600" kern="0">
                          <a:effectLst/>
                          <a:latin typeface="微软雅黑" pitchFamily="34" charset="-122"/>
                          <a:ea typeface="微软雅黑" pitchFamily="34" charset="-122"/>
                        </a:rPr>
                        <a:t>。表示是否将</a:t>
                      </a:r>
                      <a:r>
                        <a:rPr lang="en-US" sz="1600" kern="0">
                          <a:effectLst/>
                          <a:latin typeface="微软雅黑" pitchFamily="34" charset="-122"/>
                          <a:ea typeface="微软雅黑" pitchFamily="34" charset="-122"/>
                        </a:rPr>
                        <a:t>left</a:t>
                      </a:r>
                      <a:r>
                        <a:rPr lang="zh-CN" sz="1600" kern="0">
                          <a:effectLst/>
                          <a:latin typeface="微软雅黑" pitchFamily="34" charset="-122"/>
                          <a:ea typeface="微软雅黑" pitchFamily="34" charset="-122"/>
                        </a:rPr>
                        <a:t>参数接收数据的</a:t>
                      </a:r>
                      <a:r>
                        <a:rPr lang="en-US" sz="1600" kern="0">
                          <a:effectLst/>
                          <a:latin typeface="微软雅黑" pitchFamily="34" charset="-122"/>
                          <a:ea typeface="微软雅黑" pitchFamily="34" charset="-122"/>
                        </a:rPr>
                        <a:t>index</a:t>
                      </a:r>
                      <a:r>
                        <a:rPr lang="zh-CN" sz="1600" kern="0">
                          <a:effectLst/>
                          <a:latin typeface="微软雅黑" pitchFamily="34" charset="-122"/>
                          <a:ea typeface="微软雅黑" pitchFamily="34" charset="-122"/>
                        </a:rPr>
                        <a:t>作为连接主键。默认为</a:t>
                      </a:r>
                      <a:r>
                        <a:rPr lang="en-US" sz="1600" kern="0">
                          <a:effectLst/>
                          <a:latin typeface="微软雅黑" pitchFamily="34" charset="-122"/>
                          <a:ea typeface="微软雅黑" pitchFamily="34" charset="-122"/>
                        </a:rPr>
                        <a:t>False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7"/>
                  </a:ext>
                </a:extLst>
              </a:tr>
              <a:tr h="398387">
                <a:tc>
                  <a:txBody>
                    <a:bodyPr/>
                    <a:lstStyle/>
                    <a:p>
                      <a:pPr algn="ctr">
                        <a:lnSpc>
                          <a:spcPct val="150000"/>
                        </a:lnSpc>
                        <a:spcAft>
                          <a:spcPts val="0"/>
                        </a:spcAft>
                      </a:pPr>
                      <a:r>
                        <a:rPr lang="en-US" sz="1600" b="0" kern="0" dirty="0" err="1">
                          <a:effectLst/>
                          <a:latin typeface="微软雅黑" pitchFamily="34" charset="-122"/>
                          <a:ea typeface="微软雅黑" pitchFamily="34" charset="-122"/>
                        </a:rPr>
                        <a:t>right_index</a:t>
                      </a:r>
                      <a:endParaRPr lang="zh-CN" sz="1600" b="0" kern="100" dirty="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boolean</a:t>
                      </a:r>
                      <a:r>
                        <a:rPr lang="zh-CN" sz="1600" kern="0">
                          <a:effectLst/>
                          <a:latin typeface="微软雅黑" pitchFamily="34" charset="-122"/>
                          <a:ea typeface="微软雅黑" pitchFamily="34" charset="-122"/>
                        </a:rPr>
                        <a:t>。表示是否将</a:t>
                      </a:r>
                      <a:r>
                        <a:rPr lang="en-US" sz="1600" kern="0">
                          <a:effectLst/>
                          <a:latin typeface="微软雅黑" pitchFamily="34" charset="-122"/>
                          <a:ea typeface="微软雅黑" pitchFamily="34" charset="-122"/>
                        </a:rPr>
                        <a:t>right</a:t>
                      </a:r>
                      <a:r>
                        <a:rPr lang="zh-CN" sz="1600" kern="0">
                          <a:effectLst/>
                          <a:latin typeface="微软雅黑" pitchFamily="34" charset="-122"/>
                          <a:ea typeface="微软雅黑" pitchFamily="34" charset="-122"/>
                        </a:rPr>
                        <a:t>参数接收数据的</a:t>
                      </a:r>
                      <a:r>
                        <a:rPr lang="en-US" sz="1600" kern="0">
                          <a:effectLst/>
                          <a:latin typeface="微软雅黑" pitchFamily="34" charset="-122"/>
                          <a:ea typeface="微软雅黑" pitchFamily="34" charset="-122"/>
                        </a:rPr>
                        <a:t>index</a:t>
                      </a:r>
                      <a:r>
                        <a:rPr lang="zh-CN" sz="1600" kern="0">
                          <a:effectLst/>
                          <a:latin typeface="微软雅黑" pitchFamily="34" charset="-122"/>
                          <a:ea typeface="微软雅黑" pitchFamily="34" charset="-122"/>
                        </a:rPr>
                        <a:t>作为连接主键。默认为</a:t>
                      </a:r>
                      <a:r>
                        <a:rPr lang="en-US" sz="1600" kern="0">
                          <a:effectLst/>
                          <a:latin typeface="微软雅黑" pitchFamily="34" charset="-122"/>
                          <a:ea typeface="微软雅黑" pitchFamily="34" charset="-122"/>
                        </a:rPr>
                        <a:t>False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8"/>
                  </a:ext>
                </a:extLst>
              </a:tr>
              <a:tr h="398387">
                <a:tc>
                  <a:txBody>
                    <a:bodyPr/>
                    <a:lstStyle/>
                    <a:p>
                      <a:pPr algn="ctr">
                        <a:lnSpc>
                          <a:spcPct val="150000"/>
                        </a:lnSpc>
                        <a:spcAft>
                          <a:spcPts val="0"/>
                        </a:spcAft>
                      </a:pPr>
                      <a:r>
                        <a:rPr lang="en-US" sz="1600" b="0" kern="0" dirty="0">
                          <a:effectLst/>
                          <a:latin typeface="微软雅黑" pitchFamily="34" charset="-122"/>
                          <a:ea typeface="微软雅黑" pitchFamily="34" charset="-122"/>
                        </a:rPr>
                        <a:t>sort</a:t>
                      </a:r>
                      <a:endParaRPr lang="zh-CN" sz="1600" b="0" kern="100" dirty="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boolean</a:t>
                      </a:r>
                      <a:r>
                        <a:rPr lang="zh-CN" sz="1600" kern="0" dirty="0">
                          <a:effectLst/>
                          <a:latin typeface="微软雅黑" pitchFamily="34" charset="-122"/>
                          <a:ea typeface="微软雅黑" pitchFamily="34" charset="-122"/>
                        </a:rPr>
                        <a:t>。表示是否根据连接键对合并后的数据进行排序。默认为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09"/>
                  </a:ext>
                </a:extLst>
              </a:tr>
              <a:tr h="666607">
                <a:tc>
                  <a:txBody>
                    <a:bodyPr/>
                    <a:lstStyle/>
                    <a:p>
                      <a:pPr algn="ctr">
                        <a:lnSpc>
                          <a:spcPct val="150000"/>
                        </a:lnSpc>
                        <a:spcAft>
                          <a:spcPts val="0"/>
                        </a:spcAft>
                      </a:pPr>
                      <a:r>
                        <a:rPr lang="en-US" sz="1600" b="0" kern="0" dirty="0">
                          <a:effectLst/>
                          <a:latin typeface="微软雅黑" pitchFamily="34" charset="-122"/>
                          <a:ea typeface="微软雅黑" pitchFamily="34" charset="-122"/>
                        </a:rPr>
                        <a:t>suffixes</a:t>
                      </a:r>
                      <a:endParaRPr lang="zh-CN" sz="1600" b="0" kern="100" dirty="0">
                        <a:effectLst/>
                        <a:latin typeface="微软雅黑" pitchFamily="34" charset="-122"/>
                        <a:ea typeface="微软雅黑" pitchFamily="34" charset="-122"/>
                        <a:cs typeface="宋体"/>
                      </a:endParaRPr>
                    </a:p>
                  </a:txBody>
                  <a:tcPr marL="68576" marR="68576"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接收接收</a:t>
                      </a:r>
                      <a:r>
                        <a:rPr lang="en-US" sz="1600" kern="0" dirty="0">
                          <a:effectLst/>
                          <a:latin typeface="微软雅黑" pitchFamily="34" charset="-122"/>
                          <a:ea typeface="微软雅黑" pitchFamily="34" charset="-122"/>
                        </a:rPr>
                        <a:t>tuple</a:t>
                      </a:r>
                      <a:r>
                        <a:rPr lang="zh-CN" sz="1600" kern="0" dirty="0">
                          <a:effectLst/>
                          <a:latin typeface="微软雅黑" pitchFamily="34" charset="-122"/>
                          <a:ea typeface="微软雅黑" pitchFamily="34" charset="-122"/>
                        </a:rPr>
                        <a:t>。表示用于追加到</a:t>
                      </a:r>
                      <a:r>
                        <a:rPr lang="en-US" sz="1600" kern="0" dirty="0">
                          <a:effectLst/>
                          <a:latin typeface="微软雅黑" pitchFamily="34" charset="-122"/>
                          <a:ea typeface="微软雅黑" pitchFamily="34" charset="-122"/>
                        </a:rPr>
                        <a:t>left</a:t>
                      </a:r>
                      <a:r>
                        <a:rPr lang="zh-CN" sz="1600" kern="0" dirty="0">
                          <a:effectLst/>
                          <a:latin typeface="微软雅黑" pitchFamily="34" charset="-122"/>
                          <a:ea typeface="微软雅黑" pitchFamily="34" charset="-122"/>
                        </a:rPr>
                        <a:t>和</a:t>
                      </a:r>
                      <a:r>
                        <a:rPr lang="en-US" sz="1600" kern="0" dirty="0">
                          <a:effectLst/>
                          <a:latin typeface="微软雅黑" pitchFamily="34" charset="-122"/>
                          <a:ea typeface="微软雅黑" pitchFamily="34" charset="-122"/>
                        </a:rPr>
                        <a:t>right</a:t>
                      </a:r>
                      <a:r>
                        <a:rPr lang="zh-CN" sz="1600" kern="0" dirty="0">
                          <a:effectLst/>
                          <a:latin typeface="微软雅黑" pitchFamily="34" charset="-122"/>
                          <a:ea typeface="微软雅黑" pitchFamily="34" charset="-122"/>
                        </a:rPr>
                        <a:t>参数接收数据重叠列名的尾缀默认为</a:t>
                      </a:r>
                      <a:r>
                        <a:rPr lang="en-US" sz="1600" kern="0" dirty="0">
                          <a:effectLst/>
                          <a:latin typeface="微软雅黑" pitchFamily="34" charset="-122"/>
                          <a:ea typeface="微软雅黑" pitchFamily="34" charset="-122"/>
                        </a:rPr>
                        <a:t>('_x', '_y')</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76" marR="68576" marT="0" marB="0" anchor="ctr"/>
                </a:tc>
                <a:extLst>
                  <a:ext uri="{0D108BD9-81ED-4DB2-BD59-A6C34878D82A}">
                    <a16:rowId xmlns:a16="http://schemas.microsoft.com/office/drawing/2014/main" val="10010"/>
                  </a:ext>
                </a:extLst>
              </a:tr>
            </a:tbl>
          </a:graphicData>
        </a:graphic>
      </p:graphicFrame>
      <p:sp>
        <p:nvSpPr>
          <p:cNvPr id="15400" name="标题 2">
            <a:extLst>
              <a:ext uri="{FF2B5EF4-FFF2-40B4-BE49-F238E27FC236}">
                <a16:creationId xmlns:a16="http://schemas.microsoft.com/office/drawing/2014/main" id="{14299D17-FDDD-4F94-B8F1-C23FEBBC0B6C}"/>
              </a:ext>
            </a:extLst>
          </p:cNvPr>
          <p:cNvSpPr>
            <a:spLocks noGrp="1"/>
          </p:cNvSpPr>
          <p:nvPr>
            <p:ph type="title"/>
          </p:nvPr>
        </p:nvSpPr>
        <p:spPr/>
        <p:txBody>
          <a:bodyPr/>
          <a:lstStyle/>
          <a:p>
            <a:r>
              <a:rPr lang="zh-CN" altLang="en-US"/>
              <a:t>主键合并数据</a:t>
            </a:r>
          </a:p>
        </p:txBody>
      </p:sp>
      <p:sp>
        <p:nvSpPr>
          <p:cNvPr id="15401" name="内容占位符 3">
            <a:extLst>
              <a:ext uri="{FF2B5EF4-FFF2-40B4-BE49-F238E27FC236}">
                <a16:creationId xmlns:a16="http://schemas.microsoft.com/office/drawing/2014/main" id="{A833973E-063F-4B1F-9ABA-94627F99126C}"/>
              </a:ext>
            </a:extLst>
          </p:cNvPr>
          <p:cNvSpPr>
            <a:spLocks noGrp="1"/>
          </p:cNvSpPr>
          <p:nvPr>
            <p:ph idx="10"/>
          </p:nvPr>
        </p:nvSpPr>
        <p:spPr/>
        <p:txBody>
          <a:bodyPr/>
          <a:lstStyle/>
          <a:p>
            <a:r>
              <a:rPr b="1"/>
              <a:t>常用</a:t>
            </a:r>
            <a:r>
              <a:rPr altLang="zh-CN" b="1"/>
              <a:t>参数及其说明</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35FE6E8-A2BB-4F87-A272-AF215875DFB4}"/>
              </a:ext>
            </a:extLst>
          </p:cNvPr>
          <p:cNvSpPr>
            <a:spLocks noGrp="1"/>
          </p:cNvSpPr>
          <p:nvPr>
            <p:ph idx="1"/>
          </p:nvPr>
        </p:nvSpPr>
        <p:spPr>
          <a:xfrm>
            <a:off x="246063" y="1600200"/>
            <a:ext cx="11730037" cy="4370388"/>
          </a:xfrm>
        </p:spPr>
        <p:txBody>
          <a:bodyPr/>
          <a:lstStyle/>
          <a:p>
            <a:pPr>
              <a:lnSpc>
                <a:spcPts val="2840"/>
              </a:lnSpc>
              <a:defRPr/>
            </a:pPr>
            <a:r>
              <a:rPr lang="en-US" altLang="zh-CN" dirty="0"/>
              <a:t>join</a:t>
            </a:r>
            <a:r>
              <a:rPr lang="zh-CN" altLang="zh-CN" dirty="0"/>
              <a:t>方法也可以实现部分主键合并的功能，但是</a:t>
            </a:r>
            <a:r>
              <a:rPr lang="en-US" altLang="zh-CN" dirty="0"/>
              <a:t>join</a:t>
            </a:r>
            <a:r>
              <a:rPr lang="zh-CN" altLang="zh-CN" dirty="0"/>
              <a:t>方法使用时，两个主键的名字必须相同</a:t>
            </a:r>
            <a:r>
              <a:rPr lang="zh-CN" altLang="en-US" dirty="0"/>
              <a:t>。</a:t>
            </a:r>
            <a:endParaRPr lang="en-US" altLang="zh-CN" dirty="0"/>
          </a:p>
          <a:p>
            <a:pPr marL="360000" indent="0">
              <a:lnSpc>
                <a:spcPts val="2840"/>
              </a:lnSpc>
              <a:buFont typeface="Wingdings" panose="05000000000000000000" pitchFamily="2" charset="2"/>
              <a:buNone/>
              <a:defRPr/>
            </a:pPr>
            <a:r>
              <a:rPr lang="en-US" altLang="zh-CN" sz="2200" i="1" dirty="0" err="1">
                <a:latin typeface="Times New Roman" pitchFamily="18" charset="0"/>
              </a:rPr>
              <a:t>pandas.DataFrame.join</a:t>
            </a:r>
            <a:r>
              <a:rPr lang="en-US" altLang="zh-CN" sz="2200" i="1" dirty="0">
                <a:latin typeface="Times New Roman" pitchFamily="18" charset="0"/>
              </a:rPr>
              <a:t>(self, other, on=None, how='left', </a:t>
            </a:r>
            <a:r>
              <a:rPr lang="en-US" altLang="zh-CN" sz="2200" i="1" dirty="0" err="1">
                <a:latin typeface="Times New Roman" pitchFamily="18" charset="0"/>
              </a:rPr>
              <a:t>lsuffix</a:t>
            </a:r>
            <a:r>
              <a:rPr lang="en-US" altLang="zh-CN" sz="2200" i="1" dirty="0">
                <a:latin typeface="Times New Roman" pitchFamily="18" charset="0"/>
              </a:rPr>
              <a:t>='', </a:t>
            </a:r>
            <a:r>
              <a:rPr lang="en-US" altLang="zh-CN" sz="2200" i="1" dirty="0" err="1">
                <a:latin typeface="Times New Roman" pitchFamily="18" charset="0"/>
              </a:rPr>
              <a:t>rsuffix</a:t>
            </a:r>
            <a:r>
              <a:rPr lang="en-US" altLang="zh-CN" sz="2200" i="1" dirty="0">
                <a:latin typeface="Times New Roman" pitchFamily="18" charset="0"/>
              </a:rPr>
              <a:t>='', sort=False)</a:t>
            </a:r>
          </a:p>
          <a:p>
            <a:pPr>
              <a:lnSpc>
                <a:spcPts val="2840"/>
              </a:lnSpc>
              <a:defRPr/>
            </a:pPr>
            <a:r>
              <a:rPr lang="zh-CN" altLang="en-US" dirty="0">
                <a:latin typeface="Times New Roman" pitchFamily="18" charset="0"/>
              </a:rPr>
              <a:t>常用参数说明如下。</a:t>
            </a:r>
          </a:p>
        </p:txBody>
      </p:sp>
      <p:sp>
        <p:nvSpPr>
          <p:cNvPr id="16387" name="标题 2">
            <a:extLst>
              <a:ext uri="{FF2B5EF4-FFF2-40B4-BE49-F238E27FC236}">
                <a16:creationId xmlns:a16="http://schemas.microsoft.com/office/drawing/2014/main" id="{F6E99A87-4A77-4ADC-9007-C58488286FB0}"/>
              </a:ext>
            </a:extLst>
          </p:cNvPr>
          <p:cNvSpPr>
            <a:spLocks noGrp="1"/>
          </p:cNvSpPr>
          <p:nvPr>
            <p:ph type="title"/>
          </p:nvPr>
        </p:nvSpPr>
        <p:spPr/>
        <p:txBody>
          <a:bodyPr/>
          <a:lstStyle/>
          <a:p>
            <a:r>
              <a:rPr lang="zh-CN" altLang="en-US"/>
              <a:t>主键合并数据</a:t>
            </a:r>
          </a:p>
        </p:txBody>
      </p:sp>
      <p:sp>
        <p:nvSpPr>
          <p:cNvPr id="16388" name="内容占位符 3">
            <a:extLst>
              <a:ext uri="{FF2B5EF4-FFF2-40B4-BE49-F238E27FC236}">
                <a16:creationId xmlns:a16="http://schemas.microsoft.com/office/drawing/2014/main" id="{920546CF-1550-4338-8A5F-BE8B4383A918}"/>
              </a:ext>
            </a:extLst>
          </p:cNvPr>
          <p:cNvSpPr>
            <a:spLocks noGrp="1"/>
          </p:cNvSpPr>
          <p:nvPr>
            <p:ph idx="10"/>
          </p:nvPr>
        </p:nvSpPr>
        <p:spPr/>
        <p:txBody>
          <a:bodyPr/>
          <a:lstStyle/>
          <a:p>
            <a:r>
              <a:rPr altLang="zh-CN" b="1"/>
              <a:t>主键合并</a:t>
            </a:r>
            <a:r>
              <a:rPr lang="en-US" altLang="zh-CN"/>
              <a:t>——join</a:t>
            </a:r>
            <a:r>
              <a:rPr altLang="zh-CN"/>
              <a:t>方法</a:t>
            </a:r>
            <a:endParaRPr b="1"/>
          </a:p>
        </p:txBody>
      </p:sp>
      <p:graphicFrame>
        <p:nvGraphicFramePr>
          <p:cNvPr id="5" name="表格 4">
            <a:extLst>
              <a:ext uri="{FF2B5EF4-FFF2-40B4-BE49-F238E27FC236}">
                <a16:creationId xmlns:a16="http://schemas.microsoft.com/office/drawing/2014/main" id="{16427D10-05D3-4459-A07F-63DC81512A54}"/>
              </a:ext>
            </a:extLst>
          </p:cNvPr>
          <p:cNvGraphicFramePr>
            <a:graphicFrameLocks noGrp="1"/>
          </p:cNvGraphicFramePr>
          <p:nvPr>
            <p:extLst>
              <p:ext uri="{D42A27DB-BD31-4B8C-83A1-F6EECF244321}">
                <p14:modId xmlns:p14="http://schemas.microsoft.com/office/powerpoint/2010/main" val="2460935715"/>
              </p:ext>
            </p:extLst>
          </p:nvPr>
        </p:nvGraphicFramePr>
        <p:xfrm>
          <a:off x="215900" y="2959999"/>
          <a:ext cx="9550054" cy="3295559"/>
        </p:xfrm>
        <a:graphic>
          <a:graphicData uri="http://schemas.openxmlformats.org/drawingml/2006/table">
            <a:tbl>
              <a:tblPr firstRow="1" firstCol="1" bandRow="1">
                <a:tableStyleId>{5C22544A-7EE6-4342-B048-85BDC9FD1C3A}</a:tableStyleId>
              </a:tblPr>
              <a:tblGrid>
                <a:gridCol w="876449">
                  <a:extLst>
                    <a:ext uri="{9D8B030D-6E8A-4147-A177-3AD203B41FA5}">
                      <a16:colId xmlns:a16="http://schemas.microsoft.com/office/drawing/2014/main" val="20000"/>
                    </a:ext>
                  </a:extLst>
                </a:gridCol>
                <a:gridCol w="8673605">
                  <a:extLst>
                    <a:ext uri="{9D8B030D-6E8A-4147-A177-3AD203B41FA5}">
                      <a16:colId xmlns:a16="http://schemas.microsoft.com/office/drawing/2014/main" val="20001"/>
                    </a:ext>
                  </a:extLst>
                </a:gridCol>
              </a:tblGrid>
              <a:tr h="383725">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28233" marR="28233"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28233" marR="28233" marT="0" marB="0" anchor="ctr"/>
                </a:tc>
                <a:extLst>
                  <a:ext uri="{0D108BD9-81ED-4DB2-BD59-A6C34878D82A}">
                    <a16:rowId xmlns:a16="http://schemas.microsoft.com/office/drawing/2014/main" val="10000"/>
                  </a:ext>
                </a:extLst>
              </a:tr>
              <a:tr h="641817">
                <a:tc>
                  <a:txBody>
                    <a:bodyPr/>
                    <a:lstStyle/>
                    <a:p>
                      <a:pPr algn="ctr">
                        <a:lnSpc>
                          <a:spcPct val="150000"/>
                        </a:lnSpc>
                        <a:spcAft>
                          <a:spcPts val="0"/>
                        </a:spcAft>
                      </a:pPr>
                      <a:r>
                        <a:rPr lang="en-US" sz="1600" b="0" kern="0" dirty="0">
                          <a:effectLst/>
                          <a:latin typeface="微软雅黑" pitchFamily="34" charset="-122"/>
                          <a:ea typeface="微软雅黑" pitchFamily="34" charset="-122"/>
                        </a:rPr>
                        <a:t>other</a:t>
                      </a:r>
                      <a:endParaRPr lang="zh-CN" sz="1600" b="0" kern="100" dirty="0">
                        <a:effectLst/>
                        <a:latin typeface="微软雅黑" pitchFamily="34" charset="-122"/>
                        <a:ea typeface="微软雅黑" pitchFamily="34" charset="-122"/>
                        <a:cs typeface="宋体"/>
                      </a:endParaRPr>
                    </a:p>
                  </a:txBody>
                  <a:tcPr marL="28233" marR="2823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a:t>
                      </a:r>
                      <a:r>
                        <a:rPr lang="en-US" sz="1600" kern="0">
                          <a:effectLst/>
                          <a:latin typeface="微软雅黑" pitchFamily="34" charset="-122"/>
                          <a:ea typeface="微软雅黑" pitchFamily="34" charset="-122"/>
                        </a:rPr>
                        <a:t>Series</a:t>
                      </a:r>
                      <a:r>
                        <a:rPr lang="zh-CN" sz="1600" kern="0">
                          <a:effectLst/>
                          <a:latin typeface="微软雅黑" pitchFamily="34" charset="-122"/>
                          <a:ea typeface="微软雅黑" pitchFamily="34" charset="-122"/>
                        </a:rPr>
                        <a:t>或者包含了多个</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的</a:t>
                      </a:r>
                      <a:r>
                        <a:rPr lang="en-US" sz="1600" kern="0">
                          <a:effectLst/>
                          <a:latin typeface="微软雅黑" pitchFamily="34" charset="-122"/>
                          <a:ea typeface="微软雅黑" pitchFamily="34" charset="-122"/>
                        </a:rPr>
                        <a:t>list</a:t>
                      </a:r>
                      <a:r>
                        <a:rPr lang="zh-CN" sz="1600" kern="0">
                          <a:effectLst/>
                          <a:latin typeface="微软雅黑" pitchFamily="34" charset="-122"/>
                          <a:ea typeface="微软雅黑" pitchFamily="34" charset="-122"/>
                        </a:rPr>
                        <a:t>。表示参与连接的其他</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。无默认。</a:t>
                      </a:r>
                      <a:endParaRPr lang="zh-CN" sz="1600" kern="100">
                        <a:effectLst/>
                        <a:latin typeface="微软雅黑" pitchFamily="34" charset="-122"/>
                        <a:ea typeface="微软雅黑" pitchFamily="34" charset="-122"/>
                        <a:cs typeface="宋体"/>
                      </a:endParaRPr>
                    </a:p>
                  </a:txBody>
                  <a:tcPr marL="28233" marR="28233" marT="0" marB="0" anchor="ctr"/>
                </a:tc>
                <a:extLst>
                  <a:ext uri="{0D108BD9-81ED-4DB2-BD59-A6C34878D82A}">
                    <a16:rowId xmlns:a16="http://schemas.microsoft.com/office/drawing/2014/main" val="10001"/>
                  </a:ext>
                </a:extLst>
              </a:tr>
              <a:tr h="383725">
                <a:tc>
                  <a:txBody>
                    <a:bodyPr/>
                    <a:lstStyle/>
                    <a:p>
                      <a:pPr algn="ctr">
                        <a:lnSpc>
                          <a:spcPct val="150000"/>
                        </a:lnSpc>
                        <a:spcAft>
                          <a:spcPts val="0"/>
                        </a:spcAft>
                      </a:pPr>
                      <a:r>
                        <a:rPr lang="en-US" sz="1600" b="0" kern="0" dirty="0">
                          <a:effectLst/>
                          <a:latin typeface="微软雅黑" pitchFamily="34" charset="-122"/>
                          <a:ea typeface="微软雅黑" pitchFamily="34" charset="-122"/>
                        </a:rPr>
                        <a:t>on</a:t>
                      </a:r>
                      <a:endParaRPr lang="zh-CN" sz="1600" b="0" kern="100" dirty="0">
                        <a:effectLst/>
                        <a:latin typeface="微软雅黑" pitchFamily="34" charset="-122"/>
                        <a:ea typeface="微软雅黑" pitchFamily="34" charset="-122"/>
                        <a:cs typeface="宋体"/>
                      </a:endParaRPr>
                    </a:p>
                  </a:txBody>
                  <a:tcPr marL="28233" marR="2823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接收列名或者包含列名的</a:t>
                      </a:r>
                      <a:r>
                        <a:rPr lang="en-US" sz="1600" kern="0">
                          <a:effectLst/>
                          <a:latin typeface="微软雅黑" pitchFamily="34" charset="-122"/>
                          <a:ea typeface="微软雅黑" pitchFamily="34" charset="-122"/>
                        </a:rPr>
                        <a:t>list</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tuple</a:t>
                      </a:r>
                      <a:r>
                        <a:rPr lang="zh-CN" sz="1600" kern="0">
                          <a:effectLst/>
                          <a:latin typeface="微软雅黑" pitchFamily="34" charset="-122"/>
                          <a:ea typeface="微软雅黑" pitchFamily="34" charset="-122"/>
                        </a:rPr>
                        <a:t>。表示用于连接的列名。默认为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28233" marR="28233" marT="0" marB="0" anchor="ctr"/>
                </a:tc>
                <a:extLst>
                  <a:ext uri="{0D108BD9-81ED-4DB2-BD59-A6C34878D82A}">
                    <a16:rowId xmlns:a16="http://schemas.microsoft.com/office/drawing/2014/main" val="10002"/>
                  </a:ext>
                </a:extLst>
              </a:tr>
              <a:tr h="641817">
                <a:tc>
                  <a:txBody>
                    <a:bodyPr/>
                    <a:lstStyle/>
                    <a:p>
                      <a:pPr algn="ctr">
                        <a:lnSpc>
                          <a:spcPct val="150000"/>
                        </a:lnSpc>
                        <a:spcAft>
                          <a:spcPts val="0"/>
                        </a:spcAft>
                      </a:pPr>
                      <a:r>
                        <a:rPr lang="en-US" sz="1600" b="0" kern="0" dirty="0">
                          <a:effectLst/>
                          <a:latin typeface="微软雅黑" pitchFamily="34" charset="-122"/>
                          <a:ea typeface="微软雅黑" pitchFamily="34" charset="-122"/>
                        </a:rPr>
                        <a:t>how</a:t>
                      </a:r>
                      <a:endParaRPr lang="zh-CN" sz="1600" b="0" kern="100" dirty="0">
                        <a:effectLst/>
                        <a:latin typeface="微软雅黑" pitchFamily="34" charset="-122"/>
                        <a:ea typeface="微软雅黑" pitchFamily="34" charset="-122"/>
                        <a:cs typeface="宋体"/>
                      </a:endParaRPr>
                    </a:p>
                  </a:txBody>
                  <a:tcPr marL="28233" marR="2823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接收特定</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a:t>
                      </a:r>
                      <a:r>
                        <a:rPr lang="en-US" sz="1600" kern="0">
                          <a:effectLst/>
                          <a:latin typeface="微软雅黑" pitchFamily="34" charset="-122"/>
                          <a:ea typeface="微软雅黑" pitchFamily="34" charset="-122"/>
                        </a:rPr>
                        <a:t>inner</a:t>
                      </a:r>
                      <a:r>
                        <a:rPr lang="zh-CN" sz="1600" kern="0">
                          <a:effectLst/>
                          <a:latin typeface="微软雅黑" pitchFamily="34" charset="-122"/>
                          <a:ea typeface="微软雅黑" pitchFamily="34" charset="-122"/>
                        </a:rPr>
                        <a:t>代表内连接；</a:t>
                      </a:r>
                      <a:r>
                        <a:rPr lang="en-US" sz="1600" kern="0">
                          <a:effectLst/>
                          <a:latin typeface="微软雅黑" pitchFamily="34" charset="-122"/>
                          <a:ea typeface="微软雅黑" pitchFamily="34" charset="-122"/>
                        </a:rPr>
                        <a:t>outer</a:t>
                      </a:r>
                      <a:r>
                        <a:rPr lang="zh-CN" sz="1600" kern="0">
                          <a:effectLst/>
                          <a:latin typeface="微软雅黑" pitchFamily="34" charset="-122"/>
                          <a:ea typeface="微软雅黑" pitchFamily="34" charset="-122"/>
                        </a:rPr>
                        <a:t>代表外连接；</a:t>
                      </a:r>
                      <a:r>
                        <a:rPr lang="en-US" sz="1600" kern="0">
                          <a:effectLst/>
                          <a:latin typeface="微软雅黑" pitchFamily="34" charset="-122"/>
                          <a:ea typeface="微软雅黑" pitchFamily="34" charset="-122"/>
                        </a:rPr>
                        <a:t>left</a:t>
                      </a:r>
                      <a:r>
                        <a:rPr lang="zh-CN" sz="1600" kern="0">
                          <a:effectLst/>
                          <a:latin typeface="微软雅黑" pitchFamily="34" charset="-122"/>
                          <a:ea typeface="微软雅黑" pitchFamily="34" charset="-122"/>
                        </a:rPr>
                        <a:t>和</a:t>
                      </a:r>
                      <a:r>
                        <a:rPr lang="en-US" sz="1600" kern="0">
                          <a:effectLst/>
                          <a:latin typeface="微软雅黑" pitchFamily="34" charset="-122"/>
                          <a:ea typeface="微软雅黑" pitchFamily="34" charset="-122"/>
                        </a:rPr>
                        <a:t>right</a:t>
                      </a:r>
                      <a:r>
                        <a:rPr lang="zh-CN" sz="1600" kern="0">
                          <a:effectLst/>
                          <a:latin typeface="微软雅黑" pitchFamily="34" charset="-122"/>
                          <a:ea typeface="微软雅黑" pitchFamily="34" charset="-122"/>
                        </a:rPr>
                        <a:t>分别代表左连接和右连接。默认为</a:t>
                      </a:r>
                      <a:r>
                        <a:rPr lang="en-US" sz="1600" kern="0">
                          <a:effectLst/>
                          <a:latin typeface="微软雅黑" pitchFamily="34" charset="-122"/>
                          <a:ea typeface="微软雅黑" pitchFamily="34" charset="-122"/>
                        </a:rPr>
                        <a:t>inner</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28233" marR="28233" marT="0" marB="0" anchor="ctr"/>
                </a:tc>
                <a:extLst>
                  <a:ext uri="{0D108BD9-81ED-4DB2-BD59-A6C34878D82A}">
                    <a16:rowId xmlns:a16="http://schemas.microsoft.com/office/drawing/2014/main" val="10003"/>
                  </a:ext>
                </a:extLst>
              </a:tr>
              <a:tr h="383725">
                <a:tc>
                  <a:txBody>
                    <a:bodyPr/>
                    <a:lstStyle/>
                    <a:p>
                      <a:pPr algn="ctr">
                        <a:lnSpc>
                          <a:spcPct val="150000"/>
                        </a:lnSpc>
                        <a:spcAft>
                          <a:spcPts val="0"/>
                        </a:spcAft>
                      </a:pPr>
                      <a:r>
                        <a:rPr lang="en-US" sz="1600" b="0" kern="0" dirty="0" err="1">
                          <a:effectLst/>
                          <a:latin typeface="微软雅黑" pitchFamily="34" charset="-122"/>
                          <a:ea typeface="微软雅黑" pitchFamily="34" charset="-122"/>
                        </a:rPr>
                        <a:t>lsuffix</a:t>
                      </a:r>
                      <a:endParaRPr lang="zh-CN" sz="1600" b="0" kern="100" dirty="0">
                        <a:effectLst/>
                        <a:latin typeface="微软雅黑" pitchFamily="34" charset="-122"/>
                        <a:ea typeface="微软雅黑" pitchFamily="34" charset="-122"/>
                        <a:cs typeface="宋体"/>
                      </a:endParaRPr>
                    </a:p>
                  </a:txBody>
                  <a:tcPr marL="28233" marR="28233"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sring</a:t>
                      </a:r>
                      <a:r>
                        <a:rPr lang="zh-CN" sz="1600" kern="0" dirty="0">
                          <a:effectLst/>
                          <a:latin typeface="微软雅黑" pitchFamily="34" charset="-122"/>
                          <a:ea typeface="微软雅黑" pitchFamily="34" charset="-122"/>
                        </a:rPr>
                        <a:t>。表示用于追加到左侧重叠列名的末尾。无默认。</a:t>
                      </a:r>
                      <a:endParaRPr lang="zh-CN" sz="1600" kern="100" dirty="0">
                        <a:effectLst/>
                        <a:latin typeface="微软雅黑" pitchFamily="34" charset="-122"/>
                        <a:ea typeface="微软雅黑" pitchFamily="34" charset="-122"/>
                        <a:cs typeface="宋体"/>
                      </a:endParaRPr>
                    </a:p>
                  </a:txBody>
                  <a:tcPr marL="28233" marR="28233" marT="0" marB="0" anchor="ctr"/>
                </a:tc>
                <a:extLst>
                  <a:ext uri="{0D108BD9-81ED-4DB2-BD59-A6C34878D82A}">
                    <a16:rowId xmlns:a16="http://schemas.microsoft.com/office/drawing/2014/main" val="10004"/>
                  </a:ext>
                </a:extLst>
              </a:tr>
              <a:tr h="383725">
                <a:tc>
                  <a:txBody>
                    <a:bodyPr/>
                    <a:lstStyle/>
                    <a:p>
                      <a:pPr algn="ctr">
                        <a:lnSpc>
                          <a:spcPct val="150000"/>
                        </a:lnSpc>
                        <a:spcAft>
                          <a:spcPts val="0"/>
                        </a:spcAft>
                      </a:pPr>
                      <a:r>
                        <a:rPr lang="en-US" sz="1600" b="0" kern="0" dirty="0" err="1">
                          <a:effectLst/>
                          <a:latin typeface="微软雅黑" pitchFamily="34" charset="-122"/>
                          <a:ea typeface="微软雅黑" pitchFamily="34" charset="-122"/>
                        </a:rPr>
                        <a:t>rsuffix</a:t>
                      </a:r>
                      <a:endParaRPr lang="zh-CN" sz="1600" b="0" kern="100" dirty="0">
                        <a:effectLst/>
                        <a:latin typeface="微软雅黑" pitchFamily="34" charset="-122"/>
                        <a:ea typeface="微软雅黑" pitchFamily="34" charset="-122"/>
                        <a:cs typeface="宋体"/>
                      </a:endParaRPr>
                    </a:p>
                  </a:txBody>
                  <a:tcPr marL="28233" marR="2823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。表示用于追加到右侧重叠列名的末尾。无默认。</a:t>
                      </a:r>
                      <a:endParaRPr lang="zh-CN" sz="1600" kern="100">
                        <a:effectLst/>
                        <a:latin typeface="微软雅黑" pitchFamily="34" charset="-122"/>
                        <a:ea typeface="微软雅黑" pitchFamily="34" charset="-122"/>
                        <a:cs typeface="宋体"/>
                      </a:endParaRPr>
                    </a:p>
                  </a:txBody>
                  <a:tcPr marL="28233" marR="28233" marT="0" marB="0" anchor="ctr"/>
                </a:tc>
                <a:extLst>
                  <a:ext uri="{0D108BD9-81ED-4DB2-BD59-A6C34878D82A}">
                    <a16:rowId xmlns:a16="http://schemas.microsoft.com/office/drawing/2014/main" val="10005"/>
                  </a:ext>
                </a:extLst>
              </a:tr>
              <a:tr h="383725">
                <a:tc>
                  <a:txBody>
                    <a:bodyPr/>
                    <a:lstStyle/>
                    <a:p>
                      <a:pPr algn="ctr">
                        <a:lnSpc>
                          <a:spcPct val="150000"/>
                        </a:lnSpc>
                        <a:spcAft>
                          <a:spcPts val="0"/>
                        </a:spcAft>
                      </a:pPr>
                      <a:r>
                        <a:rPr lang="en-US" sz="1600" b="0" kern="0" dirty="0">
                          <a:effectLst/>
                          <a:latin typeface="微软雅黑" pitchFamily="34" charset="-122"/>
                          <a:ea typeface="微软雅黑" pitchFamily="34" charset="-122"/>
                        </a:rPr>
                        <a:t>sort</a:t>
                      </a:r>
                      <a:endParaRPr lang="zh-CN" sz="1600" b="0" kern="100" dirty="0">
                        <a:effectLst/>
                        <a:latin typeface="微软雅黑" pitchFamily="34" charset="-122"/>
                        <a:ea typeface="微软雅黑" pitchFamily="34" charset="-122"/>
                        <a:cs typeface="宋体"/>
                      </a:endParaRPr>
                    </a:p>
                  </a:txBody>
                  <a:tcPr marL="28233" marR="28233"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根据连接键对合并后的数据进行排序，默认为</a:t>
                      </a:r>
                      <a:r>
                        <a:rPr lang="en-US" sz="1600" kern="0" dirty="0">
                          <a:effectLst/>
                          <a:latin typeface="微软雅黑" pitchFamily="34" charset="-122"/>
                          <a:ea typeface="微软雅黑" pitchFamily="34" charset="-122"/>
                        </a:rPr>
                        <a:t>True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28233" marR="28233"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3D980C2A-E67E-4579-A1F4-374542B7191D}"/>
              </a:ext>
            </a:extLst>
          </p:cNvPr>
          <p:cNvSpPr>
            <a:spLocks noGrp="1"/>
          </p:cNvSpPr>
          <p:nvPr>
            <p:ph idx="1"/>
          </p:nvPr>
        </p:nvSpPr>
        <p:spPr/>
        <p:txBody>
          <a:bodyPr/>
          <a:lstStyle/>
          <a:p>
            <a:pPr marL="361950" indent="-361950"/>
            <a:r>
              <a:rPr lang="zh-CN" altLang="zh-CN"/>
              <a:t>数据分析和处理过程中</a:t>
            </a:r>
            <a:r>
              <a:rPr lang="zh-CN" altLang="en-US"/>
              <a:t>若</a:t>
            </a:r>
            <a:r>
              <a:rPr lang="zh-CN" altLang="zh-CN"/>
              <a:t>出现两份数据的内容几乎一致的情况，但是某些特征在其中一张表上是完整的，而在另外一张表上的数据则是缺失的</a:t>
            </a:r>
            <a:r>
              <a:rPr lang="zh-CN" altLang="en-US"/>
              <a:t>时候，可以用</a:t>
            </a:r>
            <a:r>
              <a:rPr lang="en-US" altLang="zh-CN"/>
              <a:t>combine_first</a:t>
            </a:r>
            <a:r>
              <a:rPr lang="zh-CN" altLang="zh-CN"/>
              <a:t>方法进行重叠数据合并，其原理如</a:t>
            </a:r>
            <a:r>
              <a:rPr lang="zh-CN" altLang="en-US"/>
              <a:t>下。</a:t>
            </a:r>
          </a:p>
        </p:txBody>
      </p:sp>
      <p:sp>
        <p:nvSpPr>
          <p:cNvPr id="17411" name="标题 2">
            <a:extLst>
              <a:ext uri="{FF2B5EF4-FFF2-40B4-BE49-F238E27FC236}">
                <a16:creationId xmlns:a16="http://schemas.microsoft.com/office/drawing/2014/main" id="{80368484-17FE-409C-B8E2-F65FBAA624C2}"/>
              </a:ext>
            </a:extLst>
          </p:cNvPr>
          <p:cNvSpPr>
            <a:spLocks noGrp="1"/>
          </p:cNvSpPr>
          <p:nvPr>
            <p:ph type="title"/>
          </p:nvPr>
        </p:nvSpPr>
        <p:spPr/>
        <p:txBody>
          <a:bodyPr/>
          <a:lstStyle/>
          <a:p>
            <a:r>
              <a:rPr lang="zh-CN" altLang="zh-CN"/>
              <a:t>重叠合并数据</a:t>
            </a:r>
            <a:endParaRPr lang="zh-CN" altLang="en-US"/>
          </a:p>
        </p:txBody>
      </p:sp>
      <p:sp>
        <p:nvSpPr>
          <p:cNvPr id="17412" name="内容占位符 3">
            <a:extLst>
              <a:ext uri="{FF2B5EF4-FFF2-40B4-BE49-F238E27FC236}">
                <a16:creationId xmlns:a16="http://schemas.microsoft.com/office/drawing/2014/main" id="{842A508E-3B52-4F06-A10B-A57E1E06DC60}"/>
              </a:ext>
            </a:extLst>
          </p:cNvPr>
          <p:cNvSpPr>
            <a:spLocks noGrp="1"/>
          </p:cNvSpPr>
          <p:nvPr>
            <p:ph idx="10"/>
          </p:nvPr>
        </p:nvSpPr>
        <p:spPr/>
        <p:txBody>
          <a:bodyPr/>
          <a:lstStyle/>
          <a:p>
            <a:r>
              <a:rPr lang="en-US" altLang="zh-CN" b="1"/>
              <a:t>combine_first</a:t>
            </a:r>
            <a:r>
              <a:rPr altLang="zh-CN" b="1"/>
              <a:t>方法</a:t>
            </a:r>
            <a:endParaRPr b="1"/>
          </a:p>
        </p:txBody>
      </p:sp>
      <p:pic>
        <p:nvPicPr>
          <p:cNvPr id="17413" name="Picture 2">
            <a:extLst>
              <a:ext uri="{FF2B5EF4-FFF2-40B4-BE49-F238E27FC236}">
                <a16:creationId xmlns:a16="http://schemas.microsoft.com/office/drawing/2014/main" id="{DC464EC9-EA6D-4287-AC6C-80BC8EBF7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556" y="3310849"/>
            <a:ext cx="7808913" cy="2800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C30BCB-2865-40D2-B917-F24AA6214903}"/>
              </a:ext>
            </a:extLst>
          </p:cNvPr>
          <p:cNvSpPr>
            <a:spLocks noGrp="1"/>
          </p:cNvSpPr>
          <p:nvPr>
            <p:ph idx="1"/>
          </p:nvPr>
        </p:nvSpPr>
        <p:spPr/>
        <p:txBody>
          <a:bodyPr/>
          <a:lstStyle/>
          <a:p>
            <a:pPr>
              <a:defRPr/>
            </a:pPr>
            <a:r>
              <a:rPr lang="en-US" altLang="zh-CN" dirty="0" err="1"/>
              <a:t>combine_first</a:t>
            </a:r>
            <a:r>
              <a:rPr lang="zh-CN" altLang="zh-CN" dirty="0"/>
              <a:t>的具体用法如下。</a:t>
            </a:r>
            <a:endParaRPr lang="en-US" altLang="zh-CN" dirty="0"/>
          </a:p>
          <a:p>
            <a:pPr marL="360000" indent="0">
              <a:buFont typeface="Wingdings" panose="05000000000000000000" pitchFamily="2" charset="2"/>
              <a:buNone/>
              <a:defRPr/>
            </a:pPr>
            <a:r>
              <a:rPr lang="en-US" altLang="zh-CN" sz="2200" i="1" dirty="0" err="1">
                <a:latin typeface="Times New Roman" pitchFamily="18" charset="0"/>
              </a:rPr>
              <a:t>pandas.DataFrame.</a:t>
            </a:r>
            <a:r>
              <a:rPr lang="en-US" altLang="zh-CN" sz="2200" b="1" i="1" dirty="0" err="1">
                <a:latin typeface="Times New Roman" pitchFamily="18" charset="0"/>
              </a:rPr>
              <a:t>combine_first</a:t>
            </a:r>
            <a:r>
              <a:rPr lang="en-US" altLang="zh-CN" sz="2200" i="1" dirty="0">
                <a:latin typeface="Times New Roman" pitchFamily="18" charset="0"/>
              </a:rPr>
              <a:t>(other)</a:t>
            </a:r>
          </a:p>
          <a:p>
            <a:pPr>
              <a:defRPr/>
            </a:pPr>
            <a:r>
              <a:rPr lang="zh-CN" altLang="en-US" dirty="0">
                <a:latin typeface="Times New Roman" pitchFamily="18" charset="0"/>
              </a:rPr>
              <a:t>参数及其说明如下。</a:t>
            </a:r>
            <a:endParaRPr lang="zh-CN" altLang="zh-CN" dirty="0">
              <a:latin typeface="Times New Roman" pitchFamily="18" charset="0"/>
            </a:endParaRPr>
          </a:p>
        </p:txBody>
      </p:sp>
      <p:sp>
        <p:nvSpPr>
          <p:cNvPr id="18435" name="标题 2">
            <a:extLst>
              <a:ext uri="{FF2B5EF4-FFF2-40B4-BE49-F238E27FC236}">
                <a16:creationId xmlns:a16="http://schemas.microsoft.com/office/drawing/2014/main" id="{E0A10D22-B78A-4035-85E9-3A29911A8BE6}"/>
              </a:ext>
            </a:extLst>
          </p:cNvPr>
          <p:cNvSpPr>
            <a:spLocks noGrp="1"/>
          </p:cNvSpPr>
          <p:nvPr>
            <p:ph type="title"/>
          </p:nvPr>
        </p:nvSpPr>
        <p:spPr/>
        <p:txBody>
          <a:bodyPr/>
          <a:lstStyle/>
          <a:p>
            <a:r>
              <a:rPr lang="zh-CN" altLang="zh-CN"/>
              <a:t>重叠合并数据</a:t>
            </a:r>
            <a:endParaRPr lang="zh-CN" altLang="en-US"/>
          </a:p>
        </p:txBody>
      </p:sp>
      <p:sp>
        <p:nvSpPr>
          <p:cNvPr id="18436" name="内容占位符 3">
            <a:extLst>
              <a:ext uri="{FF2B5EF4-FFF2-40B4-BE49-F238E27FC236}">
                <a16:creationId xmlns:a16="http://schemas.microsoft.com/office/drawing/2014/main" id="{B12BB32A-CCCC-402D-BA9B-148941465531}"/>
              </a:ext>
            </a:extLst>
          </p:cNvPr>
          <p:cNvSpPr>
            <a:spLocks noGrp="1"/>
          </p:cNvSpPr>
          <p:nvPr>
            <p:ph idx="10"/>
          </p:nvPr>
        </p:nvSpPr>
        <p:spPr/>
        <p:txBody>
          <a:bodyPr/>
          <a:lstStyle/>
          <a:p>
            <a:r>
              <a:rPr lang="en-US" altLang="zh-CN" b="1"/>
              <a:t>combine_first</a:t>
            </a:r>
            <a:r>
              <a:rPr altLang="zh-CN" b="1"/>
              <a:t>方法</a:t>
            </a:r>
            <a:endParaRPr b="1"/>
          </a:p>
        </p:txBody>
      </p:sp>
      <p:graphicFrame>
        <p:nvGraphicFramePr>
          <p:cNvPr id="5" name="表格 4">
            <a:extLst>
              <a:ext uri="{FF2B5EF4-FFF2-40B4-BE49-F238E27FC236}">
                <a16:creationId xmlns:a16="http://schemas.microsoft.com/office/drawing/2014/main" id="{2DADC1CB-19C2-419E-B59E-BA564A661ADB}"/>
              </a:ext>
            </a:extLst>
          </p:cNvPr>
          <p:cNvGraphicFramePr>
            <a:graphicFrameLocks noGrp="1"/>
          </p:cNvGraphicFramePr>
          <p:nvPr/>
        </p:nvGraphicFramePr>
        <p:xfrm>
          <a:off x="2471738" y="3598863"/>
          <a:ext cx="6040437" cy="1255712"/>
        </p:xfrm>
        <a:graphic>
          <a:graphicData uri="http://schemas.openxmlformats.org/drawingml/2006/table">
            <a:tbl>
              <a:tblPr firstRow="1" firstCol="1" bandRow="1">
                <a:tableStyleId>{5C22544A-7EE6-4342-B048-85BDC9FD1C3A}</a:tableStyleId>
              </a:tblPr>
              <a:tblGrid>
                <a:gridCol w="1816938">
                  <a:extLst>
                    <a:ext uri="{9D8B030D-6E8A-4147-A177-3AD203B41FA5}">
                      <a16:colId xmlns:a16="http://schemas.microsoft.com/office/drawing/2014/main" val="20000"/>
                    </a:ext>
                  </a:extLst>
                </a:gridCol>
                <a:gridCol w="4223499">
                  <a:extLst>
                    <a:ext uri="{9D8B030D-6E8A-4147-A177-3AD203B41FA5}">
                      <a16:colId xmlns:a16="http://schemas.microsoft.com/office/drawing/2014/main" val="20001"/>
                    </a:ext>
                  </a:extLst>
                </a:gridCol>
              </a:tblGrid>
              <a:tr h="432259">
                <a:tc>
                  <a:txBody>
                    <a:bodyPr/>
                    <a:lstStyle/>
                    <a:p>
                      <a:pPr algn="ctr">
                        <a:lnSpc>
                          <a:spcPct val="150000"/>
                        </a:lnSpc>
                        <a:spcAft>
                          <a:spcPts val="0"/>
                        </a:spcAft>
                      </a:pPr>
                      <a:r>
                        <a:rPr lang="zh-CN" sz="1800" kern="0">
                          <a:effectLst/>
                          <a:latin typeface="微软雅黑" pitchFamily="34" charset="-122"/>
                          <a:ea typeface="微软雅黑" pitchFamily="34" charset="-122"/>
                        </a:rPr>
                        <a:t>参数名称</a:t>
                      </a:r>
                      <a:endParaRPr lang="zh-CN" sz="1800" kern="100">
                        <a:effectLst/>
                        <a:latin typeface="微软雅黑" pitchFamily="34" charset="-122"/>
                        <a:ea typeface="微软雅黑" pitchFamily="34" charset="-122"/>
                        <a:cs typeface="宋体"/>
                      </a:endParaRPr>
                    </a:p>
                  </a:txBody>
                  <a:tcPr marL="68577" marR="68577"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68577" marR="68577" marT="0" marB="0" anchor="ctr"/>
                </a:tc>
                <a:extLst>
                  <a:ext uri="{0D108BD9-81ED-4DB2-BD59-A6C34878D82A}">
                    <a16:rowId xmlns:a16="http://schemas.microsoft.com/office/drawing/2014/main" val="10000"/>
                  </a:ext>
                </a:extLst>
              </a:tr>
              <a:tr h="823453">
                <a:tc>
                  <a:txBody>
                    <a:bodyPr/>
                    <a:lstStyle/>
                    <a:p>
                      <a:pPr algn="ctr">
                        <a:lnSpc>
                          <a:spcPct val="150000"/>
                        </a:lnSpc>
                        <a:spcAft>
                          <a:spcPts val="0"/>
                        </a:spcAft>
                      </a:pPr>
                      <a:r>
                        <a:rPr lang="en-US" sz="1800" kern="0">
                          <a:effectLst/>
                          <a:latin typeface="微软雅黑" pitchFamily="34" charset="-122"/>
                          <a:ea typeface="微软雅黑" pitchFamily="34" charset="-122"/>
                        </a:rPr>
                        <a:t>other</a:t>
                      </a:r>
                      <a:endParaRPr lang="zh-CN" sz="1800" kern="100">
                        <a:effectLst/>
                        <a:latin typeface="微软雅黑" pitchFamily="34" charset="-122"/>
                        <a:ea typeface="微软雅黑" pitchFamily="34" charset="-122"/>
                        <a:cs typeface="宋体"/>
                      </a:endParaRPr>
                    </a:p>
                  </a:txBody>
                  <a:tcPr marL="68577" marR="6857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DataFrame</a:t>
                      </a:r>
                      <a:r>
                        <a:rPr lang="zh-CN" sz="1800" kern="0" dirty="0">
                          <a:effectLst/>
                          <a:latin typeface="微软雅黑" pitchFamily="34" charset="-122"/>
                          <a:ea typeface="微软雅黑" pitchFamily="34" charset="-122"/>
                        </a:rPr>
                        <a:t>。表示参与重叠合并的另一个</a:t>
                      </a:r>
                      <a:r>
                        <a:rPr lang="en-US" sz="1800" kern="0" dirty="0" err="1">
                          <a:effectLst/>
                          <a:latin typeface="微软雅黑" pitchFamily="34" charset="-122"/>
                          <a:ea typeface="微软雅黑" pitchFamily="34" charset="-122"/>
                        </a:rPr>
                        <a:t>DataFrame</a:t>
                      </a:r>
                      <a:r>
                        <a:rPr lang="zh-CN" sz="1800" kern="0" dirty="0">
                          <a:effectLst/>
                          <a:latin typeface="微软雅黑" pitchFamily="34" charset="-122"/>
                          <a:ea typeface="微软雅黑" pitchFamily="34" charset="-122"/>
                        </a:rPr>
                        <a:t>。无默认。</a:t>
                      </a:r>
                      <a:endParaRPr lang="zh-CN" sz="1800" kern="100" dirty="0">
                        <a:effectLst/>
                        <a:latin typeface="微软雅黑" pitchFamily="34" charset="-122"/>
                        <a:ea typeface="微软雅黑" pitchFamily="34" charset="-122"/>
                        <a:cs typeface="宋体"/>
                      </a:endParaRPr>
                    </a:p>
                  </a:txBody>
                  <a:tcPr marL="68577" marR="68577"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07F9BE-29F2-4210-B8EF-A721907B9DC0}"/>
              </a:ext>
            </a:extLst>
          </p:cNvPr>
          <p:cNvSpPr>
            <a:spLocks noGrp="1"/>
          </p:cNvSpPr>
          <p:nvPr>
            <p:ph idx="1"/>
          </p:nvPr>
        </p:nvSpPr>
        <p:spPr>
          <a:xfrm>
            <a:off x="423863" y="1238250"/>
            <a:ext cx="11107737" cy="4886325"/>
          </a:xfrm>
        </p:spPr>
        <p:txBody>
          <a:bodyPr/>
          <a:lstStyle/>
          <a:p>
            <a:pPr marL="0" indent="0">
              <a:buFont typeface="Wingdings" panose="05000000000000000000" pitchFamily="2" charset="2"/>
              <a:buNone/>
              <a:defRPr/>
            </a:pPr>
            <a:r>
              <a:rPr lang="en-US" altLang="zh-CN" b="1" dirty="0"/>
              <a:t>1.</a:t>
            </a:r>
            <a:r>
              <a:rPr lang="zh-CN" altLang="zh-CN" b="1" dirty="0"/>
              <a:t>堆叠不同时间的订单详情表</a:t>
            </a:r>
            <a:endParaRPr lang="en-US" altLang="zh-CN" b="1" dirty="0"/>
          </a:p>
          <a:p>
            <a:pPr>
              <a:defRPr/>
            </a:pPr>
            <a:r>
              <a:rPr lang="zh-CN" altLang="zh-CN" dirty="0"/>
              <a:t>订单详情表</a:t>
            </a:r>
            <a:r>
              <a:rPr lang="en-US" altLang="zh-CN" dirty="0"/>
              <a:t>meal_order_detail1</a:t>
            </a:r>
            <a:r>
              <a:rPr lang="zh-CN" altLang="zh-CN" dirty="0"/>
              <a:t>、</a:t>
            </a:r>
            <a:r>
              <a:rPr lang="en-US" altLang="zh-CN" dirty="0"/>
              <a:t>meal_order_detail2</a:t>
            </a:r>
            <a:r>
              <a:rPr lang="zh-CN" altLang="zh-CN" dirty="0"/>
              <a:t>、</a:t>
            </a:r>
            <a:r>
              <a:rPr lang="en-US" altLang="zh-CN" dirty="0"/>
              <a:t>meal_order_detail3</a:t>
            </a:r>
            <a:r>
              <a:rPr lang="zh-CN" altLang="zh-CN" dirty="0"/>
              <a:t>具有相同的特征，但数据时间不同，订单编号也不同，在数据分析过程中需要使用全量数据，故需要将几张表做纵向堆叠操作</a:t>
            </a:r>
            <a:r>
              <a:rPr lang="zh-CN" altLang="en-US" dirty="0"/>
              <a:t>。</a:t>
            </a:r>
            <a:endParaRPr lang="en-US" altLang="zh-CN" dirty="0"/>
          </a:p>
          <a:p>
            <a:pPr>
              <a:defRPr/>
            </a:pPr>
            <a:endParaRPr lang="en-US" altLang="zh-CN" dirty="0"/>
          </a:p>
          <a:p>
            <a:pPr marL="0" indent="0">
              <a:buFont typeface="Wingdings" panose="05000000000000000000" pitchFamily="2" charset="2"/>
              <a:buNone/>
              <a:defRPr/>
            </a:pPr>
            <a:r>
              <a:rPr lang="en-US" altLang="zh-CN" b="1" dirty="0"/>
              <a:t>2.</a:t>
            </a:r>
            <a:r>
              <a:rPr lang="zh-CN" altLang="zh-CN" b="1" dirty="0"/>
              <a:t>主键合并订单详情表、订单信息表和客户信息表</a:t>
            </a:r>
            <a:endParaRPr lang="en-US" altLang="zh-CN" b="1" dirty="0"/>
          </a:p>
          <a:p>
            <a:pPr>
              <a:defRPr/>
            </a:pPr>
            <a:r>
              <a:rPr lang="zh-CN" altLang="zh-CN" dirty="0"/>
              <a:t>订单详情表、订单信息表和客户信息表两两之间存在相同意义的字段，因此需通过主键合并的方式将三张表合并为一张宽表</a:t>
            </a:r>
            <a:r>
              <a:rPr lang="zh-CN" altLang="en-US" dirty="0"/>
              <a:t>。</a:t>
            </a:r>
          </a:p>
        </p:txBody>
      </p:sp>
      <p:sp>
        <p:nvSpPr>
          <p:cNvPr id="19459" name="标题 2">
            <a:extLst>
              <a:ext uri="{FF2B5EF4-FFF2-40B4-BE49-F238E27FC236}">
                <a16:creationId xmlns:a16="http://schemas.microsoft.com/office/drawing/2014/main" id="{65A35973-0CEA-4CE9-94A3-19DEC0C11EC3}"/>
              </a:ext>
            </a:extLst>
          </p:cNvPr>
          <p:cNvSpPr>
            <a:spLocks noGrp="1"/>
          </p:cNvSpPr>
          <p:nvPr>
            <p:ph type="title"/>
          </p:nvPr>
        </p:nvSpPr>
        <p:spPr/>
        <p:txBody>
          <a:bodyPr/>
          <a:lstStyle/>
          <a:p>
            <a:r>
              <a:rPr lang="zh-CN" altLang="en-US"/>
              <a:t>任务实现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433FCA1A-F265-4029-84E2-2AE1AC10221D}"/>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CB29DD48-2B95-4281-A669-D42C16C6990E}"/>
              </a:ext>
            </a:extLst>
          </p:cNvPr>
          <p:cNvSpPr>
            <a:spLocks noChangeShapeType="1"/>
          </p:cNvSpPr>
          <p:nvPr/>
        </p:nvSpPr>
        <p:spPr bwMode="auto">
          <a:xfrm>
            <a:off x="2649538" y="2640013"/>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5F0B33D7-2367-4F50-B70A-04931F61FA27}"/>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510289DA-0A84-4713-9206-4CB81BE1CDB8}"/>
              </a:ext>
            </a:extLst>
          </p:cNvPr>
          <p:cNvSpPr>
            <a:spLocks noChangeArrowheads="1"/>
          </p:cNvSpPr>
          <p:nvPr/>
        </p:nvSpPr>
        <p:spPr bwMode="auto">
          <a:xfrm>
            <a:off x="4000531" y="22975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清洗数据</a:t>
            </a:r>
            <a:endParaRPr lang="zh-CN" altLang="en-US" sz="2200" dirty="0">
              <a:latin typeface="微软雅黑" pitchFamily="34" charset="-122"/>
              <a:ea typeface="微软雅黑" pitchFamily="34" charset="-122"/>
            </a:endParaRPr>
          </a:p>
        </p:txBody>
      </p:sp>
      <p:sp>
        <p:nvSpPr>
          <p:cNvPr id="20490" name="标题 3">
            <a:extLst>
              <a:ext uri="{FF2B5EF4-FFF2-40B4-BE49-F238E27FC236}">
                <a16:creationId xmlns:a16="http://schemas.microsoft.com/office/drawing/2014/main" id="{BB8E8DAB-79A0-4782-B454-057D4E7A944B}"/>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DB25FF7A-3D6D-45A5-8952-2286335840D4}"/>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合并数据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1B818471-A60A-4DCC-823C-F759918F00ED}"/>
              </a:ext>
            </a:extLst>
          </p:cNvPr>
          <p:cNvSpPr>
            <a:spLocks noChangeArrowheads="1"/>
          </p:cNvSpPr>
          <p:nvPr/>
        </p:nvSpPr>
        <p:spPr bwMode="auto">
          <a:xfrm>
            <a:off x="2928857" y="23155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03C6CD19-EC34-4062-9D04-90958F971AFA}"/>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标准化数据</a:t>
            </a:r>
          </a:p>
        </p:txBody>
      </p:sp>
      <p:sp>
        <p:nvSpPr>
          <p:cNvPr id="22" name="Oval 15">
            <a:extLst>
              <a:ext uri="{FF2B5EF4-FFF2-40B4-BE49-F238E27FC236}">
                <a16:creationId xmlns:a16="http://schemas.microsoft.com/office/drawing/2014/main" id="{D7BE83AC-B079-44C5-AB23-97F55B0794F2}"/>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2760DFC1-50BE-4E20-BA04-92AD133E4BEE}"/>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转换数据</a:t>
            </a:r>
          </a:p>
        </p:txBody>
      </p:sp>
      <p:sp>
        <p:nvSpPr>
          <p:cNvPr id="29" name="Oval 15">
            <a:extLst>
              <a:ext uri="{FF2B5EF4-FFF2-40B4-BE49-F238E27FC236}">
                <a16:creationId xmlns:a16="http://schemas.microsoft.com/office/drawing/2014/main" id="{4C15E50E-6258-411E-8DDA-710A1460DF38}"/>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8C9C46F4-B95F-4338-8CD6-1BEBFFDC2978}"/>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50C81E27-DC95-4CAC-8470-8164F05631F6}"/>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51A5CA-A533-41F3-B1DF-B90F354E8811}"/>
              </a:ext>
            </a:extLst>
          </p:cNvPr>
          <p:cNvSpPr>
            <a:spLocks noGrp="1"/>
          </p:cNvSpPr>
          <p:nvPr>
            <p:ph idx="1"/>
          </p:nvPr>
        </p:nvSpPr>
        <p:spPr>
          <a:xfrm>
            <a:off x="423821" y="1741968"/>
            <a:ext cx="9028291" cy="4369231"/>
          </a:xfrm>
        </p:spPr>
        <p:txBody>
          <a:bodyPr/>
          <a:lstStyle/>
          <a:p>
            <a:pPr marL="0" indent="0">
              <a:buFont typeface="Wingdings" panose="05000000000000000000" pitchFamily="2" charset="2"/>
              <a:buNone/>
              <a:defRPr/>
            </a:pPr>
            <a:r>
              <a:rPr lang="zh-CN" altLang="zh-CN" dirty="0"/>
              <a:t>记录重复，即一个或者多个特征某几个记录的值完全相同</a:t>
            </a:r>
            <a:endParaRPr lang="en-US" altLang="zh-CN" dirty="0"/>
          </a:p>
          <a:p>
            <a:pPr>
              <a:defRPr/>
            </a:pPr>
            <a:r>
              <a:rPr lang="zh-CN" altLang="zh-CN" dirty="0"/>
              <a:t>方法一是利用列表（</a:t>
            </a:r>
            <a:r>
              <a:rPr lang="en-US" altLang="zh-CN" dirty="0"/>
              <a:t>list</a:t>
            </a:r>
            <a:r>
              <a:rPr lang="zh-CN" altLang="zh-CN" dirty="0"/>
              <a:t>）去重</a:t>
            </a:r>
            <a:r>
              <a:rPr lang="zh-CN" altLang="en-US" dirty="0"/>
              <a:t>，自定义去重函数：</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363600" indent="-363600">
              <a:spcBef>
                <a:spcPts val="100"/>
              </a:spcBef>
              <a:defRPr/>
            </a:pPr>
            <a:r>
              <a:rPr lang="zh-CN" altLang="en-US" dirty="0"/>
              <a:t>方法二是</a:t>
            </a:r>
            <a:r>
              <a:rPr lang="zh-CN" altLang="zh-CN" dirty="0"/>
              <a:t>利用集合（</a:t>
            </a:r>
            <a:r>
              <a:rPr lang="en-US" altLang="zh-CN" dirty="0"/>
              <a:t>set</a:t>
            </a:r>
            <a:r>
              <a:rPr lang="zh-CN" altLang="zh-CN" dirty="0"/>
              <a:t>）的元素是唯一的特性去重</a:t>
            </a:r>
            <a:r>
              <a:rPr lang="zh-CN" altLang="en-US" dirty="0"/>
              <a:t>，如</a:t>
            </a:r>
            <a:r>
              <a:rPr lang="en-US" altLang="zh-CN" dirty="0" err="1"/>
              <a:t>dish_set</a:t>
            </a:r>
            <a:r>
              <a:rPr lang="en-US" altLang="zh-CN" dirty="0"/>
              <a:t> = set(dishes)</a:t>
            </a:r>
          </a:p>
          <a:p>
            <a:pPr marL="363600" indent="-363600">
              <a:spcBef>
                <a:spcPts val="100"/>
              </a:spcBef>
              <a:defRPr/>
            </a:pPr>
            <a:r>
              <a:rPr lang="zh-CN" altLang="zh-CN" dirty="0"/>
              <a:t>比较上述两种方法可以发现，</a:t>
            </a:r>
            <a:r>
              <a:rPr lang="zh-CN" altLang="en-US" dirty="0"/>
              <a:t>方法一</a:t>
            </a:r>
            <a:r>
              <a:rPr lang="zh-CN" altLang="zh-CN" dirty="0"/>
              <a:t>代码冗长。</a:t>
            </a:r>
            <a:r>
              <a:rPr lang="zh-CN" altLang="en-US" dirty="0"/>
              <a:t>方法二</a:t>
            </a:r>
            <a:r>
              <a:rPr lang="zh-CN" altLang="zh-CN" dirty="0"/>
              <a:t>代码简单了许多，</a:t>
            </a:r>
            <a:r>
              <a:rPr lang="zh-CN" altLang="en-US" dirty="0"/>
              <a:t>但</a:t>
            </a:r>
            <a:r>
              <a:rPr lang="zh-CN" altLang="zh-CN" dirty="0"/>
              <a:t>会导致数据的排列发生改变</a:t>
            </a:r>
            <a:r>
              <a:rPr lang="zh-CN" altLang="en-US" dirty="0"/>
              <a:t>。</a:t>
            </a:r>
            <a:endParaRPr lang="en-US" altLang="zh-CN" dirty="0"/>
          </a:p>
          <a:p>
            <a:pPr marL="360000" indent="0">
              <a:spcBef>
                <a:spcPts val="100"/>
              </a:spcBef>
              <a:buFont typeface="Wingdings" panose="05000000000000000000" pitchFamily="2" charset="2"/>
              <a:buNone/>
              <a:defRPr/>
            </a:pPr>
            <a:endParaRPr lang="zh-CN" altLang="zh-CN" dirty="0"/>
          </a:p>
          <a:p>
            <a:pPr>
              <a:defRPr/>
            </a:pPr>
            <a:endParaRPr lang="zh-CN" altLang="en-US" dirty="0"/>
          </a:p>
        </p:txBody>
      </p:sp>
      <p:sp>
        <p:nvSpPr>
          <p:cNvPr id="21507" name="标题 2">
            <a:extLst>
              <a:ext uri="{FF2B5EF4-FFF2-40B4-BE49-F238E27FC236}">
                <a16:creationId xmlns:a16="http://schemas.microsoft.com/office/drawing/2014/main" id="{3DF30670-F770-4011-9A87-326FD8694845}"/>
              </a:ext>
            </a:extLst>
          </p:cNvPr>
          <p:cNvSpPr>
            <a:spLocks noGrp="1"/>
          </p:cNvSpPr>
          <p:nvPr>
            <p:ph type="title"/>
          </p:nvPr>
        </p:nvSpPr>
        <p:spPr/>
        <p:txBody>
          <a:bodyPr/>
          <a:lstStyle/>
          <a:p>
            <a:r>
              <a:rPr lang="zh-CN" altLang="en-US"/>
              <a:t>检测与处理重复值</a:t>
            </a:r>
          </a:p>
        </p:txBody>
      </p:sp>
      <p:sp>
        <p:nvSpPr>
          <p:cNvPr id="21508" name="内容占位符 3">
            <a:extLst>
              <a:ext uri="{FF2B5EF4-FFF2-40B4-BE49-F238E27FC236}">
                <a16:creationId xmlns:a16="http://schemas.microsoft.com/office/drawing/2014/main" id="{0F0965E5-B831-42ED-BD22-FEF178B3ECDC}"/>
              </a:ext>
            </a:extLst>
          </p:cNvPr>
          <p:cNvSpPr>
            <a:spLocks noGrp="1"/>
          </p:cNvSpPr>
          <p:nvPr>
            <p:ph idx="10"/>
          </p:nvPr>
        </p:nvSpPr>
        <p:spPr/>
        <p:txBody>
          <a:bodyPr/>
          <a:lstStyle/>
          <a:p>
            <a:r>
              <a:rPr lang="en-US" altLang="zh-CN" b="1"/>
              <a:t>1.</a:t>
            </a:r>
            <a:r>
              <a:rPr altLang="zh-CN" b="1"/>
              <a:t>记录重复</a:t>
            </a:r>
            <a:endParaRPr b="1"/>
          </a:p>
        </p:txBody>
      </p:sp>
      <p:graphicFrame>
        <p:nvGraphicFramePr>
          <p:cNvPr id="5" name="表格 4">
            <a:extLst>
              <a:ext uri="{FF2B5EF4-FFF2-40B4-BE49-F238E27FC236}">
                <a16:creationId xmlns:a16="http://schemas.microsoft.com/office/drawing/2014/main" id="{A662611C-0765-4961-B8A9-2689EF18C7BF}"/>
              </a:ext>
            </a:extLst>
          </p:cNvPr>
          <p:cNvGraphicFramePr>
            <a:graphicFrameLocks noGrp="1"/>
          </p:cNvGraphicFramePr>
          <p:nvPr/>
        </p:nvGraphicFramePr>
        <p:xfrm>
          <a:off x="835025" y="2824163"/>
          <a:ext cx="8859838" cy="2022475"/>
        </p:xfrm>
        <a:graphic>
          <a:graphicData uri="http://schemas.openxmlformats.org/drawingml/2006/table">
            <a:tbl>
              <a:tblPr bandRow="1">
                <a:tableStyleId>{073A0DAA-6AF3-43AB-8588-CEC1D06C72B9}</a:tableStyleId>
              </a:tblPr>
              <a:tblGrid>
                <a:gridCol w="8859838">
                  <a:extLst>
                    <a:ext uri="{9D8B030D-6E8A-4147-A177-3AD203B41FA5}">
                      <a16:colId xmlns:a16="http://schemas.microsoft.com/office/drawing/2014/main" val="20000"/>
                    </a:ext>
                  </a:extLst>
                </a:gridCol>
              </a:tblGrid>
              <a:tr h="2022475">
                <a:tc>
                  <a:txBody>
                    <a:bodyPr/>
                    <a:lstStyle/>
                    <a:p>
                      <a:pPr marL="360000" indent="0">
                        <a:spcBef>
                          <a:spcPts val="100"/>
                        </a:spcBef>
                        <a:buNone/>
                      </a:pPr>
                      <a:r>
                        <a:rPr lang="en-US" altLang="zh-CN" sz="1900" dirty="0" err="1"/>
                        <a:t>def</a:t>
                      </a:r>
                      <a:r>
                        <a:rPr lang="en-US" altLang="zh-CN" sz="1900" dirty="0"/>
                        <a:t> </a:t>
                      </a:r>
                      <a:r>
                        <a:rPr lang="en-US" altLang="zh-CN" sz="1900" dirty="0" err="1"/>
                        <a:t>delRep</a:t>
                      </a:r>
                      <a:r>
                        <a:rPr lang="en-US" altLang="zh-CN" sz="1900" dirty="0"/>
                        <a:t>(list1):</a:t>
                      </a:r>
                      <a:endParaRPr lang="zh-CN" altLang="zh-CN" sz="1900" dirty="0"/>
                    </a:p>
                    <a:p>
                      <a:pPr marL="360000" indent="0">
                        <a:spcBef>
                          <a:spcPts val="100"/>
                        </a:spcBef>
                        <a:buNone/>
                      </a:pPr>
                      <a:r>
                        <a:rPr lang="en-US" altLang="zh-CN" sz="1900" dirty="0"/>
                        <a:t>    list2=[]</a:t>
                      </a:r>
                      <a:endParaRPr lang="zh-CN" altLang="zh-CN" sz="1900" dirty="0"/>
                    </a:p>
                    <a:p>
                      <a:pPr marL="360000" indent="0">
                        <a:spcBef>
                          <a:spcPts val="100"/>
                        </a:spcBef>
                        <a:buNone/>
                      </a:pPr>
                      <a:r>
                        <a:rPr lang="en-US" altLang="zh-CN" sz="1900" dirty="0"/>
                        <a:t>    for i in list1:</a:t>
                      </a:r>
                      <a:endParaRPr lang="zh-CN" altLang="zh-CN" sz="1900" dirty="0"/>
                    </a:p>
                    <a:p>
                      <a:pPr marL="360000" indent="0">
                        <a:spcBef>
                          <a:spcPts val="100"/>
                        </a:spcBef>
                        <a:buNone/>
                      </a:pPr>
                      <a:r>
                        <a:rPr lang="en-US" altLang="zh-CN" sz="1900" dirty="0"/>
                        <a:t>        if i not in list2:</a:t>
                      </a:r>
                      <a:endParaRPr lang="zh-CN" altLang="zh-CN" sz="1900" dirty="0"/>
                    </a:p>
                    <a:p>
                      <a:pPr marL="360000" indent="0">
                        <a:spcBef>
                          <a:spcPts val="100"/>
                        </a:spcBef>
                        <a:buNone/>
                      </a:pPr>
                      <a:r>
                        <a:rPr lang="en-US" altLang="zh-CN" sz="1900" dirty="0"/>
                        <a:t>            list2.append(i)</a:t>
                      </a:r>
                      <a:endParaRPr lang="zh-CN" altLang="zh-CN" sz="1900" dirty="0"/>
                    </a:p>
                    <a:p>
                      <a:pPr marL="360000" indent="0">
                        <a:spcBef>
                          <a:spcPts val="100"/>
                        </a:spcBef>
                        <a:buNone/>
                      </a:pPr>
                      <a:r>
                        <a:rPr lang="en-US" altLang="zh-CN" sz="1900" dirty="0"/>
                        <a:t>    return list2 </a:t>
                      </a:r>
                    </a:p>
                  </a:txBody>
                  <a:tcPr marT="45696" marB="45696"/>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C51754-F70B-480A-8268-397C9E03645D}"/>
              </a:ext>
            </a:extLst>
          </p:cNvPr>
          <p:cNvSpPr>
            <a:spLocks noGrp="1"/>
          </p:cNvSpPr>
          <p:nvPr>
            <p:ph idx="1"/>
          </p:nvPr>
        </p:nvSpPr>
        <p:spPr/>
        <p:txBody>
          <a:bodyPr/>
          <a:lstStyle/>
          <a:p>
            <a:pPr>
              <a:spcBef>
                <a:spcPts val="300"/>
              </a:spcBef>
              <a:defRPr/>
            </a:pPr>
            <a:r>
              <a:rPr lang="en-US" altLang="zh-CN" dirty="0"/>
              <a:t>pandas</a:t>
            </a:r>
            <a:r>
              <a:rPr lang="zh-CN" altLang="zh-CN" dirty="0"/>
              <a:t>提供了一个名为</a:t>
            </a:r>
            <a:r>
              <a:rPr lang="en-US" altLang="zh-CN" dirty="0" err="1"/>
              <a:t>drop_duplicates</a:t>
            </a:r>
            <a:r>
              <a:rPr lang="zh-CN" altLang="zh-CN" dirty="0"/>
              <a:t>的去重方法。该方法只对</a:t>
            </a:r>
            <a:r>
              <a:rPr lang="en-US" altLang="zh-CN" dirty="0" err="1"/>
              <a:t>DataFrame</a:t>
            </a:r>
            <a:r>
              <a:rPr lang="zh-CN" altLang="zh-CN" dirty="0"/>
              <a:t>或者</a:t>
            </a:r>
            <a:r>
              <a:rPr lang="en-US" altLang="zh-CN" dirty="0"/>
              <a:t>Series</a:t>
            </a:r>
            <a:r>
              <a:rPr lang="zh-CN" altLang="zh-CN" dirty="0"/>
              <a:t>类型有效。这种方法不会改变数据原始排列，并且兼具代码简洁和运行稳定的特点</a:t>
            </a:r>
            <a:r>
              <a:rPr lang="zh-CN" altLang="en-US" dirty="0"/>
              <a:t>。该</a:t>
            </a:r>
            <a:r>
              <a:rPr lang="zh-CN" altLang="zh-CN" dirty="0"/>
              <a:t>方法不仅支持单一特征的数据去重，还能够依据</a:t>
            </a:r>
            <a:r>
              <a:rPr lang="en-US" altLang="zh-CN" dirty="0" err="1"/>
              <a:t>DataFrame</a:t>
            </a:r>
            <a:r>
              <a:rPr lang="zh-CN" altLang="zh-CN" dirty="0"/>
              <a:t>的其中一个或者几个特征进行去重操作</a:t>
            </a:r>
            <a:r>
              <a:rPr lang="zh-CN" altLang="en-US" dirty="0"/>
              <a:t>。</a:t>
            </a:r>
            <a:endParaRPr lang="en-US" altLang="zh-CN" dirty="0"/>
          </a:p>
          <a:p>
            <a:pPr marL="360000" indent="0">
              <a:spcBef>
                <a:spcPts val="300"/>
              </a:spcBef>
              <a:buFont typeface="Wingdings" panose="05000000000000000000" pitchFamily="2" charset="2"/>
              <a:buNone/>
              <a:defRPr/>
            </a:pPr>
            <a:r>
              <a:rPr lang="en-US" altLang="zh-CN" sz="2200" i="1" dirty="0" err="1">
                <a:latin typeface="Times New Roman" pitchFamily="18" charset="0"/>
              </a:rPr>
              <a:t>pandas.DataFrame</a:t>
            </a:r>
            <a:r>
              <a:rPr lang="en-US" altLang="zh-CN" sz="2200" i="1" dirty="0">
                <a:latin typeface="Times New Roman" pitchFamily="18" charset="0"/>
              </a:rPr>
              <a:t>(Series).</a:t>
            </a:r>
            <a:r>
              <a:rPr lang="en-US" altLang="zh-CN" sz="2200" b="1" i="1" dirty="0" err="1">
                <a:latin typeface="Times New Roman" pitchFamily="18" charset="0"/>
              </a:rPr>
              <a:t>drop_duplicates</a:t>
            </a:r>
            <a:r>
              <a:rPr lang="en-US" altLang="zh-CN" sz="2200" i="1" dirty="0">
                <a:latin typeface="Times New Roman" pitchFamily="18" charset="0"/>
              </a:rPr>
              <a:t>(self, subset=None, keep='first', </a:t>
            </a:r>
            <a:r>
              <a:rPr lang="en-US" altLang="zh-CN" sz="2200" i="1" dirty="0" err="1">
                <a:latin typeface="Times New Roman" pitchFamily="18" charset="0"/>
              </a:rPr>
              <a:t>inplace</a:t>
            </a:r>
            <a:r>
              <a:rPr lang="en-US" altLang="zh-CN" sz="2200" i="1" dirty="0">
                <a:latin typeface="Times New Roman" pitchFamily="18" charset="0"/>
              </a:rPr>
              <a:t>=False)</a:t>
            </a:r>
            <a:endParaRPr lang="zh-CN" altLang="en-US" sz="2200" dirty="0">
              <a:latin typeface="Times New Roman" pitchFamily="18" charset="0"/>
            </a:endParaRPr>
          </a:p>
        </p:txBody>
      </p:sp>
      <p:sp>
        <p:nvSpPr>
          <p:cNvPr id="22531" name="标题 2">
            <a:extLst>
              <a:ext uri="{FF2B5EF4-FFF2-40B4-BE49-F238E27FC236}">
                <a16:creationId xmlns:a16="http://schemas.microsoft.com/office/drawing/2014/main" id="{354FA186-9EB8-4EAD-8345-6A5B7792F807}"/>
              </a:ext>
            </a:extLst>
          </p:cNvPr>
          <p:cNvSpPr>
            <a:spLocks noGrp="1"/>
          </p:cNvSpPr>
          <p:nvPr>
            <p:ph type="title"/>
          </p:nvPr>
        </p:nvSpPr>
        <p:spPr/>
        <p:txBody>
          <a:bodyPr/>
          <a:lstStyle/>
          <a:p>
            <a:r>
              <a:rPr lang="zh-CN" altLang="en-US"/>
              <a:t>检测与处理重复值</a:t>
            </a:r>
          </a:p>
        </p:txBody>
      </p:sp>
      <p:sp>
        <p:nvSpPr>
          <p:cNvPr id="22532" name="内容占位符 3">
            <a:extLst>
              <a:ext uri="{FF2B5EF4-FFF2-40B4-BE49-F238E27FC236}">
                <a16:creationId xmlns:a16="http://schemas.microsoft.com/office/drawing/2014/main" id="{54D7414C-E804-420A-A9F7-C7DCE8D00466}"/>
              </a:ext>
            </a:extLst>
          </p:cNvPr>
          <p:cNvSpPr>
            <a:spLocks noGrp="1"/>
          </p:cNvSpPr>
          <p:nvPr>
            <p:ph idx="10"/>
          </p:nvPr>
        </p:nvSpPr>
        <p:spPr/>
        <p:txBody>
          <a:bodyPr/>
          <a:lstStyle/>
          <a:p>
            <a:r>
              <a:rPr lang="en-US" altLang="zh-CN" b="1"/>
              <a:t>1.</a:t>
            </a:r>
            <a:r>
              <a:rPr altLang="zh-CN" b="1"/>
              <a:t>记录重复</a:t>
            </a:r>
            <a:endParaRPr b="1"/>
          </a:p>
        </p:txBody>
      </p:sp>
      <p:graphicFrame>
        <p:nvGraphicFramePr>
          <p:cNvPr id="5" name="表格 4">
            <a:extLst>
              <a:ext uri="{FF2B5EF4-FFF2-40B4-BE49-F238E27FC236}">
                <a16:creationId xmlns:a16="http://schemas.microsoft.com/office/drawing/2014/main" id="{58F4545B-0E89-4B18-9B1C-07C6CEA09823}"/>
              </a:ext>
            </a:extLst>
          </p:cNvPr>
          <p:cNvGraphicFramePr>
            <a:graphicFrameLocks noGrp="1"/>
          </p:cNvGraphicFramePr>
          <p:nvPr>
            <p:extLst>
              <p:ext uri="{D42A27DB-BD31-4B8C-83A1-F6EECF244321}">
                <p14:modId xmlns:p14="http://schemas.microsoft.com/office/powerpoint/2010/main" val="490347346"/>
              </p:ext>
            </p:extLst>
          </p:nvPr>
        </p:nvGraphicFramePr>
        <p:xfrm>
          <a:off x="773622" y="4534124"/>
          <a:ext cx="7940399" cy="1656588"/>
        </p:xfrm>
        <a:graphic>
          <a:graphicData uri="http://schemas.openxmlformats.org/drawingml/2006/table">
            <a:tbl>
              <a:tblPr firstRow="1" firstCol="1" bandRow="1">
                <a:tableStyleId>{5C22544A-7EE6-4342-B048-85BDC9FD1C3A}</a:tableStyleId>
              </a:tblPr>
              <a:tblGrid>
                <a:gridCol w="1255615">
                  <a:extLst>
                    <a:ext uri="{9D8B030D-6E8A-4147-A177-3AD203B41FA5}">
                      <a16:colId xmlns:a16="http://schemas.microsoft.com/office/drawing/2014/main" val="20000"/>
                    </a:ext>
                  </a:extLst>
                </a:gridCol>
                <a:gridCol w="6684784">
                  <a:extLst>
                    <a:ext uri="{9D8B030D-6E8A-4147-A177-3AD203B41FA5}">
                      <a16:colId xmlns:a16="http://schemas.microsoft.com/office/drawing/2014/main" val="20001"/>
                    </a:ext>
                  </a:extLst>
                </a:gridCol>
              </a:tblGrid>
              <a:tr h="36000">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31646" marR="31646" marT="0" marB="0" anchor="ctr"/>
                </a:tc>
                <a:tc>
                  <a:txBody>
                    <a:bodyPr/>
                    <a:lstStyle/>
                    <a:p>
                      <a:pPr algn="ctr">
                        <a:lnSpc>
                          <a:spcPct val="150000"/>
                        </a:lnSpc>
                        <a:spcAft>
                          <a:spcPts val="0"/>
                        </a:spcAft>
                      </a:pPr>
                      <a:r>
                        <a:rPr lang="zh-CN" sz="1600" kern="0">
                          <a:effectLst/>
                          <a:latin typeface="微软雅黑" pitchFamily="34" charset="-122"/>
                          <a:ea typeface="微软雅黑" pitchFamily="34" charset="-122"/>
                        </a:rPr>
                        <a:t>说明</a:t>
                      </a:r>
                      <a:endParaRPr lang="zh-CN" sz="1600" kern="100">
                        <a:effectLst/>
                        <a:latin typeface="微软雅黑" pitchFamily="34" charset="-122"/>
                        <a:ea typeface="微软雅黑" pitchFamily="34" charset="-122"/>
                        <a:cs typeface="宋体"/>
                      </a:endParaRPr>
                    </a:p>
                  </a:txBody>
                  <a:tcPr marL="31646" marR="31646" marT="0" marB="0" anchor="ctr"/>
                </a:tc>
                <a:extLst>
                  <a:ext uri="{0D108BD9-81ED-4DB2-BD59-A6C34878D82A}">
                    <a16:rowId xmlns:a16="http://schemas.microsoft.com/office/drawing/2014/main" val="10000"/>
                  </a:ext>
                </a:extLst>
              </a:tr>
              <a:tr h="36000">
                <a:tc>
                  <a:txBody>
                    <a:bodyPr/>
                    <a:lstStyle/>
                    <a:p>
                      <a:pPr algn="ctr">
                        <a:lnSpc>
                          <a:spcPct val="150000"/>
                        </a:lnSpc>
                        <a:spcAft>
                          <a:spcPts val="0"/>
                        </a:spcAft>
                      </a:pPr>
                      <a:r>
                        <a:rPr lang="en-US" sz="1600" b="0" kern="0">
                          <a:effectLst/>
                          <a:latin typeface="微软雅黑" pitchFamily="34" charset="-122"/>
                          <a:ea typeface="微软雅黑" pitchFamily="34" charset="-122"/>
                        </a:rPr>
                        <a:t>subset</a:t>
                      </a:r>
                      <a:endParaRPr lang="zh-CN" sz="1600" b="0" kern="100">
                        <a:effectLst/>
                        <a:latin typeface="微软雅黑" pitchFamily="34" charset="-122"/>
                        <a:ea typeface="微软雅黑" pitchFamily="34" charset="-122"/>
                        <a:cs typeface="宋体"/>
                      </a:endParaRPr>
                    </a:p>
                  </a:txBody>
                  <a:tcPr marL="31646" marR="31646"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a:effectLst/>
                          <a:latin typeface="微软雅黑" pitchFamily="34" charset="-122"/>
                          <a:ea typeface="微软雅黑" pitchFamily="34" charset="-122"/>
                        </a:rPr>
                        <a:t>string</a:t>
                      </a:r>
                      <a:r>
                        <a:rPr lang="zh-CN" sz="1600" kern="0" dirty="0">
                          <a:effectLst/>
                          <a:latin typeface="微软雅黑" pitchFamily="34" charset="-122"/>
                          <a:ea typeface="微软雅黑" pitchFamily="34" charset="-122"/>
                        </a:rPr>
                        <a:t>或</a:t>
                      </a:r>
                      <a:r>
                        <a:rPr lang="en-US" sz="1600" kern="0" dirty="0">
                          <a:effectLst/>
                          <a:latin typeface="微软雅黑" pitchFamily="34" charset="-122"/>
                          <a:ea typeface="微软雅黑" pitchFamily="34" charset="-122"/>
                        </a:rPr>
                        <a:t>sequence</a:t>
                      </a:r>
                      <a:r>
                        <a:rPr lang="zh-CN" sz="1600" kern="0" dirty="0">
                          <a:effectLst/>
                          <a:latin typeface="微软雅黑" pitchFamily="34" charset="-122"/>
                          <a:ea typeface="微软雅黑" pitchFamily="34" charset="-122"/>
                        </a:rPr>
                        <a:t>。表示进行去重的列。默认为</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，表示全部列。</a:t>
                      </a:r>
                      <a:endParaRPr lang="zh-CN" sz="1600" kern="100" dirty="0">
                        <a:effectLst/>
                        <a:latin typeface="微软雅黑" pitchFamily="34" charset="-122"/>
                        <a:ea typeface="微软雅黑" pitchFamily="34" charset="-122"/>
                        <a:cs typeface="宋体"/>
                      </a:endParaRPr>
                    </a:p>
                  </a:txBody>
                  <a:tcPr marL="31646" marR="31646" marT="0" marB="0" anchor="ctr"/>
                </a:tc>
                <a:extLst>
                  <a:ext uri="{0D108BD9-81ED-4DB2-BD59-A6C34878D82A}">
                    <a16:rowId xmlns:a16="http://schemas.microsoft.com/office/drawing/2014/main" val="10001"/>
                  </a:ext>
                </a:extLst>
              </a:tr>
              <a:tr h="36000">
                <a:tc>
                  <a:txBody>
                    <a:bodyPr/>
                    <a:lstStyle/>
                    <a:p>
                      <a:pPr algn="ctr">
                        <a:lnSpc>
                          <a:spcPct val="150000"/>
                        </a:lnSpc>
                        <a:spcAft>
                          <a:spcPts val="0"/>
                        </a:spcAft>
                      </a:pPr>
                      <a:r>
                        <a:rPr lang="en-US" sz="1600" b="0" kern="0">
                          <a:effectLst/>
                          <a:latin typeface="微软雅黑" pitchFamily="34" charset="-122"/>
                          <a:ea typeface="微软雅黑" pitchFamily="34" charset="-122"/>
                        </a:rPr>
                        <a:t>keep</a:t>
                      </a:r>
                      <a:endParaRPr lang="zh-CN" sz="1600" b="0" kern="100">
                        <a:effectLst/>
                        <a:latin typeface="微软雅黑" pitchFamily="34" charset="-122"/>
                        <a:ea typeface="微软雅黑" pitchFamily="34" charset="-122"/>
                        <a:cs typeface="宋体"/>
                      </a:endParaRPr>
                    </a:p>
                  </a:txBody>
                  <a:tcPr marL="31646" marR="31646"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接收特定</a:t>
                      </a:r>
                      <a:r>
                        <a:rPr lang="en-US" sz="1600" kern="0" dirty="0">
                          <a:effectLst/>
                          <a:latin typeface="微软雅黑" pitchFamily="34" charset="-122"/>
                          <a:ea typeface="微软雅黑" pitchFamily="34" charset="-122"/>
                        </a:rPr>
                        <a:t>string</a:t>
                      </a:r>
                      <a:r>
                        <a:rPr lang="zh-CN" sz="1600" kern="0" dirty="0">
                          <a:effectLst/>
                          <a:latin typeface="微软雅黑" pitchFamily="34" charset="-122"/>
                          <a:ea typeface="微软雅黑" pitchFamily="34" charset="-122"/>
                        </a:rPr>
                        <a:t>。表示重复时保留第几个数据。</a:t>
                      </a:r>
                      <a:r>
                        <a:rPr lang="en-US" sz="1600" kern="0" dirty="0">
                          <a:effectLst/>
                          <a:latin typeface="微软雅黑" pitchFamily="34" charset="-122"/>
                          <a:ea typeface="微软雅黑" pitchFamily="34" charset="-122"/>
                        </a:rPr>
                        <a:t>First</a:t>
                      </a:r>
                      <a:r>
                        <a:rPr lang="zh-CN" sz="1600" kern="0" dirty="0">
                          <a:effectLst/>
                          <a:latin typeface="微软雅黑" pitchFamily="34" charset="-122"/>
                          <a:ea typeface="微软雅黑" pitchFamily="34" charset="-122"/>
                        </a:rPr>
                        <a:t>：保留第一个。</a:t>
                      </a:r>
                      <a:r>
                        <a:rPr lang="en-US" sz="1600" kern="0" dirty="0">
                          <a:effectLst/>
                          <a:latin typeface="微软雅黑" pitchFamily="34" charset="-122"/>
                          <a:ea typeface="微软雅黑" pitchFamily="34" charset="-122"/>
                        </a:rPr>
                        <a:t>Last</a:t>
                      </a:r>
                      <a:r>
                        <a:rPr lang="zh-CN" sz="1600" kern="0" dirty="0">
                          <a:effectLst/>
                          <a:latin typeface="微软雅黑" pitchFamily="34" charset="-122"/>
                          <a:ea typeface="微软雅黑" pitchFamily="34" charset="-122"/>
                        </a:rPr>
                        <a:t>：保留最后一个。</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：只要有重复都不保留。默认为</a:t>
                      </a:r>
                      <a:r>
                        <a:rPr lang="en-US" sz="1600" kern="0" dirty="0">
                          <a:effectLst/>
                          <a:latin typeface="微软雅黑" pitchFamily="34" charset="-122"/>
                          <a:ea typeface="微软雅黑" pitchFamily="34" charset="-122"/>
                        </a:rPr>
                        <a:t>first</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31646" marR="31646" marT="0" marB="0" anchor="ctr"/>
                </a:tc>
                <a:extLst>
                  <a:ext uri="{0D108BD9-81ED-4DB2-BD59-A6C34878D82A}">
                    <a16:rowId xmlns:a16="http://schemas.microsoft.com/office/drawing/2014/main" val="10002"/>
                  </a:ext>
                </a:extLst>
              </a:tr>
              <a:tr h="36000">
                <a:tc>
                  <a:txBody>
                    <a:bodyPr/>
                    <a:lstStyle/>
                    <a:p>
                      <a:pPr algn="ctr">
                        <a:lnSpc>
                          <a:spcPct val="150000"/>
                        </a:lnSpc>
                        <a:spcAft>
                          <a:spcPts val="0"/>
                        </a:spcAft>
                      </a:pPr>
                      <a:r>
                        <a:rPr lang="en-US" sz="1600" b="0" kern="0" dirty="0" err="1">
                          <a:effectLst/>
                          <a:latin typeface="微软雅黑" pitchFamily="34" charset="-122"/>
                          <a:ea typeface="微软雅黑" pitchFamily="34" charset="-122"/>
                        </a:rPr>
                        <a:t>inplace</a:t>
                      </a:r>
                      <a:endParaRPr lang="zh-CN" sz="1600" b="0" kern="100" dirty="0">
                        <a:effectLst/>
                        <a:latin typeface="微软雅黑" pitchFamily="34" charset="-122"/>
                        <a:ea typeface="微软雅黑" pitchFamily="34" charset="-122"/>
                        <a:cs typeface="宋体"/>
                      </a:endParaRPr>
                    </a:p>
                  </a:txBody>
                  <a:tcPr marL="31646" marR="31646"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boolean</a:t>
                      </a:r>
                      <a:r>
                        <a:rPr lang="zh-CN" sz="1600" kern="0" dirty="0">
                          <a:effectLst/>
                          <a:latin typeface="微软雅黑" pitchFamily="34" charset="-122"/>
                          <a:ea typeface="微软雅黑" pitchFamily="34" charset="-122"/>
                        </a:rPr>
                        <a:t>。表示是否在原表上进行操作。默认为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31646" marR="31646"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BE89651E-CF73-44D8-8A21-E625EE2B3540}"/>
              </a:ext>
            </a:extLst>
          </p:cNvPr>
          <p:cNvSpPr>
            <a:spLocks noGrp="1"/>
          </p:cNvSpPr>
          <p:nvPr>
            <p:ph idx="1"/>
          </p:nvPr>
        </p:nvSpPr>
        <p:spPr/>
        <p:txBody>
          <a:bodyPr/>
          <a:lstStyle/>
          <a:p>
            <a:pPr marL="361950" indent="-361950"/>
            <a:r>
              <a:rPr lang="zh-CN" altLang="zh-CN"/>
              <a:t>结合相关的数学和统计学知识，去除连续型特征重复可以利用特征间的相似度将两个相似度为</a:t>
            </a:r>
            <a:r>
              <a:rPr lang="en-US" altLang="zh-CN"/>
              <a:t>1</a:t>
            </a:r>
            <a:r>
              <a:rPr lang="zh-CN" altLang="zh-CN"/>
              <a:t>的特征去除一个。在</a:t>
            </a:r>
            <a:r>
              <a:rPr lang="en-US" altLang="zh-CN"/>
              <a:t>pandas</a:t>
            </a:r>
            <a:r>
              <a:rPr lang="zh-CN" altLang="zh-CN"/>
              <a:t>中相似度的计算方法为</a:t>
            </a:r>
            <a:r>
              <a:rPr lang="en-US" altLang="zh-CN"/>
              <a:t>corr</a:t>
            </a:r>
            <a:r>
              <a:rPr lang="zh-CN" altLang="zh-CN"/>
              <a:t>，使用该方法计算相似度时，默认为“</a:t>
            </a:r>
            <a:r>
              <a:rPr lang="en-US" altLang="zh-CN"/>
              <a:t>pearson</a:t>
            </a:r>
            <a:r>
              <a:rPr lang="zh-CN" altLang="zh-CN"/>
              <a:t>”法</a:t>
            </a:r>
            <a:r>
              <a:rPr lang="en-US" altLang="zh-CN"/>
              <a:t> </a:t>
            </a:r>
            <a:r>
              <a:rPr lang="zh-CN" altLang="zh-CN"/>
              <a:t>，可以通过“</a:t>
            </a:r>
            <a:r>
              <a:rPr lang="en-US" altLang="zh-CN"/>
              <a:t>method</a:t>
            </a:r>
            <a:r>
              <a:rPr lang="zh-CN" altLang="zh-CN"/>
              <a:t>”参数调节，目前还支持“</a:t>
            </a:r>
            <a:r>
              <a:rPr lang="en-US" altLang="zh-CN"/>
              <a:t>spearman</a:t>
            </a:r>
            <a:r>
              <a:rPr lang="zh-CN" altLang="zh-CN"/>
              <a:t>”法和“</a:t>
            </a:r>
            <a:r>
              <a:rPr lang="en-US" altLang="zh-CN"/>
              <a:t>kendall</a:t>
            </a:r>
            <a:r>
              <a:rPr lang="zh-CN" altLang="zh-CN"/>
              <a:t>”法</a:t>
            </a:r>
            <a:r>
              <a:rPr lang="zh-CN" altLang="en-US"/>
              <a:t>。</a:t>
            </a:r>
            <a:endParaRPr lang="en-US" altLang="zh-CN"/>
          </a:p>
          <a:p>
            <a:pPr marL="361950" indent="-361950"/>
            <a:r>
              <a:rPr lang="zh-CN" altLang="zh-CN"/>
              <a:t>但是通过相似度矩阵去重存在一个弊端，该方法只能对数值型重复特征去重，类别型特征之间无法通过计算相似系数来衡量相似度</a:t>
            </a:r>
            <a:r>
              <a:rPr lang="zh-CN" altLang="en-US"/>
              <a:t>。</a:t>
            </a:r>
            <a:endParaRPr lang="en-US" altLang="zh-CN"/>
          </a:p>
          <a:p>
            <a:pPr marL="361950" indent="-361950"/>
            <a:r>
              <a:rPr lang="zh-CN" altLang="zh-CN"/>
              <a:t>除了使用相似度矩阵进行特征去重之外，可以通过</a:t>
            </a:r>
            <a:r>
              <a:rPr lang="en-US" altLang="zh-CN"/>
              <a:t>DataFrame.equals</a:t>
            </a:r>
            <a:r>
              <a:rPr lang="zh-CN" altLang="zh-CN"/>
              <a:t>的方法进行特征去重</a:t>
            </a:r>
            <a:r>
              <a:rPr lang="zh-CN" altLang="en-US"/>
              <a:t>。</a:t>
            </a:r>
          </a:p>
        </p:txBody>
      </p:sp>
      <p:sp>
        <p:nvSpPr>
          <p:cNvPr id="23555" name="标题 2">
            <a:extLst>
              <a:ext uri="{FF2B5EF4-FFF2-40B4-BE49-F238E27FC236}">
                <a16:creationId xmlns:a16="http://schemas.microsoft.com/office/drawing/2014/main" id="{EA7AA553-B156-4C4F-8788-88A3A39B663A}"/>
              </a:ext>
            </a:extLst>
          </p:cNvPr>
          <p:cNvSpPr>
            <a:spLocks noGrp="1"/>
          </p:cNvSpPr>
          <p:nvPr>
            <p:ph type="title"/>
          </p:nvPr>
        </p:nvSpPr>
        <p:spPr/>
        <p:txBody>
          <a:bodyPr/>
          <a:lstStyle/>
          <a:p>
            <a:r>
              <a:rPr lang="zh-CN" altLang="en-US"/>
              <a:t>检测与处理重复值</a:t>
            </a:r>
          </a:p>
        </p:txBody>
      </p:sp>
      <p:sp>
        <p:nvSpPr>
          <p:cNvPr id="23556" name="内容占位符 3">
            <a:extLst>
              <a:ext uri="{FF2B5EF4-FFF2-40B4-BE49-F238E27FC236}">
                <a16:creationId xmlns:a16="http://schemas.microsoft.com/office/drawing/2014/main" id="{BAAF7563-2E34-4991-A8D3-2E9E3F2F2AB7}"/>
              </a:ext>
            </a:extLst>
          </p:cNvPr>
          <p:cNvSpPr>
            <a:spLocks noGrp="1"/>
          </p:cNvSpPr>
          <p:nvPr>
            <p:ph idx="10"/>
          </p:nvPr>
        </p:nvSpPr>
        <p:spPr/>
        <p:txBody>
          <a:bodyPr/>
          <a:lstStyle/>
          <a:p>
            <a:r>
              <a:rPr lang="en-US" altLang="zh-CN" b="1"/>
              <a:t>2. </a:t>
            </a:r>
            <a:r>
              <a:rPr b="1"/>
              <a:t>特征重复</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a:extLst>
              <a:ext uri="{FF2B5EF4-FFF2-40B4-BE49-F238E27FC236}">
                <a16:creationId xmlns:a16="http://schemas.microsoft.com/office/drawing/2014/main" id="{9195C995-CFB8-4DB5-A828-B781C62A482E}"/>
              </a:ext>
            </a:extLst>
          </p:cNvPr>
          <p:cNvSpPr>
            <a:spLocks noGrp="1"/>
          </p:cNvSpPr>
          <p:nvPr>
            <p:ph idx="1"/>
          </p:nvPr>
        </p:nvSpPr>
        <p:spPr/>
        <p:txBody>
          <a:bodyPr/>
          <a:lstStyle/>
          <a:p>
            <a:pPr marL="361950" indent="-361950"/>
            <a:r>
              <a:rPr lang="zh-CN" altLang="zh-CN"/>
              <a:t>数据中的某个或某些特征的值是不完整的，这些值称为缺失值。</a:t>
            </a:r>
            <a:endParaRPr lang="en-US" altLang="zh-CN"/>
          </a:p>
          <a:p>
            <a:pPr marL="361950" indent="-361950"/>
            <a:r>
              <a:rPr lang="en-US" altLang="zh-CN"/>
              <a:t>pandas</a:t>
            </a:r>
            <a:r>
              <a:rPr lang="zh-CN" altLang="zh-CN"/>
              <a:t>提供了识别缺失值的方法</a:t>
            </a:r>
            <a:r>
              <a:rPr lang="en-US" altLang="zh-CN"/>
              <a:t>isnull</a:t>
            </a:r>
            <a:r>
              <a:rPr lang="zh-CN" altLang="zh-CN"/>
              <a:t>以及识别非缺失值的方法</a:t>
            </a:r>
            <a:r>
              <a:rPr lang="en-US" altLang="zh-CN"/>
              <a:t>notnull</a:t>
            </a:r>
            <a:r>
              <a:rPr lang="zh-CN" altLang="zh-CN"/>
              <a:t>，这两种方法在使用时返回的都是布尔值</a:t>
            </a:r>
            <a:r>
              <a:rPr lang="en-US" altLang="zh-CN"/>
              <a:t>True</a:t>
            </a:r>
            <a:r>
              <a:rPr lang="zh-CN" altLang="zh-CN"/>
              <a:t>和</a:t>
            </a:r>
            <a:r>
              <a:rPr lang="en-US" altLang="zh-CN"/>
              <a:t>False</a:t>
            </a:r>
            <a:r>
              <a:rPr lang="zh-CN" altLang="zh-CN"/>
              <a:t>。</a:t>
            </a:r>
            <a:endParaRPr lang="en-US" altLang="zh-CN"/>
          </a:p>
          <a:p>
            <a:pPr marL="361950" indent="-361950"/>
            <a:r>
              <a:rPr lang="zh-CN" altLang="zh-CN"/>
              <a:t>结合</a:t>
            </a:r>
            <a:r>
              <a:rPr lang="en-US" altLang="zh-CN"/>
              <a:t>sum</a:t>
            </a:r>
            <a:r>
              <a:rPr lang="zh-CN" altLang="zh-CN"/>
              <a:t>函数和</a:t>
            </a:r>
            <a:r>
              <a:rPr lang="en-US" altLang="zh-CN"/>
              <a:t>isnull</a:t>
            </a:r>
            <a:r>
              <a:rPr lang="zh-CN" altLang="zh-CN"/>
              <a:t>、</a:t>
            </a:r>
            <a:r>
              <a:rPr lang="en-US" altLang="zh-CN"/>
              <a:t>notnull</a:t>
            </a:r>
            <a:r>
              <a:rPr lang="zh-CN" altLang="zh-CN"/>
              <a:t>函数，可以检测数据中缺失值的分布以及数据中一共含有多少缺失值</a:t>
            </a:r>
            <a:r>
              <a:rPr lang="zh-CN" altLang="en-US"/>
              <a:t>。</a:t>
            </a:r>
            <a:endParaRPr lang="en-US" altLang="zh-CN"/>
          </a:p>
          <a:p>
            <a:pPr marL="361950" indent="-361950"/>
            <a:r>
              <a:rPr lang="en-US" altLang="zh-CN"/>
              <a:t>isnull</a:t>
            </a:r>
            <a:r>
              <a:rPr lang="zh-CN" altLang="zh-CN"/>
              <a:t>和</a:t>
            </a:r>
            <a:r>
              <a:rPr lang="en-US" altLang="zh-CN"/>
              <a:t>notnull</a:t>
            </a:r>
            <a:r>
              <a:rPr lang="zh-CN" altLang="zh-CN"/>
              <a:t>之间结果正好相反，因此使用其中任意一个都可以判断出数据中缺失值的位置。</a:t>
            </a:r>
            <a:endParaRPr lang="zh-CN" altLang="en-US"/>
          </a:p>
        </p:txBody>
      </p:sp>
      <p:sp>
        <p:nvSpPr>
          <p:cNvPr id="24579" name="标题 2">
            <a:extLst>
              <a:ext uri="{FF2B5EF4-FFF2-40B4-BE49-F238E27FC236}">
                <a16:creationId xmlns:a16="http://schemas.microsoft.com/office/drawing/2014/main" id="{2525E76E-F4EF-4083-B59B-0C6B2A30AAD9}"/>
              </a:ext>
            </a:extLst>
          </p:cNvPr>
          <p:cNvSpPr>
            <a:spLocks noGrp="1"/>
          </p:cNvSpPr>
          <p:nvPr>
            <p:ph type="title"/>
          </p:nvPr>
        </p:nvSpPr>
        <p:spPr/>
        <p:txBody>
          <a:bodyPr/>
          <a:lstStyle/>
          <a:p>
            <a:r>
              <a:rPr lang="zh-CN" altLang="en-US"/>
              <a:t>检测与处理缺失值</a:t>
            </a:r>
          </a:p>
        </p:txBody>
      </p:sp>
      <p:sp>
        <p:nvSpPr>
          <p:cNvPr id="24580" name="内容占位符 3">
            <a:extLst>
              <a:ext uri="{FF2B5EF4-FFF2-40B4-BE49-F238E27FC236}">
                <a16:creationId xmlns:a16="http://schemas.microsoft.com/office/drawing/2014/main" id="{7ED72F92-9A6E-4742-B45A-0867C0C27F74}"/>
              </a:ext>
            </a:extLst>
          </p:cNvPr>
          <p:cNvSpPr>
            <a:spLocks noGrp="1"/>
          </p:cNvSpPr>
          <p:nvPr>
            <p:ph idx="10"/>
          </p:nvPr>
        </p:nvSpPr>
        <p:spPr/>
        <p:txBody>
          <a:bodyPr/>
          <a:lstStyle/>
          <a:p>
            <a:r>
              <a:rPr b="1"/>
              <a:t>利用</a:t>
            </a:r>
            <a:r>
              <a:rPr lang="en-US" altLang="zh-CN" b="1"/>
              <a:t>isnull</a:t>
            </a:r>
            <a:r>
              <a:rPr b="1"/>
              <a:t>或</a:t>
            </a:r>
            <a:r>
              <a:rPr lang="en-US" altLang="zh-CN" b="1"/>
              <a:t>notnull</a:t>
            </a:r>
            <a:r>
              <a:rPr b="1"/>
              <a:t>找到缺失值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F8378728-32D9-4AF9-8DDE-A85F1500461A}"/>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B31B3CC2-3C96-4C22-9EB1-AC64FDAF7DB6}"/>
              </a:ext>
            </a:extLst>
          </p:cNvPr>
          <p:cNvSpPr>
            <a:spLocks noChangeShapeType="1"/>
          </p:cNvSpPr>
          <p:nvPr/>
        </p:nvSpPr>
        <p:spPr bwMode="auto">
          <a:xfrm>
            <a:off x="2649538" y="1673225"/>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F7C8D217-78A7-4F82-90E2-915ECB1BCA39}"/>
              </a:ext>
            </a:extLst>
          </p:cNvPr>
          <p:cNvSpPr>
            <a:spLocks noChangeArrowheads="1"/>
          </p:cNvSpPr>
          <p:nvPr/>
        </p:nvSpPr>
        <p:spPr bwMode="auto">
          <a:xfrm>
            <a:off x="2904947" y="13850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59EC8C71-018E-443C-9B52-10F08869BF0B}"/>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清洗数据</a:t>
            </a:r>
            <a:endParaRPr lang="zh-CN" altLang="en-US" sz="2200" dirty="0">
              <a:latin typeface="微软雅黑" pitchFamily="34" charset="-122"/>
              <a:ea typeface="微软雅黑" pitchFamily="34" charset="-122"/>
            </a:endParaRPr>
          </a:p>
        </p:txBody>
      </p:sp>
      <p:sp>
        <p:nvSpPr>
          <p:cNvPr id="7178" name="标题 3">
            <a:extLst>
              <a:ext uri="{FF2B5EF4-FFF2-40B4-BE49-F238E27FC236}">
                <a16:creationId xmlns:a16="http://schemas.microsoft.com/office/drawing/2014/main" id="{DC9AA26D-34F5-4D34-BD91-46A24A7E1491}"/>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F6E601C8-487B-44E0-B76D-BAAB0DBC9E5C}"/>
              </a:ext>
            </a:extLst>
          </p:cNvPr>
          <p:cNvSpPr>
            <a:spLocks noChangeArrowheads="1"/>
          </p:cNvSpPr>
          <p:nvPr/>
        </p:nvSpPr>
        <p:spPr bwMode="auto">
          <a:xfrm>
            <a:off x="4000531" y="13130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合并数据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3596036C-51AA-4EFE-8350-0A04B0D083AC}"/>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696E50B4-CA53-422C-8DBC-50779F7DCDEC}"/>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标准化数据</a:t>
            </a:r>
          </a:p>
        </p:txBody>
      </p:sp>
      <p:sp>
        <p:nvSpPr>
          <p:cNvPr id="22" name="Oval 15">
            <a:extLst>
              <a:ext uri="{FF2B5EF4-FFF2-40B4-BE49-F238E27FC236}">
                <a16:creationId xmlns:a16="http://schemas.microsoft.com/office/drawing/2014/main" id="{CBD954BA-DA2D-437C-89D6-C8DE1DD32C56}"/>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40D56D3A-7332-46B5-96A3-6BCE8ECBD95A}"/>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转换数据</a:t>
            </a:r>
          </a:p>
        </p:txBody>
      </p:sp>
      <p:sp>
        <p:nvSpPr>
          <p:cNvPr id="29" name="Oval 15">
            <a:extLst>
              <a:ext uri="{FF2B5EF4-FFF2-40B4-BE49-F238E27FC236}">
                <a16:creationId xmlns:a16="http://schemas.microsoft.com/office/drawing/2014/main" id="{1B1B59F5-C3FF-43D7-9965-053D5FD391E8}"/>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3C6A2127-6D63-4155-BBA3-3C658E6EEA00}"/>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F2FFF338-32DD-4DF0-B43F-909C124A4EE2}"/>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B0688F-C4A1-4317-8FF0-EDA5925ADC47}"/>
              </a:ext>
            </a:extLst>
          </p:cNvPr>
          <p:cNvSpPr>
            <a:spLocks noGrp="1"/>
          </p:cNvSpPr>
          <p:nvPr>
            <p:ph idx="1"/>
          </p:nvPr>
        </p:nvSpPr>
        <p:spPr>
          <a:xfrm>
            <a:off x="331788" y="1754188"/>
            <a:ext cx="11523662" cy="4370387"/>
          </a:xfrm>
        </p:spPr>
        <p:txBody>
          <a:bodyPr/>
          <a:lstStyle/>
          <a:p>
            <a:pPr>
              <a:lnSpc>
                <a:spcPts val="2840"/>
              </a:lnSpc>
              <a:spcBef>
                <a:spcPts val="200"/>
              </a:spcBef>
              <a:defRPr/>
            </a:pPr>
            <a:r>
              <a:rPr lang="zh-CN" altLang="zh-CN" dirty="0"/>
              <a:t>删除法分为删除观测记录和删除特征两种，它属于利用减少样本量来换取信息完整度的一种方法，是一种最简单的缺失值处理方法。</a:t>
            </a:r>
            <a:endParaRPr lang="en-US" altLang="zh-CN" dirty="0"/>
          </a:p>
          <a:p>
            <a:pPr>
              <a:lnSpc>
                <a:spcPts val="2840"/>
              </a:lnSpc>
              <a:spcBef>
                <a:spcPts val="200"/>
              </a:spcBef>
              <a:defRPr/>
            </a:pPr>
            <a:r>
              <a:rPr lang="en-US" altLang="zh-CN" dirty="0"/>
              <a:t>pandas</a:t>
            </a:r>
            <a:r>
              <a:rPr lang="zh-CN" altLang="zh-CN" dirty="0"/>
              <a:t>中提供了简便的删除缺失值的方法</a:t>
            </a:r>
            <a:r>
              <a:rPr lang="en-US" altLang="zh-CN" dirty="0" err="1"/>
              <a:t>dropna</a:t>
            </a:r>
            <a:r>
              <a:rPr lang="zh-CN" altLang="zh-CN" dirty="0"/>
              <a:t>，该方法既可以删除观测记录，亦可以删除特征</a:t>
            </a:r>
            <a:r>
              <a:rPr lang="zh-CN" altLang="en-US" dirty="0"/>
              <a:t>。</a:t>
            </a:r>
            <a:endParaRPr lang="en-US" altLang="zh-CN" dirty="0"/>
          </a:p>
          <a:p>
            <a:pPr marL="360000" indent="0">
              <a:lnSpc>
                <a:spcPts val="2840"/>
              </a:lnSpc>
              <a:spcBef>
                <a:spcPts val="200"/>
              </a:spcBef>
              <a:buFont typeface="Wingdings" panose="05000000000000000000" pitchFamily="2" charset="2"/>
              <a:buNone/>
              <a:defRPr/>
            </a:pPr>
            <a:r>
              <a:rPr lang="en-US" altLang="zh-CN" sz="2200" i="1" dirty="0" err="1">
                <a:latin typeface="Times New Roman" pitchFamily="18" charset="0"/>
              </a:rPr>
              <a:t>pandas.DataFrame.</a:t>
            </a:r>
            <a:r>
              <a:rPr lang="en-US" altLang="zh-CN" sz="2200" b="1" i="1" dirty="0" err="1">
                <a:latin typeface="Times New Roman" pitchFamily="18" charset="0"/>
              </a:rPr>
              <a:t>dropna</a:t>
            </a:r>
            <a:r>
              <a:rPr lang="en-US" altLang="zh-CN" sz="2200" i="1" dirty="0">
                <a:latin typeface="Times New Roman" pitchFamily="18" charset="0"/>
              </a:rPr>
              <a:t>(self, axis=0, how='any', thresh=None, subset=None, </a:t>
            </a:r>
            <a:r>
              <a:rPr lang="en-US" altLang="zh-CN" sz="2200" i="1" dirty="0" err="1">
                <a:latin typeface="Times New Roman" pitchFamily="18" charset="0"/>
              </a:rPr>
              <a:t>inplace</a:t>
            </a:r>
            <a:r>
              <a:rPr lang="en-US" altLang="zh-CN" sz="2200" i="1" dirty="0">
                <a:latin typeface="Times New Roman" pitchFamily="18" charset="0"/>
              </a:rPr>
              <a:t>=False)</a:t>
            </a:r>
          </a:p>
          <a:p>
            <a:pPr>
              <a:lnSpc>
                <a:spcPts val="2840"/>
              </a:lnSpc>
              <a:spcBef>
                <a:spcPts val="200"/>
              </a:spcBef>
              <a:defRPr/>
            </a:pPr>
            <a:r>
              <a:rPr lang="zh-CN" altLang="en-US" dirty="0">
                <a:latin typeface="Times New Roman" pitchFamily="18" charset="0"/>
              </a:rPr>
              <a:t>常用参数及其说明如下。</a:t>
            </a:r>
          </a:p>
        </p:txBody>
      </p:sp>
      <p:sp>
        <p:nvSpPr>
          <p:cNvPr id="25603" name="标题 2">
            <a:extLst>
              <a:ext uri="{FF2B5EF4-FFF2-40B4-BE49-F238E27FC236}">
                <a16:creationId xmlns:a16="http://schemas.microsoft.com/office/drawing/2014/main" id="{A5A8BF41-0BE6-42E3-A861-8A9B340A5819}"/>
              </a:ext>
            </a:extLst>
          </p:cNvPr>
          <p:cNvSpPr>
            <a:spLocks noGrp="1"/>
          </p:cNvSpPr>
          <p:nvPr>
            <p:ph type="title"/>
          </p:nvPr>
        </p:nvSpPr>
        <p:spPr/>
        <p:txBody>
          <a:bodyPr/>
          <a:lstStyle/>
          <a:p>
            <a:r>
              <a:rPr lang="zh-CN" altLang="en-US"/>
              <a:t>检测与处理缺失值</a:t>
            </a:r>
          </a:p>
        </p:txBody>
      </p:sp>
      <p:sp>
        <p:nvSpPr>
          <p:cNvPr id="25604" name="内容占位符 3">
            <a:extLst>
              <a:ext uri="{FF2B5EF4-FFF2-40B4-BE49-F238E27FC236}">
                <a16:creationId xmlns:a16="http://schemas.microsoft.com/office/drawing/2014/main" id="{6AE7817F-CEF3-452D-B678-6AC9B9F5097F}"/>
              </a:ext>
            </a:extLst>
          </p:cNvPr>
          <p:cNvSpPr>
            <a:spLocks noGrp="1"/>
          </p:cNvSpPr>
          <p:nvPr>
            <p:ph idx="10"/>
          </p:nvPr>
        </p:nvSpPr>
        <p:spPr/>
        <p:txBody>
          <a:bodyPr/>
          <a:lstStyle/>
          <a:p>
            <a:r>
              <a:rPr lang="en-US" altLang="zh-CN" b="1"/>
              <a:t>1. </a:t>
            </a:r>
            <a:r>
              <a:rPr b="1"/>
              <a:t>删除法</a:t>
            </a:r>
          </a:p>
        </p:txBody>
      </p:sp>
      <p:graphicFrame>
        <p:nvGraphicFramePr>
          <p:cNvPr id="5" name="表格 4">
            <a:extLst>
              <a:ext uri="{FF2B5EF4-FFF2-40B4-BE49-F238E27FC236}">
                <a16:creationId xmlns:a16="http://schemas.microsoft.com/office/drawing/2014/main" id="{7D4A7CDF-F36E-4BD2-854F-6C443F4B5E63}"/>
              </a:ext>
            </a:extLst>
          </p:cNvPr>
          <p:cNvGraphicFramePr>
            <a:graphicFrameLocks noGrp="1"/>
          </p:cNvGraphicFramePr>
          <p:nvPr>
            <p:extLst>
              <p:ext uri="{D42A27DB-BD31-4B8C-83A1-F6EECF244321}">
                <p14:modId xmlns:p14="http://schemas.microsoft.com/office/powerpoint/2010/main" val="722405990"/>
              </p:ext>
            </p:extLst>
          </p:nvPr>
        </p:nvGraphicFramePr>
        <p:xfrm>
          <a:off x="581025" y="3740150"/>
          <a:ext cx="8602732" cy="2551113"/>
        </p:xfrm>
        <a:graphic>
          <a:graphicData uri="http://schemas.openxmlformats.org/drawingml/2006/table">
            <a:tbl>
              <a:tblPr firstRow="1" firstCol="1" bandRow="1">
                <a:tableStyleId>{5C22544A-7EE6-4342-B048-85BDC9FD1C3A}</a:tableStyleId>
              </a:tblPr>
              <a:tblGrid>
                <a:gridCol w="1079181">
                  <a:extLst>
                    <a:ext uri="{9D8B030D-6E8A-4147-A177-3AD203B41FA5}">
                      <a16:colId xmlns:a16="http://schemas.microsoft.com/office/drawing/2014/main" val="20000"/>
                    </a:ext>
                  </a:extLst>
                </a:gridCol>
                <a:gridCol w="7523551">
                  <a:extLst>
                    <a:ext uri="{9D8B030D-6E8A-4147-A177-3AD203B41FA5}">
                      <a16:colId xmlns:a16="http://schemas.microsoft.com/office/drawing/2014/main" val="20001"/>
                    </a:ext>
                  </a:extLst>
                </a:gridCol>
              </a:tblGrid>
              <a:tr h="432026">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31647" marR="31647"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31647" marR="31647" marT="0" marB="0" anchor="ctr"/>
                </a:tc>
                <a:extLst>
                  <a:ext uri="{0D108BD9-81ED-4DB2-BD59-A6C34878D82A}">
                    <a16:rowId xmlns:a16="http://schemas.microsoft.com/office/drawing/2014/main" val="10000"/>
                  </a:ext>
                </a:extLst>
              </a:tr>
              <a:tr h="432026">
                <a:tc>
                  <a:txBody>
                    <a:bodyPr/>
                    <a:lstStyle/>
                    <a:p>
                      <a:pPr algn="ctr">
                        <a:lnSpc>
                          <a:spcPct val="150000"/>
                        </a:lnSpc>
                        <a:spcAft>
                          <a:spcPts val="0"/>
                        </a:spcAft>
                      </a:pPr>
                      <a:r>
                        <a:rPr lang="en-US" sz="1600" b="0" kern="0" dirty="0">
                          <a:effectLst/>
                          <a:latin typeface="微软雅黑" pitchFamily="34" charset="-122"/>
                          <a:ea typeface="微软雅黑" pitchFamily="34" charset="-122"/>
                        </a:rPr>
                        <a:t>axis</a:t>
                      </a:r>
                      <a:endParaRPr lang="zh-CN" sz="1600" b="0" kern="100" dirty="0">
                        <a:effectLst/>
                        <a:latin typeface="微软雅黑" pitchFamily="34" charset="-122"/>
                        <a:ea typeface="微软雅黑" pitchFamily="34" charset="-122"/>
                        <a:cs typeface="宋体"/>
                      </a:endParaRPr>
                    </a:p>
                  </a:txBody>
                  <a:tcPr marL="31647" marR="31647"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0</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1</a:t>
                      </a:r>
                      <a:r>
                        <a:rPr lang="zh-CN" sz="1600" kern="0">
                          <a:effectLst/>
                          <a:latin typeface="微软雅黑" pitchFamily="34" charset="-122"/>
                          <a:ea typeface="微软雅黑" pitchFamily="34" charset="-122"/>
                        </a:rPr>
                        <a:t>。表示轴向，</a:t>
                      </a:r>
                      <a:r>
                        <a:rPr lang="en-US" sz="1600" kern="0">
                          <a:effectLst/>
                          <a:latin typeface="微软雅黑" pitchFamily="34" charset="-122"/>
                          <a:ea typeface="微软雅黑" pitchFamily="34" charset="-122"/>
                        </a:rPr>
                        <a:t>0</a:t>
                      </a:r>
                      <a:r>
                        <a:rPr lang="zh-CN" sz="1600" kern="0">
                          <a:effectLst/>
                          <a:latin typeface="微软雅黑" pitchFamily="34" charset="-122"/>
                          <a:ea typeface="微软雅黑" pitchFamily="34" charset="-122"/>
                        </a:rPr>
                        <a:t>为删除观测记录（行），</a:t>
                      </a:r>
                      <a:r>
                        <a:rPr lang="en-US" sz="1600" kern="0">
                          <a:effectLst/>
                          <a:latin typeface="微软雅黑" pitchFamily="34" charset="-122"/>
                          <a:ea typeface="微软雅黑" pitchFamily="34" charset="-122"/>
                        </a:rPr>
                        <a:t>1</a:t>
                      </a:r>
                      <a:r>
                        <a:rPr lang="zh-CN" sz="1600" kern="0">
                          <a:effectLst/>
                          <a:latin typeface="微软雅黑" pitchFamily="34" charset="-122"/>
                          <a:ea typeface="微软雅黑" pitchFamily="34" charset="-122"/>
                        </a:rPr>
                        <a:t>为删除特征（列）。默认为</a:t>
                      </a:r>
                      <a:r>
                        <a:rPr lang="en-US" sz="1600" kern="0">
                          <a:effectLst/>
                          <a:latin typeface="微软雅黑" pitchFamily="34" charset="-122"/>
                          <a:ea typeface="微软雅黑" pitchFamily="34" charset="-122"/>
                        </a:rPr>
                        <a:t>0</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31647" marR="31647" marT="0" marB="0" anchor="ctr"/>
                </a:tc>
                <a:extLst>
                  <a:ext uri="{0D108BD9-81ED-4DB2-BD59-A6C34878D82A}">
                    <a16:rowId xmlns:a16="http://schemas.microsoft.com/office/drawing/2014/main" val="10001"/>
                  </a:ext>
                </a:extLst>
              </a:tr>
              <a:tr h="823009">
                <a:tc>
                  <a:txBody>
                    <a:bodyPr/>
                    <a:lstStyle/>
                    <a:p>
                      <a:pPr algn="ctr">
                        <a:lnSpc>
                          <a:spcPct val="150000"/>
                        </a:lnSpc>
                        <a:spcAft>
                          <a:spcPts val="0"/>
                        </a:spcAft>
                      </a:pPr>
                      <a:r>
                        <a:rPr lang="en-US" sz="1600" b="0" kern="0" dirty="0">
                          <a:effectLst/>
                          <a:latin typeface="微软雅黑" pitchFamily="34" charset="-122"/>
                          <a:ea typeface="微软雅黑" pitchFamily="34" charset="-122"/>
                        </a:rPr>
                        <a:t>how</a:t>
                      </a:r>
                      <a:endParaRPr lang="zh-CN" sz="1600" b="0" kern="100" dirty="0">
                        <a:effectLst/>
                        <a:latin typeface="微软雅黑" pitchFamily="34" charset="-122"/>
                        <a:ea typeface="微软雅黑" pitchFamily="34" charset="-122"/>
                        <a:cs typeface="宋体"/>
                      </a:endParaRPr>
                    </a:p>
                  </a:txBody>
                  <a:tcPr marL="31647" marR="3164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接收特定</a:t>
                      </a:r>
                      <a:r>
                        <a:rPr lang="en-US" sz="1600" kern="0" dirty="0">
                          <a:effectLst/>
                          <a:latin typeface="微软雅黑" pitchFamily="34" charset="-122"/>
                          <a:ea typeface="微软雅黑" pitchFamily="34" charset="-122"/>
                        </a:rPr>
                        <a:t>string</a:t>
                      </a:r>
                      <a:r>
                        <a:rPr lang="zh-CN" sz="1600" kern="0" dirty="0">
                          <a:effectLst/>
                          <a:latin typeface="微软雅黑" pitchFamily="34" charset="-122"/>
                          <a:ea typeface="微软雅黑" pitchFamily="34" charset="-122"/>
                        </a:rPr>
                        <a:t>。表示删除的形式。</a:t>
                      </a:r>
                      <a:r>
                        <a:rPr lang="en-US" sz="1600" kern="0" dirty="0">
                          <a:effectLst/>
                          <a:latin typeface="微软雅黑" pitchFamily="34" charset="-122"/>
                          <a:ea typeface="微软雅黑" pitchFamily="34" charset="-122"/>
                        </a:rPr>
                        <a:t>any</a:t>
                      </a:r>
                      <a:r>
                        <a:rPr lang="zh-CN" sz="1600" kern="0" dirty="0">
                          <a:effectLst/>
                          <a:latin typeface="微软雅黑" pitchFamily="34" charset="-122"/>
                          <a:ea typeface="微软雅黑" pitchFamily="34" charset="-122"/>
                        </a:rPr>
                        <a:t>表示只要有缺失值存在就执行删除操作。</a:t>
                      </a:r>
                      <a:r>
                        <a:rPr lang="en-US" sz="1600" kern="0" dirty="0">
                          <a:effectLst/>
                          <a:latin typeface="微软雅黑" pitchFamily="34" charset="-122"/>
                          <a:ea typeface="微软雅黑" pitchFamily="34" charset="-122"/>
                        </a:rPr>
                        <a:t>all</a:t>
                      </a:r>
                      <a:r>
                        <a:rPr lang="zh-CN" sz="1600" kern="0" dirty="0">
                          <a:effectLst/>
                          <a:latin typeface="微软雅黑" pitchFamily="34" charset="-122"/>
                          <a:ea typeface="微软雅黑" pitchFamily="34" charset="-122"/>
                        </a:rPr>
                        <a:t>表示当且仅当全部为缺失值时执行删除操作。默认为</a:t>
                      </a:r>
                      <a:r>
                        <a:rPr lang="en-US" sz="1600" kern="0" dirty="0">
                          <a:effectLst/>
                          <a:latin typeface="微软雅黑" pitchFamily="34" charset="-122"/>
                          <a:ea typeface="微软雅黑" pitchFamily="34" charset="-122"/>
                        </a:rPr>
                        <a:t>any</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31647" marR="31647" marT="0" marB="0" anchor="ctr"/>
                </a:tc>
                <a:extLst>
                  <a:ext uri="{0D108BD9-81ED-4DB2-BD59-A6C34878D82A}">
                    <a16:rowId xmlns:a16="http://schemas.microsoft.com/office/drawing/2014/main" val="10002"/>
                  </a:ext>
                </a:extLst>
              </a:tr>
              <a:tr h="432026">
                <a:tc>
                  <a:txBody>
                    <a:bodyPr/>
                    <a:lstStyle/>
                    <a:p>
                      <a:pPr algn="ctr">
                        <a:lnSpc>
                          <a:spcPct val="150000"/>
                        </a:lnSpc>
                        <a:spcAft>
                          <a:spcPts val="0"/>
                        </a:spcAft>
                      </a:pPr>
                      <a:r>
                        <a:rPr lang="en-US" sz="1600" b="0" kern="0" dirty="0">
                          <a:effectLst/>
                          <a:latin typeface="微软雅黑" pitchFamily="34" charset="-122"/>
                          <a:ea typeface="微软雅黑" pitchFamily="34" charset="-122"/>
                        </a:rPr>
                        <a:t>subset</a:t>
                      </a:r>
                      <a:endParaRPr lang="zh-CN" sz="1600" b="0" kern="100" dirty="0">
                        <a:effectLst/>
                        <a:latin typeface="微软雅黑" pitchFamily="34" charset="-122"/>
                        <a:ea typeface="微软雅黑" pitchFamily="34" charset="-122"/>
                        <a:cs typeface="宋体"/>
                      </a:endParaRPr>
                    </a:p>
                  </a:txBody>
                  <a:tcPr marL="31647" marR="3164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接收类</a:t>
                      </a:r>
                      <a:r>
                        <a:rPr lang="en-US" sz="1600" kern="0" dirty="0">
                          <a:effectLst/>
                          <a:latin typeface="微软雅黑" pitchFamily="34" charset="-122"/>
                          <a:ea typeface="微软雅黑" pitchFamily="34" charset="-122"/>
                        </a:rPr>
                        <a:t>array</a:t>
                      </a:r>
                      <a:r>
                        <a:rPr lang="zh-CN" sz="1600" kern="0" dirty="0">
                          <a:effectLst/>
                          <a:latin typeface="微软雅黑" pitchFamily="34" charset="-122"/>
                          <a:ea typeface="微软雅黑" pitchFamily="34" charset="-122"/>
                        </a:rPr>
                        <a:t>数据。表示进行去重的列∕行。默认为</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，表示所有列</a:t>
                      </a:r>
                      <a:r>
                        <a:rPr lang="en-US" altLang="zh-CN"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行。</a:t>
                      </a:r>
                      <a:endParaRPr lang="zh-CN" sz="1600" kern="100" dirty="0">
                        <a:effectLst/>
                        <a:latin typeface="微软雅黑" pitchFamily="34" charset="-122"/>
                        <a:ea typeface="微软雅黑" pitchFamily="34" charset="-122"/>
                        <a:cs typeface="宋体"/>
                      </a:endParaRPr>
                    </a:p>
                  </a:txBody>
                  <a:tcPr marL="31647" marR="31647" marT="0" marB="0" anchor="ctr"/>
                </a:tc>
                <a:extLst>
                  <a:ext uri="{0D108BD9-81ED-4DB2-BD59-A6C34878D82A}">
                    <a16:rowId xmlns:a16="http://schemas.microsoft.com/office/drawing/2014/main" val="10003"/>
                  </a:ext>
                </a:extLst>
              </a:tr>
              <a:tr h="432026">
                <a:tc>
                  <a:txBody>
                    <a:bodyPr/>
                    <a:lstStyle/>
                    <a:p>
                      <a:pPr algn="ctr">
                        <a:lnSpc>
                          <a:spcPct val="150000"/>
                        </a:lnSpc>
                        <a:spcAft>
                          <a:spcPts val="0"/>
                        </a:spcAft>
                      </a:pPr>
                      <a:r>
                        <a:rPr lang="en-US" sz="1600" b="0" kern="0" dirty="0" err="1">
                          <a:effectLst/>
                          <a:latin typeface="微软雅黑" pitchFamily="34" charset="-122"/>
                          <a:ea typeface="微软雅黑" pitchFamily="34" charset="-122"/>
                        </a:rPr>
                        <a:t>inplace</a:t>
                      </a:r>
                      <a:endParaRPr lang="zh-CN" sz="1600" b="0" kern="100" dirty="0">
                        <a:effectLst/>
                        <a:latin typeface="微软雅黑" pitchFamily="34" charset="-122"/>
                        <a:ea typeface="微软雅黑" pitchFamily="34" charset="-122"/>
                        <a:cs typeface="宋体"/>
                      </a:endParaRPr>
                    </a:p>
                  </a:txBody>
                  <a:tcPr marL="31647" marR="3164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boolean</a:t>
                      </a:r>
                      <a:r>
                        <a:rPr lang="zh-CN" sz="1600" kern="0" dirty="0">
                          <a:effectLst/>
                          <a:latin typeface="微软雅黑" pitchFamily="34" charset="-122"/>
                          <a:ea typeface="微软雅黑" pitchFamily="34" charset="-122"/>
                        </a:rPr>
                        <a:t>。表示是否在原表上进行操作。默认为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31647" marR="31647"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45BD5B-C852-463E-BD8B-189A5D40CB65}"/>
              </a:ext>
            </a:extLst>
          </p:cNvPr>
          <p:cNvSpPr>
            <a:spLocks noGrp="1"/>
          </p:cNvSpPr>
          <p:nvPr>
            <p:ph idx="1"/>
          </p:nvPr>
        </p:nvSpPr>
        <p:spPr>
          <a:xfrm>
            <a:off x="423863" y="1754188"/>
            <a:ext cx="9515267" cy="4370387"/>
          </a:xfrm>
        </p:spPr>
        <p:txBody>
          <a:bodyPr/>
          <a:lstStyle/>
          <a:p>
            <a:pPr>
              <a:defRPr/>
            </a:pPr>
            <a:r>
              <a:rPr lang="zh-CN" altLang="zh-CN" dirty="0"/>
              <a:t>替换法是指用一个特定的值替换缺失值。</a:t>
            </a:r>
            <a:endParaRPr lang="en-US" altLang="zh-CN" dirty="0"/>
          </a:p>
          <a:p>
            <a:pPr>
              <a:defRPr/>
            </a:pPr>
            <a:r>
              <a:rPr lang="zh-CN" altLang="zh-CN" dirty="0"/>
              <a:t>特征可分为数值型和类别型，两者出现缺失值时的处理方法也是不同的。</a:t>
            </a:r>
            <a:endParaRPr lang="en-US" altLang="zh-CN" dirty="0"/>
          </a:p>
          <a:p>
            <a:pPr marL="720000">
              <a:buFont typeface="Arial" pitchFamily="34" charset="0"/>
              <a:buChar char="•"/>
              <a:defRPr/>
            </a:pPr>
            <a:r>
              <a:rPr lang="zh-CN" altLang="zh-CN" dirty="0"/>
              <a:t>缺失值所在特征为</a:t>
            </a:r>
            <a:r>
              <a:rPr lang="zh-CN" altLang="zh-CN" b="1" dirty="0"/>
              <a:t>数值型</a:t>
            </a:r>
            <a:r>
              <a:rPr lang="zh-CN" altLang="zh-CN" dirty="0"/>
              <a:t>时，通常利用其均值、中位数和众数等描述其集中趋势的统计量来代替缺失值</a:t>
            </a:r>
            <a:r>
              <a:rPr lang="zh-CN" altLang="en-US" dirty="0"/>
              <a:t>。</a:t>
            </a:r>
            <a:endParaRPr lang="en-US" altLang="zh-CN" dirty="0"/>
          </a:p>
          <a:p>
            <a:pPr marL="720000">
              <a:buFont typeface="Arial" pitchFamily="34" charset="0"/>
              <a:buChar char="•"/>
              <a:defRPr/>
            </a:pPr>
            <a:r>
              <a:rPr lang="zh-CN" altLang="zh-CN" dirty="0"/>
              <a:t>缺失值所在特征为</a:t>
            </a:r>
            <a:r>
              <a:rPr lang="zh-CN" altLang="zh-CN" b="1" dirty="0"/>
              <a:t>类别型</a:t>
            </a:r>
            <a:r>
              <a:rPr lang="zh-CN" altLang="zh-CN" dirty="0"/>
              <a:t>时，则选择使用众数来替换缺失值。</a:t>
            </a:r>
            <a:endParaRPr lang="zh-CN" altLang="en-US" dirty="0"/>
          </a:p>
        </p:txBody>
      </p:sp>
      <p:sp>
        <p:nvSpPr>
          <p:cNvPr id="26627" name="标题 2">
            <a:extLst>
              <a:ext uri="{FF2B5EF4-FFF2-40B4-BE49-F238E27FC236}">
                <a16:creationId xmlns:a16="http://schemas.microsoft.com/office/drawing/2014/main" id="{B762445C-5F2E-4836-A071-6D2AEC6F0F58}"/>
              </a:ext>
            </a:extLst>
          </p:cNvPr>
          <p:cNvSpPr>
            <a:spLocks noGrp="1"/>
          </p:cNvSpPr>
          <p:nvPr>
            <p:ph type="title"/>
          </p:nvPr>
        </p:nvSpPr>
        <p:spPr/>
        <p:txBody>
          <a:bodyPr/>
          <a:lstStyle/>
          <a:p>
            <a:r>
              <a:rPr lang="zh-CN" altLang="en-US"/>
              <a:t>检测与处理缺失值</a:t>
            </a:r>
          </a:p>
        </p:txBody>
      </p:sp>
      <p:sp>
        <p:nvSpPr>
          <p:cNvPr id="26628" name="内容占位符 3">
            <a:extLst>
              <a:ext uri="{FF2B5EF4-FFF2-40B4-BE49-F238E27FC236}">
                <a16:creationId xmlns:a16="http://schemas.microsoft.com/office/drawing/2014/main" id="{FD795A26-7E21-4611-B9AD-889B343C41C7}"/>
              </a:ext>
            </a:extLst>
          </p:cNvPr>
          <p:cNvSpPr>
            <a:spLocks noGrp="1"/>
          </p:cNvSpPr>
          <p:nvPr>
            <p:ph idx="10"/>
          </p:nvPr>
        </p:nvSpPr>
        <p:spPr/>
        <p:txBody>
          <a:bodyPr/>
          <a:lstStyle/>
          <a:p>
            <a:r>
              <a:rPr lang="en-US" altLang="zh-CN" b="1"/>
              <a:t>2. </a:t>
            </a:r>
            <a:r>
              <a:rPr b="1"/>
              <a:t>替换法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FC6A7E-ED99-4D92-AF0A-69842FE39968}"/>
              </a:ext>
            </a:extLst>
          </p:cNvPr>
          <p:cNvSpPr>
            <a:spLocks noGrp="1"/>
          </p:cNvSpPr>
          <p:nvPr>
            <p:ph idx="1"/>
          </p:nvPr>
        </p:nvSpPr>
        <p:spPr>
          <a:xfrm>
            <a:off x="423863" y="1754188"/>
            <a:ext cx="11520487" cy="4370387"/>
          </a:xfrm>
        </p:spPr>
        <p:txBody>
          <a:bodyPr/>
          <a:lstStyle/>
          <a:p>
            <a:pPr>
              <a:lnSpc>
                <a:spcPts val="2840"/>
              </a:lnSpc>
              <a:defRPr/>
            </a:pPr>
            <a:r>
              <a:rPr lang="en-US" altLang="zh-CN" dirty="0"/>
              <a:t>pandas</a:t>
            </a:r>
            <a:r>
              <a:rPr lang="zh-CN" altLang="zh-CN" dirty="0"/>
              <a:t>库中提供了缺失值替换的方法名为</a:t>
            </a:r>
            <a:r>
              <a:rPr lang="en-US" altLang="zh-CN" dirty="0" err="1"/>
              <a:t>fillna</a:t>
            </a:r>
            <a:r>
              <a:rPr lang="zh-CN" altLang="zh-CN" dirty="0"/>
              <a:t>，其基本语法如下。</a:t>
            </a:r>
            <a:endParaRPr lang="en-US" altLang="zh-CN" dirty="0"/>
          </a:p>
          <a:p>
            <a:pPr marL="360000" indent="0">
              <a:lnSpc>
                <a:spcPts val="2840"/>
              </a:lnSpc>
              <a:buFont typeface="Wingdings" panose="05000000000000000000" pitchFamily="2" charset="2"/>
              <a:buNone/>
              <a:defRPr/>
            </a:pPr>
            <a:r>
              <a:rPr lang="en-US" altLang="zh-CN" sz="2200" i="1" dirty="0" err="1">
                <a:latin typeface="Times New Roman" pitchFamily="18" charset="0"/>
              </a:rPr>
              <a:t>pandas.DataFrame.</a:t>
            </a:r>
            <a:r>
              <a:rPr lang="en-US" altLang="zh-CN" sz="2200" b="1" i="1" dirty="0" err="1">
                <a:latin typeface="Times New Roman" pitchFamily="18" charset="0"/>
              </a:rPr>
              <a:t>fillna</a:t>
            </a:r>
            <a:r>
              <a:rPr lang="en-US" altLang="zh-CN" sz="2200" i="1" dirty="0">
                <a:latin typeface="Times New Roman" pitchFamily="18" charset="0"/>
              </a:rPr>
              <a:t>(value=None, method=None, axis=None, </a:t>
            </a:r>
            <a:r>
              <a:rPr lang="en-US" altLang="zh-CN" sz="2200" i="1" dirty="0" err="1">
                <a:latin typeface="Times New Roman" pitchFamily="18" charset="0"/>
              </a:rPr>
              <a:t>inplace</a:t>
            </a:r>
            <a:r>
              <a:rPr lang="en-US" altLang="zh-CN" sz="2200" i="1" dirty="0">
                <a:latin typeface="Times New Roman" pitchFamily="18" charset="0"/>
              </a:rPr>
              <a:t>=False, limit=None)</a:t>
            </a:r>
          </a:p>
          <a:p>
            <a:pPr>
              <a:lnSpc>
                <a:spcPts val="2840"/>
              </a:lnSpc>
              <a:defRPr/>
            </a:pPr>
            <a:r>
              <a:rPr lang="zh-CN" altLang="en-US" dirty="0">
                <a:latin typeface="Times New Roman" pitchFamily="18" charset="0"/>
              </a:rPr>
              <a:t>常用参数及其说明如下。</a:t>
            </a:r>
          </a:p>
        </p:txBody>
      </p:sp>
      <p:sp>
        <p:nvSpPr>
          <p:cNvPr id="27651" name="标题 2">
            <a:extLst>
              <a:ext uri="{FF2B5EF4-FFF2-40B4-BE49-F238E27FC236}">
                <a16:creationId xmlns:a16="http://schemas.microsoft.com/office/drawing/2014/main" id="{C49CC5AD-62AA-4E25-AE63-C06C8BCCD01C}"/>
              </a:ext>
            </a:extLst>
          </p:cNvPr>
          <p:cNvSpPr>
            <a:spLocks noGrp="1"/>
          </p:cNvSpPr>
          <p:nvPr>
            <p:ph type="title"/>
          </p:nvPr>
        </p:nvSpPr>
        <p:spPr/>
        <p:txBody>
          <a:bodyPr/>
          <a:lstStyle/>
          <a:p>
            <a:r>
              <a:rPr lang="zh-CN" altLang="en-US"/>
              <a:t>检测与处理缺失值</a:t>
            </a:r>
          </a:p>
        </p:txBody>
      </p:sp>
      <p:sp>
        <p:nvSpPr>
          <p:cNvPr id="27652" name="内容占位符 3">
            <a:extLst>
              <a:ext uri="{FF2B5EF4-FFF2-40B4-BE49-F238E27FC236}">
                <a16:creationId xmlns:a16="http://schemas.microsoft.com/office/drawing/2014/main" id="{E3DE5467-D958-4858-9F6E-A2A960D169B0}"/>
              </a:ext>
            </a:extLst>
          </p:cNvPr>
          <p:cNvSpPr>
            <a:spLocks noGrp="1"/>
          </p:cNvSpPr>
          <p:nvPr>
            <p:ph idx="10"/>
          </p:nvPr>
        </p:nvSpPr>
        <p:spPr/>
        <p:txBody>
          <a:bodyPr/>
          <a:lstStyle/>
          <a:p>
            <a:r>
              <a:rPr lang="en-US" altLang="zh-CN" b="1"/>
              <a:t>2. </a:t>
            </a:r>
            <a:r>
              <a:rPr b="1"/>
              <a:t>替换法</a:t>
            </a:r>
          </a:p>
        </p:txBody>
      </p:sp>
      <p:graphicFrame>
        <p:nvGraphicFramePr>
          <p:cNvPr id="5" name="表格 4">
            <a:extLst>
              <a:ext uri="{FF2B5EF4-FFF2-40B4-BE49-F238E27FC236}">
                <a16:creationId xmlns:a16="http://schemas.microsoft.com/office/drawing/2014/main" id="{38A7ABCA-0DEA-4717-AEED-A1C7C3605E31}"/>
              </a:ext>
            </a:extLst>
          </p:cNvPr>
          <p:cNvGraphicFramePr>
            <a:graphicFrameLocks noGrp="1"/>
          </p:cNvGraphicFramePr>
          <p:nvPr>
            <p:extLst>
              <p:ext uri="{D42A27DB-BD31-4B8C-83A1-F6EECF244321}">
                <p14:modId xmlns:p14="http://schemas.microsoft.com/office/powerpoint/2010/main" val="2065153343"/>
              </p:ext>
            </p:extLst>
          </p:nvPr>
        </p:nvGraphicFramePr>
        <p:xfrm>
          <a:off x="469900" y="3227388"/>
          <a:ext cx="9379778" cy="2982912"/>
        </p:xfrm>
        <a:graphic>
          <a:graphicData uri="http://schemas.openxmlformats.org/drawingml/2006/table">
            <a:tbl>
              <a:tblPr firstRow="1" firstCol="1" bandRow="1">
                <a:tableStyleId>{5C22544A-7EE6-4342-B048-85BDC9FD1C3A}</a:tableStyleId>
              </a:tblPr>
              <a:tblGrid>
                <a:gridCol w="1260102">
                  <a:extLst>
                    <a:ext uri="{9D8B030D-6E8A-4147-A177-3AD203B41FA5}">
                      <a16:colId xmlns:a16="http://schemas.microsoft.com/office/drawing/2014/main" val="20000"/>
                    </a:ext>
                  </a:extLst>
                </a:gridCol>
                <a:gridCol w="8119676">
                  <a:extLst>
                    <a:ext uri="{9D8B030D-6E8A-4147-A177-3AD203B41FA5}">
                      <a16:colId xmlns:a16="http://schemas.microsoft.com/office/drawing/2014/main" val="20001"/>
                    </a:ext>
                  </a:extLst>
                </a:gridCol>
              </a:tblGrid>
              <a:tr h="431993">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28374" marR="28374"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28374" marR="28374" marT="0" marB="0" anchor="ctr"/>
                </a:tc>
                <a:extLst>
                  <a:ext uri="{0D108BD9-81ED-4DB2-BD59-A6C34878D82A}">
                    <a16:rowId xmlns:a16="http://schemas.microsoft.com/office/drawing/2014/main" val="10000"/>
                  </a:ext>
                </a:extLst>
              </a:tr>
              <a:tr h="431993">
                <a:tc>
                  <a:txBody>
                    <a:bodyPr/>
                    <a:lstStyle/>
                    <a:p>
                      <a:pPr algn="ctr">
                        <a:lnSpc>
                          <a:spcPct val="150000"/>
                        </a:lnSpc>
                        <a:spcAft>
                          <a:spcPts val="0"/>
                        </a:spcAft>
                      </a:pPr>
                      <a:r>
                        <a:rPr lang="en-US" sz="1600" b="0" kern="0" dirty="0">
                          <a:effectLst/>
                          <a:latin typeface="微软雅黑" pitchFamily="34" charset="-122"/>
                          <a:ea typeface="微软雅黑" pitchFamily="34" charset="-122"/>
                        </a:rPr>
                        <a:t>value</a:t>
                      </a:r>
                      <a:endParaRPr lang="zh-CN" sz="1600" b="0" kern="100" dirty="0">
                        <a:effectLst/>
                        <a:latin typeface="微软雅黑" pitchFamily="34" charset="-122"/>
                        <a:ea typeface="微软雅黑" pitchFamily="34" charset="-122"/>
                        <a:cs typeface="宋体"/>
                      </a:endParaRPr>
                    </a:p>
                  </a:txBody>
                  <a:tcPr marL="28374" marR="2837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scalar</a:t>
                      </a:r>
                      <a:r>
                        <a:rPr lang="zh-CN" sz="1600" kern="0">
                          <a:effectLst/>
                          <a:latin typeface="微软雅黑" pitchFamily="34" charset="-122"/>
                          <a:ea typeface="微软雅黑" pitchFamily="34" charset="-122"/>
                        </a:rPr>
                        <a:t>，</a:t>
                      </a:r>
                      <a:r>
                        <a:rPr lang="en-US" sz="1600" kern="0">
                          <a:effectLst/>
                          <a:latin typeface="微软雅黑" pitchFamily="34" charset="-122"/>
                          <a:ea typeface="微软雅黑" pitchFamily="34" charset="-122"/>
                        </a:rPr>
                        <a:t>dict</a:t>
                      </a:r>
                      <a:r>
                        <a:rPr lang="zh-CN" sz="1600" kern="0">
                          <a:effectLst/>
                          <a:latin typeface="微软雅黑" pitchFamily="34" charset="-122"/>
                          <a:ea typeface="微软雅黑" pitchFamily="34" charset="-122"/>
                        </a:rPr>
                        <a:t>，</a:t>
                      </a:r>
                      <a:r>
                        <a:rPr lang="en-US" sz="1600" kern="0">
                          <a:effectLst/>
                          <a:latin typeface="微软雅黑" pitchFamily="34" charset="-122"/>
                          <a:ea typeface="微软雅黑" pitchFamily="34" charset="-122"/>
                        </a:rPr>
                        <a:t>Series</a:t>
                      </a:r>
                      <a:r>
                        <a:rPr lang="zh-CN" sz="1600" kern="0">
                          <a:effectLst/>
                          <a:latin typeface="微软雅黑" pitchFamily="34" charset="-122"/>
                          <a:ea typeface="微软雅黑" pitchFamily="34" charset="-122"/>
                        </a:rPr>
                        <a:t>或者</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。表示用来替换缺失值的值。无默认。</a:t>
                      </a:r>
                      <a:endParaRPr lang="zh-CN" sz="1600" kern="100">
                        <a:effectLst/>
                        <a:latin typeface="微软雅黑" pitchFamily="34" charset="-122"/>
                        <a:ea typeface="微软雅黑" pitchFamily="34" charset="-122"/>
                        <a:cs typeface="宋体"/>
                      </a:endParaRPr>
                    </a:p>
                  </a:txBody>
                  <a:tcPr marL="28374" marR="28374" marT="0" marB="0" anchor="ctr"/>
                </a:tc>
                <a:extLst>
                  <a:ext uri="{0D108BD9-81ED-4DB2-BD59-A6C34878D82A}">
                    <a16:rowId xmlns:a16="http://schemas.microsoft.com/office/drawing/2014/main" val="10001"/>
                  </a:ext>
                </a:extLst>
              </a:tr>
              <a:tr h="822947">
                <a:tc>
                  <a:txBody>
                    <a:bodyPr/>
                    <a:lstStyle/>
                    <a:p>
                      <a:pPr algn="ctr">
                        <a:lnSpc>
                          <a:spcPct val="150000"/>
                        </a:lnSpc>
                        <a:spcAft>
                          <a:spcPts val="0"/>
                        </a:spcAft>
                      </a:pPr>
                      <a:r>
                        <a:rPr lang="en-US" sz="1600" b="0" kern="0" dirty="0">
                          <a:effectLst/>
                          <a:latin typeface="微软雅黑" pitchFamily="34" charset="-122"/>
                          <a:ea typeface="微软雅黑" pitchFamily="34" charset="-122"/>
                        </a:rPr>
                        <a:t>method</a:t>
                      </a:r>
                      <a:endParaRPr lang="zh-CN" sz="1600" b="0" kern="100" dirty="0">
                        <a:effectLst/>
                        <a:latin typeface="微软雅黑" pitchFamily="34" charset="-122"/>
                        <a:ea typeface="微软雅黑" pitchFamily="34" charset="-122"/>
                        <a:cs typeface="宋体"/>
                      </a:endParaRPr>
                    </a:p>
                  </a:txBody>
                  <a:tcPr marL="28374" marR="2837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接收特定</a:t>
                      </a:r>
                      <a:r>
                        <a:rPr lang="en-US" sz="1600" kern="0" dirty="0">
                          <a:effectLst/>
                          <a:latin typeface="微软雅黑" pitchFamily="34" charset="-122"/>
                          <a:ea typeface="微软雅黑" pitchFamily="34" charset="-122"/>
                        </a:rPr>
                        <a:t>string</a:t>
                      </a:r>
                      <a:r>
                        <a:rPr lang="zh-CN" sz="1600" kern="0" dirty="0">
                          <a:effectLst/>
                          <a:latin typeface="微软雅黑" pitchFamily="34" charset="-122"/>
                          <a:ea typeface="微软雅黑" pitchFamily="34" charset="-122"/>
                        </a:rPr>
                        <a:t>。</a:t>
                      </a:r>
                      <a:r>
                        <a:rPr lang="en-US" sz="1600" kern="0" dirty="0">
                          <a:effectLst/>
                          <a:latin typeface="微软雅黑" pitchFamily="34" charset="-122"/>
                          <a:ea typeface="微软雅黑" pitchFamily="34" charset="-122"/>
                        </a:rPr>
                        <a:t>backfill</a:t>
                      </a:r>
                      <a:r>
                        <a:rPr lang="zh-CN" sz="1600" kern="0" dirty="0">
                          <a:effectLst/>
                          <a:latin typeface="微软雅黑" pitchFamily="34" charset="-122"/>
                          <a:ea typeface="微软雅黑" pitchFamily="34" charset="-122"/>
                        </a:rPr>
                        <a:t>或</a:t>
                      </a:r>
                      <a:r>
                        <a:rPr lang="en-US" sz="1600" kern="0" dirty="0" err="1">
                          <a:effectLst/>
                          <a:latin typeface="微软雅黑" pitchFamily="34" charset="-122"/>
                          <a:ea typeface="微软雅黑" pitchFamily="34" charset="-122"/>
                        </a:rPr>
                        <a:t>bfill</a:t>
                      </a:r>
                      <a:r>
                        <a:rPr lang="zh-CN" sz="1600" kern="0" dirty="0">
                          <a:effectLst/>
                          <a:latin typeface="微软雅黑" pitchFamily="34" charset="-122"/>
                          <a:ea typeface="微软雅黑" pitchFamily="34" charset="-122"/>
                        </a:rPr>
                        <a:t>表示使用下一个非缺失值填补缺失值。</a:t>
                      </a:r>
                      <a:r>
                        <a:rPr lang="en-US" sz="1600" kern="0" dirty="0">
                          <a:effectLst/>
                          <a:latin typeface="微软雅黑" pitchFamily="34" charset="-122"/>
                          <a:ea typeface="微软雅黑" pitchFamily="34" charset="-122"/>
                        </a:rPr>
                        <a:t>pad</a:t>
                      </a:r>
                      <a:r>
                        <a:rPr lang="zh-CN" sz="1600" kern="0" dirty="0">
                          <a:effectLst/>
                          <a:latin typeface="微软雅黑" pitchFamily="34" charset="-122"/>
                          <a:ea typeface="微软雅黑" pitchFamily="34" charset="-122"/>
                        </a:rPr>
                        <a:t>或</a:t>
                      </a:r>
                      <a:r>
                        <a:rPr lang="en-US" sz="1600" kern="0" dirty="0" err="1">
                          <a:effectLst/>
                          <a:latin typeface="微软雅黑" pitchFamily="34" charset="-122"/>
                          <a:ea typeface="微软雅黑" pitchFamily="34" charset="-122"/>
                        </a:rPr>
                        <a:t>ffill</a:t>
                      </a:r>
                      <a:r>
                        <a:rPr lang="zh-CN" sz="1600" kern="0" dirty="0">
                          <a:effectLst/>
                          <a:latin typeface="微软雅黑" pitchFamily="34" charset="-122"/>
                          <a:ea typeface="微软雅黑" pitchFamily="34" charset="-122"/>
                        </a:rPr>
                        <a:t>表示使用上一个非缺失值填补缺失值。默认为</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28374" marR="28374" marT="0" marB="0" anchor="ctr"/>
                </a:tc>
                <a:extLst>
                  <a:ext uri="{0D108BD9-81ED-4DB2-BD59-A6C34878D82A}">
                    <a16:rowId xmlns:a16="http://schemas.microsoft.com/office/drawing/2014/main" val="10002"/>
                  </a:ext>
                </a:extLst>
              </a:tr>
              <a:tr h="431993">
                <a:tc>
                  <a:txBody>
                    <a:bodyPr/>
                    <a:lstStyle/>
                    <a:p>
                      <a:pPr algn="ctr">
                        <a:lnSpc>
                          <a:spcPct val="150000"/>
                        </a:lnSpc>
                        <a:spcAft>
                          <a:spcPts val="0"/>
                        </a:spcAft>
                      </a:pPr>
                      <a:r>
                        <a:rPr lang="en-US" sz="1600" b="0" kern="0" dirty="0">
                          <a:effectLst/>
                          <a:latin typeface="微软雅黑" pitchFamily="34" charset="-122"/>
                          <a:ea typeface="微软雅黑" pitchFamily="34" charset="-122"/>
                        </a:rPr>
                        <a:t>axis</a:t>
                      </a:r>
                      <a:endParaRPr lang="zh-CN" sz="1600" b="0" kern="100" dirty="0">
                        <a:effectLst/>
                        <a:latin typeface="微软雅黑" pitchFamily="34" charset="-122"/>
                        <a:ea typeface="微软雅黑" pitchFamily="34" charset="-122"/>
                        <a:cs typeface="宋体"/>
                      </a:endParaRPr>
                    </a:p>
                  </a:txBody>
                  <a:tcPr marL="28374" marR="2837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0</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1</a:t>
                      </a:r>
                      <a:r>
                        <a:rPr lang="zh-CN" sz="1600" kern="0">
                          <a:effectLst/>
                          <a:latin typeface="微软雅黑" pitchFamily="34" charset="-122"/>
                          <a:ea typeface="微软雅黑" pitchFamily="34" charset="-122"/>
                        </a:rPr>
                        <a:t>。表示轴向。默认为</a:t>
                      </a:r>
                      <a:r>
                        <a:rPr lang="en-US" sz="1600" kern="0">
                          <a:effectLst/>
                          <a:latin typeface="微软雅黑" pitchFamily="34" charset="-122"/>
                          <a:ea typeface="微软雅黑" pitchFamily="34" charset="-122"/>
                        </a:rPr>
                        <a:t>1</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28374" marR="28374" marT="0" marB="0" anchor="ctr"/>
                </a:tc>
                <a:extLst>
                  <a:ext uri="{0D108BD9-81ED-4DB2-BD59-A6C34878D82A}">
                    <a16:rowId xmlns:a16="http://schemas.microsoft.com/office/drawing/2014/main" val="10003"/>
                  </a:ext>
                </a:extLst>
              </a:tr>
              <a:tr h="431993">
                <a:tc>
                  <a:txBody>
                    <a:bodyPr/>
                    <a:lstStyle/>
                    <a:p>
                      <a:pPr algn="ctr">
                        <a:lnSpc>
                          <a:spcPct val="150000"/>
                        </a:lnSpc>
                        <a:spcAft>
                          <a:spcPts val="0"/>
                        </a:spcAft>
                      </a:pPr>
                      <a:r>
                        <a:rPr lang="en-US" sz="1600" b="0" kern="0" dirty="0" err="1">
                          <a:effectLst/>
                          <a:latin typeface="微软雅黑" pitchFamily="34" charset="-122"/>
                          <a:ea typeface="微软雅黑" pitchFamily="34" charset="-122"/>
                        </a:rPr>
                        <a:t>inplace</a:t>
                      </a:r>
                      <a:endParaRPr lang="zh-CN" sz="1600" b="0" kern="100" dirty="0">
                        <a:effectLst/>
                        <a:latin typeface="微软雅黑" pitchFamily="34" charset="-122"/>
                        <a:ea typeface="微软雅黑" pitchFamily="34" charset="-122"/>
                        <a:cs typeface="宋体"/>
                      </a:endParaRPr>
                    </a:p>
                  </a:txBody>
                  <a:tcPr marL="28374" marR="2837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boolean</a:t>
                      </a:r>
                      <a:r>
                        <a:rPr lang="zh-CN" sz="1600" kern="0">
                          <a:effectLst/>
                          <a:latin typeface="微软雅黑" pitchFamily="34" charset="-122"/>
                          <a:ea typeface="微软雅黑" pitchFamily="34" charset="-122"/>
                        </a:rPr>
                        <a:t>。表示是否在原表上进行操作。默认为</a:t>
                      </a:r>
                      <a:r>
                        <a:rPr lang="en-US" sz="1600" kern="0">
                          <a:effectLst/>
                          <a:latin typeface="微软雅黑" pitchFamily="34" charset="-122"/>
                          <a:ea typeface="微软雅黑" pitchFamily="34" charset="-122"/>
                        </a:rPr>
                        <a:t>False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28374" marR="28374" marT="0" marB="0" anchor="ctr"/>
                </a:tc>
                <a:extLst>
                  <a:ext uri="{0D108BD9-81ED-4DB2-BD59-A6C34878D82A}">
                    <a16:rowId xmlns:a16="http://schemas.microsoft.com/office/drawing/2014/main" val="10004"/>
                  </a:ext>
                </a:extLst>
              </a:tr>
              <a:tr h="431993">
                <a:tc>
                  <a:txBody>
                    <a:bodyPr/>
                    <a:lstStyle/>
                    <a:p>
                      <a:pPr algn="ctr">
                        <a:lnSpc>
                          <a:spcPct val="150000"/>
                        </a:lnSpc>
                        <a:spcAft>
                          <a:spcPts val="0"/>
                        </a:spcAft>
                      </a:pPr>
                      <a:r>
                        <a:rPr lang="en-US" sz="1600" b="0" kern="0" dirty="0">
                          <a:effectLst/>
                          <a:latin typeface="微软雅黑" pitchFamily="34" charset="-122"/>
                          <a:ea typeface="微软雅黑" pitchFamily="34" charset="-122"/>
                        </a:rPr>
                        <a:t>limit</a:t>
                      </a:r>
                      <a:endParaRPr lang="zh-CN" sz="1600" b="0" kern="100" dirty="0">
                        <a:effectLst/>
                        <a:latin typeface="微软雅黑" pitchFamily="34" charset="-122"/>
                        <a:ea typeface="微软雅黑" pitchFamily="34" charset="-122"/>
                        <a:cs typeface="宋体"/>
                      </a:endParaRPr>
                    </a:p>
                  </a:txBody>
                  <a:tcPr marL="28374" marR="2837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int</a:t>
                      </a:r>
                      <a:r>
                        <a:rPr lang="zh-CN" sz="1600" kern="0" dirty="0">
                          <a:effectLst/>
                          <a:latin typeface="微软雅黑" pitchFamily="34" charset="-122"/>
                          <a:ea typeface="微软雅黑" pitchFamily="34" charset="-122"/>
                        </a:rPr>
                        <a:t>。表示填补缺失值个数上限，超过则不进行填补。默认为</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28374" marR="28374"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B123F2A-A8BD-4E57-8752-DBCCB896F754}"/>
              </a:ext>
            </a:extLst>
          </p:cNvPr>
          <p:cNvSpPr>
            <a:spLocks noGrp="1"/>
          </p:cNvSpPr>
          <p:nvPr>
            <p:ph idx="1"/>
          </p:nvPr>
        </p:nvSpPr>
        <p:spPr>
          <a:xfrm>
            <a:off x="423863" y="1754188"/>
            <a:ext cx="11398250" cy="4370387"/>
          </a:xfrm>
        </p:spPr>
        <p:txBody>
          <a:bodyPr/>
          <a:lstStyle/>
          <a:p>
            <a:pPr>
              <a:defRPr/>
            </a:pPr>
            <a:r>
              <a:rPr lang="zh-CN" altLang="zh-CN" dirty="0"/>
              <a:t>删除法简单易行，但是会引起数据结构变动，样本减少；替换法使用难度较低，但是会影响数据的标准差，导致信息量变动。在面对数据缺失问题时，除了这两种方法之外，还有一种常用的方法—插值法。</a:t>
            </a:r>
            <a:endParaRPr lang="en-US" altLang="zh-CN" dirty="0"/>
          </a:p>
          <a:p>
            <a:pPr>
              <a:defRPr/>
            </a:pPr>
            <a:r>
              <a:rPr lang="zh-CN" altLang="zh-CN" dirty="0"/>
              <a:t>常用的插值法有线性插值、多项式插值和样条插值等</a:t>
            </a:r>
            <a:r>
              <a:rPr lang="zh-CN" altLang="en-US" dirty="0"/>
              <a:t>：</a:t>
            </a:r>
            <a:endParaRPr lang="en-US" altLang="zh-CN" dirty="0"/>
          </a:p>
          <a:p>
            <a:pPr marL="720000">
              <a:buFont typeface="Arial" pitchFamily="34" charset="0"/>
              <a:buChar char="•"/>
              <a:defRPr/>
            </a:pPr>
            <a:r>
              <a:rPr lang="zh-CN" altLang="zh-CN" dirty="0"/>
              <a:t>线性插值是一种较为简单的插值方法，它针对已知的值求出线性方程，通过求解线性方程得到缺失值</a:t>
            </a:r>
            <a:r>
              <a:rPr lang="zh-CN" altLang="en-US" dirty="0"/>
              <a:t>。</a:t>
            </a:r>
            <a:endParaRPr lang="en-US" altLang="zh-CN" dirty="0"/>
          </a:p>
          <a:p>
            <a:pPr marL="720000">
              <a:buFont typeface="Arial" pitchFamily="34" charset="0"/>
              <a:buChar char="•"/>
              <a:defRPr/>
            </a:pPr>
            <a:r>
              <a:rPr lang="zh-CN" altLang="zh-CN" dirty="0"/>
              <a:t>多项式插值是利用已知的值拟合一个多项式，使得现有的数据满足这个多项式，再利用这个多项式求解缺失值，常见的多项式插值法有拉格朗日插值和牛顿插值等</a:t>
            </a:r>
            <a:r>
              <a:rPr lang="zh-CN" altLang="en-US" dirty="0"/>
              <a:t>。</a:t>
            </a:r>
            <a:endParaRPr lang="en-US" altLang="zh-CN" dirty="0"/>
          </a:p>
          <a:p>
            <a:pPr marL="720000">
              <a:buFont typeface="Arial" pitchFamily="34" charset="0"/>
              <a:buChar char="•"/>
              <a:defRPr/>
            </a:pPr>
            <a:r>
              <a:rPr lang="zh-CN" altLang="zh-CN" dirty="0"/>
              <a:t>样条插值是以可变样条来作出一条经过一系列点的光滑曲线的插值方法，插值样条由一些多项式组成，每一个多项式都是由相邻两个数据点决定，这样可以保证两个相邻多项式及其导数在连接处连续。</a:t>
            </a:r>
            <a:endParaRPr lang="zh-CN" altLang="en-US" dirty="0"/>
          </a:p>
        </p:txBody>
      </p:sp>
      <p:sp>
        <p:nvSpPr>
          <p:cNvPr id="28675" name="标题 2">
            <a:extLst>
              <a:ext uri="{FF2B5EF4-FFF2-40B4-BE49-F238E27FC236}">
                <a16:creationId xmlns:a16="http://schemas.microsoft.com/office/drawing/2014/main" id="{D279CF8E-9BFF-4490-AA89-7C56E5D8478B}"/>
              </a:ext>
            </a:extLst>
          </p:cNvPr>
          <p:cNvSpPr>
            <a:spLocks noGrp="1"/>
          </p:cNvSpPr>
          <p:nvPr>
            <p:ph type="title"/>
          </p:nvPr>
        </p:nvSpPr>
        <p:spPr/>
        <p:txBody>
          <a:bodyPr/>
          <a:lstStyle/>
          <a:p>
            <a:r>
              <a:rPr lang="zh-CN" altLang="en-US"/>
              <a:t>检测与处理缺失值</a:t>
            </a:r>
          </a:p>
        </p:txBody>
      </p:sp>
      <p:sp>
        <p:nvSpPr>
          <p:cNvPr id="28676" name="内容占位符 3">
            <a:extLst>
              <a:ext uri="{FF2B5EF4-FFF2-40B4-BE49-F238E27FC236}">
                <a16:creationId xmlns:a16="http://schemas.microsoft.com/office/drawing/2014/main" id="{739348B2-EEAF-4BE6-8E46-A0576D26422B}"/>
              </a:ext>
            </a:extLst>
          </p:cNvPr>
          <p:cNvSpPr>
            <a:spLocks noGrp="1"/>
          </p:cNvSpPr>
          <p:nvPr>
            <p:ph idx="10"/>
          </p:nvPr>
        </p:nvSpPr>
        <p:spPr/>
        <p:txBody>
          <a:bodyPr/>
          <a:lstStyle/>
          <a:p>
            <a:r>
              <a:rPr lang="en-US" altLang="zh-CN" b="1"/>
              <a:t>3. </a:t>
            </a:r>
            <a:r>
              <a:rPr b="1"/>
              <a:t>插值法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E3E1EA5C-C1AF-4E58-9DBA-07D5456F801D}"/>
              </a:ext>
            </a:extLst>
          </p:cNvPr>
          <p:cNvSpPr>
            <a:spLocks noGrp="1"/>
          </p:cNvSpPr>
          <p:nvPr>
            <p:ph idx="1"/>
          </p:nvPr>
        </p:nvSpPr>
        <p:spPr/>
        <p:txBody>
          <a:bodyPr/>
          <a:lstStyle/>
          <a:p>
            <a:pPr marL="361950" indent="-361950"/>
            <a:r>
              <a:rPr lang="zh-CN" altLang="zh-CN"/>
              <a:t>从拟合结果可以看出多项式插值和样条插值在两种情况下拟合都非常出色，线性插值法只在自变量和因变量为线性关系的情况下拟合才较为出色。</a:t>
            </a:r>
            <a:endParaRPr lang="en-US" altLang="zh-CN"/>
          </a:p>
          <a:p>
            <a:pPr marL="361950" indent="-361950"/>
            <a:r>
              <a:rPr lang="zh-CN" altLang="zh-CN"/>
              <a:t>而在实际分析过程中，自变量与因变量的关系是线性的情况非常少见，所以在大多数情况下，多项式插值和样条插值是较为合适的选择。</a:t>
            </a:r>
            <a:endParaRPr lang="en-US" altLang="zh-CN"/>
          </a:p>
          <a:p>
            <a:pPr marL="361950" indent="-361950"/>
            <a:r>
              <a:rPr lang="en-US" altLang="zh-CN"/>
              <a:t>SciPy</a:t>
            </a:r>
            <a:r>
              <a:rPr lang="zh-CN" altLang="zh-CN"/>
              <a:t>库中的</a:t>
            </a:r>
            <a:r>
              <a:rPr lang="en-US" altLang="zh-CN"/>
              <a:t>interpolate</a:t>
            </a:r>
            <a:r>
              <a:rPr lang="zh-CN" altLang="zh-CN"/>
              <a:t>模块除了提供常规的插值法外，还提供了例如在图形学领域具有重要作用的重心坐标插值（</a:t>
            </a:r>
            <a:r>
              <a:rPr lang="en-US" altLang="zh-CN"/>
              <a:t>BarycentricInterpolator</a:t>
            </a:r>
            <a:r>
              <a:rPr lang="zh-CN" altLang="zh-CN"/>
              <a:t>）等。在实际应用中，需要根据不同的场景，选择合适的插值方法。</a:t>
            </a:r>
          </a:p>
        </p:txBody>
      </p:sp>
      <p:sp>
        <p:nvSpPr>
          <p:cNvPr id="29699" name="标题 2">
            <a:extLst>
              <a:ext uri="{FF2B5EF4-FFF2-40B4-BE49-F238E27FC236}">
                <a16:creationId xmlns:a16="http://schemas.microsoft.com/office/drawing/2014/main" id="{5BD9E086-EE4F-4ED8-BDE8-88B0982C460E}"/>
              </a:ext>
            </a:extLst>
          </p:cNvPr>
          <p:cNvSpPr>
            <a:spLocks noGrp="1"/>
          </p:cNvSpPr>
          <p:nvPr>
            <p:ph type="title"/>
          </p:nvPr>
        </p:nvSpPr>
        <p:spPr/>
        <p:txBody>
          <a:bodyPr/>
          <a:lstStyle/>
          <a:p>
            <a:r>
              <a:rPr lang="zh-CN" altLang="en-US"/>
              <a:t>检测与处理缺失值</a:t>
            </a:r>
          </a:p>
        </p:txBody>
      </p:sp>
      <p:sp>
        <p:nvSpPr>
          <p:cNvPr id="29700" name="内容占位符 3">
            <a:extLst>
              <a:ext uri="{FF2B5EF4-FFF2-40B4-BE49-F238E27FC236}">
                <a16:creationId xmlns:a16="http://schemas.microsoft.com/office/drawing/2014/main" id="{F46FD1B0-C851-48BA-BA5D-B86016E2C21D}"/>
              </a:ext>
            </a:extLst>
          </p:cNvPr>
          <p:cNvSpPr>
            <a:spLocks noGrp="1"/>
          </p:cNvSpPr>
          <p:nvPr>
            <p:ph idx="10"/>
          </p:nvPr>
        </p:nvSpPr>
        <p:spPr/>
        <p:txBody>
          <a:bodyPr/>
          <a:lstStyle/>
          <a:p>
            <a:r>
              <a:rPr lang="en-US" altLang="zh-CN" b="1"/>
              <a:t>3. </a:t>
            </a:r>
            <a:r>
              <a:rPr b="1"/>
              <a:t>插值法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A0B4F3F1-98B7-4DD4-93DA-0626CAA70912}"/>
              </a:ext>
            </a:extLst>
          </p:cNvPr>
          <p:cNvSpPr>
            <a:spLocks noGrp="1"/>
          </p:cNvSpPr>
          <p:nvPr>
            <p:ph idx="1"/>
          </p:nvPr>
        </p:nvSpPr>
        <p:spPr/>
        <p:txBody>
          <a:bodyPr/>
          <a:lstStyle/>
          <a:p>
            <a:pPr marL="361950" indent="-361950"/>
            <a:r>
              <a:rPr lang="zh-CN" altLang="zh-CN"/>
              <a:t>异常值是指数据中个别值的数值明显偏离其余的数值，有时也称为离群点，检测异常值就是检验数据中是否有录入错误以及是否含有不合理的数据。</a:t>
            </a:r>
            <a:endParaRPr lang="en-US" altLang="zh-CN"/>
          </a:p>
          <a:p>
            <a:pPr marL="361950" indent="-361950"/>
            <a:r>
              <a:rPr lang="zh-CN" altLang="zh-CN"/>
              <a:t>异常值的存在对数据分析十分危险，如果计算分析过程的数据有异常值，那么会对结果会产生不良影响，从而导致分析结果产生偏差乃至错误。</a:t>
            </a:r>
            <a:endParaRPr lang="en-US" altLang="zh-CN"/>
          </a:p>
          <a:p>
            <a:pPr marL="361950" indent="-361950"/>
            <a:r>
              <a:rPr lang="zh-CN" altLang="zh-CN"/>
              <a:t>常用的异常值检测主要为</a:t>
            </a:r>
            <a:r>
              <a:rPr lang="en-US" altLang="zh-CN" b="1"/>
              <a:t>3σ</a:t>
            </a:r>
            <a:r>
              <a:rPr lang="zh-CN" altLang="zh-CN" b="1"/>
              <a:t>原则</a:t>
            </a:r>
            <a:r>
              <a:rPr lang="zh-CN" altLang="zh-CN"/>
              <a:t>和</a:t>
            </a:r>
            <a:r>
              <a:rPr lang="zh-CN" altLang="zh-CN" b="1"/>
              <a:t>箱线图分析</a:t>
            </a:r>
            <a:r>
              <a:rPr lang="zh-CN" altLang="zh-CN"/>
              <a:t>两种方法。</a:t>
            </a:r>
            <a:endParaRPr lang="zh-CN" altLang="en-US"/>
          </a:p>
        </p:txBody>
      </p:sp>
      <p:sp>
        <p:nvSpPr>
          <p:cNvPr id="30723" name="标题 2">
            <a:extLst>
              <a:ext uri="{FF2B5EF4-FFF2-40B4-BE49-F238E27FC236}">
                <a16:creationId xmlns:a16="http://schemas.microsoft.com/office/drawing/2014/main" id="{3AB970FE-F60C-4978-9FF0-778699497A02}"/>
              </a:ext>
            </a:extLst>
          </p:cNvPr>
          <p:cNvSpPr>
            <a:spLocks noGrp="1"/>
          </p:cNvSpPr>
          <p:nvPr>
            <p:ph type="title"/>
          </p:nvPr>
        </p:nvSpPr>
        <p:spPr/>
        <p:txBody>
          <a:bodyPr/>
          <a:lstStyle/>
          <a:p>
            <a:r>
              <a:rPr lang="zh-CN" altLang="en-US"/>
              <a:t>检测与处理异常值</a:t>
            </a:r>
          </a:p>
        </p:txBody>
      </p:sp>
      <p:sp>
        <p:nvSpPr>
          <p:cNvPr id="30724" name="内容占位符 3">
            <a:extLst>
              <a:ext uri="{FF2B5EF4-FFF2-40B4-BE49-F238E27FC236}">
                <a16:creationId xmlns:a16="http://schemas.microsoft.com/office/drawing/2014/main" id="{D1CD7D1F-97B4-498C-91BE-2B33275B0C37}"/>
              </a:ext>
            </a:extLst>
          </p:cNvPr>
          <p:cNvSpPr>
            <a:spLocks noGrp="1"/>
          </p:cNvSpPr>
          <p:nvPr>
            <p:ph idx="10"/>
          </p:nvPr>
        </p:nvSpPr>
        <p:spPr/>
        <p:txBody>
          <a:bodyPr/>
          <a:lstStyle/>
          <a:p>
            <a:r>
              <a:rPr b="1"/>
              <a:t>异常值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D9DCCDC9-EA82-443A-8ABE-FFA884B55EB8}"/>
              </a:ext>
            </a:extLst>
          </p:cNvPr>
          <p:cNvSpPr>
            <a:spLocks noGrp="1"/>
          </p:cNvSpPr>
          <p:nvPr>
            <p:ph idx="1"/>
          </p:nvPr>
        </p:nvSpPr>
        <p:spPr>
          <a:xfrm>
            <a:off x="431800" y="1584325"/>
            <a:ext cx="11334750" cy="4370388"/>
          </a:xfrm>
        </p:spPr>
        <p:txBody>
          <a:bodyPr/>
          <a:lstStyle/>
          <a:p>
            <a:pPr marL="361950" indent="-361950"/>
            <a:r>
              <a:rPr lang="en-US" altLang="zh-CN"/>
              <a:t>3σ</a:t>
            </a:r>
            <a:r>
              <a:rPr lang="zh-CN" altLang="zh-CN"/>
              <a:t>原则又称为拉依达</a:t>
            </a:r>
            <a:r>
              <a:rPr lang="zh-CN" altLang="en-US"/>
              <a:t>法</a:t>
            </a:r>
            <a:r>
              <a:rPr lang="zh-CN" altLang="zh-CN"/>
              <a:t>则。该</a:t>
            </a:r>
            <a:r>
              <a:rPr lang="zh-CN" altLang="en-US"/>
              <a:t>法</a:t>
            </a:r>
            <a:r>
              <a:rPr lang="zh-CN" altLang="zh-CN"/>
              <a:t>则就是先假设一组检测数据只含有随机误差，对原始数据进行计算处理得到标准差，然后按一定的概率确定一个区间，认为误差超过这个区间的就属于异常值。</a:t>
            </a:r>
            <a:endParaRPr lang="en-US" altLang="zh-CN"/>
          </a:p>
          <a:p>
            <a:pPr marL="361950" indent="-361950"/>
            <a:r>
              <a:rPr lang="zh-CN" altLang="zh-CN"/>
              <a:t>这种判别处理方法仅适用于对正态或近似正态分布的样本数据进行处理，如</a:t>
            </a:r>
            <a:r>
              <a:rPr lang="zh-CN" altLang="en-US"/>
              <a:t>下表</a:t>
            </a:r>
            <a:r>
              <a:rPr lang="zh-CN" altLang="zh-CN"/>
              <a:t>所示，其中</a:t>
            </a:r>
            <a:r>
              <a:rPr lang="en-US" altLang="zh-CN"/>
              <a:t>σ</a:t>
            </a:r>
            <a:r>
              <a:rPr lang="zh-CN" altLang="zh-CN"/>
              <a:t>代表标准差，</a:t>
            </a:r>
            <a:r>
              <a:rPr lang="en-US" altLang="zh-CN"/>
              <a:t>μ</a:t>
            </a:r>
            <a:r>
              <a:rPr lang="zh-CN" altLang="zh-CN"/>
              <a:t>代表均值，</a:t>
            </a:r>
            <a:r>
              <a:rPr lang="en-US" altLang="zh-CN"/>
              <a:t>x=μ</a:t>
            </a:r>
            <a:r>
              <a:rPr lang="zh-CN" altLang="zh-CN"/>
              <a:t>为图形的对称轴。</a:t>
            </a:r>
            <a:endParaRPr lang="en-US" altLang="zh-CN"/>
          </a:p>
          <a:p>
            <a:pPr marL="361950" indent="-361950"/>
            <a:r>
              <a:rPr lang="zh-CN" altLang="zh-CN"/>
              <a:t>数据的数值分布几乎全部集中在区间</a:t>
            </a:r>
            <a:r>
              <a:rPr lang="en-US" altLang="zh-CN"/>
              <a:t>(μ-3σ,μ+3σ)</a:t>
            </a:r>
            <a:r>
              <a:rPr lang="zh-CN" altLang="zh-CN"/>
              <a:t>内，超出这个范围的数据仅占不到</a:t>
            </a:r>
            <a:r>
              <a:rPr lang="en-US" altLang="zh-CN"/>
              <a:t>0.3%</a:t>
            </a:r>
            <a:r>
              <a:rPr lang="zh-CN" altLang="zh-CN"/>
              <a:t>。故根据小概率原理，可以认为超出</a:t>
            </a:r>
            <a:r>
              <a:rPr lang="en-US" altLang="zh-CN"/>
              <a:t>3σ</a:t>
            </a:r>
            <a:r>
              <a:rPr lang="zh-CN" altLang="zh-CN"/>
              <a:t>的部分数据为异常数据。</a:t>
            </a:r>
          </a:p>
        </p:txBody>
      </p:sp>
      <p:sp>
        <p:nvSpPr>
          <p:cNvPr id="31747" name="标题 2">
            <a:extLst>
              <a:ext uri="{FF2B5EF4-FFF2-40B4-BE49-F238E27FC236}">
                <a16:creationId xmlns:a16="http://schemas.microsoft.com/office/drawing/2014/main" id="{997FB5AB-1C08-4173-9FF9-D5AE3B7993C9}"/>
              </a:ext>
            </a:extLst>
          </p:cNvPr>
          <p:cNvSpPr>
            <a:spLocks noGrp="1"/>
          </p:cNvSpPr>
          <p:nvPr>
            <p:ph type="title"/>
          </p:nvPr>
        </p:nvSpPr>
        <p:spPr/>
        <p:txBody>
          <a:bodyPr/>
          <a:lstStyle/>
          <a:p>
            <a:r>
              <a:rPr lang="zh-CN" altLang="en-US"/>
              <a:t>检测与处理异常值</a:t>
            </a:r>
          </a:p>
        </p:txBody>
      </p:sp>
      <p:sp>
        <p:nvSpPr>
          <p:cNvPr id="31748" name="内容占位符 3">
            <a:extLst>
              <a:ext uri="{FF2B5EF4-FFF2-40B4-BE49-F238E27FC236}">
                <a16:creationId xmlns:a16="http://schemas.microsoft.com/office/drawing/2014/main" id="{5D109E3F-0542-4F54-95BE-2564423FE0C7}"/>
              </a:ext>
            </a:extLst>
          </p:cNvPr>
          <p:cNvSpPr>
            <a:spLocks noGrp="1"/>
          </p:cNvSpPr>
          <p:nvPr>
            <p:ph idx="10"/>
          </p:nvPr>
        </p:nvSpPr>
        <p:spPr/>
        <p:txBody>
          <a:bodyPr/>
          <a:lstStyle/>
          <a:p>
            <a:r>
              <a:rPr lang="el-GR" altLang="zh-CN" b="1"/>
              <a:t>1. 3σ</a:t>
            </a:r>
            <a:r>
              <a:rPr b="1"/>
              <a:t>原则</a:t>
            </a:r>
          </a:p>
        </p:txBody>
      </p:sp>
      <p:graphicFrame>
        <p:nvGraphicFramePr>
          <p:cNvPr id="5" name="表格 4">
            <a:extLst>
              <a:ext uri="{FF2B5EF4-FFF2-40B4-BE49-F238E27FC236}">
                <a16:creationId xmlns:a16="http://schemas.microsoft.com/office/drawing/2014/main" id="{4FDC33DC-6FAD-4DC7-A31A-754A338AFC2B}"/>
              </a:ext>
            </a:extLst>
          </p:cNvPr>
          <p:cNvGraphicFramePr>
            <a:graphicFrameLocks noGrp="1"/>
          </p:cNvGraphicFramePr>
          <p:nvPr/>
        </p:nvGraphicFramePr>
        <p:xfrm>
          <a:off x="3184023" y="4480908"/>
          <a:ext cx="5134588" cy="1728000"/>
        </p:xfrm>
        <a:graphic>
          <a:graphicData uri="http://schemas.openxmlformats.org/drawingml/2006/table">
            <a:tbl>
              <a:tblPr firstRow="1" firstCol="1" bandRow="1">
                <a:tableStyleId>{5C22544A-7EE6-4342-B048-85BDC9FD1C3A}</a:tableStyleId>
              </a:tblPr>
              <a:tblGrid>
                <a:gridCol w="2567294">
                  <a:extLst>
                    <a:ext uri="{9D8B030D-6E8A-4147-A177-3AD203B41FA5}">
                      <a16:colId xmlns:a16="http://schemas.microsoft.com/office/drawing/2014/main" val="20000"/>
                    </a:ext>
                  </a:extLst>
                </a:gridCol>
                <a:gridCol w="2567294">
                  <a:extLst>
                    <a:ext uri="{9D8B030D-6E8A-4147-A177-3AD203B41FA5}">
                      <a16:colId xmlns:a16="http://schemas.microsoft.com/office/drawing/2014/main" val="20001"/>
                    </a:ext>
                  </a:extLst>
                </a:gridCol>
              </a:tblGrid>
              <a:tr h="432000">
                <a:tc>
                  <a:txBody>
                    <a:bodyPr/>
                    <a:lstStyle/>
                    <a:p>
                      <a:pPr algn="ctr">
                        <a:spcAft>
                          <a:spcPts val="0"/>
                        </a:spcAft>
                      </a:pPr>
                      <a:r>
                        <a:rPr lang="zh-CN" sz="1800" dirty="0">
                          <a:effectLst/>
                          <a:latin typeface="微软雅黑" pitchFamily="34" charset="-122"/>
                          <a:ea typeface="微软雅黑" pitchFamily="34" charset="-122"/>
                        </a:rPr>
                        <a:t>数值分布</a:t>
                      </a:r>
                      <a:endParaRPr lang="zh-CN" sz="1800" dirty="0">
                        <a:effectLst/>
                        <a:latin typeface="微软雅黑" pitchFamily="34" charset="-122"/>
                        <a:ea typeface="微软雅黑" pitchFamily="34" charset="-122"/>
                        <a:cs typeface="宋体"/>
                      </a:endParaRPr>
                    </a:p>
                  </a:txBody>
                  <a:tcPr marL="68558" marR="68558" marT="0" marB="0" anchor="ctr"/>
                </a:tc>
                <a:tc>
                  <a:txBody>
                    <a:bodyPr/>
                    <a:lstStyle/>
                    <a:p>
                      <a:pPr algn="ctr">
                        <a:spcAft>
                          <a:spcPts val="0"/>
                        </a:spcAft>
                      </a:pPr>
                      <a:r>
                        <a:rPr lang="zh-CN" sz="1800" dirty="0">
                          <a:effectLst/>
                          <a:latin typeface="微软雅黑" pitchFamily="34" charset="-122"/>
                          <a:ea typeface="微软雅黑" pitchFamily="34" charset="-122"/>
                        </a:rPr>
                        <a:t>在数据中的占比</a:t>
                      </a:r>
                      <a:endParaRPr lang="zh-CN" sz="1800" dirty="0">
                        <a:effectLst/>
                        <a:latin typeface="微软雅黑" pitchFamily="34" charset="-122"/>
                        <a:ea typeface="微软雅黑" pitchFamily="34" charset="-122"/>
                        <a:cs typeface="宋体"/>
                      </a:endParaRPr>
                    </a:p>
                  </a:txBody>
                  <a:tcPr marL="68558" marR="68558" marT="0" marB="0" anchor="ctr"/>
                </a:tc>
                <a:extLst>
                  <a:ext uri="{0D108BD9-81ED-4DB2-BD59-A6C34878D82A}">
                    <a16:rowId xmlns:a16="http://schemas.microsoft.com/office/drawing/2014/main" val="10000"/>
                  </a:ext>
                </a:extLst>
              </a:tr>
              <a:tr h="432000">
                <a:tc>
                  <a:txBody>
                    <a:bodyPr/>
                    <a:lstStyle/>
                    <a:p>
                      <a:endParaRPr lang="zh-CN"/>
                    </a:p>
                  </a:txBody>
                  <a:tcPr marL="68558" marR="68558" marT="0" marB="0" anchor="ctr">
                    <a:blipFill rotWithShape="1">
                      <a:blip r:embed="rId2"/>
                      <a:stretch>
                        <a:fillRect t="-100000" r="-99763" b="-214085"/>
                      </a:stretch>
                    </a:blipFill>
                  </a:tcPr>
                </a:tc>
                <a:tc>
                  <a:txBody>
                    <a:bodyPr/>
                    <a:lstStyle/>
                    <a:p>
                      <a:pPr algn="ctr">
                        <a:spcAft>
                          <a:spcPts val="0"/>
                        </a:spcAft>
                      </a:pPr>
                      <a:r>
                        <a:rPr lang="en-US" sz="1800" dirty="0">
                          <a:effectLst/>
                          <a:latin typeface="微软雅黑" pitchFamily="34" charset="-122"/>
                          <a:ea typeface="微软雅黑" pitchFamily="34" charset="-122"/>
                        </a:rPr>
                        <a:t>0.6827</a:t>
                      </a:r>
                      <a:endParaRPr lang="zh-CN" sz="1800" dirty="0">
                        <a:effectLst/>
                        <a:latin typeface="微软雅黑" pitchFamily="34" charset="-122"/>
                        <a:ea typeface="微软雅黑" pitchFamily="34" charset="-122"/>
                        <a:cs typeface="宋体"/>
                      </a:endParaRPr>
                    </a:p>
                  </a:txBody>
                  <a:tcPr marL="68558" marR="68558" marT="0" marB="0" anchor="ctr"/>
                </a:tc>
                <a:extLst>
                  <a:ext uri="{0D108BD9-81ED-4DB2-BD59-A6C34878D82A}">
                    <a16:rowId xmlns:a16="http://schemas.microsoft.com/office/drawing/2014/main" val="10001"/>
                  </a:ext>
                </a:extLst>
              </a:tr>
              <a:tr h="432000">
                <a:tc>
                  <a:txBody>
                    <a:bodyPr/>
                    <a:lstStyle/>
                    <a:p>
                      <a:endParaRPr lang="zh-CN"/>
                    </a:p>
                  </a:txBody>
                  <a:tcPr marL="68558" marR="68558" marT="0" marB="0" anchor="ctr">
                    <a:blipFill rotWithShape="1">
                      <a:blip r:embed="rId2"/>
                      <a:stretch>
                        <a:fillRect t="-200000" r="-99763" b="-114085"/>
                      </a:stretch>
                    </a:blipFill>
                  </a:tcPr>
                </a:tc>
                <a:tc>
                  <a:txBody>
                    <a:bodyPr/>
                    <a:lstStyle/>
                    <a:p>
                      <a:pPr algn="ctr">
                        <a:spcAft>
                          <a:spcPts val="0"/>
                        </a:spcAft>
                      </a:pPr>
                      <a:r>
                        <a:rPr lang="en-US" sz="1800">
                          <a:effectLst/>
                          <a:latin typeface="微软雅黑" pitchFamily="34" charset="-122"/>
                          <a:ea typeface="微软雅黑" pitchFamily="34" charset="-122"/>
                        </a:rPr>
                        <a:t>0.9545</a:t>
                      </a:r>
                      <a:endParaRPr lang="zh-CN" sz="1800">
                        <a:effectLst/>
                        <a:latin typeface="微软雅黑" pitchFamily="34" charset="-122"/>
                        <a:ea typeface="微软雅黑" pitchFamily="34" charset="-122"/>
                        <a:cs typeface="宋体"/>
                      </a:endParaRPr>
                    </a:p>
                  </a:txBody>
                  <a:tcPr marL="68558" marR="68558" marT="0" marB="0" anchor="ctr"/>
                </a:tc>
                <a:extLst>
                  <a:ext uri="{0D108BD9-81ED-4DB2-BD59-A6C34878D82A}">
                    <a16:rowId xmlns:a16="http://schemas.microsoft.com/office/drawing/2014/main" val="10002"/>
                  </a:ext>
                </a:extLst>
              </a:tr>
              <a:tr h="432000">
                <a:tc>
                  <a:txBody>
                    <a:bodyPr/>
                    <a:lstStyle/>
                    <a:p>
                      <a:endParaRPr lang="zh-CN"/>
                    </a:p>
                  </a:txBody>
                  <a:tcPr marL="68558" marR="68558" marT="0" marB="0" anchor="ctr">
                    <a:blipFill rotWithShape="1">
                      <a:blip r:embed="rId2"/>
                      <a:stretch>
                        <a:fillRect t="-300000" r="-99763" b="-14085"/>
                      </a:stretch>
                    </a:blipFill>
                  </a:tcPr>
                </a:tc>
                <a:tc>
                  <a:txBody>
                    <a:bodyPr/>
                    <a:lstStyle/>
                    <a:p>
                      <a:pPr algn="ctr">
                        <a:spcAft>
                          <a:spcPts val="0"/>
                        </a:spcAft>
                      </a:pPr>
                      <a:r>
                        <a:rPr lang="en-US" sz="1800" dirty="0">
                          <a:effectLst/>
                          <a:latin typeface="微软雅黑" pitchFamily="34" charset="-122"/>
                          <a:ea typeface="微软雅黑" pitchFamily="34" charset="-122"/>
                        </a:rPr>
                        <a:t>0.9973</a:t>
                      </a:r>
                      <a:endParaRPr lang="zh-CN" sz="1800" dirty="0">
                        <a:effectLst/>
                        <a:latin typeface="微软雅黑" pitchFamily="34" charset="-122"/>
                        <a:ea typeface="微软雅黑" pitchFamily="34" charset="-122"/>
                        <a:cs typeface="宋体"/>
                      </a:endParaRPr>
                    </a:p>
                  </a:txBody>
                  <a:tcPr marL="68558" marR="68558"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D445A1-32E0-452C-95BB-3C9744EA924F}"/>
              </a:ext>
            </a:extLst>
          </p:cNvPr>
          <p:cNvSpPr>
            <a:spLocks noGrp="1"/>
          </p:cNvSpPr>
          <p:nvPr>
            <p:ph idx="1"/>
          </p:nvPr>
        </p:nvSpPr>
        <p:spPr>
          <a:xfrm>
            <a:off x="423863" y="1754188"/>
            <a:ext cx="11374437" cy="4565650"/>
          </a:xfrm>
        </p:spPr>
        <p:txBody>
          <a:bodyPr/>
          <a:lstStyle/>
          <a:p>
            <a:pPr>
              <a:defRPr/>
            </a:pPr>
            <a:r>
              <a:rPr lang="zh-CN" altLang="zh-CN" dirty="0"/>
              <a:t>箱型图提供了识别异常值的一个标准，即异常值通常被定义为小于</a:t>
            </a:r>
            <a:r>
              <a:rPr lang="en-US" altLang="zh-CN" dirty="0"/>
              <a:t>QL-1.5IQR</a:t>
            </a:r>
            <a:r>
              <a:rPr lang="zh-CN" altLang="zh-CN" dirty="0"/>
              <a:t>或大于</a:t>
            </a:r>
            <a:r>
              <a:rPr lang="en-US" altLang="zh-CN" dirty="0"/>
              <a:t>QU+1.5IQR</a:t>
            </a:r>
            <a:r>
              <a:rPr lang="zh-CN" altLang="zh-CN" dirty="0"/>
              <a:t>的值。</a:t>
            </a:r>
            <a:endParaRPr lang="en-US" altLang="zh-CN" dirty="0"/>
          </a:p>
          <a:p>
            <a:pPr marL="720000">
              <a:buFont typeface="Arial" pitchFamily="34" charset="0"/>
              <a:buChar char="•"/>
              <a:defRPr/>
            </a:pPr>
            <a:r>
              <a:rPr lang="en-US" altLang="zh-CN" dirty="0"/>
              <a:t>QL</a:t>
            </a:r>
            <a:r>
              <a:rPr lang="zh-CN" altLang="zh-CN" dirty="0"/>
              <a:t>称为下四分位数，表示全部观察值中有四分之一的数据取值比它小</a:t>
            </a:r>
            <a:r>
              <a:rPr lang="zh-CN" altLang="en-US" dirty="0"/>
              <a:t>。</a:t>
            </a:r>
            <a:endParaRPr lang="en-US" altLang="zh-CN" dirty="0"/>
          </a:p>
          <a:p>
            <a:pPr marL="720000">
              <a:buFont typeface="Arial" pitchFamily="34" charset="0"/>
              <a:buChar char="•"/>
              <a:defRPr/>
            </a:pPr>
            <a:r>
              <a:rPr lang="en-US" altLang="zh-CN" dirty="0"/>
              <a:t>QU</a:t>
            </a:r>
            <a:r>
              <a:rPr lang="zh-CN" altLang="zh-CN" dirty="0"/>
              <a:t>称为上四分位数，表示全部观察值中有四分之一的数据取值比它大</a:t>
            </a:r>
            <a:r>
              <a:rPr lang="zh-CN" altLang="en-US" dirty="0"/>
              <a:t>。</a:t>
            </a:r>
            <a:endParaRPr lang="en-US" altLang="zh-CN" dirty="0"/>
          </a:p>
          <a:p>
            <a:pPr marL="720000">
              <a:buFont typeface="Arial" pitchFamily="34" charset="0"/>
              <a:buChar char="•"/>
              <a:defRPr/>
            </a:pPr>
            <a:r>
              <a:rPr lang="en-US" altLang="zh-CN" dirty="0"/>
              <a:t>IQR</a:t>
            </a:r>
            <a:r>
              <a:rPr lang="zh-CN" altLang="zh-CN" dirty="0"/>
              <a:t>称为四分位数间距，是上四分位数</a:t>
            </a:r>
            <a:r>
              <a:rPr lang="en-US" altLang="zh-CN" dirty="0"/>
              <a:t>QU</a:t>
            </a:r>
            <a:r>
              <a:rPr lang="zh-CN" altLang="zh-CN" dirty="0"/>
              <a:t>与下四分位数</a:t>
            </a:r>
            <a:r>
              <a:rPr lang="en-US" altLang="zh-CN" dirty="0"/>
              <a:t>QL</a:t>
            </a:r>
            <a:r>
              <a:rPr lang="zh-CN" altLang="zh-CN" dirty="0"/>
              <a:t>之差，其间包含了全部观察值的一半。</a:t>
            </a:r>
          </a:p>
          <a:p>
            <a:pPr>
              <a:defRPr/>
            </a:pPr>
            <a:r>
              <a:rPr lang="zh-CN" altLang="zh-CN" dirty="0"/>
              <a:t>箱线图依据实际数据绘制，真实、直观地表现出了数据分布的本来面貌，且没有对数据做任何限制性要求</a:t>
            </a:r>
            <a:r>
              <a:rPr lang="zh-CN" altLang="en-US" dirty="0"/>
              <a:t>，</a:t>
            </a:r>
            <a:r>
              <a:rPr lang="zh-CN" altLang="zh-CN" dirty="0"/>
              <a:t>其判断异常值的标准以四分位数和四分位数间距为基础。</a:t>
            </a:r>
            <a:endParaRPr lang="en-US" altLang="zh-CN" dirty="0"/>
          </a:p>
          <a:p>
            <a:pPr>
              <a:defRPr/>
            </a:pPr>
            <a:r>
              <a:rPr lang="zh-CN" altLang="zh-CN" dirty="0"/>
              <a:t>四分位数给出了数据分布的中心、散布和形状的某种指示，具有一定的鲁棒性，即</a:t>
            </a:r>
            <a:r>
              <a:rPr lang="en-US" altLang="zh-CN" dirty="0"/>
              <a:t>25%</a:t>
            </a:r>
            <a:r>
              <a:rPr lang="zh-CN" altLang="zh-CN" dirty="0"/>
              <a:t>的数据可以变得任意远而不会很大地扰动四分位数，所以异常值通常不能对这个标准施加影响。鉴于此，箱线图识别异常值的结果比较客观，因此在识别异常值方面具有一定的优越性。</a:t>
            </a:r>
            <a:endParaRPr lang="zh-CN" altLang="en-US" dirty="0"/>
          </a:p>
        </p:txBody>
      </p:sp>
      <p:sp>
        <p:nvSpPr>
          <p:cNvPr id="32771" name="标题 2">
            <a:extLst>
              <a:ext uri="{FF2B5EF4-FFF2-40B4-BE49-F238E27FC236}">
                <a16:creationId xmlns:a16="http://schemas.microsoft.com/office/drawing/2014/main" id="{7C92064B-F06B-40A0-AF03-15FE84B0A800}"/>
              </a:ext>
            </a:extLst>
          </p:cNvPr>
          <p:cNvSpPr>
            <a:spLocks noGrp="1"/>
          </p:cNvSpPr>
          <p:nvPr>
            <p:ph type="title"/>
          </p:nvPr>
        </p:nvSpPr>
        <p:spPr/>
        <p:txBody>
          <a:bodyPr/>
          <a:lstStyle/>
          <a:p>
            <a:r>
              <a:rPr lang="zh-CN" altLang="en-US"/>
              <a:t>检测与处理异常值</a:t>
            </a:r>
          </a:p>
        </p:txBody>
      </p:sp>
      <p:sp>
        <p:nvSpPr>
          <p:cNvPr id="32772" name="内容占位符 3">
            <a:extLst>
              <a:ext uri="{FF2B5EF4-FFF2-40B4-BE49-F238E27FC236}">
                <a16:creationId xmlns:a16="http://schemas.microsoft.com/office/drawing/2014/main" id="{395E1F7B-AA8E-4F17-A21C-FA59E44F1AFE}"/>
              </a:ext>
            </a:extLst>
          </p:cNvPr>
          <p:cNvSpPr>
            <a:spLocks noGrp="1"/>
          </p:cNvSpPr>
          <p:nvPr>
            <p:ph idx="10"/>
          </p:nvPr>
        </p:nvSpPr>
        <p:spPr/>
        <p:txBody>
          <a:bodyPr/>
          <a:lstStyle/>
          <a:p>
            <a:r>
              <a:rPr lang="en-US" altLang="zh-CN" b="1"/>
              <a:t>2.</a:t>
            </a:r>
            <a:r>
              <a:rPr b="1"/>
              <a:t>箱线图分析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4E97B73-A499-43D8-8BF0-A0A7BAEAC602}"/>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6BE3CD05-A0AE-449C-A8AE-BF32BDD137BD}"/>
              </a:ext>
            </a:extLst>
          </p:cNvPr>
          <p:cNvSpPr>
            <a:spLocks noChangeShapeType="1"/>
          </p:cNvSpPr>
          <p:nvPr/>
        </p:nvSpPr>
        <p:spPr bwMode="auto">
          <a:xfrm>
            <a:off x="2662238" y="36464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69F000B0-4190-46E2-8D0E-52255B9C621A}"/>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BDC2F856-ADF1-40C5-9D31-24A50401140C}"/>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清洗数据</a:t>
            </a:r>
            <a:endParaRPr lang="zh-CN" altLang="en-US" sz="2200" dirty="0">
              <a:latin typeface="微软雅黑" pitchFamily="34" charset="-122"/>
              <a:ea typeface="微软雅黑" pitchFamily="34" charset="-122"/>
            </a:endParaRPr>
          </a:p>
        </p:txBody>
      </p:sp>
      <p:sp>
        <p:nvSpPr>
          <p:cNvPr id="33802" name="标题 3">
            <a:extLst>
              <a:ext uri="{FF2B5EF4-FFF2-40B4-BE49-F238E27FC236}">
                <a16:creationId xmlns:a16="http://schemas.microsoft.com/office/drawing/2014/main" id="{D068F196-9219-4B31-B416-FAC4F195F420}"/>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2344508D-DFEB-4E81-AD27-D5D856420E3D}"/>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合并数据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0432FB02-DD43-4027-8214-DCA415C823FF}"/>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4796FD34-50D7-4FEE-9E7B-DAD73C9B7D8C}"/>
              </a:ext>
            </a:extLst>
          </p:cNvPr>
          <p:cNvSpPr>
            <a:spLocks noChangeArrowheads="1"/>
          </p:cNvSpPr>
          <p:nvPr/>
        </p:nvSpPr>
        <p:spPr bwMode="auto">
          <a:xfrm>
            <a:off x="4012450" y="33052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标准化数据</a:t>
            </a:r>
          </a:p>
        </p:txBody>
      </p:sp>
      <p:sp>
        <p:nvSpPr>
          <p:cNvPr id="22" name="Oval 15">
            <a:extLst>
              <a:ext uri="{FF2B5EF4-FFF2-40B4-BE49-F238E27FC236}">
                <a16:creationId xmlns:a16="http://schemas.microsoft.com/office/drawing/2014/main" id="{87E01E95-6558-47D3-9E8B-BB861A98B3F5}"/>
              </a:ext>
            </a:extLst>
          </p:cNvPr>
          <p:cNvSpPr>
            <a:spLocks noChangeArrowheads="1"/>
          </p:cNvSpPr>
          <p:nvPr/>
        </p:nvSpPr>
        <p:spPr bwMode="auto">
          <a:xfrm>
            <a:off x="2928857" y="33232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4183F70B-8CE9-456D-BE20-D78440215968}"/>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转换数据</a:t>
            </a:r>
          </a:p>
        </p:txBody>
      </p:sp>
      <p:sp>
        <p:nvSpPr>
          <p:cNvPr id="29" name="Oval 15">
            <a:extLst>
              <a:ext uri="{FF2B5EF4-FFF2-40B4-BE49-F238E27FC236}">
                <a16:creationId xmlns:a16="http://schemas.microsoft.com/office/drawing/2014/main" id="{73D6D559-AD91-47E8-85C5-DAD2398F66B3}"/>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2AF1DCD9-68DD-41DA-A681-0F9488176A97}"/>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3B7FDC53-1EBE-4EC9-A9D6-27CDAF7A4C98}"/>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标题 2">
            <a:extLst>
              <a:ext uri="{FF2B5EF4-FFF2-40B4-BE49-F238E27FC236}">
                <a16:creationId xmlns:a16="http://schemas.microsoft.com/office/drawing/2014/main" id="{02B63708-B0E4-4591-B8C8-CD8079CA809A}"/>
              </a:ext>
            </a:extLst>
          </p:cNvPr>
          <p:cNvSpPr>
            <a:spLocks noGrp="1"/>
          </p:cNvSpPr>
          <p:nvPr>
            <p:ph type="title"/>
          </p:nvPr>
        </p:nvSpPr>
        <p:spPr/>
        <p:txBody>
          <a:bodyPr/>
          <a:lstStyle/>
          <a:p>
            <a:r>
              <a:rPr lang="zh-CN" altLang="en-US"/>
              <a:t>离差标准化数据</a:t>
            </a:r>
          </a:p>
        </p:txBody>
      </p:sp>
      <p:sp>
        <p:nvSpPr>
          <p:cNvPr id="34820" name="内容占位符 3">
            <a:extLst>
              <a:ext uri="{FF2B5EF4-FFF2-40B4-BE49-F238E27FC236}">
                <a16:creationId xmlns:a16="http://schemas.microsoft.com/office/drawing/2014/main" id="{49914620-4E90-47C4-964B-3D45F807E5DD}"/>
              </a:ext>
            </a:extLst>
          </p:cNvPr>
          <p:cNvSpPr>
            <a:spLocks noGrp="1"/>
          </p:cNvSpPr>
          <p:nvPr>
            <p:ph idx="10"/>
          </p:nvPr>
        </p:nvSpPr>
        <p:spPr/>
        <p:txBody>
          <a:bodyPr/>
          <a:lstStyle/>
          <a:p>
            <a:r>
              <a:rPr b="1"/>
              <a:t>离差标准化公式</a:t>
            </a:r>
          </a:p>
        </p:txBody>
      </p:sp>
      <p:sp>
        <p:nvSpPr>
          <p:cNvPr id="4" name="内容占位符 3">
            <a:extLst>
              <a:ext uri="{FF2B5EF4-FFF2-40B4-BE49-F238E27FC236}">
                <a16:creationId xmlns:a16="http://schemas.microsoft.com/office/drawing/2014/main" id="{2486DEDF-0911-4CAF-A8BA-8900D40AC2E1}"/>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4CE8B1CB-FD41-429C-BDDD-AD20414D8430}"/>
              </a:ext>
            </a:extLst>
          </p:cNvPr>
          <p:cNvPicPr>
            <a:picLocks noChangeAspect="1"/>
          </p:cNvPicPr>
          <p:nvPr/>
        </p:nvPicPr>
        <p:blipFill>
          <a:blip r:embed="rId2"/>
          <a:stretch>
            <a:fillRect/>
          </a:stretch>
        </p:blipFill>
        <p:spPr>
          <a:xfrm>
            <a:off x="423821" y="1741968"/>
            <a:ext cx="9465614" cy="18156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1A2C39-8D42-4E76-ACBF-ECC0B2EDE047}"/>
              </a:ext>
            </a:extLst>
          </p:cNvPr>
          <p:cNvSpPr>
            <a:spLocks noGrp="1"/>
          </p:cNvSpPr>
          <p:nvPr>
            <p:ph idx="1"/>
          </p:nvPr>
        </p:nvSpPr>
        <p:spPr>
          <a:xfrm>
            <a:off x="423822" y="1741968"/>
            <a:ext cx="11107600" cy="4369231"/>
          </a:xfrm>
        </p:spPr>
        <p:txBody>
          <a:bodyPr/>
          <a:lstStyle/>
          <a:p>
            <a:pPr>
              <a:lnSpc>
                <a:spcPts val="2840"/>
              </a:lnSpc>
              <a:defRPr/>
            </a:pPr>
            <a:r>
              <a:rPr lang="zh-CN" altLang="zh-CN" dirty="0"/>
              <a:t>横向堆叠，即将两个表在</a:t>
            </a:r>
            <a:r>
              <a:rPr lang="en-US" altLang="zh-CN" dirty="0"/>
              <a:t>X</a:t>
            </a:r>
            <a:r>
              <a:rPr lang="zh-CN" altLang="zh-CN" dirty="0"/>
              <a:t>轴向拼接在一起，可以使用</a:t>
            </a:r>
            <a:r>
              <a:rPr lang="en-US" altLang="zh-CN" dirty="0" err="1"/>
              <a:t>concat</a:t>
            </a:r>
            <a:r>
              <a:rPr lang="zh-CN" altLang="zh-CN" dirty="0"/>
              <a:t>函数完成，</a:t>
            </a:r>
            <a:r>
              <a:rPr lang="en-US" altLang="zh-CN" dirty="0" err="1"/>
              <a:t>concat</a:t>
            </a:r>
            <a:r>
              <a:rPr lang="zh-CN" altLang="zh-CN" dirty="0"/>
              <a:t>函数的基本语法如下。</a:t>
            </a:r>
            <a:endParaRPr lang="en-US" altLang="zh-CN" dirty="0"/>
          </a:p>
          <a:p>
            <a:pPr marL="360000" indent="0">
              <a:lnSpc>
                <a:spcPts val="2840"/>
              </a:lnSpc>
              <a:buFont typeface="Wingdings" panose="05000000000000000000" pitchFamily="2" charset="2"/>
              <a:buNone/>
              <a:defRPr/>
            </a:pPr>
            <a:r>
              <a:rPr lang="en-US" altLang="zh-CN" sz="2200" i="1" dirty="0" err="1">
                <a:latin typeface="Times New Roman" pitchFamily="18" charset="0"/>
              </a:rPr>
              <a:t>pandas.</a:t>
            </a:r>
            <a:r>
              <a:rPr lang="en-US" altLang="zh-CN" sz="2200" b="1" i="1" dirty="0" err="1">
                <a:latin typeface="Times New Roman" pitchFamily="18" charset="0"/>
              </a:rPr>
              <a:t>concat</a:t>
            </a:r>
            <a:r>
              <a:rPr lang="en-US" altLang="zh-CN" sz="2200" i="1" dirty="0">
                <a:latin typeface="Times New Roman" pitchFamily="18" charset="0"/>
              </a:rPr>
              <a:t>(</a:t>
            </a:r>
            <a:r>
              <a:rPr lang="en-US" altLang="zh-CN" sz="2200" i="1" dirty="0" err="1">
                <a:latin typeface="Times New Roman" pitchFamily="18" charset="0"/>
              </a:rPr>
              <a:t>objs</a:t>
            </a:r>
            <a:r>
              <a:rPr lang="en-US" altLang="zh-CN" sz="2200" i="1" dirty="0">
                <a:latin typeface="Times New Roman" pitchFamily="18" charset="0"/>
              </a:rPr>
              <a:t>, axis=0, join='outer', </a:t>
            </a:r>
            <a:r>
              <a:rPr lang="en-US" altLang="zh-CN" sz="2200" i="1" dirty="0" err="1">
                <a:latin typeface="Times New Roman" pitchFamily="18" charset="0"/>
              </a:rPr>
              <a:t>join_axes</a:t>
            </a:r>
            <a:r>
              <a:rPr lang="en-US" altLang="zh-CN" sz="2200" i="1" dirty="0">
                <a:latin typeface="Times New Roman" pitchFamily="18" charset="0"/>
              </a:rPr>
              <a:t>=None, </a:t>
            </a:r>
            <a:r>
              <a:rPr lang="en-US" altLang="zh-CN" sz="2200" i="1" dirty="0" err="1">
                <a:latin typeface="Times New Roman" pitchFamily="18" charset="0"/>
              </a:rPr>
              <a:t>ignore_index</a:t>
            </a:r>
            <a:r>
              <a:rPr lang="en-US" altLang="zh-CN" sz="2200" i="1" dirty="0">
                <a:latin typeface="Times New Roman" pitchFamily="18" charset="0"/>
              </a:rPr>
              <a:t>=False, keys=None, levels=None, names=None, </a:t>
            </a:r>
            <a:r>
              <a:rPr lang="en-US" altLang="zh-CN" sz="2200" i="1" dirty="0" err="1">
                <a:latin typeface="Times New Roman" pitchFamily="18" charset="0"/>
              </a:rPr>
              <a:t>verify_integrity</a:t>
            </a:r>
            <a:r>
              <a:rPr lang="en-US" altLang="zh-CN" sz="2200" i="1" dirty="0">
                <a:latin typeface="Times New Roman" pitchFamily="18" charset="0"/>
              </a:rPr>
              <a:t>=False, copy=True)</a:t>
            </a:r>
          </a:p>
          <a:p>
            <a:pPr marL="363600" indent="-363600">
              <a:lnSpc>
                <a:spcPts val="2840"/>
              </a:lnSpc>
              <a:defRPr/>
            </a:pPr>
            <a:r>
              <a:rPr lang="zh-CN" altLang="en-US" dirty="0"/>
              <a:t>常用参数如下所示。</a:t>
            </a:r>
          </a:p>
        </p:txBody>
      </p:sp>
      <p:sp>
        <p:nvSpPr>
          <p:cNvPr id="8195" name="标题 2">
            <a:extLst>
              <a:ext uri="{FF2B5EF4-FFF2-40B4-BE49-F238E27FC236}">
                <a16:creationId xmlns:a16="http://schemas.microsoft.com/office/drawing/2014/main" id="{AB4363EC-51BA-408A-9D6B-662372166A18}"/>
              </a:ext>
            </a:extLst>
          </p:cNvPr>
          <p:cNvSpPr>
            <a:spLocks noGrp="1"/>
          </p:cNvSpPr>
          <p:nvPr>
            <p:ph type="title"/>
          </p:nvPr>
        </p:nvSpPr>
        <p:spPr/>
        <p:txBody>
          <a:bodyPr/>
          <a:lstStyle/>
          <a:p>
            <a:r>
              <a:rPr lang="zh-CN" altLang="en-US"/>
              <a:t>堆叠合并数据</a:t>
            </a:r>
          </a:p>
        </p:txBody>
      </p:sp>
      <p:sp>
        <p:nvSpPr>
          <p:cNvPr id="8196" name="内容占位符 3">
            <a:extLst>
              <a:ext uri="{FF2B5EF4-FFF2-40B4-BE49-F238E27FC236}">
                <a16:creationId xmlns:a16="http://schemas.microsoft.com/office/drawing/2014/main" id="{65540A4F-AF16-462A-B642-C8357290F0D7}"/>
              </a:ext>
            </a:extLst>
          </p:cNvPr>
          <p:cNvSpPr>
            <a:spLocks noGrp="1"/>
          </p:cNvSpPr>
          <p:nvPr>
            <p:ph idx="10"/>
          </p:nvPr>
        </p:nvSpPr>
        <p:spPr/>
        <p:txBody>
          <a:bodyPr/>
          <a:lstStyle/>
          <a:p>
            <a:r>
              <a:rPr lang="en-US" altLang="zh-CN" b="1"/>
              <a:t>1. </a:t>
            </a:r>
            <a:r>
              <a:rPr b="1"/>
              <a:t>横向表堆叠</a:t>
            </a:r>
          </a:p>
        </p:txBody>
      </p:sp>
      <p:graphicFrame>
        <p:nvGraphicFramePr>
          <p:cNvPr id="6" name="表格 5">
            <a:extLst>
              <a:ext uri="{FF2B5EF4-FFF2-40B4-BE49-F238E27FC236}">
                <a16:creationId xmlns:a16="http://schemas.microsoft.com/office/drawing/2014/main" id="{5F0A8243-CC0D-4141-A727-57D50B916FDC}"/>
              </a:ext>
            </a:extLst>
          </p:cNvPr>
          <p:cNvGraphicFramePr>
            <a:graphicFrameLocks noGrp="1"/>
          </p:cNvGraphicFramePr>
          <p:nvPr>
            <p:extLst>
              <p:ext uri="{D42A27DB-BD31-4B8C-83A1-F6EECF244321}">
                <p14:modId xmlns:p14="http://schemas.microsoft.com/office/powerpoint/2010/main" val="2153024436"/>
              </p:ext>
            </p:extLst>
          </p:nvPr>
        </p:nvGraphicFramePr>
        <p:xfrm>
          <a:off x="582847" y="3538123"/>
          <a:ext cx="8243101" cy="2644018"/>
        </p:xfrm>
        <a:graphic>
          <a:graphicData uri="http://schemas.openxmlformats.org/drawingml/2006/table">
            <a:tbl>
              <a:tblPr firstRow="1" firstCol="1" bandRow="1">
                <a:tableStyleId>{5C22544A-7EE6-4342-B048-85BDC9FD1C3A}</a:tableStyleId>
              </a:tblPr>
              <a:tblGrid>
                <a:gridCol w="1043390">
                  <a:extLst>
                    <a:ext uri="{9D8B030D-6E8A-4147-A177-3AD203B41FA5}">
                      <a16:colId xmlns:a16="http://schemas.microsoft.com/office/drawing/2014/main" val="20000"/>
                    </a:ext>
                  </a:extLst>
                </a:gridCol>
                <a:gridCol w="7199711">
                  <a:extLst>
                    <a:ext uri="{9D8B030D-6E8A-4147-A177-3AD203B41FA5}">
                      <a16:colId xmlns:a16="http://schemas.microsoft.com/office/drawing/2014/main" val="20001"/>
                    </a:ext>
                  </a:extLst>
                </a:gridCol>
              </a:tblGrid>
              <a:tr h="371260">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68581" marR="68581"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68581" marR="68581" marT="0" marB="0" anchor="ctr"/>
                </a:tc>
                <a:extLst>
                  <a:ext uri="{0D108BD9-81ED-4DB2-BD59-A6C34878D82A}">
                    <a16:rowId xmlns:a16="http://schemas.microsoft.com/office/drawing/2014/main" val="10000"/>
                  </a:ext>
                </a:extLst>
              </a:tr>
              <a:tr h="765119">
                <a:tc>
                  <a:txBody>
                    <a:bodyPr/>
                    <a:lstStyle/>
                    <a:p>
                      <a:pPr algn="ctr">
                        <a:lnSpc>
                          <a:spcPct val="150000"/>
                        </a:lnSpc>
                        <a:spcAft>
                          <a:spcPts val="0"/>
                        </a:spcAft>
                      </a:pPr>
                      <a:r>
                        <a:rPr lang="en-US" sz="1600" b="0" kern="0" dirty="0" err="1">
                          <a:effectLst/>
                          <a:latin typeface="微软雅黑" pitchFamily="34" charset="-122"/>
                          <a:ea typeface="微软雅黑" pitchFamily="34" charset="-122"/>
                        </a:rPr>
                        <a:t>objs</a:t>
                      </a:r>
                      <a:endParaRPr lang="zh-CN" sz="1600" b="0" kern="100" dirty="0">
                        <a:effectLst/>
                        <a:latin typeface="微软雅黑" pitchFamily="34" charset="-122"/>
                        <a:ea typeface="微软雅黑" pitchFamily="34" charset="-122"/>
                        <a:cs typeface="宋体"/>
                      </a:endParaRPr>
                    </a:p>
                  </a:txBody>
                  <a:tcPr marL="68581" marR="68581"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接收多个</a:t>
                      </a:r>
                      <a:r>
                        <a:rPr lang="en-US" sz="1600" kern="0" dirty="0">
                          <a:effectLst/>
                          <a:latin typeface="微软雅黑" pitchFamily="34" charset="-122"/>
                          <a:ea typeface="微软雅黑" pitchFamily="34" charset="-122"/>
                        </a:rPr>
                        <a:t>Series</a:t>
                      </a:r>
                      <a:r>
                        <a:rPr lang="zh-CN" sz="1600" kern="0" dirty="0">
                          <a:effectLst/>
                          <a:latin typeface="微软雅黑" pitchFamily="34" charset="-122"/>
                          <a:ea typeface="微软雅黑" pitchFamily="34" charset="-122"/>
                        </a:rPr>
                        <a:t>，</a:t>
                      </a:r>
                      <a:r>
                        <a:rPr lang="en-US" sz="1600" kern="0" dirty="0" err="1">
                          <a:effectLst/>
                          <a:latin typeface="微软雅黑" pitchFamily="34" charset="-122"/>
                          <a:ea typeface="微软雅黑" pitchFamily="34" charset="-122"/>
                        </a:rPr>
                        <a:t>DataFrame</a:t>
                      </a:r>
                      <a:r>
                        <a:rPr lang="zh-CN" sz="1600" kern="0" dirty="0">
                          <a:effectLst/>
                          <a:latin typeface="微软雅黑" pitchFamily="34" charset="-122"/>
                          <a:ea typeface="微软雅黑" pitchFamily="34" charset="-122"/>
                        </a:rPr>
                        <a:t>，</a:t>
                      </a:r>
                      <a:r>
                        <a:rPr lang="en-US" sz="1600" kern="0" dirty="0">
                          <a:effectLst/>
                          <a:latin typeface="微软雅黑" pitchFamily="34" charset="-122"/>
                          <a:ea typeface="微软雅黑" pitchFamily="34" charset="-122"/>
                        </a:rPr>
                        <a:t>Panel</a:t>
                      </a:r>
                      <a:r>
                        <a:rPr lang="zh-CN" sz="1600" kern="0" dirty="0">
                          <a:effectLst/>
                          <a:latin typeface="微软雅黑" pitchFamily="34" charset="-122"/>
                          <a:ea typeface="微软雅黑" pitchFamily="34" charset="-122"/>
                        </a:rPr>
                        <a:t>的组合。表示参与链接的</a:t>
                      </a:r>
                      <a:r>
                        <a:rPr lang="en-US" sz="1600" kern="0" dirty="0">
                          <a:effectLst/>
                          <a:latin typeface="微软雅黑" pitchFamily="34" charset="-122"/>
                          <a:ea typeface="微软雅黑" pitchFamily="34" charset="-122"/>
                        </a:rPr>
                        <a:t>pandas</a:t>
                      </a:r>
                      <a:r>
                        <a:rPr lang="zh-CN" sz="1600" kern="0" dirty="0">
                          <a:effectLst/>
                          <a:latin typeface="微软雅黑" pitchFamily="34" charset="-122"/>
                          <a:ea typeface="微软雅黑" pitchFamily="34" charset="-122"/>
                        </a:rPr>
                        <a:t>对象的列表的组合。无默认。</a:t>
                      </a:r>
                      <a:endParaRPr lang="zh-CN" sz="1600" kern="100" dirty="0">
                        <a:effectLst/>
                        <a:latin typeface="微软雅黑" pitchFamily="34" charset="-122"/>
                        <a:ea typeface="微软雅黑" pitchFamily="34" charset="-122"/>
                        <a:cs typeface="宋体"/>
                      </a:endParaRPr>
                    </a:p>
                  </a:txBody>
                  <a:tcPr marL="68581" marR="68581" marT="0" marB="0" anchor="ctr"/>
                </a:tc>
                <a:extLst>
                  <a:ext uri="{0D108BD9-81ED-4DB2-BD59-A6C34878D82A}">
                    <a16:rowId xmlns:a16="http://schemas.microsoft.com/office/drawing/2014/main" val="10001"/>
                  </a:ext>
                </a:extLst>
              </a:tr>
              <a:tr h="371260">
                <a:tc>
                  <a:txBody>
                    <a:bodyPr/>
                    <a:lstStyle/>
                    <a:p>
                      <a:pPr algn="ctr">
                        <a:lnSpc>
                          <a:spcPct val="150000"/>
                        </a:lnSpc>
                        <a:spcAft>
                          <a:spcPts val="0"/>
                        </a:spcAft>
                      </a:pPr>
                      <a:r>
                        <a:rPr lang="en-US" sz="1600" b="0" kern="0" dirty="0">
                          <a:effectLst/>
                          <a:latin typeface="微软雅黑" pitchFamily="34" charset="-122"/>
                          <a:ea typeface="微软雅黑" pitchFamily="34" charset="-122"/>
                        </a:rPr>
                        <a:t>axis</a:t>
                      </a:r>
                      <a:endParaRPr lang="zh-CN" sz="1600" b="0" kern="100" dirty="0">
                        <a:effectLst/>
                        <a:latin typeface="微软雅黑" pitchFamily="34" charset="-122"/>
                        <a:ea typeface="微软雅黑" pitchFamily="34" charset="-122"/>
                        <a:cs typeface="宋体"/>
                      </a:endParaRPr>
                    </a:p>
                  </a:txBody>
                  <a:tcPr marL="68581" marR="68581"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a:effectLst/>
                          <a:latin typeface="微软雅黑" pitchFamily="34" charset="-122"/>
                          <a:ea typeface="微软雅黑" pitchFamily="34" charset="-122"/>
                        </a:rPr>
                        <a:t>0</a:t>
                      </a:r>
                      <a:r>
                        <a:rPr lang="zh-CN" sz="1600" kern="0" dirty="0">
                          <a:effectLst/>
                          <a:latin typeface="微软雅黑" pitchFamily="34" charset="-122"/>
                          <a:ea typeface="微软雅黑" pitchFamily="34" charset="-122"/>
                        </a:rPr>
                        <a:t>或</a:t>
                      </a:r>
                      <a:r>
                        <a:rPr lang="en-US" sz="1600" kern="0" dirty="0">
                          <a:effectLst/>
                          <a:latin typeface="微软雅黑" pitchFamily="34" charset="-122"/>
                          <a:ea typeface="微软雅黑" pitchFamily="34" charset="-122"/>
                        </a:rPr>
                        <a:t>1</a:t>
                      </a:r>
                      <a:r>
                        <a:rPr lang="zh-CN" sz="1600" kern="0" dirty="0">
                          <a:effectLst/>
                          <a:latin typeface="微软雅黑" pitchFamily="34" charset="-122"/>
                          <a:ea typeface="微软雅黑" pitchFamily="34" charset="-122"/>
                        </a:rPr>
                        <a:t>。表示连接的轴向，默认为</a:t>
                      </a:r>
                      <a:r>
                        <a:rPr lang="en-US" sz="1600" kern="0" dirty="0">
                          <a:effectLst/>
                          <a:latin typeface="微软雅黑" pitchFamily="34" charset="-122"/>
                          <a:ea typeface="微软雅黑" pitchFamily="34" charset="-122"/>
                        </a:rPr>
                        <a:t>0</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81" marR="68581" marT="0" marB="0" anchor="ctr"/>
                </a:tc>
                <a:extLst>
                  <a:ext uri="{0D108BD9-81ED-4DB2-BD59-A6C34878D82A}">
                    <a16:rowId xmlns:a16="http://schemas.microsoft.com/office/drawing/2014/main" val="10002"/>
                  </a:ext>
                </a:extLst>
              </a:tr>
              <a:tr h="765119">
                <a:tc>
                  <a:txBody>
                    <a:bodyPr/>
                    <a:lstStyle/>
                    <a:p>
                      <a:pPr algn="ctr">
                        <a:lnSpc>
                          <a:spcPct val="150000"/>
                        </a:lnSpc>
                        <a:spcAft>
                          <a:spcPts val="0"/>
                        </a:spcAft>
                      </a:pPr>
                      <a:r>
                        <a:rPr lang="en-US" sz="1600" b="0" kern="0">
                          <a:effectLst/>
                          <a:latin typeface="微软雅黑" pitchFamily="34" charset="-122"/>
                          <a:ea typeface="微软雅黑" pitchFamily="34" charset="-122"/>
                        </a:rPr>
                        <a:t>join</a:t>
                      </a:r>
                      <a:endParaRPr lang="zh-CN" sz="1600" b="0" kern="100">
                        <a:effectLst/>
                        <a:latin typeface="微软雅黑" pitchFamily="34" charset="-122"/>
                        <a:ea typeface="微软雅黑" pitchFamily="34" charset="-122"/>
                        <a:cs typeface="宋体"/>
                      </a:endParaRPr>
                    </a:p>
                  </a:txBody>
                  <a:tcPr marL="68581" marR="68581"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a:effectLst/>
                          <a:latin typeface="微软雅黑" pitchFamily="34" charset="-122"/>
                          <a:ea typeface="微软雅黑" pitchFamily="34" charset="-122"/>
                        </a:rPr>
                        <a:t>inner</a:t>
                      </a:r>
                      <a:r>
                        <a:rPr lang="zh-CN" sz="1600" kern="0" dirty="0">
                          <a:effectLst/>
                          <a:latin typeface="微软雅黑" pitchFamily="34" charset="-122"/>
                          <a:ea typeface="微软雅黑" pitchFamily="34" charset="-122"/>
                        </a:rPr>
                        <a:t>或</a:t>
                      </a:r>
                      <a:r>
                        <a:rPr lang="en-US" sz="1600" kern="0" dirty="0">
                          <a:effectLst/>
                          <a:latin typeface="微软雅黑" pitchFamily="34" charset="-122"/>
                          <a:ea typeface="微软雅黑" pitchFamily="34" charset="-122"/>
                        </a:rPr>
                        <a:t>outer</a:t>
                      </a:r>
                      <a:r>
                        <a:rPr lang="zh-CN" sz="1600" kern="0" dirty="0">
                          <a:effectLst/>
                          <a:latin typeface="微软雅黑" pitchFamily="34" charset="-122"/>
                          <a:ea typeface="微软雅黑" pitchFamily="34" charset="-122"/>
                        </a:rPr>
                        <a:t>。表示其他轴向上的索引是按交集（</a:t>
                      </a:r>
                      <a:r>
                        <a:rPr lang="en-US" sz="1600" kern="0" dirty="0">
                          <a:effectLst/>
                          <a:latin typeface="微软雅黑" pitchFamily="34" charset="-122"/>
                          <a:ea typeface="微软雅黑" pitchFamily="34" charset="-122"/>
                        </a:rPr>
                        <a:t>inner</a:t>
                      </a:r>
                      <a:r>
                        <a:rPr lang="zh-CN" sz="1600" kern="0" dirty="0">
                          <a:effectLst/>
                          <a:latin typeface="微软雅黑" pitchFamily="34" charset="-122"/>
                          <a:ea typeface="微软雅黑" pitchFamily="34" charset="-122"/>
                        </a:rPr>
                        <a:t>）还是并集（</a:t>
                      </a:r>
                      <a:r>
                        <a:rPr lang="en-US" sz="1600" kern="0" dirty="0">
                          <a:effectLst/>
                          <a:latin typeface="微软雅黑" pitchFamily="34" charset="-122"/>
                          <a:ea typeface="微软雅黑" pitchFamily="34" charset="-122"/>
                        </a:rPr>
                        <a:t>outer</a:t>
                      </a:r>
                      <a:r>
                        <a:rPr lang="zh-CN" sz="1600" kern="0" dirty="0">
                          <a:effectLst/>
                          <a:latin typeface="微软雅黑" pitchFamily="34" charset="-122"/>
                          <a:ea typeface="微软雅黑" pitchFamily="34" charset="-122"/>
                        </a:rPr>
                        <a:t>）进行合并。默认为</a:t>
                      </a:r>
                      <a:r>
                        <a:rPr lang="en-US" sz="1600" kern="0" dirty="0">
                          <a:effectLst/>
                          <a:latin typeface="微软雅黑" pitchFamily="34" charset="-122"/>
                          <a:ea typeface="微软雅黑" pitchFamily="34" charset="-122"/>
                        </a:rPr>
                        <a:t>outer</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81" marR="68581" marT="0" marB="0" anchor="ctr"/>
                </a:tc>
                <a:extLst>
                  <a:ext uri="{0D108BD9-81ED-4DB2-BD59-A6C34878D82A}">
                    <a16:rowId xmlns:a16="http://schemas.microsoft.com/office/drawing/2014/main" val="10003"/>
                  </a:ext>
                </a:extLst>
              </a:tr>
              <a:tr h="371260">
                <a:tc>
                  <a:txBody>
                    <a:bodyPr/>
                    <a:lstStyle/>
                    <a:p>
                      <a:pPr algn="ctr">
                        <a:lnSpc>
                          <a:spcPct val="150000"/>
                        </a:lnSpc>
                        <a:spcAft>
                          <a:spcPts val="0"/>
                        </a:spcAft>
                      </a:pPr>
                      <a:r>
                        <a:rPr lang="en-US" sz="1600" b="0" kern="0" dirty="0" err="1">
                          <a:effectLst/>
                          <a:latin typeface="微软雅黑" pitchFamily="34" charset="-122"/>
                          <a:ea typeface="微软雅黑" pitchFamily="34" charset="-122"/>
                        </a:rPr>
                        <a:t>join_axes</a:t>
                      </a:r>
                      <a:endParaRPr lang="zh-CN" sz="1600" b="0" kern="100" dirty="0">
                        <a:effectLst/>
                        <a:latin typeface="微软雅黑" pitchFamily="34" charset="-122"/>
                        <a:ea typeface="微软雅黑" pitchFamily="34" charset="-122"/>
                        <a:cs typeface="宋体"/>
                      </a:endParaRPr>
                    </a:p>
                  </a:txBody>
                  <a:tcPr marL="68581" marR="68581"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a:effectLst/>
                          <a:latin typeface="微软雅黑" pitchFamily="34" charset="-122"/>
                          <a:ea typeface="微软雅黑" pitchFamily="34" charset="-122"/>
                        </a:rPr>
                        <a:t>Index</a:t>
                      </a:r>
                      <a:r>
                        <a:rPr lang="zh-CN" sz="1600" kern="0" dirty="0">
                          <a:effectLst/>
                          <a:latin typeface="微软雅黑" pitchFamily="34" charset="-122"/>
                          <a:ea typeface="微软雅黑" pitchFamily="34" charset="-122"/>
                        </a:rPr>
                        <a:t>对象。表示用于其他</a:t>
                      </a:r>
                      <a:r>
                        <a:rPr lang="en-US" sz="1600" kern="0" dirty="0">
                          <a:effectLst/>
                          <a:latin typeface="微软雅黑" pitchFamily="34" charset="-122"/>
                          <a:ea typeface="微软雅黑" pitchFamily="34" charset="-122"/>
                        </a:rPr>
                        <a:t>n-1</a:t>
                      </a:r>
                      <a:r>
                        <a:rPr lang="zh-CN" sz="1600" kern="0" dirty="0">
                          <a:effectLst/>
                          <a:latin typeface="微软雅黑" pitchFamily="34" charset="-122"/>
                          <a:ea typeface="微软雅黑" pitchFamily="34" charset="-122"/>
                        </a:rPr>
                        <a:t>条轴的索引，不执行并集／交集运算。</a:t>
                      </a:r>
                      <a:endParaRPr lang="zh-CN" sz="1600" kern="100" dirty="0">
                        <a:effectLst/>
                        <a:latin typeface="微软雅黑" pitchFamily="34" charset="-122"/>
                        <a:ea typeface="微软雅黑" pitchFamily="34" charset="-122"/>
                        <a:cs typeface="宋体"/>
                      </a:endParaRPr>
                    </a:p>
                  </a:txBody>
                  <a:tcPr marL="68581" marR="68581"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a:extLst>
              <a:ext uri="{FF2B5EF4-FFF2-40B4-BE49-F238E27FC236}">
                <a16:creationId xmlns:a16="http://schemas.microsoft.com/office/drawing/2014/main" id="{9D76687C-A3BC-4D6D-B13A-5AB9B425FD84}"/>
              </a:ext>
            </a:extLst>
          </p:cNvPr>
          <p:cNvSpPr>
            <a:spLocks noGrp="1"/>
          </p:cNvSpPr>
          <p:nvPr>
            <p:ph idx="1"/>
          </p:nvPr>
        </p:nvSpPr>
        <p:spPr/>
        <p:txBody>
          <a:bodyPr/>
          <a:lstStyle/>
          <a:p>
            <a:pPr marL="361950" indent="-361950"/>
            <a:r>
              <a:rPr lang="zh-CN" altLang="zh-CN"/>
              <a:t>数据的整体分布情况并</a:t>
            </a:r>
            <a:r>
              <a:rPr lang="zh-CN" altLang="en-US"/>
              <a:t>不会随离差标准化而</a:t>
            </a:r>
            <a:r>
              <a:rPr lang="zh-CN" altLang="zh-CN"/>
              <a:t>发生改变，原先取值较大的数据，在做完离差标准化后的值依旧较大。</a:t>
            </a:r>
            <a:endParaRPr lang="en-US" altLang="zh-CN"/>
          </a:p>
          <a:p>
            <a:pPr marL="361950" indent="-361950"/>
            <a:r>
              <a:rPr lang="zh-CN" altLang="zh-CN"/>
              <a:t>当数据和最小值相等的时候</a:t>
            </a:r>
            <a:r>
              <a:rPr lang="zh-CN" altLang="en-US"/>
              <a:t>，</a:t>
            </a:r>
            <a:r>
              <a:rPr lang="zh-CN" altLang="zh-CN"/>
              <a:t>通过离差标准化</a:t>
            </a:r>
            <a:r>
              <a:rPr lang="zh-CN" altLang="en-US"/>
              <a:t>可以发现数据变为</a:t>
            </a:r>
            <a:r>
              <a:rPr lang="en-US" altLang="zh-CN"/>
              <a:t>0</a:t>
            </a:r>
            <a:r>
              <a:rPr lang="zh-CN" altLang="en-US"/>
              <a:t>。</a:t>
            </a:r>
            <a:endParaRPr lang="en-US" altLang="zh-CN"/>
          </a:p>
          <a:p>
            <a:pPr marL="361950" indent="-361950"/>
            <a:r>
              <a:rPr lang="zh-CN" altLang="en-US"/>
              <a:t>若</a:t>
            </a:r>
            <a:r>
              <a:rPr lang="zh-CN" altLang="zh-CN"/>
              <a:t>数据极差过大</a:t>
            </a:r>
            <a:r>
              <a:rPr lang="zh-CN" altLang="en-US"/>
              <a:t>就会出现</a:t>
            </a:r>
            <a:r>
              <a:rPr lang="zh-CN" altLang="zh-CN"/>
              <a:t>数据在离差标准化后数据之间的差值非常小</a:t>
            </a:r>
            <a:r>
              <a:rPr lang="zh-CN" altLang="en-US"/>
              <a:t>的情况。</a:t>
            </a:r>
            <a:endParaRPr lang="zh-CN" altLang="zh-CN"/>
          </a:p>
          <a:p>
            <a:pPr marL="361950" indent="-361950"/>
            <a:r>
              <a:rPr lang="zh-CN" altLang="zh-CN"/>
              <a:t>同时，还可以看出离差标准化的缺点：若数据集中某个数值很大，则离差标准化的值就会接近于</a:t>
            </a:r>
            <a:r>
              <a:rPr lang="en-US" altLang="zh-CN"/>
              <a:t>0</a:t>
            </a:r>
            <a:r>
              <a:rPr lang="zh-CN" altLang="zh-CN"/>
              <a:t>，并且相互之间差别不大。若将来遇到超过目前属性</a:t>
            </a:r>
            <a:r>
              <a:rPr lang="en-US" altLang="zh-CN"/>
              <a:t>[min,max]</a:t>
            </a:r>
            <a:r>
              <a:rPr lang="zh-CN" altLang="zh-CN"/>
              <a:t>取值范围的时候，会引起系统出错，这时便需要重新确定</a:t>
            </a:r>
            <a:r>
              <a:rPr lang="en-US" altLang="zh-CN"/>
              <a:t>min</a:t>
            </a:r>
            <a:r>
              <a:rPr lang="zh-CN" altLang="zh-CN"/>
              <a:t>和</a:t>
            </a:r>
            <a:r>
              <a:rPr lang="en-US" altLang="zh-CN"/>
              <a:t>max</a:t>
            </a:r>
            <a:r>
              <a:rPr lang="zh-CN" altLang="zh-CN"/>
              <a:t>。</a:t>
            </a:r>
            <a:endParaRPr lang="zh-CN" altLang="en-US"/>
          </a:p>
        </p:txBody>
      </p:sp>
      <p:sp>
        <p:nvSpPr>
          <p:cNvPr id="35843" name="标题 2">
            <a:extLst>
              <a:ext uri="{FF2B5EF4-FFF2-40B4-BE49-F238E27FC236}">
                <a16:creationId xmlns:a16="http://schemas.microsoft.com/office/drawing/2014/main" id="{E5EA5B4C-068F-427B-9180-38FDD6017CF9}"/>
              </a:ext>
            </a:extLst>
          </p:cNvPr>
          <p:cNvSpPr>
            <a:spLocks noGrp="1"/>
          </p:cNvSpPr>
          <p:nvPr>
            <p:ph type="title"/>
          </p:nvPr>
        </p:nvSpPr>
        <p:spPr/>
        <p:txBody>
          <a:bodyPr/>
          <a:lstStyle/>
          <a:p>
            <a:r>
              <a:rPr lang="zh-CN" altLang="en-US"/>
              <a:t>离差标准化数据</a:t>
            </a:r>
          </a:p>
        </p:txBody>
      </p:sp>
      <p:sp>
        <p:nvSpPr>
          <p:cNvPr id="35844" name="内容占位符 3">
            <a:extLst>
              <a:ext uri="{FF2B5EF4-FFF2-40B4-BE49-F238E27FC236}">
                <a16:creationId xmlns:a16="http://schemas.microsoft.com/office/drawing/2014/main" id="{E3B144C4-F046-4F16-BCD9-0F121484970F}"/>
              </a:ext>
            </a:extLst>
          </p:cNvPr>
          <p:cNvSpPr>
            <a:spLocks noGrp="1"/>
          </p:cNvSpPr>
          <p:nvPr>
            <p:ph idx="10"/>
          </p:nvPr>
        </p:nvSpPr>
        <p:spPr/>
        <p:txBody>
          <a:bodyPr/>
          <a:lstStyle/>
          <a:p>
            <a:r>
              <a:rPr b="1"/>
              <a:t>离差标准化的特点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标题 2">
            <a:extLst>
              <a:ext uri="{FF2B5EF4-FFF2-40B4-BE49-F238E27FC236}">
                <a16:creationId xmlns:a16="http://schemas.microsoft.com/office/drawing/2014/main" id="{9A636765-C687-4C70-977E-57F8AF93BAB8}"/>
              </a:ext>
            </a:extLst>
          </p:cNvPr>
          <p:cNvSpPr>
            <a:spLocks noGrp="1"/>
          </p:cNvSpPr>
          <p:nvPr>
            <p:ph type="title"/>
          </p:nvPr>
        </p:nvSpPr>
        <p:spPr/>
        <p:txBody>
          <a:bodyPr/>
          <a:lstStyle/>
          <a:p>
            <a:r>
              <a:rPr lang="zh-CN" altLang="en-US"/>
              <a:t>标准差标准化数据</a:t>
            </a:r>
          </a:p>
        </p:txBody>
      </p:sp>
      <p:sp>
        <p:nvSpPr>
          <p:cNvPr id="36868" name="内容占位符 3">
            <a:extLst>
              <a:ext uri="{FF2B5EF4-FFF2-40B4-BE49-F238E27FC236}">
                <a16:creationId xmlns:a16="http://schemas.microsoft.com/office/drawing/2014/main" id="{A58BD75F-75B9-43E3-9CA5-1330FAA569EF}"/>
              </a:ext>
            </a:extLst>
          </p:cNvPr>
          <p:cNvSpPr>
            <a:spLocks noGrp="1"/>
          </p:cNvSpPr>
          <p:nvPr>
            <p:ph idx="10"/>
          </p:nvPr>
        </p:nvSpPr>
        <p:spPr/>
        <p:txBody>
          <a:bodyPr/>
          <a:lstStyle/>
          <a:p>
            <a:r>
              <a:rPr altLang="zh-CN" b="1"/>
              <a:t>标准差标准化</a:t>
            </a:r>
            <a:r>
              <a:rPr b="1"/>
              <a:t>的公式及特点</a:t>
            </a:r>
          </a:p>
        </p:txBody>
      </p:sp>
      <p:sp>
        <p:nvSpPr>
          <p:cNvPr id="4" name="内容占位符 3">
            <a:extLst>
              <a:ext uri="{FF2B5EF4-FFF2-40B4-BE49-F238E27FC236}">
                <a16:creationId xmlns:a16="http://schemas.microsoft.com/office/drawing/2014/main" id="{2D05478D-67C6-4E10-8A1F-E4DDF9D94C5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E996E97-A853-4D96-84EA-23789D537A1D}"/>
              </a:ext>
            </a:extLst>
          </p:cNvPr>
          <p:cNvPicPr>
            <a:picLocks noChangeAspect="1"/>
          </p:cNvPicPr>
          <p:nvPr/>
        </p:nvPicPr>
        <p:blipFill>
          <a:blip r:embed="rId2"/>
          <a:stretch>
            <a:fillRect/>
          </a:stretch>
        </p:blipFill>
        <p:spPr>
          <a:xfrm>
            <a:off x="423821" y="1741968"/>
            <a:ext cx="9463954" cy="215417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2">
            <a:extLst>
              <a:ext uri="{FF2B5EF4-FFF2-40B4-BE49-F238E27FC236}">
                <a16:creationId xmlns:a16="http://schemas.microsoft.com/office/drawing/2014/main" id="{71F1984C-4958-4157-AF52-9B0FE4803F3E}"/>
              </a:ext>
            </a:extLst>
          </p:cNvPr>
          <p:cNvSpPr>
            <a:spLocks noGrp="1"/>
          </p:cNvSpPr>
          <p:nvPr>
            <p:ph type="title"/>
          </p:nvPr>
        </p:nvSpPr>
        <p:spPr/>
        <p:txBody>
          <a:bodyPr/>
          <a:lstStyle/>
          <a:p>
            <a:r>
              <a:rPr lang="zh-CN" altLang="en-US"/>
              <a:t>小数定标标准化数据</a:t>
            </a:r>
          </a:p>
        </p:txBody>
      </p:sp>
      <p:sp>
        <p:nvSpPr>
          <p:cNvPr id="37892" name="内容占位符 3">
            <a:extLst>
              <a:ext uri="{FF2B5EF4-FFF2-40B4-BE49-F238E27FC236}">
                <a16:creationId xmlns:a16="http://schemas.microsoft.com/office/drawing/2014/main" id="{FF560A5C-4F7F-4BD5-A78C-A580AEE554C4}"/>
              </a:ext>
            </a:extLst>
          </p:cNvPr>
          <p:cNvSpPr>
            <a:spLocks noGrp="1"/>
          </p:cNvSpPr>
          <p:nvPr>
            <p:ph idx="10"/>
          </p:nvPr>
        </p:nvSpPr>
        <p:spPr/>
        <p:txBody>
          <a:bodyPr/>
          <a:lstStyle/>
          <a:p>
            <a:r>
              <a:rPr b="1"/>
              <a:t>小数定标标准化公式及对比</a:t>
            </a:r>
          </a:p>
        </p:txBody>
      </p:sp>
      <p:sp>
        <p:nvSpPr>
          <p:cNvPr id="4" name="内容占位符 3">
            <a:extLst>
              <a:ext uri="{FF2B5EF4-FFF2-40B4-BE49-F238E27FC236}">
                <a16:creationId xmlns:a16="http://schemas.microsoft.com/office/drawing/2014/main" id="{286F437E-4AFD-411F-B355-CBE04A949FD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D9CDC69-87D1-4194-900F-F30AF926037A}"/>
              </a:ext>
            </a:extLst>
          </p:cNvPr>
          <p:cNvPicPr>
            <a:picLocks noChangeAspect="1"/>
          </p:cNvPicPr>
          <p:nvPr/>
        </p:nvPicPr>
        <p:blipFill>
          <a:blip r:embed="rId2"/>
          <a:stretch>
            <a:fillRect/>
          </a:stretch>
        </p:blipFill>
        <p:spPr>
          <a:xfrm>
            <a:off x="423821" y="1741968"/>
            <a:ext cx="9152295" cy="32960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5F035C8-E148-42B4-880F-7DA7E4717814}"/>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A475F05-8E16-4408-863E-A1ECE8979E60}"/>
              </a:ext>
            </a:extLst>
          </p:cNvPr>
          <p:cNvSpPr>
            <a:spLocks noChangeShapeType="1"/>
          </p:cNvSpPr>
          <p:nvPr/>
        </p:nvSpPr>
        <p:spPr bwMode="auto">
          <a:xfrm>
            <a:off x="2636838" y="4657725"/>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287980A7-5255-403E-AD0D-BF9792534AE3}"/>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36EC63E9-45AF-4FCC-BB4E-F93BD3929B85}"/>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清洗数据</a:t>
            </a:r>
            <a:endParaRPr lang="zh-CN" altLang="en-US" sz="2200" dirty="0">
              <a:latin typeface="微软雅黑" pitchFamily="34" charset="-122"/>
              <a:ea typeface="微软雅黑" pitchFamily="34" charset="-122"/>
            </a:endParaRPr>
          </a:p>
        </p:txBody>
      </p:sp>
      <p:sp>
        <p:nvSpPr>
          <p:cNvPr id="38922" name="标题 3">
            <a:extLst>
              <a:ext uri="{FF2B5EF4-FFF2-40B4-BE49-F238E27FC236}">
                <a16:creationId xmlns:a16="http://schemas.microsoft.com/office/drawing/2014/main" id="{B7BE513F-71FA-47FC-BF23-9BD18195C87F}"/>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A6CA2D89-1272-43D5-B4B9-14D7CC29C950}"/>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合并数据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1FD5C1E4-600A-4E5B-AC44-9C21BB9F4A08}"/>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E3E8F102-8EF8-4CBA-92A5-0BD8561E1CEB}"/>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标准化数据</a:t>
            </a:r>
          </a:p>
        </p:txBody>
      </p:sp>
      <p:sp>
        <p:nvSpPr>
          <p:cNvPr id="22" name="Oval 15">
            <a:extLst>
              <a:ext uri="{FF2B5EF4-FFF2-40B4-BE49-F238E27FC236}">
                <a16:creationId xmlns:a16="http://schemas.microsoft.com/office/drawing/2014/main" id="{B1025352-32EC-411B-BEDD-F556E97ACD91}"/>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885F59A8-C0B3-4B68-849F-881BA65BF0DB}"/>
              </a:ext>
            </a:extLst>
          </p:cNvPr>
          <p:cNvSpPr>
            <a:spLocks noChangeArrowheads="1"/>
          </p:cNvSpPr>
          <p:nvPr/>
        </p:nvSpPr>
        <p:spPr bwMode="auto">
          <a:xfrm>
            <a:off x="4012450" y="431544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转换数据</a:t>
            </a:r>
          </a:p>
        </p:txBody>
      </p:sp>
      <p:sp>
        <p:nvSpPr>
          <p:cNvPr id="29" name="Oval 15">
            <a:extLst>
              <a:ext uri="{FF2B5EF4-FFF2-40B4-BE49-F238E27FC236}">
                <a16:creationId xmlns:a16="http://schemas.microsoft.com/office/drawing/2014/main" id="{7145858D-EF78-4696-BEB6-F478BD09211F}"/>
              </a:ext>
            </a:extLst>
          </p:cNvPr>
          <p:cNvSpPr>
            <a:spLocks noChangeArrowheads="1"/>
          </p:cNvSpPr>
          <p:nvPr/>
        </p:nvSpPr>
        <p:spPr bwMode="auto">
          <a:xfrm>
            <a:off x="2904947" y="433344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5D0F496E-AA30-408D-A204-0B0A92AC34BE}"/>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F736BCE1-0E06-4DEA-AB51-FFE0FA48692A}"/>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a:extLst>
              <a:ext uri="{FF2B5EF4-FFF2-40B4-BE49-F238E27FC236}">
                <a16:creationId xmlns:a16="http://schemas.microsoft.com/office/drawing/2014/main" id="{F1F15D58-DA08-414B-B62B-6CC3FAB3DA6C}"/>
              </a:ext>
            </a:extLst>
          </p:cNvPr>
          <p:cNvSpPr>
            <a:spLocks noGrp="1"/>
          </p:cNvSpPr>
          <p:nvPr>
            <p:ph idx="1"/>
          </p:nvPr>
        </p:nvSpPr>
        <p:spPr/>
        <p:txBody>
          <a:bodyPr/>
          <a:lstStyle/>
          <a:p>
            <a:pPr marL="361950" indent="-361950"/>
            <a:r>
              <a:rPr lang="zh-CN" altLang="zh-CN"/>
              <a:t>数据分析模型中有相当一部分的算法模型都要求输入的特征为数值型，但实际数据中特征的类型不一定只有数值型，还会存在相当一部分的类别型，这部分的特征需要经过哑变量处理才可以放入模型之中。哑变量处理的原理示例如</a:t>
            </a:r>
            <a:r>
              <a:rPr lang="zh-CN" altLang="en-US"/>
              <a:t>图。</a:t>
            </a:r>
          </a:p>
        </p:txBody>
      </p:sp>
      <p:sp>
        <p:nvSpPr>
          <p:cNvPr id="39939" name="标题 2">
            <a:extLst>
              <a:ext uri="{FF2B5EF4-FFF2-40B4-BE49-F238E27FC236}">
                <a16:creationId xmlns:a16="http://schemas.microsoft.com/office/drawing/2014/main" id="{FD56077E-FF56-4459-8BF7-FF202362AA5C}"/>
              </a:ext>
            </a:extLst>
          </p:cNvPr>
          <p:cNvSpPr>
            <a:spLocks noGrp="1"/>
          </p:cNvSpPr>
          <p:nvPr>
            <p:ph type="title"/>
          </p:nvPr>
        </p:nvSpPr>
        <p:spPr/>
        <p:txBody>
          <a:bodyPr/>
          <a:lstStyle/>
          <a:p>
            <a:r>
              <a:rPr lang="zh-CN" altLang="en-US"/>
              <a:t>哑变量处理类别数据</a:t>
            </a:r>
          </a:p>
        </p:txBody>
      </p:sp>
      <p:sp>
        <p:nvSpPr>
          <p:cNvPr id="39940" name="内容占位符 3">
            <a:extLst>
              <a:ext uri="{FF2B5EF4-FFF2-40B4-BE49-F238E27FC236}">
                <a16:creationId xmlns:a16="http://schemas.microsoft.com/office/drawing/2014/main" id="{D80F86ED-1321-4F97-9677-F53B0439EF00}"/>
              </a:ext>
            </a:extLst>
          </p:cNvPr>
          <p:cNvSpPr>
            <a:spLocks noGrp="1"/>
          </p:cNvSpPr>
          <p:nvPr>
            <p:ph idx="10"/>
          </p:nvPr>
        </p:nvSpPr>
        <p:spPr/>
        <p:txBody>
          <a:bodyPr/>
          <a:lstStyle/>
          <a:p>
            <a:r>
              <a:rPr b="1"/>
              <a:t>哑变量处理</a:t>
            </a:r>
          </a:p>
        </p:txBody>
      </p:sp>
      <p:pic>
        <p:nvPicPr>
          <p:cNvPr id="39941" name="Picture 2">
            <a:extLst>
              <a:ext uri="{FF2B5EF4-FFF2-40B4-BE49-F238E27FC236}">
                <a16:creationId xmlns:a16="http://schemas.microsoft.com/office/drawing/2014/main" id="{E4321BB8-8A08-4A6D-B070-591ECB885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356" y="3013006"/>
            <a:ext cx="4916487" cy="3390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D5FC5E-3A59-48EB-83CF-EA6BC11CDE62}"/>
              </a:ext>
            </a:extLst>
          </p:cNvPr>
          <p:cNvSpPr>
            <a:spLocks noGrp="1"/>
          </p:cNvSpPr>
          <p:nvPr>
            <p:ph idx="1"/>
          </p:nvPr>
        </p:nvSpPr>
        <p:spPr>
          <a:xfrm>
            <a:off x="407988" y="1382713"/>
            <a:ext cx="11107737" cy="4368800"/>
          </a:xfrm>
        </p:spPr>
        <p:txBody>
          <a:bodyPr/>
          <a:lstStyle/>
          <a:p>
            <a:pPr>
              <a:defRPr/>
            </a:pPr>
            <a:r>
              <a:rPr lang="en-US" altLang="zh-CN" dirty="0"/>
              <a:t>Python</a:t>
            </a:r>
            <a:r>
              <a:rPr lang="zh-CN" altLang="zh-CN" dirty="0"/>
              <a:t>中可以利用</a:t>
            </a:r>
            <a:r>
              <a:rPr lang="en-US" altLang="zh-CN" dirty="0"/>
              <a:t>pandas</a:t>
            </a:r>
            <a:r>
              <a:rPr lang="zh-CN" altLang="zh-CN" dirty="0"/>
              <a:t>库中的</a:t>
            </a:r>
            <a:r>
              <a:rPr lang="en-US" altLang="zh-CN" dirty="0" err="1"/>
              <a:t>get_dummies</a:t>
            </a:r>
            <a:r>
              <a:rPr lang="zh-CN" altLang="zh-CN" dirty="0"/>
              <a:t>函数对类别型特征进行哑变量处理</a:t>
            </a:r>
            <a:r>
              <a:rPr lang="zh-CN" altLang="en-US" dirty="0"/>
              <a:t>。</a:t>
            </a:r>
            <a:endParaRPr lang="en-US" altLang="zh-CN" dirty="0"/>
          </a:p>
          <a:p>
            <a:pPr marL="360000" indent="0">
              <a:buFont typeface="Wingdings" panose="05000000000000000000" pitchFamily="2" charset="2"/>
              <a:buNone/>
              <a:defRPr/>
            </a:pPr>
            <a:r>
              <a:rPr lang="en-US" altLang="zh-CN" sz="2200" i="1" dirty="0" err="1">
                <a:latin typeface="Times New Roman" pitchFamily="18" charset="0"/>
              </a:rPr>
              <a:t>pandas.</a:t>
            </a:r>
            <a:r>
              <a:rPr lang="en-US" altLang="zh-CN" sz="2200" b="1" i="1" dirty="0" err="1">
                <a:latin typeface="Times New Roman" pitchFamily="18" charset="0"/>
              </a:rPr>
              <a:t>get_dummies</a:t>
            </a:r>
            <a:r>
              <a:rPr lang="en-US" altLang="zh-CN" sz="2200" i="1" dirty="0">
                <a:latin typeface="Times New Roman" pitchFamily="18" charset="0"/>
              </a:rPr>
              <a:t>(data, prefix=None, </a:t>
            </a:r>
            <a:r>
              <a:rPr lang="en-US" altLang="zh-CN" sz="2200" i="1" dirty="0" err="1">
                <a:latin typeface="Times New Roman" pitchFamily="18" charset="0"/>
              </a:rPr>
              <a:t>prefix_sep</a:t>
            </a:r>
            <a:r>
              <a:rPr lang="en-US" altLang="zh-CN" sz="2200" i="1" dirty="0">
                <a:latin typeface="Times New Roman" pitchFamily="18" charset="0"/>
              </a:rPr>
              <a:t>='_', </a:t>
            </a:r>
            <a:r>
              <a:rPr lang="en-US" altLang="zh-CN" sz="2200" i="1" dirty="0" err="1">
                <a:latin typeface="Times New Roman" pitchFamily="18" charset="0"/>
              </a:rPr>
              <a:t>dummy_na</a:t>
            </a:r>
            <a:r>
              <a:rPr lang="en-US" altLang="zh-CN" sz="2200" i="1" dirty="0">
                <a:latin typeface="Times New Roman" pitchFamily="18" charset="0"/>
              </a:rPr>
              <a:t>=False, columns=None, sparse=False, </a:t>
            </a:r>
            <a:r>
              <a:rPr lang="en-US" altLang="zh-CN" sz="2200" i="1" dirty="0" err="1">
                <a:latin typeface="Times New Roman" pitchFamily="18" charset="0"/>
              </a:rPr>
              <a:t>drop_first</a:t>
            </a:r>
            <a:r>
              <a:rPr lang="en-US" altLang="zh-CN" sz="2200" i="1" dirty="0">
                <a:latin typeface="Times New Roman" pitchFamily="18" charset="0"/>
              </a:rPr>
              <a:t>=False)</a:t>
            </a:r>
            <a:endParaRPr lang="zh-CN" altLang="en-US" sz="2200" dirty="0">
              <a:latin typeface="Times New Roman" pitchFamily="18" charset="0"/>
            </a:endParaRPr>
          </a:p>
        </p:txBody>
      </p:sp>
      <p:sp>
        <p:nvSpPr>
          <p:cNvPr id="40963" name="标题 2">
            <a:extLst>
              <a:ext uri="{FF2B5EF4-FFF2-40B4-BE49-F238E27FC236}">
                <a16:creationId xmlns:a16="http://schemas.microsoft.com/office/drawing/2014/main" id="{6D6A570C-AC63-4A19-A17A-0E7D4A36B7BF}"/>
              </a:ext>
            </a:extLst>
          </p:cNvPr>
          <p:cNvSpPr>
            <a:spLocks noGrp="1"/>
          </p:cNvSpPr>
          <p:nvPr>
            <p:ph type="title"/>
          </p:nvPr>
        </p:nvSpPr>
        <p:spPr/>
        <p:txBody>
          <a:bodyPr/>
          <a:lstStyle/>
          <a:p>
            <a:r>
              <a:rPr lang="zh-CN" altLang="en-US"/>
              <a:t>哑变量处理类别数据</a:t>
            </a:r>
          </a:p>
        </p:txBody>
      </p:sp>
      <p:sp>
        <p:nvSpPr>
          <p:cNvPr id="40964" name="内容占位符 3">
            <a:extLst>
              <a:ext uri="{FF2B5EF4-FFF2-40B4-BE49-F238E27FC236}">
                <a16:creationId xmlns:a16="http://schemas.microsoft.com/office/drawing/2014/main" id="{E59A4E84-D873-4558-9B88-D38A3F24DB3A}"/>
              </a:ext>
            </a:extLst>
          </p:cNvPr>
          <p:cNvSpPr>
            <a:spLocks noGrp="1"/>
          </p:cNvSpPr>
          <p:nvPr>
            <p:ph idx="10"/>
          </p:nvPr>
        </p:nvSpPr>
        <p:spPr>
          <a:xfrm>
            <a:off x="423863" y="1001713"/>
            <a:ext cx="11107737" cy="425450"/>
          </a:xfrm>
        </p:spPr>
        <p:txBody>
          <a:bodyPr/>
          <a:lstStyle/>
          <a:p>
            <a:r>
              <a:rPr lang="en-US" altLang="zh-CN" b="1"/>
              <a:t>get_dummies</a:t>
            </a:r>
            <a:r>
              <a:rPr altLang="zh-CN" b="1"/>
              <a:t>函数</a:t>
            </a:r>
            <a:endParaRPr b="1"/>
          </a:p>
        </p:txBody>
      </p:sp>
      <p:graphicFrame>
        <p:nvGraphicFramePr>
          <p:cNvPr id="5" name="表格 4">
            <a:extLst>
              <a:ext uri="{FF2B5EF4-FFF2-40B4-BE49-F238E27FC236}">
                <a16:creationId xmlns:a16="http://schemas.microsoft.com/office/drawing/2014/main" id="{2892A813-C8E2-4CB7-B90E-05A4651BF55A}"/>
              </a:ext>
            </a:extLst>
          </p:cNvPr>
          <p:cNvGraphicFramePr>
            <a:graphicFrameLocks noGrp="1"/>
          </p:cNvGraphicFramePr>
          <p:nvPr>
            <p:extLst>
              <p:ext uri="{D42A27DB-BD31-4B8C-83A1-F6EECF244321}">
                <p14:modId xmlns:p14="http://schemas.microsoft.com/office/powerpoint/2010/main" val="84779643"/>
              </p:ext>
            </p:extLst>
          </p:nvPr>
        </p:nvGraphicFramePr>
        <p:xfrm>
          <a:off x="254877" y="3091001"/>
          <a:ext cx="9658141" cy="3615113"/>
        </p:xfrm>
        <a:graphic>
          <a:graphicData uri="http://schemas.openxmlformats.org/drawingml/2006/table">
            <a:tbl>
              <a:tblPr firstRow="1" firstCol="1" bandRow="1">
                <a:tableStyleId>{5C22544A-7EE6-4342-B048-85BDC9FD1C3A}</a:tableStyleId>
              </a:tblPr>
              <a:tblGrid>
                <a:gridCol w="1569298">
                  <a:extLst>
                    <a:ext uri="{9D8B030D-6E8A-4147-A177-3AD203B41FA5}">
                      <a16:colId xmlns:a16="http://schemas.microsoft.com/office/drawing/2014/main" val="20000"/>
                    </a:ext>
                  </a:extLst>
                </a:gridCol>
                <a:gridCol w="8088843">
                  <a:extLst>
                    <a:ext uri="{9D8B030D-6E8A-4147-A177-3AD203B41FA5}">
                      <a16:colId xmlns:a16="http://schemas.microsoft.com/office/drawing/2014/main" val="20001"/>
                    </a:ext>
                  </a:extLst>
                </a:gridCol>
              </a:tblGrid>
              <a:tr h="365831">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23999" marR="23999"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23999" marR="23999" marT="0" marB="0" anchor="ctr"/>
                </a:tc>
                <a:extLst>
                  <a:ext uri="{0D108BD9-81ED-4DB2-BD59-A6C34878D82A}">
                    <a16:rowId xmlns:a16="http://schemas.microsoft.com/office/drawing/2014/main" val="10000"/>
                  </a:ext>
                </a:extLst>
              </a:tr>
              <a:tr h="365831">
                <a:tc>
                  <a:txBody>
                    <a:bodyPr/>
                    <a:lstStyle/>
                    <a:p>
                      <a:pPr algn="ctr">
                        <a:lnSpc>
                          <a:spcPct val="150000"/>
                        </a:lnSpc>
                        <a:spcAft>
                          <a:spcPts val="0"/>
                        </a:spcAft>
                      </a:pPr>
                      <a:r>
                        <a:rPr lang="en-US" sz="1600" b="0" kern="0" dirty="0">
                          <a:effectLst/>
                          <a:latin typeface="微软雅黑" pitchFamily="34" charset="-122"/>
                          <a:ea typeface="微软雅黑" pitchFamily="34" charset="-122"/>
                        </a:rPr>
                        <a:t>data</a:t>
                      </a:r>
                      <a:endParaRPr lang="zh-CN" sz="1600" b="0" kern="100" dirty="0">
                        <a:effectLst/>
                        <a:latin typeface="微软雅黑" pitchFamily="34" charset="-122"/>
                        <a:ea typeface="微软雅黑" pitchFamily="34" charset="-122"/>
                        <a:cs typeface="宋体"/>
                      </a:endParaRPr>
                    </a:p>
                  </a:txBody>
                  <a:tcPr marL="23999" marR="23999"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array</a:t>
                      </a:r>
                      <a:r>
                        <a:rPr lang="zh-CN" sz="1600" kern="0">
                          <a:effectLst/>
                          <a:latin typeface="微软雅黑" pitchFamily="34" charset="-122"/>
                          <a:ea typeface="微软雅黑" pitchFamily="34" charset="-122"/>
                        </a:rPr>
                        <a:t>、</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或者</a:t>
                      </a:r>
                      <a:r>
                        <a:rPr lang="en-US" sz="1600" kern="0">
                          <a:effectLst/>
                          <a:latin typeface="微软雅黑" pitchFamily="34" charset="-122"/>
                          <a:ea typeface="微软雅黑" pitchFamily="34" charset="-122"/>
                        </a:rPr>
                        <a:t>Series</a:t>
                      </a:r>
                      <a:r>
                        <a:rPr lang="zh-CN" sz="1600" kern="0">
                          <a:effectLst/>
                          <a:latin typeface="微软雅黑" pitchFamily="34" charset="-122"/>
                          <a:ea typeface="微软雅黑" pitchFamily="34" charset="-122"/>
                        </a:rPr>
                        <a:t>。表示需要哑变量处理的数据。无默认。</a:t>
                      </a:r>
                      <a:endParaRPr lang="zh-CN" sz="1600" kern="100">
                        <a:effectLst/>
                        <a:latin typeface="微软雅黑" pitchFamily="34" charset="-122"/>
                        <a:ea typeface="微软雅黑" pitchFamily="34" charset="-122"/>
                        <a:cs typeface="宋体"/>
                      </a:endParaRPr>
                    </a:p>
                  </a:txBody>
                  <a:tcPr marL="23999" marR="23999" marT="0" marB="0" anchor="ctr"/>
                </a:tc>
                <a:extLst>
                  <a:ext uri="{0D108BD9-81ED-4DB2-BD59-A6C34878D82A}">
                    <a16:rowId xmlns:a16="http://schemas.microsoft.com/office/drawing/2014/main" val="10001"/>
                  </a:ext>
                </a:extLst>
              </a:tr>
              <a:tr h="365831">
                <a:tc>
                  <a:txBody>
                    <a:bodyPr/>
                    <a:lstStyle/>
                    <a:p>
                      <a:pPr algn="ctr">
                        <a:lnSpc>
                          <a:spcPct val="150000"/>
                        </a:lnSpc>
                        <a:spcAft>
                          <a:spcPts val="0"/>
                        </a:spcAft>
                      </a:pPr>
                      <a:r>
                        <a:rPr lang="en-US" sz="1600" b="0" kern="0">
                          <a:effectLst/>
                          <a:latin typeface="微软雅黑" pitchFamily="34" charset="-122"/>
                          <a:ea typeface="微软雅黑" pitchFamily="34" charset="-122"/>
                        </a:rPr>
                        <a:t>prefix</a:t>
                      </a:r>
                      <a:endParaRPr lang="zh-CN" sz="1600" b="0" kern="100">
                        <a:effectLst/>
                        <a:latin typeface="微软雅黑" pitchFamily="34" charset="-122"/>
                        <a:ea typeface="微软雅黑" pitchFamily="34" charset="-122"/>
                        <a:cs typeface="宋体"/>
                      </a:endParaRPr>
                    </a:p>
                  </a:txBody>
                  <a:tcPr marL="23999" marR="23999"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的列表或者</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的</a:t>
                      </a:r>
                      <a:r>
                        <a:rPr lang="en-US" sz="1600" kern="0">
                          <a:effectLst/>
                          <a:latin typeface="微软雅黑" pitchFamily="34" charset="-122"/>
                          <a:ea typeface="微软雅黑" pitchFamily="34" charset="-122"/>
                        </a:rPr>
                        <a:t>dict</a:t>
                      </a:r>
                      <a:r>
                        <a:rPr lang="zh-CN" sz="1600" kern="0">
                          <a:effectLst/>
                          <a:latin typeface="微软雅黑" pitchFamily="34" charset="-122"/>
                          <a:ea typeface="微软雅黑" pitchFamily="34" charset="-122"/>
                        </a:rPr>
                        <a:t>。表示哑变量化后列名的前缀。默认为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23999" marR="23999" marT="0" marB="0" anchor="ctr"/>
                </a:tc>
                <a:extLst>
                  <a:ext uri="{0D108BD9-81ED-4DB2-BD59-A6C34878D82A}">
                    <a16:rowId xmlns:a16="http://schemas.microsoft.com/office/drawing/2014/main" val="10002"/>
                  </a:ext>
                </a:extLst>
              </a:tr>
              <a:tr h="365831">
                <a:tc>
                  <a:txBody>
                    <a:bodyPr/>
                    <a:lstStyle/>
                    <a:p>
                      <a:pPr algn="ctr">
                        <a:lnSpc>
                          <a:spcPct val="150000"/>
                        </a:lnSpc>
                        <a:spcAft>
                          <a:spcPts val="0"/>
                        </a:spcAft>
                      </a:pPr>
                      <a:r>
                        <a:rPr lang="en-US" sz="1600" b="0" kern="0">
                          <a:effectLst/>
                          <a:latin typeface="微软雅黑" pitchFamily="34" charset="-122"/>
                          <a:ea typeface="微软雅黑" pitchFamily="34" charset="-122"/>
                        </a:rPr>
                        <a:t>prefix_sep</a:t>
                      </a:r>
                      <a:endParaRPr lang="zh-CN" sz="1600" b="0" kern="100">
                        <a:effectLst/>
                        <a:latin typeface="微软雅黑" pitchFamily="34" charset="-122"/>
                        <a:ea typeface="微软雅黑" pitchFamily="34" charset="-122"/>
                        <a:cs typeface="宋体"/>
                      </a:endParaRPr>
                    </a:p>
                  </a:txBody>
                  <a:tcPr marL="23999" marR="23999"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a:effectLst/>
                          <a:latin typeface="微软雅黑" pitchFamily="34" charset="-122"/>
                          <a:ea typeface="微软雅黑" pitchFamily="34" charset="-122"/>
                        </a:rPr>
                        <a:t>string</a:t>
                      </a:r>
                      <a:r>
                        <a:rPr lang="zh-CN" sz="1600" kern="0" dirty="0">
                          <a:effectLst/>
                          <a:latin typeface="微软雅黑" pitchFamily="34" charset="-122"/>
                          <a:ea typeface="微软雅黑" pitchFamily="34" charset="-122"/>
                        </a:rPr>
                        <a:t>。表示前缀的连接符。默认为</a:t>
                      </a:r>
                      <a:r>
                        <a:rPr lang="zh-CN" altLang="en-US" sz="1600" kern="0" dirty="0">
                          <a:effectLst/>
                          <a:latin typeface="微软雅黑" pitchFamily="34" charset="-122"/>
                          <a:ea typeface="微软雅黑" pitchFamily="34" charset="-122"/>
                        </a:rPr>
                        <a:t>‘</a:t>
                      </a:r>
                      <a:r>
                        <a:rPr lang="en-US" sz="1600" kern="0" dirty="0">
                          <a:effectLst/>
                          <a:latin typeface="微软雅黑" pitchFamily="34" charset="-122"/>
                          <a:ea typeface="微软雅黑" pitchFamily="34" charset="-122"/>
                        </a:rPr>
                        <a:t>_’</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23999" marR="23999" marT="0" marB="0" anchor="ctr"/>
                </a:tc>
                <a:extLst>
                  <a:ext uri="{0D108BD9-81ED-4DB2-BD59-A6C34878D82A}">
                    <a16:rowId xmlns:a16="http://schemas.microsoft.com/office/drawing/2014/main" val="10003"/>
                  </a:ext>
                </a:extLst>
              </a:tr>
              <a:tr h="365831">
                <a:tc>
                  <a:txBody>
                    <a:bodyPr/>
                    <a:lstStyle/>
                    <a:p>
                      <a:pPr algn="ctr">
                        <a:lnSpc>
                          <a:spcPct val="150000"/>
                        </a:lnSpc>
                        <a:spcAft>
                          <a:spcPts val="0"/>
                        </a:spcAft>
                      </a:pPr>
                      <a:r>
                        <a:rPr lang="en-US" sz="1600" b="0" kern="0" dirty="0" err="1">
                          <a:effectLst/>
                          <a:latin typeface="微软雅黑" pitchFamily="34" charset="-122"/>
                          <a:ea typeface="微软雅黑" pitchFamily="34" charset="-122"/>
                        </a:rPr>
                        <a:t>dummy_na</a:t>
                      </a:r>
                      <a:endParaRPr lang="zh-CN" sz="1600" b="0" kern="100" dirty="0">
                        <a:effectLst/>
                        <a:latin typeface="微软雅黑" pitchFamily="34" charset="-122"/>
                        <a:ea typeface="微软雅黑" pitchFamily="34" charset="-122"/>
                        <a:cs typeface="宋体"/>
                      </a:endParaRPr>
                    </a:p>
                  </a:txBody>
                  <a:tcPr marL="23999" marR="23999"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boolean</a:t>
                      </a:r>
                      <a:r>
                        <a:rPr lang="zh-CN" sz="1600" kern="0">
                          <a:effectLst/>
                          <a:latin typeface="微软雅黑" pitchFamily="34" charset="-122"/>
                          <a:ea typeface="微软雅黑" pitchFamily="34" charset="-122"/>
                        </a:rPr>
                        <a:t>。表示是否为</a:t>
                      </a:r>
                      <a:r>
                        <a:rPr lang="en-US" sz="1600" kern="0">
                          <a:effectLst/>
                          <a:latin typeface="微软雅黑" pitchFamily="34" charset="-122"/>
                          <a:ea typeface="微软雅黑" pitchFamily="34" charset="-122"/>
                        </a:rPr>
                        <a:t>Nan</a:t>
                      </a:r>
                      <a:r>
                        <a:rPr lang="zh-CN" sz="1600" kern="0">
                          <a:effectLst/>
                          <a:latin typeface="微软雅黑" pitchFamily="34" charset="-122"/>
                          <a:ea typeface="微软雅黑" pitchFamily="34" charset="-122"/>
                        </a:rPr>
                        <a:t>值添加一列。默认为</a:t>
                      </a:r>
                      <a:r>
                        <a:rPr lang="en-US" sz="1600" kern="0">
                          <a:effectLst/>
                          <a:latin typeface="微软雅黑" pitchFamily="34" charset="-122"/>
                          <a:ea typeface="微软雅黑" pitchFamily="34" charset="-122"/>
                        </a:rPr>
                        <a:t>False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23999" marR="23999" marT="0" marB="0" anchor="ctr"/>
                </a:tc>
                <a:extLst>
                  <a:ext uri="{0D108BD9-81ED-4DB2-BD59-A6C34878D82A}">
                    <a16:rowId xmlns:a16="http://schemas.microsoft.com/office/drawing/2014/main" val="10004"/>
                  </a:ext>
                </a:extLst>
              </a:tr>
              <a:tr h="731660">
                <a:tc>
                  <a:txBody>
                    <a:bodyPr/>
                    <a:lstStyle/>
                    <a:p>
                      <a:pPr algn="ctr">
                        <a:lnSpc>
                          <a:spcPct val="150000"/>
                        </a:lnSpc>
                        <a:spcAft>
                          <a:spcPts val="0"/>
                        </a:spcAft>
                      </a:pPr>
                      <a:r>
                        <a:rPr lang="en-US" sz="1600" b="0" kern="0" dirty="0">
                          <a:effectLst/>
                          <a:latin typeface="微软雅黑" pitchFamily="34" charset="-122"/>
                          <a:ea typeface="微软雅黑" pitchFamily="34" charset="-122"/>
                        </a:rPr>
                        <a:t>columns</a:t>
                      </a:r>
                      <a:endParaRPr lang="zh-CN" sz="1600" b="0" kern="100" dirty="0">
                        <a:effectLst/>
                        <a:latin typeface="微软雅黑" pitchFamily="34" charset="-122"/>
                        <a:ea typeface="微软雅黑" pitchFamily="34" charset="-122"/>
                        <a:cs typeface="宋体"/>
                      </a:endParaRPr>
                    </a:p>
                  </a:txBody>
                  <a:tcPr marL="23999" marR="23999"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接收类似</a:t>
                      </a:r>
                      <a:r>
                        <a:rPr lang="en-US" sz="1600" kern="0" dirty="0">
                          <a:effectLst/>
                          <a:latin typeface="微软雅黑" pitchFamily="34" charset="-122"/>
                          <a:ea typeface="微软雅黑" pitchFamily="34" charset="-122"/>
                        </a:rPr>
                        <a:t>list</a:t>
                      </a:r>
                      <a:r>
                        <a:rPr lang="zh-CN" sz="1600" kern="0" dirty="0">
                          <a:effectLst/>
                          <a:latin typeface="微软雅黑" pitchFamily="34" charset="-122"/>
                          <a:ea typeface="微软雅黑" pitchFamily="34" charset="-122"/>
                        </a:rPr>
                        <a:t>的数据。表示</a:t>
                      </a:r>
                      <a:r>
                        <a:rPr lang="en-US" sz="1600" kern="0" dirty="0" err="1">
                          <a:effectLst/>
                          <a:latin typeface="微软雅黑" pitchFamily="34" charset="-122"/>
                          <a:ea typeface="微软雅黑" pitchFamily="34" charset="-122"/>
                        </a:rPr>
                        <a:t>DataFrame</a:t>
                      </a:r>
                      <a:r>
                        <a:rPr lang="zh-CN" sz="1600" kern="0" dirty="0">
                          <a:effectLst/>
                          <a:latin typeface="微软雅黑" pitchFamily="34" charset="-122"/>
                          <a:ea typeface="微软雅黑" pitchFamily="34" charset="-122"/>
                        </a:rPr>
                        <a:t>中需要编码的列名。默认为</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，表示对所有</a:t>
                      </a:r>
                      <a:r>
                        <a:rPr lang="en-US" sz="1600" kern="0" dirty="0">
                          <a:effectLst/>
                          <a:latin typeface="微软雅黑" pitchFamily="34" charset="-122"/>
                          <a:ea typeface="微软雅黑" pitchFamily="34" charset="-122"/>
                        </a:rPr>
                        <a:t>object</a:t>
                      </a:r>
                      <a:r>
                        <a:rPr lang="zh-CN" sz="1600" kern="0" dirty="0">
                          <a:effectLst/>
                          <a:latin typeface="微软雅黑" pitchFamily="34" charset="-122"/>
                          <a:ea typeface="微软雅黑" pitchFamily="34" charset="-122"/>
                        </a:rPr>
                        <a:t>和</a:t>
                      </a:r>
                      <a:r>
                        <a:rPr lang="en-US" sz="1600" kern="0" dirty="0">
                          <a:effectLst/>
                          <a:latin typeface="微软雅黑" pitchFamily="34" charset="-122"/>
                          <a:ea typeface="微软雅黑" pitchFamily="34" charset="-122"/>
                        </a:rPr>
                        <a:t>category</a:t>
                      </a:r>
                      <a:r>
                        <a:rPr lang="zh-CN" sz="1600" kern="0" dirty="0">
                          <a:effectLst/>
                          <a:latin typeface="微软雅黑" pitchFamily="34" charset="-122"/>
                          <a:ea typeface="微软雅黑" pitchFamily="34" charset="-122"/>
                        </a:rPr>
                        <a:t>类型进行编码。</a:t>
                      </a:r>
                      <a:endParaRPr lang="zh-CN" sz="1600" kern="100" dirty="0">
                        <a:effectLst/>
                        <a:latin typeface="微软雅黑" pitchFamily="34" charset="-122"/>
                        <a:ea typeface="微软雅黑" pitchFamily="34" charset="-122"/>
                        <a:cs typeface="宋体"/>
                      </a:endParaRPr>
                    </a:p>
                  </a:txBody>
                  <a:tcPr marL="23999" marR="23999" marT="0" marB="0" anchor="ctr"/>
                </a:tc>
                <a:extLst>
                  <a:ext uri="{0D108BD9-81ED-4DB2-BD59-A6C34878D82A}">
                    <a16:rowId xmlns:a16="http://schemas.microsoft.com/office/drawing/2014/main" val="10005"/>
                  </a:ext>
                </a:extLst>
              </a:tr>
              <a:tr h="365831">
                <a:tc>
                  <a:txBody>
                    <a:bodyPr/>
                    <a:lstStyle/>
                    <a:p>
                      <a:pPr algn="ctr">
                        <a:lnSpc>
                          <a:spcPct val="150000"/>
                        </a:lnSpc>
                        <a:spcAft>
                          <a:spcPts val="0"/>
                        </a:spcAft>
                      </a:pPr>
                      <a:r>
                        <a:rPr lang="en-US" sz="1600" b="0" kern="0" dirty="0">
                          <a:effectLst/>
                          <a:latin typeface="微软雅黑" pitchFamily="34" charset="-122"/>
                          <a:ea typeface="微软雅黑" pitchFamily="34" charset="-122"/>
                        </a:rPr>
                        <a:t>sparse</a:t>
                      </a:r>
                      <a:endParaRPr lang="zh-CN" sz="1600" b="0" kern="100" dirty="0">
                        <a:effectLst/>
                        <a:latin typeface="微软雅黑" pitchFamily="34" charset="-122"/>
                        <a:ea typeface="微软雅黑" pitchFamily="34" charset="-122"/>
                        <a:cs typeface="宋体"/>
                      </a:endParaRPr>
                    </a:p>
                  </a:txBody>
                  <a:tcPr marL="23999" marR="23999"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boolean</a:t>
                      </a:r>
                      <a:r>
                        <a:rPr lang="zh-CN" sz="1600" kern="0">
                          <a:effectLst/>
                          <a:latin typeface="微软雅黑" pitchFamily="34" charset="-122"/>
                          <a:ea typeface="微软雅黑" pitchFamily="34" charset="-122"/>
                        </a:rPr>
                        <a:t>。表示虚拟列是否是稀疏的。默认为</a:t>
                      </a:r>
                      <a:r>
                        <a:rPr lang="en-US" sz="1600" kern="0">
                          <a:effectLst/>
                          <a:latin typeface="微软雅黑" pitchFamily="34" charset="-122"/>
                          <a:ea typeface="微软雅黑" pitchFamily="34" charset="-122"/>
                        </a:rPr>
                        <a:t>False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23999" marR="23999" marT="0" marB="0" anchor="ctr"/>
                </a:tc>
                <a:extLst>
                  <a:ext uri="{0D108BD9-81ED-4DB2-BD59-A6C34878D82A}">
                    <a16:rowId xmlns:a16="http://schemas.microsoft.com/office/drawing/2014/main" val="10006"/>
                  </a:ext>
                </a:extLst>
              </a:tr>
              <a:tr h="365831">
                <a:tc>
                  <a:txBody>
                    <a:bodyPr/>
                    <a:lstStyle/>
                    <a:p>
                      <a:pPr algn="ctr">
                        <a:lnSpc>
                          <a:spcPct val="150000"/>
                        </a:lnSpc>
                        <a:spcAft>
                          <a:spcPts val="0"/>
                        </a:spcAft>
                      </a:pPr>
                      <a:r>
                        <a:rPr lang="en-US" sz="1600" b="0" kern="0" dirty="0" err="1">
                          <a:effectLst/>
                          <a:latin typeface="微软雅黑" pitchFamily="34" charset="-122"/>
                          <a:ea typeface="微软雅黑" pitchFamily="34" charset="-122"/>
                        </a:rPr>
                        <a:t>drop_first</a:t>
                      </a:r>
                      <a:endParaRPr lang="zh-CN" sz="1600" b="0" kern="100" dirty="0">
                        <a:effectLst/>
                        <a:latin typeface="微软雅黑" pitchFamily="34" charset="-122"/>
                        <a:ea typeface="微软雅黑" pitchFamily="34" charset="-122"/>
                        <a:cs typeface="宋体"/>
                      </a:endParaRPr>
                    </a:p>
                  </a:txBody>
                  <a:tcPr marL="23999" marR="23999"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boolean</a:t>
                      </a:r>
                      <a:r>
                        <a:rPr lang="zh-CN" sz="1600" kern="0" dirty="0">
                          <a:effectLst/>
                          <a:latin typeface="微软雅黑" pitchFamily="34" charset="-122"/>
                          <a:ea typeface="微软雅黑" pitchFamily="34" charset="-122"/>
                        </a:rPr>
                        <a:t>。表示是否通过从</a:t>
                      </a:r>
                      <a:r>
                        <a:rPr lang="en-US" sz="1600" kern="0" dirty="0">
                          <a:effectLst/>
                          <a:latin typeface="微软雅黑" pitchFamily="34" charset="-122"/>
                          <a:ea typeface="微软雅黑" pitchFamily="34" charset="-122"/>
                        </a:rPr>
                        <a:t>k</a:t>
                      </a:r>
                      <a:r>
                        <a:rPr lang="zh-CN" sz="1600" kern="0" dirty="0">
                          <a:effectLst/>
                          <a:latin typeface="微软雅黑" pitchFamily="34" charset="-122"/>
                          <a:ea typeface="微软雅黑" pitchFamily="34" charset="-122"/>
                        </a:rPr>
                        <a:t>个分类级别中删除第一级来获得</a:t>
                      </a:r>
                      <a:r>
                        <a:rPr lang="en-US" sz="1600" kern="0" dirty="0">
                          <a:effectLst/>
                          <a:latin typeface="微软雅黑" pitchFamily="34" charset="-122"/>
                          <a:ea typeface="微软雅黑" pitchFamily="34" charset="-122"/>
                        </a:rPr>
                        <a:t>k-1</a:t>
                      </a:r>
                      <a:r>
                        <a:rPr lang="zh-CN" sz="1600" kern="0" dirty="0">
                          <a:effectLst/>
                          <a:latin typeface="微软雅黑" pitchFamily="34" charset="-122"/>
                          <a:ea typeface="微软雅黑" pitchFamily="34" charset="-122"/>
                        </a:rPr>
                        <a:t>个分类级别。默认为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23999" marR="23999"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a:extLst>
              <a:ext uri="{FF2B5EF4-FFF2-40B4-BE49-F238E27FC236}">
                <a16:creationId xmlns:a16="http://schemas.microsoft.com/office/drawing/2014/main" id="{0337D78D-8008-43F1-BDFC-77E2EF1A03C7}"/>
              </a:ext>
            </a:extLst>
          </p:cNvPr>
          <p:cNvSpPr>
            <a:spLocks noGrp="1"/>
          </p:cNvSpPr>
          <p:nvPr>
            <p:ph idx="1"/>
          </p:nvPr>
        </p:nvSpPr>
        <p:spPr>
          <a:xfrm>
            <a:off x="423863" y="1754188"/>
            <a:ext cx="11285537" cy="4370387"/>
          </a:xfrm>
        </p:spPr>
        <p:txBody>
          <a:bodyPr/>
          <a:lstStyle/>
          <a:p>
            <a:pPr marL="361950" indent="-361950"/>
            <a:r>
              <a:rPr lang="zh-CN" altLang="zh-CN"/>
              <a:t>对于一个类别型特征，若其取值有</a:t>
            </a:r>
            <a:r>
              <a:rPr lang="en-US" altLang="zh-CN"/>
              <a:t>m</a:t>
            </a:r>
            <a:r>
              <a:rPr lang="zh-CN" altLang="zh-CN"/>
              <a:t>个，则经过哑变量处理后就变成了</a:t>
            </a:r>
            <a:r>
              <a:rPr lang="en-US" altLang="zh-CN"/>
              <a:t>m</a:t>
            </a:r>
            <a:r>
              <a:rPr lang="zh-CN" altLang="zh-CN"/>
              <a:t>个二元特征，并且这些特征互斥，每次只有一个激活，这使得数据变得稀疏。</a:t>
            </a:r>
          </a:p>
          <a:p>
            <a:pPr marL="361950" indent="-361950"/>
            <a:r>
              <a:rPr lang="zh-CN" altLang="zh-CN"/>
              <a:t>对类别型特征进行哑变量处理主要解决了部分算法模型无法处理类别型数据的问题，这在一定程度上起到了扩充特征的作用。由于数据变成了稀疏矩阵的形式，因此也加速了算法模型的运算速度。</a:t>
            </a:r>
            <a:endParaRPr lang="zh-CN" altLang="en-US"/>
          </a:p>
        </p:txBody>
      </p:sp>
      <p:sp>
        <p:nvSpPr>
          <p:cNvPr id="41987" name="标题 2">
            <a:extLst>
              <a:ext uri="{FF2B5EF4-FFF2-40B4-BE49-F238E27FC236}">
                <a16:creationId xmlns:a16="http://schemas.microsoft.com/office/drawing/2014/main" id="{72548BEA-231A-4115-BB91-AFEEF1FFDCE5}"/>
              </a:ext>
            </a:extLst>
          </p:cNvPr>
          <p:cNvSpPr>
            <a:spLocks noGrp="1"/>
          </p:cNvSpPr>
          <p:nvPr>
            <p:ph type="title"/>
          </p:nvPr>
        </p:nvSpPr>
        <p:spPr/>
        <p:txBody>
          <a:bodyPr/>
          <a:lstStyle/>
          <a:p>
            <a:r>
              <a:rPr lang="zh-CN" altLang="en-US"/>
              <a:t>哑变量处理类别数据</a:t>
            </a:r>
          </a:p>
        </p:txBody>
      </p:sp>
      <p:sp>
        <p:nvSpPr>
          <p:cNvPr id="41988" name="内容占位符 3">
            <a:extLst>
              <a:ext uri="{FF2B5EF4-FFF2-40B4-BE49-F238E27FC236}">
                <a16:creationId xmlns:a16="http://schemas.microsoft.com/office/drawing/2014/main" id="{B5F174BE-656A-4E91-98B5-C7272F70D7EF}"/>
              </a:ext>
            </a:extLst>
          </p:cNvPr>
          <p:cNvSpPr>
            <a:spLocks noGrp="1"/>
          </p:cNvSpPr>
          <p:nvPr>
            <p:ph idx="10"/>
          </p:nvPr>
        </p:nvSpPr>
        <p:spPr/>
        <p:txBody>
          <a:bodyPr/>
          <a:lstStyle/>
          <a:p>
            <a:r>
              <a:rPr b="1"/>
              <a:t>哑变量处理的特点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a:extLst>
              <a:ext uri="{FF2B5EF4-FFF2-40B4-BE49-F238E27FC236}">
                <a16:creationId xmlns:a16="http://schemas.microsoft.com/office/drawing/2014/main" id="{25282B59-59BA-40F6-8039-0AE5F045CC8B}"/>
              </a:ext>
            </a:extLst>
          </p:cNvPr>
          <p:cNvSpPr>
            <a:spLocks noGrp="1"/>
          </p:cNvSpPr>
          <p:nvPr>
            <p:ph idx="1"/>
          </p:nvPr>
        </p:nvSpPr>
        <p:spPr>
          <a:xfrm>
            <a:off x="423863" y="1754188"/>
            <a:ext cx="6689725" cy="4370387"/>
          </a:xfrm>
        </p:spPr>
        <p:txBody>
          <a:bodyPr/>
          <a:lstStyle/>
          <a:p>
            <a:pPr marL="361950" indent="-361950"/>
            <a:r>
              <a:rPr lang="zh-CN" altLang="zh-CN"/>
              <a:t>某些模型算法，特别是某些分类算法如</a:t>
            </a:r>
            <a:r>
              <a:rPr lang="en-US" altLang="zh-CN"/>
              <a:t>ID3</a:t>
            </a:r>
            <a:r>
              <a:rPr lang="zh-CN" altLang="zh-CN"/>
              <a:t>决策树算法和</a:t>
            </a:r>
            <a:r>
              <a:rPr lang="en-US" altLang="zh-CN"/>
              <a:t>Apriori</a:t>
            </a:r>
            <a:r>
              <a:rPr lang="zh-CN" altLang="zh-CN"/>
              <a:t>算法等，要求数据是离散的，此时就需要将连续型特征（数值型）变换成离散型特征（类别型）</a:t>
            </a:r>
            <a:r>
              <a:rPr lang="zh-CN" altLang="en-US"/>
              <a:t>。</a:t>
            </a:r>
            <a:endParaRPr lang="en-US" altLang="zh-CN"/>
          </a:p>
          <a:p>
            <a:pPr marL="361950" indent="-361950"/>
            <a:r>
              <a:rPr lang="zh-CN" altLang="zh-CN"/>
              <a:t>连续特征的离散化就是在数据的取值范围内设定若干个离散的划分点，将取值范围划分为一些离散化的区间，最后用不同的符号或整数值代表落在每个子区间中的数据值。</a:t>
            </a:r>
            <a:endParaRPr lang="en-US" altLang="zh-CN"/>
          </a:p>
          <a:p>
            <a:pPr marL="361950" indent="-361950"/>
            <a:r>
              <a:rPr lang="zh-CN" altLang="zh-CN"/>
              <a:t>因此离散化涉及两个子任务，即确定分类数以及如何将连续型数据映射到这些类别型数据上。其原理如</a:t>
            </a:r>
            <a:r>
              <a:rPr lang="zh-CN" altLang="en-US"/>
              <a:t>图。</a:t>
            </a:r>
          </a:p>
        </p:txBody>
      </p:sp>
      <p:sp>
        <p:nvSpPr>
          <p:cNvPr id="43011" name="标题 2">
            <a:extLst>
              <a:ext uri="{FF2B5EF4-FFF2-40B4-BE49-F238E27FC236}">
                <a16:creationId xmlns:a16="http://schemas.microsoft.com/office/drawing/2014/main" id="{2CE8E2DD-513A-4F80-A500-9F0276FC066E}"/>
              </a:ext>
            </a:extLst>
          </p:cNvPr>
          <p:cNvSpPr>
            <a:spLocks noGrp="1"/>
          </p:cNvSpPr>
          <p:nvPr>
            <p:ph type="title"/>
          </p:nvPr>
        </p:nvSpPr>
        <p:spPr/>
        <p:txBody>
          <a:bodyPr/>
          <a:lstStyle/>
          <a:p>
            <a:r>
              <a:rPr lang="zh-CN" altLang="en-US"/>
              <a:t>离散化连续型数据</a:t>
            </a:r>
          </a:p>
        </p:txBody>
      </p:sp>
      <p:sp>
        <p:nvSpPr>
          <p:cNvPr id="43012" name="内容占位符 3">
            <a:extLst>
              <a:ext uri="{FF2B5EF4-FFF2-40B4-BE49-F238E27FC236}">
                <a16:creationId xmlns:a16="http://schemas.microsoft.com/office/drawing/2014/main" id="{7C3E3907-5786-45FC-A2D1-F199D81E7E6E}"/>
              </a:ext>
            </a:extLst>
          </p:cNvPr>
          <p:cNvSpPr>
            <a:spLocks noGrp="1"/>
          </p:cNvSpPr>
          <p:nvPr>
            <p:ph idx="10"/>
          </p:nvPr>
        </p:nvSpPr>
        <p:spPr/>
        <p:txBody>
          <a:bodyPr/>
          <a:lstStyle/>
          <a:p>
            <a:r>
              <a:rPr b="1"/>
              <a:t>离散化</a:t>
            </a:r>
          </a:p>
        </p:txBody>
      </p:sp>
      <p:pic>
        <p:nvPicPr>
          <p:cNvPr id="43013" name="Picture 2">
            <a:extLst>
              <a:ext uri="{FF2B5EF4-FFF2-40B4-BE49-F238E27FC236}">
                <a16:creationId xmlns:a16="http://schemas.microsoft.com/office/drawing/2014/main" id="{ED59F610-62D7-4E0D-BB4A-DCC8B2B0C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122" y="1460845"/>
            <a:ext cx="2636078" cy="35259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1C3F50-5967-40C9-B9D0-8867DC518280}"/>
              </a:ext>
            </a:extLst>
          </p:cNvPr>
          <p:cNvSpPr>
            <a:spLocks noGrp="1"/>
          </p:cNvSpPr>
          <p:nvPr>
            <p:ph idx="1"/>
          </p:nvPr>
        </p:nvSpPr>
        <p:spPr/>
        <p:txBody>
          <a:bodyPr/>
          <a:lstStyle/>
          <a:p>
            <a:pPr>
              <a:defRPr/>
            </a:pPr>
            <a:r>
              <a:rPr lang="zh-CN" altLang="zh-CN" dirty="0"/>
              <a:t>将数据的值域分成具有相同宽度的区间，区间的个数由数据本身的特点决定或者用户指定，与制作频率分布表类似。</a:t>
            </a:r>
            <a:r>
              <a:rPr lang="en-US" altLang="zh-CN" dirty="0"/>
              <a:t>pandas</a:t>
            </a:r>
            <a:r>
              <a:rPr lang="zh-CN" altLang="zh-CN" dirty="0"/>
              <a:t>提供了</a:t>
            </a:r>
            <a:r>
              <a:rPr lang="en-US" altLang="zh-CN" dirty="0"/>
              <a:t>cut</a:t>
            </a:r>
            <a:r>
              <a:rPr lang="zh-CN" altLang="zh-CN" dirty="0"/>
              <a:t>函数，可以进行连续型数据的等宽离散化，其基础语法格式如下。</a:t>
            </a:r>
            <a:endParaRPr lang="en-US" altLang="zh-CN" dirty="0"/>
          </a:p>
          <a:p>
            <a:pPr marL="360000" indent="0">
              <a:buFont typeface="Wingdings" panose="05000000000000000000" pitchFamily="2" charset="2"/>
              <a:buNone/>
              <a:defRPr/>
            </a:pPr>
            <a:r>
              <a:rPr lang="en-US" altLang="zh-CN" sz="2200" i="1" dirty="0" err="1">
                <a:latin typeface="Times New Roman" pitchFamily="18" charset="0"/>
              </a:rPr>
              <a:t>pandas.</a:t>
            </a:r>
            <a:r>
              <a:rPr lang="en-US" altLang="zh-CN" sz="2200" b="1" i="1" dirty="0" err="1">
                <a:latin typeface="Times New Roman" pitchFamily="18" charset="0"/>
              </a:rPr>
              <a:t>cut</a:t>
            </a:r>
            <a:r>
              <a:rPr lang="en-US" altLang="zh-CN" sz="2200" i="1" dirty="0">
                <a:latin typeface="Times New Roman" pitchFamily="18" charset="0"/>
              </a:rPr>
              <a:t>(x, bins, right=True, labels=None, </a:t>
            </a:r>
            <a:r>
              <a:rPr lang="en-US" altLang="zh-CN" sz="2200" i="1" dirty="0" err="1">
                <a:latin typeface="Times New Roman" pitchFamily="18" charset="0"/>
              </a:rPr>
              <a:t>retbins</a:t>
            </a:r>
            <a:r>
              <a:rPr lang="en-US" altLang="zh-CN" sz="2200" i="1" dirty="0">
                <a:latin typeface="Times New Roman" pitchFamily="18" charset="0"/>
              </a:rPr>
              <a:t>=False, precision=3, </a:t>
            </a:r>
            <a:r>
              <a:rPr lang="en-US" altLang="zh-CN" sz="2200" i="1" dirty="0" err="1">
                <a:latin typeface="Times New Roman" pitchFamily="18" charset="0"/>
              </a:rPr>
              <a:t>include_lowest</a:t>
            </a:r>
            <a:r>
              <a:rPr lang="en-US" altLang="zh-CN" sz="2200" i="1" dirty="0">
                <a:latin typeface="Times New Roman" pitchFamily="18" charset="0"/>
              </a:rPr>
              <a:t>=False)</a:t>
            </a:r>
            <a:endParaRPr lang="zh-CN" altLang="en-US" sz="2200" dirty="0">
              <a:latin typeface="Times New Roman" pitchFamily="18" charset="0"/>
            </a:endParaRPr>
          </a:p>
        </p:txBody>
      </p:sp>
      <p:sp>
        <p:nvSpPr>
          <p:cNvPr id="44035" name="标题 2">
            <a:extLst>
              <a:ext uri="{FF2B5EF4-FFF2-40B4-BE49-F238E27FC236}">
                <a16:creationId xmlns:a16="http://schemas.microsoft.com/office/drawing/2014/main" id="{B01DA92A-952D-4B35-BE20-247125BB3C22}"/>
              </a:ext>
            </a:extLst>
          </p:cNvPr>
          <p:cNvSpPr>
            <a:spLocks noGrp="1"/>
          </p:cNvSpPr>
          <p:nvPr>
            <p:ph type="title"/>
          </p:nvPr>
        </p:nvSpPr>
        <p:spPr/>
        <p:txBody>
          <a:bodyPr/>
          <a:lstStyle/>
          <a:p>
            <a:r>
              <a:rPr lang="zh-CN" altLang="en-US"/>
              <a:t>离散化连续型数据</a:t>
            </a:r>
          </a:p>
        </p:txBody>
      </p:sp>
      <p:sp>
        <p:nvSpPr>
          <p:cNvPr id="44036" name="内容占位符 3">
            <a:extLst>
              <a:ext uri="{FF2B5EF4-FFF2-40B4-BE49-F238E27FC236}">
                <a16:creationId xmlns:a16="http://schemas.microsoft.com/office/drawing/2014/main" id="{F33EAB7A-2475-4E4E-BAAB-1CDD01C8E1B3}"/>
              </a:ext>
            </a:extLst>
          </p:cNvPr>
          <p:cNvSpPr>
            <a:spLocks noGrp="1"/>
          </p:cNvSpPr>
          <p:nvPr>
            <p:ph idx="10"/>
          </p:nvPr>
        </p:nvSpPr>
        <p:spPr/>
        <p:txBody>
          <a:bodyPr/>
          <a:lstStyle/>
          <a:p>
            <a:r>
              <a:rPr lang="en-US" altLang="zh-CN" b="1"/>
              <a:t>1. </a:t>
            </a:r>
            <a:r>
              <a:rPr b="1"/>
              <a:t>等宽法</a:t>
            </a:r>
          </a:p>
        </p:txBody>
      </p:sp>
      <p:graphicFrame>
        <p:nvGraphicFramePr>
          <p:cNvPr id="5" name="表格 4">
            <a:extLst>
              <a:ext uri="{FF2B5EF4-FFF2-40B4-BE49-F238E27FC236}">
                <a16:creationId xmlns:a16="http://schemas.microsoft.com/office/drawing/2014/main" id="{7140ABB2-6A50-4597-889E-87736F7D312F}"/>
              </a:ext>
            </a:extLst>
          </p:cNvPr>
          <p:cNvGraphicFramePr>
            <a:graphicFrameLocks noGrp="1"/>
          </p:cNvGraphicFramePr>
          <p:nvPr>
            <p:extLst>
              <p:ext uri="{D42A27DB-BD31-4B8C-83A1-F6EECF244321}">
                <p14:modId xmlns:p14="http://schemas.microsoft.com/office/powerpoint/2010/main" val="548557860"/>
              </p:ext>
            </p:extLst>
          </p:nvPr>
        </p:nvGraphicFramePr>
        <p:xfrm>
          <a:off x="254877" y="4102167"/>
          <a:ext cx="7954203" cy="2755833"/>
        </p:xfrm>
        <a:graphic>
          <a:graphicData uri="http://schemas.openxmlformats.org/drawingml/2006/table">
            <a:tbl>
              <a:tblPr firstRow="1" firstCol="1" bandRow="1">
                <a:tableStyleId>{5C22544A-7EE6-4342-B048-85BDC9FD1C3A}</a:tableStyleId>
              </a:tblPr>
              <a:tblGrid>
                <a:gridCol w="1054405">
                  <a:extLst>
                    <a:ext uri="{9D8B030D-6E8A-4147-A177-3AD203B41FA5}">
                      <a16:colId xmlns:a16="http://schemas.microsoft.com/office/drawing/2014/main" val="20000"/>
                    </a:ext>
                  </a:extLst>
                </a:gridCol>
                <a:gridCol w="6899798">
                  <a:extLst>
                    <a:ext uri="{9D8B030D-6E8A-4147-A177-3AD203B41FA5}">
                      <a16:colId xmlns:a16="http://schemas.microsoft.com/office/drawing/2014/main" val="20001"/>
                    </a:ext>
                  </a:extLst>
                </a:gridCol>
              </a:tblGrid>
              <a:tr h="344479">
                <a:tc>
                  <a:txBody>
                    <a:bodyPr/>
                    <a:lstStyle/>
                    <a:p>
                      <a:pPr algn="ctr">
                        <a:lnSpc>
                          <a:spcPct val="150000"/>
                        </a:lnSpc>
                        <a:spcAft>
                          <a:spcPts val="0"/>
                        </a:spcAft>
                      </a:pPr>
                      <a:r>
                        <a:rPr lang="zh-CN" sz="1400" kern="0" dirty="0">
                          <a:effectLst/>
                          <a:latin typeface="微软雅黑" pitchFamily="34" charset="-122"/>
                          <a:ea typeface="微软雅黑" pitchFamily="34" charset="-122"/>
                        </a:rPr>
                        <a:t>参数名称</a:t>
                      </a:r>
                      <a:endParaRPr lang="zh-CN" sz="1400" kern="100" dirty="0">
                        <a:effectLst/>
                        <a:latin typeface="微软雅黑" pitchFamily="34" charset="-122"/>
                        <a:ea typeface="微软雅黑" pitchFamily="34" charset="-122"/>
                        <a:cs typeface="宋体"/>
                      </a:endParaRPr>
                    </a:p>
                  </a:txBody>
                  <a:tcPr marL="30964" marR="30964" marT="0" marB="0" anchor="ctr"/>
                </a:tc>
                <a:tc>
                  <a:txBody>
                    <a:bodyPr/>
                    <a:lstStyle/>
                    <a:p>
                      <a:pPr algn="ctr">
                        <a:lnSpc>
                          <a:spcPct val="150000"/>
                        </a:lnSpc>
                        <a:spcAft>
                          <a:spcPts val="0"/>
                        </a:spcAft>
                      </a:pPr>
                      <a:r>
                        <a:rPr lang="zh-CN" sz="1400" kern="0" dirty="0">
                          <a:effectLst/>
                          <a:latin typeface="微软雅黑" pitchFamily="34" charset="-122"/>
                          <a:ea typeface="微软雅黑" pitchFamily="34" charset="-122"/>
                        </a:rPr>
                        <a:t>说明</a:t>
                      </a:r>
                      <a:endParaRPr lang="zh-CN" sz="1400" kern="100" dirty="0">
                        <a:effectLst/>
                        <a:latin typeface="微软雅黑" pitchFamily="34" charset="-122"/>
                        <a:ea typeface="微软雅黑" pitchFamily="34" charset="-122"/>
                        <a:cs typeface="宋体"/>
                      </a:endParaRPr>
                    </a:p>
                  </a:txBody>
                  <a:tcPr marL="30964" marR="30964" marT="0" marB="0" anchor="ctr"/>
                </a:tc>
                <a:extLst>
                  <a:ext uri="{0D108BD9-81ED-4DB2-BD59-A6C34878D82A}">
                    <a16:rowId xmlns:a16="http://schemas.microsoft.com/office/drawing/2014/main" val="10000"/>
                  </a:ext>
                </a:extLst>
              </a:tr>
              <a:tr h="344479">
                <a:tc>
                  <a:txBody>
                    <a:bodyPr/>
                    <a:lstStyle/>
                    <a:p>
                      <a:pPr algn="ctr">
                        <a:lnSpc>
                          <a:spcPct val="150000"/>
                        </a:lnSpc>
                        <a:spcAft>
                          <a:spcPts val="0"/>
                        </a:spcAft>
                      </a:pPr>
                      <a:r>
                        <a:rPr lang="en-US" sz="1400" kern="0">
                          <a:effectLst/>
                          <a:latin typeface="微软雅黑" pitchFamily="34" charset="-122"/>
                          <a:ea typeface="微软雅黑" pitchFamily="34" charset="-122"/>
                        </a:rPr>
                        <a:t>x</a:t>
                      </a:r>
                      <a:endParaRPr lang="zh-CN" sz="1400" kern="100">
                        <a:effectLst/>
                        <a:latin typeface="微软雅黑" pitchFamily="34" charset="-122"/>
                        <a:ea typeface="微软雅黑" pitchFamily="34" charset="-122"/>
                        <a:cs typeface="宋体"/>
                      </a:endParaRPr>
                    </a:p>
                  </a:txBody>
                  <a:tcPr marL="30964" marR="30964" marT="0" marB="0" anchor="ctr"/>
                </a:tc>
                <a:tc>
                  <a:txBody>
                    <a:bodyPr/>
                    <a:lstStyle/>
                    <a:p>
                      <a:pPr algn="just">
                        <a:lnSpc>
                          <a:spcPct val="150000"/>
                        </a:lnSpc>
                        <a:spcAft>
                          <a:spcPts val="0"/>
                        </a:spcAft>
                      </a:pPr>
                      <a:r>
                        <a:rPr lang="zh-CN" sz="1400" kern="0">
                          <a:effectLst/>
                          <a:latin typeface="微软雅黑" pitchFamily="34" charset="-122"/>
                          <a:ea typeface="微软雅黑" pitchFamily="34" charset="-122"/>
                        </a:rPr>
                        <a:t>接收数组或</a:t>
                      </a:r>
                      <a:r>
                        <a:rPr lang="en-US" sz="1400" kern="0">
                          <a:effectLst/>
                          <a:latin typeface="微软雅黑" pitchFamily="34" charset="-122"/>
                          <a:ea typeface="微软雅黑" pitchFamily="34" charset="-122"/>
                        </a:rPr>
                        <a:t>Series</a:t>
                      </a:r>
                      <a:r>
                        <a:rPr lang="zh-CN" sz="1400" kern="0">
                          <a:effectLst/>
                          <a:latin typeface="微软雅黑" pitchFamily="34" charset="-122"/>
                          <a:ea typeface="微软雅黑" pitchFamily="34" charset="-122"/>
                        </a:rPr>
                        <a:t>。代表需要进行离散化处理的数据。无默认。</a:t>
                      </a:r>
                      <a:endParaRPr lang="zh-CN" sz="1400" kern="100">
                        <a:effectLst/>
                        <a:latin typeface="微软雅黑" pitchFamily="34" charset="-122"/>
                        <a:ea typeface="微软雅黑" pitchFamily="34" charset="-122"/>
                        <a:cs typeface="宋体"/>
                      </a:endParaRPr>
                    </a:p>
                  </a:txBody>
                  <a:tcPr marL="30964" marR="30964" marT="0" marB="0" anchor="ctr"/>
                </a:tc>
                <a:extLst>
                  <a:ext uri="{0D108BD9-81ED-4DB2-BD59-A6C34878D82A}">
                    <a16:rowId xmlns:a16="http://schemas.microsoft.com/office/drawing/2014/main" val="10001"/>
                  </a:ext>
                </a:extLst>
              </a:tr>
              <a:tr h="688959">
                <a:tc>
                  <a:txBody>
                    <a:bodyPr/>
                    <a:lstStyle/>
                    <a:p>
                      <a:pPr algn="ctr">
                        <a:lnSpc>
                          <a:spcPct val="150000"/>
                        </a:lnSpc>
                        <a:spcAft>
                          <a:spcPts val="0"/>
                        </a:spcAft>
                      </a:pPr>
                      <a:r>
                        <a:rPr lang="en-US" sz="1400" kern="0">
                          <a:effectLst/>
                          <a:latin typeface="微软雅黑" pitchFamily="34" charset="-122"/>
                          <a:ea typeface="微软雅黑" pitchFamily="34" charset="-122"/>
                        </a:rPr>
                        <a:t>bins</a:t>
                      </a:r>
                      <a:endParaRPr lang="zh-CN" sz="1400" kern="100">
                        <a:effectLst/>
                        <a:latin typeface="微软雅黑" pitchFamily="34" charset="-122"/>
                        <a:ea typeface="微软雅黑" pitchFamily="34" charset="-122"/>
                        <a:cs typeface="宋体"/>
                      </a:endParaRPr>
                    </a:p>
                  </a:txBody>
                  <a:tcPr marL="30964" marR="30964" marT="0" marB="0" anchor="ctr"/>
                </a:tc>
                <a:tc>
                  <a:txBody>
                    <a:bodyPr/>
                    <a:lstStyle/>
                    <a:p>
                      <a:pPr algn="just">
                        <a:lnSpc>
                          <a:spcPct val="150000"/>
                        </a:lnSpc>
                        <a:spcAft>
                          <a:spcPts val="0"/>
                        </a:spcAft>
                      </a:pPr>
                      <a:r>
                        <a:rPr lang="zh-CN" sz="1400" kern="0" dirty="0">
                          <a:effectLst/>
                          <a:latin typeface="微软雅黑" pitchFamily="34" charset="-122"/>
                          <a:ea typeface="微软雅黑" pitchFamily="34" charset="-122"/>
                        </a:rPr>
                        <a:t>接收</a:t>
                      </a:r>
                      <a:r>
                        <a:rPr lang="en-US" sz="1400" kern="0" dirty="0" err="1">
                          <a:effectLst/>
                          <a:latin typeface="微软雅黑" pitchFamily="34" charset="-122"/>
                          <a:ea typeface="微软雅黑" pitchFamily="34" charset="-122"/>
                        </a:rPr>
                        <a:t>int</a:t>
                      </a:r>
                      <a:r>
                        <a:rPr lang="zh-CN" sz="1400" kern="0" dirty="0">
                          <a:effectLst/>
                          <a:latin typeface="微软雅黑" pitchFamily="34" charset="-122"/>
                          <a:ea typeface="微软雅黑" pitchFamily="34" charset="-122"/>
                        </a:rPr>
                        <a:t>，</a:t>
                      </a:r>
                      <a:r>
                        <a:rPr lang="en-US" sz="1400" kern="0" dirty="0">
                          <a:effectLst/>
                          <a:latin typeface="微软雅黑" pitchFamily="34" charset="-122"/>
                          <a:ea typeface="微软雅黑" pitchFamily="34" charset="-122"/>
                        </a:rPr>
                        <a:t>list</a:t>
                      </a:r>
                      <a:r>
                        <a:rPr lang="zh-CN" sz="1400" kern="0" dirty="0">
                          <a:effectLst/>
                          <a:latin typeface="微软雅黑" pitchFamily="34" charset="-122"/>
                          <a:ea typeface="微软雅黑" pitchFamily="34" charset="-122"/>
                        </a:rPr>
                        <a:t>，</a:t>
                      </a:r>
                      <a:r>
                        <a:rPr lang="en-US" sz="1400" kern="0" dirty="0">
                          <a:effectLst/>
                          <a:latin typeface="微软雅黑" pitchFamily="34" charset="-122"/>
                          <a:ea typeface="微软雅黑" pitchFamily="34" charset="-122"/>
                        </a:rPr>
                        <a:t>array</a:t>
                      </a:r>
                      <a:r>
                        <a:rPr lang="zh-CN" sz="1400" kern="0" dirty="0">
                          <a:effectLst/>
                          <a:latin typeface="微软雅黑" pitchFamily="34" charset="-122"/>
                          <a:ea typeface="微软雅黑" pitchFamily="34" charset="-122"/>
                        </a:rPr>
                        <a:t>，</a:t>
                      </a:r>
                      <a:r>
                        <a:rPr lang="en-US" sz="1400" kern="0" dirty="0">
                          <a:effectLst/>
                          <a:latin typeface="微软雅黑" pitchFamily="34" charset="-122"/>
                          <a:ea typeface="微软雅黑" pitchFamily="34" charset="-122"/>
                        </a:rPr>
                        <a:t>tuple</a:t>
                      </a:r>
                      <a:r>
                        <a:rPr lang="zh-CN" sz="1400" kern="0" dirty="0">
                          <a:effectLst/>
                          <a:latin typeface="微软雅黑" pitchFamily="34" charset="-122"/>
                          <a:ea typeface="微软雅黑" pitchFamily="34" charset="-122"/>
                        </a:rPr>
                        <a:t>。若为</a:t>
                      </a:r>
                      <a:r>
                        <a:rPr lang="en-US" sz="1400" kern="0" dirty="0" err="1">
                          <a:effectLst/>
                          <a:latin typeface="微软雅黑" pitchFamily="34" charset="-122"/>
                          <a:ea typeface="微软雅黑" pitchFamily="34" charset="-122"/>
                        </a:rPr>
                        <a:t>int</a:t>
                      </a:r>
                      <a:r>
                        <a:rPr lang="zh-CN" sz="1400" kern="0" dirty="0">
                          <a:effectLst/>
                          <a:latin typeface="微软雅黑" pitchFamily="34" charset="-122"/>
                          <a:ea typeface="微软雅黑" pitchFamily="34" charset="-122"/>
                        </a:rPr>
                        <a:t>，代表离散化后的类别数目；若为序列类型的数据，则表示进行切分的区间，每两个数间隔为一个区间。无默认。</a:t>
                      </a:r>
                      <a:endParaRPr lang="zh-CN" sz="1400" kern="100" dirty="0">
                        <a:effectLst/>
                        <a:latin typeface="微软雅黑" pitchFamily="34" charset="-122"/>
                        <a:ea typeface="微软雅黑" pitchFamily="34" charset="-122"/>
                        <a:cs typeface="宋体"/>
                      </a:endParaRPr>
                    </a:p>
                  </a:txBody>
                  <a:tcPr marL="30964" marR="30964" marT="0" marB="0" anchor="ctr"/>
                </a:tc>
                <a:extLst>
                  <a:ext uri="{0D108BD9-81ED-4DB2-BD59-A6C34878D82A}">
                    <a16:rowId xmlns:a16="http://schemas.microsoft.com/office/drawing/2014/main" val="10002"/>
                  </a:ext>
                </a:extLst>
              </a:tr>
              <a:tr h="344479">
                <a:tc>
                  <a:txBody>
                    <a:bodyPr/>
                    <a:lstStyle/>
                    <a:p>
                      <a:pPr algn="ctr">
                        <a:lnSpc>
                          <a:spcPct val="150000"/>
                        </a:lnSpc>
                        <a:spcAft>
                          <a:spcPts val="0"/>
                        </a:spcAft>
                      </a:pPr>
                      <a:r>
                        <a:rPr lang="en-US" sz="1400" kern="0">
                          <a:effectLst/>
                          <a:latin typeface="微软雅黑" pitchFamily="34" charset="-122"/>
                          <a:ea typeface="微软雅黑" pitchFamily="34" charset="-122"/>
                        </a:rPr>
                        <a:t>right</a:t>
                      </a:r>
                      <a:endParaRPr lang="zh-CN" sz="1400" kern="100">
                        <a:effectLst/>
                        <a:latin typeface="微软雅黑" pitchFamily="34" charset="-122"/>
                        <a:ea typeface="微软雅黑" pitchFamily="34" charset="-122"/>
                        <a:cs typeface="宋体"/>
                      </a:endParaRPr>
                    </a:p>
                  </a:txBody>
                  <a:tcPr marL="30964" marR="30964" marT="0" marB="0" anchor="ctr"/>
                </a:tc>
                <a:tc>
                  <a:txBody>
                    <a:bodyPr/>
                    <a:lstStyle/>
                    <a:p>
                      <a:pPr algn="just">
                        <a:lnSpc>
                          <a:spcPct val="150000"/>
                        </a:lnSpc>
                        <a:spcAft>
                          <a:spcPts val="0"/>
                        </a:spcAft>
                      </a:pPr>
                      <a:r>
                        <a:rPr lang="zh-CN" sz="1400" kern="0">
                          <a:effectLst/>
                          <a:latin typeface="微软雅黑" pitchFamily="34" charset="-122"/>
                          <a:ea typeface="微软雅黑" pitchFamily="34" charset="-122"/>
                        </a:rPr>
                        <a:t>接收</a:t>
                      </a:r>
                      <a:r>
                        <a:rPr lang="en-US" sz="1400" kern="0">
                          <a:effectLst/>
                          <a:latin typeface="微软雅黑" pitchFamily="34" charset="-122"/>
                          <a:ea typeface="微软雅黑" pitchFamily="34" charset="-122"/>
                        </a:rPr>
                        <a:t>boolean</a:t>
                      </a:r>
                      <a:r>
                        <a:rPr lang="zh-CN" sz="1400" kern="0">
                          <a:effectLst/>
                          <a:latin typeface="微软雅黑" pitchFamily="34" charset="-122"/>
                          <a:ea typeface="微软雅黑" pitchFamily="34" charset="-122"/>
                        </a:rPr>
                        <a:t>。代表右侧是否为闭区间。默认为</a:t>
                      </a:r>
                      <a:r>
                        <a:rPr lang="en-US" sz="1400" kern="0">
                          <a:effectLst/>
                          <a:latin typeface="微软雅黑" pitchFamily="34" charset="-122"/>
                          <a:ea typeface="微软雅黑" pitchFamily="34" charset="-122"/>
                        </a:rPr>
                        <a:t>True</a:t>
                      </a:r>
                      <a:r>
                        <a:rPr lang="zh-CN" sz="1400" kern="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宋体"/>
                      </a:endParaRPr>
                    </a:p>
                  </a:txBody>
                  <a:tcPr marL="30964" marR="30964" marT="0" marB="0" anchor="ctr"/>
                </a:tc>
                <a:extLst>
                  <a:ext uri="{0D108BD9-81ED-4DB2-BD59-A6C34878D82A}">
                    <a16:rowId xmlns:a16="http://schemas.microsoft.com/office/drawing/2014/main" val="10003"/>
                  </a:ext>
                </a:extLst>
              </a:tr>
              <a:tr h="344479">
                <a:tc>
                  <a:txBody>
                    <a:bodyPr/>
                    <a:lstStyle/>
                    <a:p>
                      <a:pPr algn="ctr">
                        <a:lnSpc>
                          <a:spcPct val="150000"/>
                        </a:lnSpc>
                        <a:spcAft>
                          <a:spcPts val="0"/>
                        </a:spcAft>
                      </a:pPr>
                      <a:r>
                        <a:rPr lang="en-US" sz="1400" kern="0">
                          <a:effectLst/>
                          <a:latin typeface="微软雅黑" pitchFamily="34" charset="-122"/>
                          <a:ea typeface="微软雅黑" pitchFamily="34" charset="-122"/>
                        </a:rPr>
                        <a:t>labels</a:t>
                      </a:r>
                      <a:endParaRPr lang="zh-CN" sz="1400" kern="100">
                        <a:effectLst/>
                        <a:latin typeface="微软雅黑" pitchFamily="34" charset="-122"/>
                        <a:ea typeface="微软雅黑" pitchFamily="34" charset="-122"/>
                        <a:cs typeface="宋体"/>
                      </a:endParaRPr>
                    </a:p>
                  </a:txBody>
                  <a:tcPr marL="30964" marR="30964" marT="0" marB="0" anchor="ctr"/>
                </a:tc>
                <a:tc>
                  <a:txBody>
                    <a:bodyPr/>
                    <a:lstStyle/>
                    <a:p>
                      <a:pPr algn="just">
                        <a:lnSpc>
                          <a:spcPct val="150000"/>
                        </a:lnSpc>
                        <a:spcAft>
                          <a:spcPts val="0"/>
                        </a:spcAft>
                      </a:pPr>
                      <a:r>
                        <a:rPr lang="zh-CN" sz="1400" kern="0">
                          <a:effectLst/>
                          <a:latin typeface="微软雅黑" pitchFamily="34" charset="-122"/>
                          <a:ea typeface="微软雅黑" pitchFamily="34" charset="-122"/>
                        </a:rPr>
                        <a:t>接收</a:t>
                      </a:r>
                      <a:r>
                        <a:rPr lang="en-US" sz="1400" kern="0">
                          <a:effectLst/>
                          <a:latin typeface="微软雅黑" pitchFamily="34" charset="-122"/>
                          <a:ea typeface="微软雅黑" pitchFamily="34" charset="-122"/>
                        </a:rPr>
                        <a:t>list</a:t>
                      </a:r>
                      <a:r>
                        <a:rPr lang="zh-CN" sz="1400" kern="0">
                          <a:effectLst/>
                          <a:latin typeface="微软雅黑" pitchFamily="34" charset="-122"/>
                          <a:ea typeface="微软雅黑" pitchFamily="34" charset="-122"/>
                        </a:rPr>
                        <a:t>，</a:t>
                      </a:r>
                      <a:r>
                        <a:rPr lang="en-US" sz="1400" kern="0">
                          <a:effectLst/>
                          <a:latin typeface="微软雅黑" pitchFamily="34" charset="-122"/>
                          <a:ea typeface="微软雅黑" pitchFamily="34" charset="-122"/>
                        </a:rPr>
                        <a:t>array</a:t>
                      </a:r>
                      <a:r>
                        <a:rPr lang="zh-CN" sz="1400" kern="0">
                          <a:effectLst/>
                          <a:latin typeface="微软雅黑" pitchFamily="34" charset="-122"/>
                          <a:ea typeface="微软雅黑" pitchFamily="34" charset="-122"/>
                        </a:rPr>
                        <a:t>。代表离散化后各个类别的名称。默认为空。</a:t>
                      </a:r>
                      <a:endParaRPr lang="zh-CN" sz="1400" kern="100">
                        <a:effectLst/>
                        <a:latin typeface="微软雅黑" pitchFamily="34" charset="-122"/>
                        <a:ea typeface="微软雅黑" pitchFamily="34" charset="-122"/>
                        <a:cs typeface="宋体"/>
                      </a:endParaRPr>
                    </a:p>
                  </a:txBody>
                  <a:tcPr marL="30964" marR="30964" marT="0" marB="0" anchor="ctr"/>
                </a:tc>
                <a:extLst>
                  <a:ext uri="{0D108BD9-81ED-4DB2-BD59-A6C34878D82A}">
                    <a16:rowId xmlns:a16="http://schemas.microsoft.com/office/drawing/2014/main" val="10004"/>
                  </a:ext>
                </a:extLst>
              </a:tr>
              <a:tr h="344479">
                <a:tc>
                  <a:txBody>
                    <a:bodyPr/>
                    <a:lstStyle/>
                    <a:p>
                      <a:pPr algn="ctr">
                        <a:lnSpc>
                          <a:spcPct val="150000"/>
                        </a:lnSpc>
                        <a:spcAft>
                          <a:spcPts val="0"/>
                        </a:spcAft>
                      </a:pPr>
                      <a:r>
                        <a:rPr lang="en-US" sz="1400" kern="0">
                          <a:effectLst/>
                          <a:latin typeface="微软雅黑" pitchFamily="34" charset="-122"/>
                          <a:ea typeface="微软雅黑" pitchFamily="34" charset="-122"/>
                        </a:rPr>
                        <a:t>retbins</a:t>
                      </a:r>
                      <a:endParaRPr lang="zh-CN" sz="1400" kern="100">
                        <a:effectLst/>
                        <a:latin typeface="微软雅黑" pitchFamily="34" charset="-122"/>
                        <a:ea typeface="微软雅黑" pitchFamily="34" charset="-122"/>
                        <a:cs typeface="宋体"/>
                      </a:endParaRPr>
                    </a:p>
                  </a:txBody>
                  <a:tcPr marL="30964" marR="30964" marT="0" marB="0" anchor="ctr"/>
                </a:tc>
                <a:tc>
                  <a:txBody>
                    <a:bodyPr/>
                    <a:lstStyle/>
                    <a:p>
                      <a:pPr algn="just">
                        <a:lnSpc>
                          <a:spcPct val="150000"/>
                        </a:lnSpc>
                        <a:spcAft>
                          <a:spcPts val="0"/>
                        </a:spcAft>
                      </a:pPr>
                      <a:r>
                        <a:rPr lang="zh-CN" sz="1400" kern="0">
                          <a:effectLst/>
                          <a:latin typeface="微软雅黑" pitchFamily="34" charset="-122"/>
                          <a:ea typeface="微软雅黑" pitchFamily="34" charset="-122"/>
                        </a:rPr>
                        <a:t>接收</a:t>
                      </a:r>
                      <a:r>
                        <a:rPr lang="en-US" sz="1400" kern="0">
                          <a:effectLst/>
                          <a:latin typeface="微软雅黑" pitchFamily="34" charset="-122"/>
                          <a:ea typeface="微软雅黑" pitchFamily="34" charset="-122"/>
                        </a:rPr>
                        <a:t>boolean</a:t>
                      </a:r>
                      <a:r>
                        <a:rPr lang="zh-CN" sz="1400" kern="0">
                          <a:effectLst/>
                          <a:latin typeface="微软雅黑" pitchFamily="34" charset="-122"/>
                          <a:ea typeface="微软雅黑" pitchFamily="34" charset="-122"/>
                        </a:rPr>
                        <a:t>。代表是否返回区间标签。默认为</a:t>
                      </a:r>
                      <a:r>
                        <a:rPr lang="en-US" sz="1400" kern="0">
                          <a:effectLst/>
                          <a:latin typeface="微软雅黑" pitchFamily="34" charset="-122"/>
                          <a:ea typeface="微软雅黑" pitchFamily="34" charset="-122"/>
                        </a:rPr>
                        <a:t>False</a:t>
                      </a:r>
                      <a:r>
                        <a:rPr lang="zh-CN" sz="1400" kern="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宋体"/>
                      </a:endParaRPr>
                    </a:p>
                  </a:txBody>
                  <a:tcPr marL="30964" marR="30964" marT="0" marB="0" anchor="ctr"/>
                </a:tc>
                <a:extLst>
                  <a:ext uri="{0D108BD9-81ED-4DB2-BD59-A6C34878D82A}">
                    <a16:rowId xmlns:a16="http://schemas.microsoft.com/office/drawing/2014/main" val="10005"/>
                  </a:ext>
                </a:extLst>
              </a:tr>
              <a:tr h="344479">
                <a:tc>
                  <a:txBody>
                    <a:bodyPr/>
                    <a:lstStyle/>
                    <a:p>
                      <a:pPr algn="ctr">
                        <a:lnSpc>
                          <a:spcPct val="150000"/>
                        </a:lnSpc>
                        <a:spcAft>
                          <a:spcPts val="0"/>
                        </a:spcAft>
                      </a:pPr>
                      <a:r>
                        <a:rPr lang="en-US" sz="1400" kern="0">
                          <a:effectLst/>
                          <a:latin typeface="微软雅黑" pitchFamily="34" charset="-122"/>
                          <a:ea typeface="微软雅黑" pitchFamily="34" charset="-122"/>
                        </a:rPr>
                        <a:t>precision</a:t>
                      </a:r>
                      <a:endParaRPr lang="zh-CN" sz="1400" kern="100">
                        <a:effectLst/>
                        <a:latin typeface="微软雅黑" pitchFamily="34" charset="-122"/>
                        <a:ea typeface="微软雅黑" pitchFamily="34" charset="-122"/>
                        <a:cs typeface="宋体"/>
                      </a:endParaRPr>
                    </a:p>
                  </a:txBody>
                  <a:tcPr marL="30964" marR="30964" marT="0" marB="0" anchor="ctr"/>
                </a:tc>
                <a:tc>
                  <a:txBody>
                    <a:bodyPr/>
                    <a:lstStyle/>
                    <a:p>
                      <a:pPr algn="just">
                        <a:lnSpc>
                          <a:spcPct val="150000"/>
                        </a:lnSpc>
                        <a:spcAft>
                          <a:spcPts val="0"/>
                        </a:spcAft>
                      </a:pPr>
                      <a:r>
                        <a:rPr lang="zh-CN" sz="1400" kern="0" dirty="0">
                          <a:effectLst/>
                          <a:latin typeface="微软雅黑" pitchFamily="34" charset="-122"/>
                          <a:ea typeface="微软雅黑" pitchFamily="34" charset="-122"/>
                        </a:rPr>
                        <a:t>接收</a:t>
                      </a:r>
                      <a:r>
                        <a:rPr lang="en-US" sz="1400" kern="0" dirty="0" err="1">
                          <a:effectLst/>
                          <a:latin typeface="微软雅黑" pitchFamily="34" charset="-122"/>
                          <a:ea typeface="微软雅黑" pitchFamily="34" charset="-122"/>
                        </a:rPr>
                        <a:t>int</a:t>
                      </a:r>
                      <a:r>
                        <a:rPr lang="zh-CN" sz="1400" kern="0" dirty="0">
                          <a:effectLst/>
                          <a:latin typeface="微软雅黑" pitchFamily="34" charset="-122"/>
                          <a:ea typeface="微软雅黑" pitchFamily="34" charset="-122"/>
                        </a:rPr>
                        <a:t>。显示的标签的精度。默认为</a:t>
                      </a:r>
                      <a:r>
                        <a:rPr lang="en-US" sz="1400" kern="0" dirty="0">
                          <a:effectLst/>
                          <a:latin typeface="微软雅黑" pitchFamily="34" charset="-122"/>
                          <a:ea typeface="微软雅黑" pitchFamily="34" charset="-122"/>
                        </a:rPr>
                        <a:t>3</a:t>
                      </a:r>
                      <a:r>
                        <a:rPr lang="zh-CN" sz="1400" kern="0" dirty="0">
                          <a:effectLst/>
                          <a:latin typeface="微软雅黑" pitchFamily="34" charset="-122"/>
                          <a:ea typeface="微软雅黑" pitchFamily="34" charset="-122"/>
                        </a:rPr>
                        <a:t>。</a:t>
                      </a:r>
                      <a:endParaRPr lang="zh-CN" sz="1400" kern="100" dirty="0">
                        <a:effectLst/>
                        <a:latin typeface="微软雅黑" pitchFamily="34" charset="-122"/>
                        <a:ea typeface="微软雅黑" pitchFamily="34" charset="-122"/>
                        <a:cs typeface="宋体"/>
                      </a:endParaRPr>
                    </a:p>
                  </a:txBody>
                  <a:tcPr marL="30964" marR="30964"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a:extLst>
              <a:ext uri="{FF2B5EF4-FFF2-40B4-BE49-F238E27FC236}">
                <a16:creationId xmlns:a16="http://schemas.microsoft.com/office/drawing/2014/main" id="{6D77A054-2342-4491-A0A0-CA157FAE6B92}"/>
              </a:ext>
            </a:extLst>
          </p:cNvPr>
          <p:cNvSpPr>
            <a:spLocks noGrp="1"/>
          </p:cNvSpPr>
          <p:nvPr>
            <p:ph idx="1"/>
          </p:nvPr>
        </p:nvSpPr>
        <p:spPr>
          <a:xfrm>
            <a:off x="423863" y="1754188"/>
            <a:ext cx="11674475" cy="4370387"/>
          </a:xfrm>
        </p:spPr>
        <p:txBody>
          <a:bodyPr/>
          <a:lstStyle/>
          <a:p>
            <a:pPr marL="361950" indent="-361950"/>
            <a:r>
              <a:rPr lang="zh-CN" altLang="zh-CN"/>
              <a:t>使用等宽法离散化的缺陷</a:t>
            </a:r>
            <a:r>
              <a:rPr lang="zh-CN" altLang="en-US"/>
              <a:t>为</a:t>
            </a:r>
            <a:r>
              <a:rPr lang="zh-CN" altLang="zh-CN"/>
              <a:t>：等宽法离散化对数据分布具有较高要求，若数据分布不均匀，那么各个类的数目也会变得非常不均匀，有些区间包含许多数据，而另外一些区间的数据极少，这会严重损坏所建立的模型。</a:t>
            </a:r>
            <a:endParaRPr lang="zh-CN" altLang="en-US" sz="2200">
              <a:latin typeface="Times New Roman" panose="02020603050405020304" pitchFamily="18" charset="0"/>
            </a:endParaRPr>
          </a:p>
        </p:txBody>
      </p:sp>
      <p:sp>
        <p:nvSpPr>
          <p:cNvPr id="45059" name="标题 2">
            <a:extLst>
              <a:ext uri="{FF2B5EF4-FFF2-40B4-BE49-F238E27FC236}">
                <a16:creationId xmlns:a16="http://schemas.microsoft.com/office/drawing/2014/main" id="{86D58D3A-5681-4E34-B5C2-15718A34A399}"/>
              </a:ext>
            </a:extLst>
          </p:cNvPr>
          <p:cNvSpPr>
            <a:spLocks noGrp="1"/>
          </p:cNvSpPr>
          <p:nvPr>
            <p:ph type="title"/>
          </p:nvPr>
        </p:nvSpPr>
        <p:spPr/>
        <p:txBody>
          <a:bodyPr/>
          <a:lstStyle/>
          <a:p>
            <a:r>
              <a:rPr lang="zh-CN" altLang="en-US"/>
              <a:t>离散化连续型数据</a:t>
            </a:r>
          </a:p>
        </p:txBody>
      </p:sp>
      <p:sp>
        <p:nvSpPr>
          <p:cNvPr id="45060" name="内容占位符 3">
            <a:extLst>
              <a:ext uri="{FF2B5EF4-FFF2-40B4-BE49-F238E27FC236}">
                <a16:creationId xmlns:a16="http://schemas.microsoft.com/office/drawing/2014/main" id="{75B31FC0-DAA7-464A-A845-3AA6AF64FFD6}"/>
              </a:ext>
            </a:extLst>
          </p:cNvPr>
          <p:cNvSpPr>
            <a:spLocks noGrp="1"/>
          </p:cNvSpPr>
          <p:nvPr>
            <p:ph idx="10"/>
          </p:nvPr>
        </p:nvSpPr>
        <p:spPr/>
        <p:txBody>
          <a:bodyPr/>
          <a:lstStyle/>
          <a:p>
            <a:r>
              <a:rPr lang="en-US" altLang="zh-CN" b="1"/>
              <a:t>1. </a:t>
            </a:r>
            <a:r>
              <a:rPr b="1"/>
              <a:t>等宽法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1C40A26E-DC57-4CE0-AEC1-C54353BCA334}"/>
              </a:ext>
            </a:extLst>
          </p:cNvPr>
          <p:cNvGraphicFramePr>
            <a:graphicFrameLocks noGrp="1"/>
          </p:cNvGraphicFramePr>
          <p:nvPr>
            <p:ph idx="1"/>
            <p:extLst>
              <p:ext uri="{D42A27DB-BD31-4B8C-83A1-F6EECF244321}">
                <p14:modId xmlns:p14="http://schemas.microsoft.com/office/powerpoint/2010/main" val="3699882906"/>
              </p:ext>
            </p:extLst>
          </p:nvPr>
        </p:nvGraphicFramePr>
        <p:xfrm>
          <a:off x="774852" y="1817178"/>
          <a:ext cx="8557991" cy="4297037"/>
        </p:xfrm>
        <a:graphic>
          <a:graphicData uri="http://schemas.openxmlformats.org/drawingml/2006/table">
            <a:tbl>
              <a:tblPr firstRow="1" firstCol="1" bandRow="1">
                <a:tableStyleId>{5C22544A-7EE6-4342-B048-85BDC9FD1C3A}</a:tableStyleId>
              </a:tblPr>
              <a:tblGrid>
                <a:gridCol w="1330329">
                  <a:extLst>
                    <a:ext uri="{9D8B030D-6E8A-4147-A177-3AD203B41FA5}">
                      <a16:colId xmlns:a16="http://schemas.microsoft.com/office/drawing/2014/main" val="20000"/>
                    </a:ext>
                  </a:extLst>
                </a:gridCol>
                <a:gridCol w="7227662">
                  <a:extLst>
                    <a:ext uri="{9D8B030D-6E8A-4147-A177-3AD203B41FA5}">
                      <a16:colId xmlns:a16="http://schemas.microsoft.com/office/drawing/2014/main" val="20001"/>
                    </a:ext>
                  </a:extLst>
                </a:gridCol>
              </a:tblGrid>
              <a:tr h="431930">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68584" marR="68584"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68584" marR="68584" marT="0" marB="0" anchor="ctr"/>
                </a:tc>
                <a:extLst>
                  <a:ext uri="{0D108BD9-81ED-4DB2-BD59-A6C34878D82A}">
                    <a16:rowId xmlns:a16="http://schemas.microsoft.com/office/drawing/2014/main" val="10000"/>
                  </a:ext>
                </a:extLst>
              </a:tr>
              <a:tr h="899853">
                <a:tc>
                  <a:txBody>
                    <a:bodyPr/>
                    <a:lstStyle/>
                    <a:p>
                      <a:pPr algn="ctr">
                        <a:lnSpc>
                          <a:spcPct val="150000"/>
                        </a:lnSpc>
                        <a:spcAft>
                          <a:spcPts val="0"/>
                        </a:spcAft>
                      </a:pPr>
                      <a:r>
                        <a:rPr lang="en-US" sz="1600" b="0" kern="0" dirty="0" err="1">
                          <a:effectLst/>
                          <a:latin typeface="微软雅黑" pitchFamily="34" charset="-122"/>
                          <a:ea typeface="微软雅黑" pitchFamily="34" charset="-122"/>
                        </a:rPr>
                        <a:t>ignore_index</a:t>
                      </a:r>
                      <a:endParaRPr lang="zh-CN" sz="1600" b="0" kern="100" dirty="0">
                        <a:effectLst/>
                        <a:latin typeface="微软雅黑" pitchFamily="34" charset="-122"/>
                        <a:ea typeface="微软雅黑" pitchFamily="34" charset="-122"/>
                        <a:cs typeface="宋体"/>
                      </a:endParaRPr>
                    </a:p>
                  </a:txBody>
                  <a:tcPr marL="68584" marR="6858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boolean</a:t>
                      </a:r>
                      <a:r>
                        <a:rPr lang="zh-CN" sz="1600" kern="0" dirty="0">
                          <a:effectLst/>
                          <a:latin typeface="微软雅黑" pitchFamily="34" charset="-122"/>
                          <a:ea typeface="微软雅黑" pitchFamily="34" charset="-122"/>
                        </a:rPr>
                        <a:t>。表示是否不保留连接轴上的索引，产生一组新索引</a:t>
                      </a:r>
                      <a:r>
                        <a:rPr lang="en-US" sz="1600" kern="0" dirty="0">
                          <a:effectLst/>
                          <a:latin typeface="微软雅黑" pitchFamily="34" charset="-122"/>
                          <a:ea typeface="微软雅黑" pitchFamily="34" charset="-122"/>
                        </a:rPr>
                        <a:t>range(</a:t>
                      </a:r>
                      <a:r>
                        <a:rPr lang="en-US" sz="1600" kern="0" dirty="0" err="1">
                          <a:effectLst/>
                          <a:latin typeface="微软雅黑" pitchFamily="34" charset="-122"/>
                          <a:ea typeface="微软雅黑" pitchFamily="34" charset="-122"/>
                        </a:rPr>
                        <a:t>total_length</a:t>
                      </a:r>
                      <a:r>
                        <a:rPr lang="en-US" sz="1600" kern="0" dirty="0">
                          <a:effectLst/>
                          <a:latin typeface="微软雅黑" pitchFamily="34" charset="-122"/>
                          <a:ea typeface="微软雅黑" pitchFamily="34" charset="-122"/>
                        </a:rPr>
                        <a:t>)</a:t>
                      </a:r>
                      <a:r>
                        <a:rPr lang="zh-CN" sz="1600" kern="0" dirty="0">
                          <a:effectLst/>
                          <a:latin typeface="微软雅黑" pitchFamily="34" charset="-122"/>
                          <a:ea typeface="微软雅黑" pitchFamily="34" charset="-122"/>
                        </a:rPr>
                        <a:t>。默认为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84" marR="68584" marT="0" marB="0" anchor="ctr"/>
                </a:tc>
                <a:extLst>
                  <a:ext uri="{0D108BD9-81ED-4DB2-BD59-A6C34878D82A}">
                    <a16:rowId xmlns:a16="http://schemas.microsoft.com/office/drawing/2014/main" val="10001"/>
                  </a:ext>
                </a:extLst>
              </a:tr>
              <a:tr h="431930">
                <a:tc>
                  <a:txBody>
                    <a:bodyPr/>
                    <a:lstStyle/>
                    <a:p>
                      <a:pPr algn="ctr">
                        <a:lnSpc>
                          <a:spcPct val="150000"/>
                        </a:lnSpc>
                        <a:spcAft>
                          <a:spcPts val="0"/>
                        </a:spcAft>
                      </a:pPr>
                      <a:r>
                        <a:rPr lang="en-US" sz="1600" b="0" kern="0">
                          <a:effectLst/>
                          <a:latin typeface="微软雅黑" pitchFamily="34" charset="-122"/>
                          <a:ea typeface="微软雅黑" pitchFamily="34" charset="-122"/>
                        </a:rPr>
                        <a:t>keys</a:t>
                      </a:r>
                      <a:endParaRPr lang="zh-CN" sz="1600" b="0" kern="100">
                        <a:effectLst/>
                        <a:latin typeface="微软雅黑" pitchFamily="34" charset="-122"/>
                        <a:ea typeface="微软雅黑" pitchFamily="34" charset="-122"/>
                        <a:cs typeface="宋体"/>
                      </a:endParaRPr>
                    </a:p>
                  </a:txBody>
                  <a:tcPr marL="68584" marR="6858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sequence</a:t>
                      </a:r>
                      <a:r>
                        <a:rPr lang="zh-CN" sz="1600" kern="0">
                          <a:effectLst/>
                          <a:latin typeface="微软雅黑" pitchFamily="34" charset="-122"/>
                          <a:ea typeface="微软雅黑" pitchFamily="34" charset="-122"/>
                        </a:rPr>
                        <a:t>。表示与连接对象有关的值，用于形成连接轴向上的层次化索引。默认为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68584" marR="68584" marT="0" marB="0" anchor="ctr"/>
                </a:tc>
                <a:extLst>
                  <a:ext uri="{0D108BD9-81ED-4DB2-BD59-A6C34878D82A}">
                    <a16:rowId xmlns:a16="http://schemas.microsoft.com/office/drawing/2014/main" val="10002"/>
                  </a:ext>
                </a:extLst>
              </a:tr>
              <a:tr h="899853">
                <a:tc>
                  <a:txBody>
                    <a:bodyPr/>
                    <a:lstStyle/>
                    <a:p>
                      <a:pPr algn="ctr">
                        <a:lnSpc>
                          <a:spcPct val="150000"/>
                        </a:lnSpc>
                        <a:spcAft>
                          <a:spcPts val="0"/>
                        </a:spcAft>
                      </a:pPr>
                      <a:r>
                        <a:rPr lang="en-US" sz="1600" b="0" kern="0">
                          <a:effectLst/>
                          <a:latin typeface="微软雅黑" pitchFamily="34" charset="-122"/>
                          <a:ea typeface="微软雅黑" pitchFamily="34" charset="-122"/>
                        </a:rPr>
                        <a:t>levels</a:t>
                      </a:r>
                      <a:endParaRPr lang="zh-CN" sz="1600" b="0" kern="100">
                        <a:effectLst/>
                        <a:latin typeface="微软雅黑" pitchFamily="34" charset="-122"/>
                        <a:ea typeface="微软雅黑" pitchFamily="34" charset="-122"/>
                        <a:cs typeface="宋体"/>
                      </a:endParaRPr>
                    </a:p>
                  </a:txBody>
                  <a:tcPr marL="68584" marR="6858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接收包含多个</a:t>
                      </a:r>
                      <a:r>
                        <a:rPr lang="en-US" sz="1600" kern="0" dirty="0">
                          <a:effectLst/>
                          <a:latin typeface="微软雅黑" pitchFamily="34" charset="-122"/>
                          <a:ea typeface="微软雅黑" pitchFamily="34" charset="-122"/>
                        </a:rPr>
                        <a:t>sequence</a:t>
                      </a:r>
                      <a:r>
                        <a:rPr lang="zh-CN" sz="1600" kern="0" dirty="0">
                          <a:effectLst/>
                          <a:latin typeface="微软雅黑" pitchFamily="34" charset="-122"/>
                          <a:ea typeface="微软雅黑" pitchFamily="34" charset="-122"/>
                        </a:rPr>
                        <a:t>的</a:t>
                      </a:r>
                      <a:r>
                        <a:rPr lang="en-US" sz="1600" kern="0" dirty="0">
                          <a:effectLst/>
                          <a:latin typeface="微软雅黑" pitchFamily="34" charset="-122"/>
                          <a:ea typeface="微软雅黑" pitchFamily="34" charset="-122"/>
                        </a:rPr>
                        <a:t>list</a:t>
                      </a:r>
                      <a:r>
                        <a:rPr lang="zh-CN" sz="1600" kern="0" dirty="0">
                          <a:effectLst/>
                          <a:latin typeface="微软雅黑" pitchFamily="34" charset="-122"/>
                          <a:ea typeface="微软雅黑" pitchFamily="34" charset="-122"/>
                        </a:rPr>
                        <a:t>。表示在指定</a:t>
                      </a:r>
                      <a:r>
                        <a:rPr lang="en-US" sz="1600" kern="0" dirty="0">
                          <a:effectLst/>
                          <a:latin typeface="微软雅黑" pitchFamily="34" charset="-122"/>
                          <a:ea typeface="微软雅黑" pitchFamily="34" charset="-122"/>
                        </a:rPr>
                        <a:t>keys</a:t>
                      </a:r>
                      <a:r>
                        <a:rPr lang="zh-CN" sz="1600" kern="0" dirty="0">
                          <a:effectLst/>
                          <a:latin typeface="微软雅黑" pitchFamily="34" charset="-122"/>
                          <a:ea typeface="微软雅黑" pitchFamily="34" charset="-122"/>
                        </a:rPr>
                        <a:t>参数后，指定用作层次化索引各级别上的索引。默认为</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84" marR="68584" marT="0" marB="0" anchor="ctr"/>
                </a:tc>
                <a:extLst>
                  <a:ext uri="{0D108BD9-81ED-4DB2-BD59-A6C34878D82A}">
                    <a16:rowId xmlns:a16="http://schemas.microsoft.com/office/drawing/2014/main" val="10003"/>
                  </a:ext>
                </a:extLst>
              </a:tr>
              <a:tr h="431930">
                <a:tc>
                  <a:txBody>
                    <a:bodyPr/>
                    <a:lstStyle/>
                    <a:p>
                      <a:pPr algn="ctr">
                        <a:lnSpc>
                          <a:spcPct val="150000"/>
                        </a:lnSpc>
                        <a:spcAft>
                          <a:spcPts val="0"/>
                        </a:spcAft>
                      </a:pPr>
                      <a:r>
                        <a:rPr lang="en-US" sz="1600" b="0" kern="0">
                          <a:effectLst/>
                          <a:latin typeface="微软雅黑" pitchFamily="34" charset="-122"/>
                          <a:ea typeface="微软雅黑" pitchFamily="34" charset="-122"/>
                        </a:rPr>
                        <a:t>names</a:t>
                      </a:r>
                      <a:endParaRPr lang="zh-CN" sz="1600" b="0" kern="100">
                        <a:effectLst/>
                        <a:latin typeface="微软雅黑" pitchFamily="34" charset="-122"/>
                        <a:ea typeface="微软雅黑" pitchFamily="34" charset="-122"/>
                        <a:cs typeface="宋体"/>
                      </a:endParaRPr>
                    </a:p>
                  </a:txBody>
                  <a:tcPr marL="68584" marR="6858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list</a:t>
                      </a:r>
                      <a:r>
                        <a:rPr lang="zh-CN" sz="1600" kern="0">
                          <a:effectLst/>
                          <a:latin typeface="微软雅黑" pitchFamily="34" charset="-122"/>
                          <a:ea typeface="微软雅黑" pitchFamily="34" charset="-122"/>
                        </a:rPr>
                        <a:t>。表示在设置了</a:t>
                      </a:r>
                      <a:r>
                        <a:rPr lang="en-US" sz="1600" kern="0">
                          <a:effectLst/>
                          <a:latin typeface="微软雅黑" pitchFamily="34" charset="-122"/>
                          <a:ea typeface="微软雅黑" pitchFamily="34" charset="-122"/>
                        </a:rPr>
                        <a:t>keys</a:t>
                      </a:r>
                      <a:r>
                        <a:rPr lang="zh-CN" sz="1600" kern="0">
                          <a:effectLst/>
                          <a:latin typeface="微软雅黑" pitchFamily="34" charset="-122"/>
                          <a:ea typeface="微软雅黑" pitchFamily="34" charset="-122"/>
                        </a:rPr>
                        <a:t>和</a:t>
                      </a:r>
                      <a:r>
                        <a:rPr lang="en-US" sz="1600" kern="0">
                          <a:effectLst/>
                          <a:latin typeface="微软雅黑" pitchFamily="34" charset="-122"/>
                          <a:ea typeface="微软雅黑" pitchFamily="34" charset="-122"/>
                        </a:rPr>
                        <a:t>levels</a:t>
                      </a:r>
                      <a:r>
                        <a:rPr lang="zh-CN" sz="1600" kern="0">
                          <a:effectLst/>
                          <a:latin typeface="微软雅黑" pitchFamily="34" charset="-122"/>
                          <a:ea typeface="微软雅黑" pitchFamily="34" charset="-122"/>
                        </a:rPr>
                        <a:t>参数后，用于创建分层级别的名称。默认为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68584" marR="68584" marT="0" marB="0" anchor="ctr"/>
                </a:tc>
                <a:extLst>
                  <a:ext uri="{0D108BD9-81ED-4DB2-BD59-A6C34878D82A}">
                    <a16:rowId xmlns:a16="http://schemas.microsoft.com/office/drawing/2014/main" val="10004"/>
                  </a:ext>
                </a:extLst>
              </a:tr>
              <a:tr h="431930">
                <a:tc>
                  <a:txBody>
                    <a:bodyPr/>
                    <a:lstStyle/>
                    <a:p>
                      <a:pPr algn="ctr">
                        <a:lnSpc>
                          <a:spcPct val="150000"/>
                        </a:lnSpc>
                        <a:spcAft>
                          <a:spcPts val="0"/>
                        </a:spcAft>
                      </a:pPr>
                      <a:r>
                        <a:rPr lang="en-US" sz="1600" b="0" kern="0" dirty="0" err="1">
                          <a:effectLst/>
                          <a:latin typeface="微软雅黑" pitchFamily="34" charset="-122"/>
                          <a:ea typeface="微软雅黑" pitchFamily="34" charset="-122"/>
                        </a:rPr>
                        <a:t>verify_integrity</a:t>
                      </a:r>
                      <a:endParaRPr lang="zh-CN" sz="1600" b="0" kern="100" dirty="0">
                        <a:effectLst/>
                        <a:latin typeface="微软雅黑" pitchFamily="34" charset="-122"/>
                        <a:ea typeface="微软雅黑" pitchFamily="34" charset="-122"/>
                        <a:cs typeface="宋体"/>
                      </a:endParaRPr>
                    </a:p>
                  </a:txBody>
                  <a:tcPr marL="68584" marR="6858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boolearn</a:t>
                      </a:r>
                      <a:r>
                        <a:rPr lang="zh-CN" sz="1600" kern="0" dirty="0">
                          <a:effectLst/>
                          <a:latin typeface="微软雅黑" pitchFamily="34" charset="-122"/>
                          <a:ea typeface="微软雅黑" pitchFamily="34" charset="-122"/>
                        </a:rPr>
                        <a:t>。表示是否检查结果对象新轴上的重复情况，如果发现则引发异常。默认为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68584" marR="68584" marT="0" marB="0" anchor="ctr"/>
                </a:tc>
                <a:extLst>
                  <a:ext uri="{0D108BD9-81ED-4DB2-BD59-A6C34878D82A}">
                    <a16:rowId xmlns:a16="http://schemas.microsoft.com/office/drawing/2014/main" val="10005"/>
                  </a:ext>
                </a:extLst>
              </a:tr>
            </a:tbl>
          </a:graphicData>
        </a:graphic>
      </p:graphicFrame>
      <p:sp>
        <p:nvSpPr>
          <p:cNvPr id="9241" name="标题 2">
            <a:extLst>
              <a:ext uri="{FF2B5EF4-FFF2-40B4-BE49-F238E27FC236}">
                <a16:creationId xmlns:a16="http://schemas.microsoft.com/office/drawing/2014/main" id="{D4E22083-F3DA-433B-9098-04EEB6EB0B3D}"/>
              </a:ext>
            </a:extLst>
          </p:cNvPr>
          <p:cNvSpPr>
            <a:spLocks noGrp="1"/>
          </p:cNvSpPr>
          <p:nvPr>
            <p:ph type="title"/>
          </p:nvPr>
        </p:nvSpPr>
        <p:spPr/>
        <p:txBody>
          <a:bodyPr/>
          <a:lstStyle/>
          <a:p>
            <a:r>
              <a:rPr lang="zh-CN" altLang="en-US"/>
              <a:t>堆叠合并数据</a:t>
            </a:r>
          </a:p>
        </p:txBody>
      </p:sp>
      <p:sp>
        <p:nvSpPr>
          <p:cNvPr id="9242" name="内容占位符 3">
            <a:extLst>
              <a:ext uri="{FF2B5EF4-FFF2-40B4-BE49-F238E27FC236}">
                <a16:creationId xmlns:a16="http://schemas.microsoft.com/office/drawing/2014/main" id="{A623EBC8-A5C3-4369-B56F-B07ED3B0F45B}"/>
              </a:ext>
            </a:extLst>
          </p:cNvPr>
          <p:cNvSpPr>
            <a:spLocks noGrp="1"/>
          </p:cNvSpPr>
          <p:nvPr>
            <p:ph idx="10"/>
          </p:nvPr>
        </p:nvSpPr>
        <p:spPr/>
        <p:txBody>
          <a:bodyPr/>
          <a:lstStyle/>
          <a:p>
            <a:r>
              <a:rPr lang="en-US" altLang="zh-CN" b="1"/>
              <a:t>1. </a:t>
            </a:r>
            <a:r>
              <a:rPr b="1"/>
              <a:t>横向表堆叠</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5913BE3B-53CF-44A2-AFB9-9B43650FC255}"/>
              </a:ext>
            </a:extLst>
          </p:cNvPr>
          <p:cNvSpPr>
            <a:spLocks noGrp="1"/>
          </p:cNvSpPr>
          <p:nvPr>
            <p:ph idx="1"/>
          </p:nvPr>
        </p:nvSpPr>
        <p:spPr/>
        <p:txBody>
          <a:bodyPr/>
          <a:lstStyle/>
          <a:p>
            <a:pPr marL="361950" indent="-361950"/>
            <a:r>
              <a:rPr lang="en-US" altLang="zh-CN"/>
              <a:t>cut</a:t>
            </a:r>
            <a:r>
              <a:rPr lang="zh-CN" altLang="zh-CN"/>
              <a:t>函数虽然不能够直接实现等频离散化，但是可以通过定义将相同数量的记录放进每个区间。</a:t>
            </a:r>
            <a:endParaRPr lang="en-US" altLang="zh-CN"/>
          </a:p>
          <a:p>
            <a:pPr marL="361950" indent="-361950"/>
            <a:r>
              <a:rPr lang="zh-CN" altLang="zh-CN"/>
              <a:t>等频法离散化的方法相比较于等宽法离散化而言，避免了类分布不均匀的问题，但同时却也有可能将数值非常接近的两个值分到不同的区间以满足每个区间中固定的数据个数。</a:t>
            </a:r>
            <a:endParaRPr lang="zh-CN" altLang="en-US"/>
          </a:p>
        </p:txBody>
      </p:sp>
      <p:sp>
        <p:nvSpPr>
          <p:cNvPr id="46083" name="标题 2">
            <a:extLst>
              <a:ext uri="{FF2B5EF4-FFF2-40B4-BE49-F238E27FC236}">
                <a16:creationId xmlns:a16="http://schemas.microsoft.com/office/drawing/2014/main" id="{267E65A7-3303-465F-B2E9-99CECF51FFFA}"/>
              </a:ext>
            </a:extLst>
          </p:cNvPr>
          <p:cNvSpPr>
            <a:spLocks noGrp="1"/>
          </p:cNvSpPr>
          <p:nvPr>
            <p:ph type="title"/>
          </p:nvPr>
        </p:nvSpPr>
        <p:spPr/>
        <p:txBody>
          <a:bodyPr/>
          <a:lstStyle/>
          <a:p>
            <a:r>
              <a:rPr lang="zh-CN" altLang="en-US"/>
              <a:t>离散化连续型数据</a:t>
            </a:r>
          </a:p>
        </p:txBody>
      </p:sp>
      <p:sp>
        <p:nvSpPr>
          <p:cNvPr id="46084" name="内容占位符 3">
            <a:extLst>
              <a:ext uri="{FF2B5EF4-FFF2-40B4-BE49-F238E27FC236}">
                <a16:creationId xmlns:a16="http://schemas.microsoft.com/office/drawing/2014/main" id="{826EB872-148F-4AC8-B8D9-39001C6E4CF2}"/>
              </a:ext>
            </a:extLst>
          </p:cNvPr>
          <p:cNvSpPr>
            <a:spLocks noGrp="1"/>
          </p:cNvSpPr>
          <p:nvPr>
            <p:ph idx="10"/>
          </p:nvPr>
        </p:nvSpPr>
        <p:spPr/>
        <p:txBody>
          <a:bodyPr/>
          <a:lstStyle/>
          <a:p>
            <a:r>
              <a:rPr lang="en-US" altLang="zh-CN" b="1"/>
              <a:t>2. </a:t>
            </a:r>
            <a:r>
              <a:rPr b="1"/>
              <a:t>等频法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7F6BE3-04CC-4A88-B9FA-09A5DFA572CD}"/>
              </a:ext>
            </a:extLst>
          </p:cNvPr>
          <p:cNvSpPr>
            <a:spLocks noGrp="1"/>
          </p:cNvSpPr>
          <p:nvPr>
            <p:ph idx="1"/>
          </p:nvPr>
        </p:nvSpPr>
        <p:spPr/>
        <p:txBody>
          <a:bodyPr/>
          <a:lstStyle/>
          <a:p>
            <a:pPr>
              <a:defRPr/>
            </a:pPr>
            <a:r>
              <a:rPr lang="zh-CN" altLang="zh-CN" dirty="0"/>
              <a:t>一维聚类的方法包括两个步骤</a:t>
            </a:r>
            <a:r>
              <a:rPr lang="zh-CN" altLang="en-US" dirty="0"/>
              <a:t>：</a:t>
            </a:r>
            <a:endParaRPr lang="en-US" altLang="zh-CN" dirty="0"/>
          </a:p>
          <a:p>
            <a:pPr marL="720000">
              <a:buFont typeface="Arial" pitchFamily="34" charset="0"/>
              <a:buChar char="•"/>
              <a:defRPr/>
            </a:pPr>
            <a:r>
              <a:rPr lang="zh-CN" altLang="zh-CN" dirty="0"/>
              <a:t>将连续型数据用聚类算法（如</a:t>
            </a:r>
            <a:r>
              <a:rPr lang="en-US" altLang="zh-CN" dirty="0"/>
              <a:t>K-Means</a:t>
            </a:r>
            <a:r>
              <a:rPr lang="zh-CN" altLang="zh-CN" dirty="0"/>
              <a:t>算法等）进行聚类</a:t>
            </a:r>
            <a:r>
              <a:rPr lang="zh-CN" altLang="en-US" dirty="0"/>
              <a:t>。</a:t>
            </a:r>
            <a:endParaRPr lang="en-US" altLang="zh-CN" dirty="0"/>
          </a:p>
          <a:p>
            <a:pPr marL="720000">
              <a:buFont typeface="Arial" pitchFamily="34" charset="0"/>
              <a:buChar char="•"/>
              <a:defRPr/>
            </a:pPr>
            <a:r>
              <a:rPr lang="zh-CN" altLang="zh-CN" dirty="0"/>
              <a:t>处理聚类得到的簇，将合并到一个簇的连续型数据做同一标记。</a:t>
            </a:r>
            <a:endParaRPr lang="en-US" altLang="zh-CN" dirty="0"/>
          </a:p>
          <a:p>
            <a:pPr>
              <a:defRPr/>
            </a:pPr>
            <a:r>
              <a:rPr lang="zh-CN" altLang="zh-CN" dirty="0"/>
              <a:t>聚类分析的离散化方法需要用户指定簇的个数，用来决定产生的区间数。</a:t>
            </a:r>
            <a:endParaRPr lang="en-US" altLang="zh-CN" dirty="0"/>
          </a:p>
          <a:p>
            <a:pPr>
              <a:defRPr/>
            </a:pPr>
            <a:r>
              <a:rPr lang="en-US" altLang="zh-CN" dirty="0"/>
              <a:t>k-Means</a:t>
            </a:r>
            <a:r>
              <a:rPr lang="zh-CN" altLang="zh-CN" dirty="0"/>
              <a:t>聚类分析的离散化方法可以很好地根据现有特征的数据分布状况进行聚类，但是由于</a:t>
            </a:r>
            <a:r>
              <a:rPr lang="en-US" altLang="zh-CN" dirty="0"/>
              <a:t>k-Means</a:t>
            </a:r>
            <a:r>
              <a:rPr lang="zh-CN" altLang="zh-CN" dirty="0"/>
              <a:t>算法本身的缺陷，用该方法进行离散化时依旧需要指定离散化后类别的数目。此时需要配合聚类算法评价方法，找出最优的聚类簇数目。</a:t>
            </a:r>
            <a:endParaRPr lang="zh-CN" altLang="en-US" dirty="0"/>
          </a:p>
        </p:txBody>
      </p:sp>
      <p:sp>
        <p:nvSpPr>
          <p:cNvPr id="47107" name="标题 2">
            <a:extLst>
              <a:ext uri="{FF2B5EF4-FFF2-40B4-BE49-F238E27FC236}">
                <a16:creationId xmlns:a16="http://schemas.microsoft.com/office/drawing/2014/main" id="{808EFE94-BCA0-484F-88E2-C9387D961151}"/>
              </a:ext>
            </a:extLst>
          </p:cNvPr>
          <p:cNvSpPr>
            <a:spLocks noGrp="1"/>
          </p:cNvSpPr>
          <p:nvPr>
            <p:ph type="title"/>
          </p:nvPr>
        </p:nvSpPr>
        <p:spPr/>
        <p:txBody>
          <a:bodyPr/>
          <a:lstStyle/>
          <a:p>
            <a:r>
              <a:rPr lang="zh-CN" altLang="en-US"/>
              <a:t>离散化连续型数据</a:t>
            </a:r>
          </a:p>
        </p:txBody>
      </p:sp>
      <p:sp>
        <p:nvSpPr>
          <p:cNvPr id="47108" name="内容占位符 3">
            <a:extLst>
              <a:ext uri="{FF2B5EF4-FFF2-40B4-BE49-F238E27FC236}">
                <a16:creationId xmlns:a16="http://schemas.microsoft.com/office/drawing/2014/main" id="{ECEC2FC6-DBE0-402B-A44A-9A9804633340}"/>
              </a:ext>
            </a:extLst>
          </p:cNvPr>
          <p:cNvSpPr>
            <a:spLocks noGrp="1"/>
          </p:cNvSpPr>
          <p:nvPr>
            <p:ph idx="10"/>
          </p:nvPr>
        </p:nvSpPr>
        <p:spPr/>
        <p:txBody>
          <a:bodyPr/>
          <a:lstStyle/>
          <a:p>
            <a:r>
              <a:rPr lang="en-US" altLang="zh-CN" b="1"/>
              <a:t>3. </a:t>
            </a:r>
            <a:r>
              <a:rPr b="1"/>
              <a:t>基于聚类分析的方法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52CDA184-9596-414E-84FC-F2E830794510}"/>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A2258425-0C45-4CBC-96E1-5039F4E6EF7A}"/>
              </a:ext>
            </a:extLst>
          </p:cNvPr>
          <p:cNvSpPr>
            <a:spLocks noChangeShapeType="1"/>
          </p:cNvSpPr>
          <p:nvPr/>
        </p:nvSpPr>
        <p:spPr bwMode="auto">
          <a:xfrm>
            <a:off x="2649538" y="5611813"/>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D98CFF1-22F0-4C2C-83C7-EE1D2CC45E3D}"/>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6DEF4F59-7A54-4E07-AD5A-E89151217318}"/>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清洗数据</a:t>
            </a:r>
            <a:endParaRPr lang="zh-CN" altLang="en-US" sz="2200" dirty="0">
              <a:latin typeface="微软雅黑" pitchFamily="34" charset="-122"/>
              <a:ea typeface="微软雅黑" pitchFamily="34" charset="-122"/>
            </a:endParaRPr>
          </a:p>
        </p:txBody>
      </p:sp>
      <p:sp>
        <p:nvSpPr>
          <p:cNvPr id="48138" name="标题 3">
            <a:extLst>
              <a:ext uri="{FF2B5EF4-FFF2-40B4-BE49-F238E27FC236}">
                <a16:creationId xmlns:a16="http://schemas.microsoft.com/office/drawing/2014/main" id="{20854576-E6B7-4CED-B48A-DA0A7AB4D242}"/>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D4C8493C-C13C-4166-85C3-719626162367}"/>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合并数据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EF7DEA29-E7F6-429D-85D3-019BE1C14FB0}"/>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B4E972B7-43A7-4F75-8E3F-35DD22F04D85}"/>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标准化数据</a:t>
            </a:r>
          </a:p>
        </p:txBody>
      </p:sp>
      <p:sp>
        <p:nvSpPr>
          <p:cNvPr id="22" name="Oval 15">
            <a:extLst>
              <a:ext uri="{FF2B5EF4-FFF2-40B4-BE49-F238E27FC236}">
                <a16:creationId xmlns:a16="http://schemas.microsoft.com/office/drawing/2014/main" id="{A7CDBD26-E90D-4380-8DC4-93F1D926DC96}"/>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CDB81E0D-82AA-4402-BE60-90582424A9D3}"/>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转换数据</a:t>
            </a:r>
          </a:p>
        </p:txBody>
      </p:sp>
      <p:sp>
        <p:nvSpPr>
          <p:cNvPr id="29" name="Oval 15">
            <a:extLst>
              <a:ext uri="{FF2B5EF4-FFF2-40B4-BE49-F238E27FC236}">
                <a16:creationId xmlns:a16="http://schemas.microsoft.com/office/drawing/2014/main" id="{9F2603A3-6A9E-4447-85BA-69D49ADB3AF7}"/>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45346852-BC12-4D1C-829F-94B07D7E180E}"/>
              </a:ext>
            </a:extLst>
          </p:cNvPr>
          <p:cNvSpPr>
            <a:spLocks noChangeArrowheads="1"/>
          </p:cNvSpPr>
          <p:nvPr/>
        </p:nvSpPr>
        <p:spPr bwMode="auto">
          <a:xfrm>
            <a:off x="4036360" y="52702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A9EDBCC7-C4DE-4C7C-8B1E-2DBAB39823E0}"/>
              </a:ext>
            </a:extLst>
          </p:cNvPr>
          <p:cNvSpPr>
            <a:spLocks noChangeArrowheads="1"/>
          </p:cNvSpPr>
          <p:nvPr/>
        </p:nvSpPr>
        <p:spPr bwMode="auto">
          <a:xfrm>
            <a:off x="2928857" y="52882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C48E33-D719-44F5-95FF-F3DDEECD916B}"/>
              </a:ext>
            </a:extLst>
          </p:cNvPr>
          <p:cNvSpPr>
            <a:spLocks noGrp="1"/>
          </p:cNvSpPr>
          <p:nvPr>
            <p:ph idx="1"/>
          </p:nvPr>
        </p:nvSpPr>
        <p:spPr>
          <a:xfrm>
            <a:off x="423863" y="1262063"/>
            <a:ext cx="11107737" cy="4862512"/>
          </a:xfrm>
        </p:spPr>
        <p:txBody>
          <a:bodyPr/>
          <a:lstStyle/>
          <a:p>
            <a:pPr marL="0" indent="0">
              <a:buFont typeface="Wingdings" panose="05000000000000000000" pitchFamily="2" charset="2"/>
              <a:buNone/>
              <a:defRPr/>
            </a:pPr>
            <a:r>
              <a:rPr lang="zh-CN" altLang="zh-CN" dirty="0"/>
              <a:t>本章以菜品数据为例子，实现了数据分析的数据预处理过程，即数据清洗、数据合并、数据标准化和数据转换。这四个步骤并不存在严格的先后关系，实际工作中往往需要交叉工作。</a:t>
            </a:r>
          </a:p>
          <a:p>
            <a:pPr>
              <a:defRPr/>
            </a:pPr>
            <a:r>
              <a:rPr lang="zh-CN" altLang="zh-CN" b="1" dirty="0"/>
              <a:t>数据清洗</a:t>
            </a:r>
            <a:r>
              <a:rPr lang="zh-CN" altLang="zh-CN" dirty="0"/>
              <a:t>主要介绍了对重复数据、缺失值和异常值的处理。</a:t>
            </a:r>
            <a:endParaRPr lang="en-US" altLang="zh-CN" dirty="0"/>
          </a:p>
          <a:p>
            <a:pPr marL="720000">
              <a:buFont typeface="Arial" pitchFamily="34" charset="0"/>
              <a:buChar char="•"/>
              <a:defRPr/>
            </a:pPr>
            <a:r>
              <a:rPr lang="zh-CN" altLang="zh-CN" dirty="0"/>
              <a:t>重复数据处理细分为记录去重和特征去重。</a:t>
            </a:r>
            <a:endParaRPr lang="en-US" altLang="zh-CN" dirty="0"/>
          </a:p>
          <a:p>
            <a:pPr marL="720000">
              <a:buFont typeface="Arial" pitchFamily="34" charset="0"/>
              <a:buChar char="•"/>
              <a:defRPr/>
            </a:pPr>
            <a:r>
              <a:rPr lang="zh-CN" altLang="zh-CN" dirty="0"/>
              <a:t>缺失值处理方法分为删除、替换和插值。</a:t>
            </a:r>
            <a:endParaRPr lang="en-US" altLang="zh-CN" dirty="0"/>
          </a:p>
          <a:p>
            <a:pPr marL="720000">
              <a:buFont typeface="Arial" pitchFamily="34" charset="0"/>
              <a:buChar char="•"/>
              <a:defRPr/>
            </a:pPr>
            <a:r>
              <a:rPr lang="zh-CN" altLang="zh-CN" dirty="0"/>
              <a:t>异常值介绍了</a:t>
            </a:r>
            <a:r>
              <a:rPr lang="en-US" altLang="zh-CN" dirty="0"/>
              <a:t>3σ</a:t>
            </a:r>
            <a:r>
              <a:rPr lang="zh-CN" altLang="zh-CN" dirty="0"/>
              <a:t>原则和箱线图识别这两种识别方法。</a:t>
            </a:r>
            <a:endParaRPr lang="en-US" altLang="zh-CN" dirty="0"/>
          </a:p>
          <a:p>
            <a:pPr>
              <a:defRPr/>
            </a:pPr>
            <a:r>
              <a:rPr lang="zh-CN" altLang="zh-CN" b="1" dirty="0"/>
              <a:t>数据合并</a:t>
            </a:r>
            <a:r>
              <a:rPr lang="zh-CN" altLang="zh-CN" dirty="0"/>
              <a:t>是将多个数据源中的数据合并存放到一个数据存储的过程。</a:t>
            </a:r>
            <a:endParaRPr lang="en-US" altLang="zh-CN" dirty="0"/>
          </a:p>
          <a:p>
            <a:pPr>
              <a:defRPr/>
            </a:pPr>
            <a:r>
              <a:rPr lang="zh-CN" altLang="zh-CN" b="1" dirty="0"/>
              <a:t>数据标准化</a:t>
            </a:r>
            <a:r>
              <a:rPr lang="zh-CN" altLang="zh-CN" dirty="0"/>
              <a:t>介绍了如何将不同量纲的数据转化为可以相互比较的标准化数据。</a:t>
            </a:r>
            <a:endParaRPr lang="en-US" altLang="zh-CN" dirty="0"/>
          </a:p>
          <a:p>
            <a:pPr>
              <a:defRPr/>
            </a:pPr>
            <a:r>
              <a:rPr lang="zh-CN" altLang="zh-CN" b="1" dirty="0"/>
              <a:t>数据转换</a:t>
            </a:r>
            <a:r>
              <a:rPr lang="zh-CN" altLang="zh-CN" dirty="0"/>
              <a:t>介绍了如何从不同的应用角度对已有特征进行转换。</a:t>
            </a:r>
            <a:endParaRPr lang="zh-CN" altLang="en-US" dirty="0"/>
          </a:p>
        </p:txBody>
      </p:sp>
      <p:sp>
        <p:nvSpPr>
          <p:cNvPr id="49155" name="标题 2">
            <a:extLst>
              <a:ext uri="{FF2B5EF4-FFF2-40B4-BE49-F238E27FC236}">
                <a16:creationId xmlns:a16="http://schemas.microsoft.com/office/drawing/2014/main" id="{6D276DF1-DCD4-4DA3-8731-FCE53606609C}"/>
              </a:ext>
            </a:extLst>
          </p:cNvPr>
          <p:cNvSpPr>
            <a:spLocks noGrp="1"/>
          </p:cNvSpPr>
          <p:nvPr>
            <p:ph type="title"/>
          </p:nvPr>
        </p:nvSpPr>
        <p:spPr/>
        <p:txBody>
          <a:bodyPr/>
          <a:lstStyle/>
          <a:p>
            <a:r>
              <a:rPr lang="zh-CN" altLang="en-US"/>
              <a:t>小结</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5168AD70-AABE-4271-9222-CF09F2D54E7A}"/>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52D5ADB5-E843-4B49-925C-868E9BE09FD9}"/>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latin typeface="Arial" charset="0"/>
              <a:ea typeface="宋体"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7B394D20-23E2-436B-8CB7-F18DD87D95DA}"/>
              </a:ext>
            </a:extLst>
          </p:cNvPr>
          <p:cNvSpPr>
            <a:spLocks noGrp="1"/>
          </p:cNvSpPr>
          <p:nvPr>
            <p:ph idx="1"/>
          </p:nvPr>
        </p:nvSpPr>
        <p:spPr/>
        <p:txBody>
          <a:bodyPr/>
          <a:lstStyle/>
          <a:p>
            <a:pPr marL="361950" indent="-361950"/>
            <a:r>
              <a:rPr lang="zh-CN" altLang="zh-CN" dirty="0"/>
              <a:t>当</a:t>
            </a:r>
            <a:r>
              <a:rPr lang="en-US" altLang="zh-CN" dirty="0"/>
              <a:t>axis=1</a:t>
            </a:r>
            <a:r>
              <a:rPr lang="zh-CN" altLang="zh-CN" dirty="0"/>
              <a:t>的时候，</a:t>
            </a:r>
            <a:r>
              <a:rPr lang="en-US" altLang="zh-CN" dirty="0" err="1"/>
              <a:t>concat</a:t>
            </a:r>
            <a:r>
              <a:rPr lang="zh-CN" altLang="zh-CN" dirty="0"/>
              <a:t>做行对齐，然后将不同列名称的两张或多张表合并。当两个表索引不完全一样时，可以使用</a:t>
            </a:r>
            <a:r>
              <a:rPr lang="en-US" altLang="zh-CN" dirty="0"/>
              <a:t>join</a:t>
            </a:r>
            <a:r>
              <a:rPr lang="zh-CN" altLang="zh-CN" dirty="0"/>
              <a:t>参数选择是内连接还是外连接。在内连接的情况下，仅仅返回索引重叠部分。在外连接的情况下，则显示索引的并集部分数据，不足的地方则使用空值填补</a:t>
            </a:r>
            <a:r>
              <a:rPr lang="zh-CN" altLang="en-US" dirty="0"/>
              <a:t>。</a:t>
            </a:r>
            <a:endParaRPr lang="en-US" altLang="zh-CN" dirty="0"/>
          </a:p>
          <a:p>
            <a:pPr marL="361950" indent="-361950"/>
            <a:r>
              <a:rPr lang="zh-CN" altLang="zh-CN" dirty="0"/>
              <a:t>当两张表完全一样时，不论</a:t>
            </a:r>
            <a:r>
              <a:rPr lang="en-US" altLang="zh-CN" dirty="0"/>
              <a:t>join</a:t>
            </a:r>
            <a:r>
              <a:rPr lang="zh-CN" altLang="zh-CN" dirty="0"/>
              <a:t>参数取值是</a:t>
            </a:r>
            <a:r>
              <a:rPr lang="en-US" altLang="zh-CN" dirty="0"/>
              <a:t>inner</a:t>
            </a:r>
            <a:r>
              <a:rPr lang="zh-CN" altLang="zh-CN" dirty="0"/>
              <a:t>或者</a:t>
            </a:r>
            <a:r>
              <a:rPr lang="en-US" altLang="zh-CN" dirty="0"/>
              <a:t>outer</a:t>
            </a:r>
            <a:r>
              <a:rPr lang="zh-CN" altLang="zh-CN" dirty="0"/>
              <a:t>，结果都是将两个表完全按照</a:t>
            </a:r>
            <a:r>
              <a:rPr lang="en-US" altLang="zh-CN" dirty="0"/>
              <a:t>X</a:t>
            </a:r>
            <a:r>
              <a:rPr lang="zh-CN" altLang="zh-CN" dirty="0"/>
              <a:t>轴拼接起来</a:t>
            </a:r>
            <a:r>
              <a:rPr lang="zh-CN" altLang="en-US" dirty="0"/>
              <a:t>。</a:t>
            </a:r>
          </a:p>
        </p:txBody>
      </p:sp>
      <p:sp>
        <p:nvSpPr>
          <p:cNvPr id="10243" name="标题 2">
            <a:extLst>
              <a:ext uri="{FF2B5EF4-FFF2-40B4-BE49-F238E27FC236}">
                <a16:creationId xmlns:a16="http://schemas.microsoft.com/office/drawing/2014/main" id="{5C7D800E-F160-4AFF-9A3F-AC6ED6CC6317}"/>
              </a:ext>
            </a:extLst>
          </p:cNvPr>
          <p:cNvSpPr>
            <a:spLocks noGrp="1"/>
          </p:cNvSpPr>
          <p:nvPr>
            <p:ph type="title"/>
          </p:nvPr>
        </p:nvSpPr>
        <p:spPr/>
        <p:txBody>
          <a:bodyPr/>
          <a:lstStyle/>
          <a:p>
            <a:r>
              <a:rPr lang="zh-CN" altLang="en-US"/>
              <a:t>堆叠合并数据</a:t>
            </a:r>
          </a:p>
        </p:txBody>
      </p:sp>
      <p:sp>
        <p:nvSpPr>
          <p:cNvPr id="10244" name="内容占位符 3">
            <a:extLst>
              <a:ext uri="{FF2B5EF4-FFF2-40B4-BE49-F238E27FC236}">
                <a16:creationId xmlns:a16="http://schemas.microsoft.com/office/drawing/2014/main" id="{6C1C750C-F50B-4E72-AF32-5638E8664098}"/>
              </a:ext>
            </a:extLst>
          </p:cNvPr>
          <p:cNvSpPr>
            <a:spLocks noGrp="1"/>
          </p:cNvSpPr>
          <p:nvPr>
            <p:ph idx="10"/>
          </p:nvPr>
        </p:nvSpPr>
        <p:spPr/>
        <p:txBody>
          <a:bodyPr/>
          <a:lstStyle/>
          <a:p>
            <a:r>
              <a:rPr lang="en-US" altLang="zh-CN" b="1"/>
              <a:t>1. </a:t>
            </a:r>
            <a:r>
              <a:rPr b="1"/>
              <a:t>横向表堆叠</a:t>
            </a:r>
          </a:p>
        </p:txBody>
      </p:sp>
      <p:pic>
        <p:nvPicPr>
          <p:cNvPr id="10245" name="Picture 1">
            <a:extLst>
              <a:ext uri="{FF2B5EF4-FFF2-40B4-BE49-F238E27FC236}">
                <a16:creationId xmlns:a16="http://schemas.microsoft.com/office/drawing/2014/main" id="{31E491CC-1A5E-47FD-9002-88232628E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652" y="4135135"/>
            <a:ext cx="5012014" cy="21525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AEF387E6-5765-4CC5-9D0B-40482B92A94F}"/>
              </a:ext>
            </a:extLst>
          </p:cNvPr>
          <p:cNvSpPr>
            <a:spLocks noGrp="1"/>
          </p:cNvSpPr>
          <p:nvPr>
            <p:ph idx="1"/>
          </p:nvPr>
        </p:nvSpPr>
        <p:spPr>
          <a:xfrm>
            <a:off x="423863" y="1754188"/>
            <a:ext cx="5337175" cy="4370387"/>
          </a:xfrm>
        </p:spPr>
        <p:txBody>
          <a:bodyPr/>
          <a:lstStyle/>
          <a:p>
            <a:pPr marL="361950" indent="-361950"/>
            <a:r>
              <a:rPr lang="zh-CN" altLang="zh-CN"/>
              <a:t>使用</a:t>
            </a:r>
            <a:r>
              <a:rPr lang="en-US" altLang="zh-CN"/>
              <a:t>concat</a:t>
            </a:r>
            <a:r>
              <a:rPr lang="zh-CN" altLang="zh-CN"/>
              <a:t>函数时，在默认情况下，即</a:t>
            </a:r>
            <a:r>
              <a:rPr lang="en-US" altLang="zh-CN"/>
              <a:t>axis=0</a:t>
            </a:r>
            <a:r>
              <a:rPr lang="zh-CN" altLang="zh-CN"/>
              <a:t>时，</a:t>
            </a:r>
            <a:r>
              <a:rPr lang="en-US" altLang="zh-CN"/>
              <a:t>concat</a:t>
            </a:r>
            <a:r>
              <a:rPr lang="zh-CN" altLang="zh-CN"/>
              <a:t>做列对齐，将不同行索引的两张或多张表纵向合并。在两张表的列名并不完全相同的情况下，可</a:t>
            </a:r>
            <a:r>
              <a:rPr lang="en-US" altLang="zh-CN"/>
              <a:t>join</a:t>
            </a:r>
            <a:r>
              <a:rPr lang="zh-CN" altLang="zh-CN"/>
              <a:t>参数取值为</a:t>
            </a:r>
            <a:r>
              <a:rPr lang="en-US" altLang="zh-CN"/>
              <a:t>inner</a:t>
            </a:r>
            <a:r>
              <a:rPr lang="zh-CN" altLang="zh-CN"/>
              <a:t>时，返回的仅仅是列名交集所代表的列，取值为</a:t>
            </a:r>
            <a:r>
              <a:rPr lang="en-US" altLang="zh-CN"/>
              <a:t>outer</a:t>
            </a:r>
            <a:r>
              <a:rPr lang="zh-CN" altLang="zh-CN"/>
              <a:t>时，返回的是两者列名的并集所代表的列，其原理示意如</a:t>
            </a:r>
            <a:r>
              <a:rPr lang="zh-CN" altLang="en-US"/>
              <a:t>图。</a:t>
            </a:r>
            <a:endParaRPr lang="en-US" altLang="zh-CN"/>
          </a:p>
          <a:p>
            <a:pPr marL="361950" indent="-361950"/>
            <a:r>
              <a:rPr lang="zh-CN" altLang="zh-CN"/>
              <a:t>不论</a:t>
            </a:r>
            <a:r>
              <a:rPr lang="en-US" altLang="zh-CN"/>
              <a:t>join</a:t>
            </a:r>
            <a:r>
              <a:rPr lang="zh-CN" altLang="zh-CN"/>
              <a:t>参数取值是</a:t>
            </a:r>
            <a:r>
              <a:rPr lang="en-US" altLang="zh-CN"/>
              <a:t>inner</a:t>
            </a:r>
            <a:r>
              <a:rPr lang="zh-CN" altLang="zh-CN"/>
              <a:t>或者</a:t>
            </a:r>
            <a:r>
              <a:rPr lang="en-US" altLang="zh-CN"/>
              <a:t>outer</a:t>
            </a:r>
            <a:r>
              <a:rPr lang="zh-CN" altLang="zh-CN"/>
              <a:t>，结果都是将两个表完全按照</a:t>
            </a:r>
            <a:r>
              <a:rPr lang="en-US" altLang="zh-CN"/>
              <a:t>Y</a:t>
            </a:r>
            <a:r>
              <a:rPr lang="zh-CN" altLang="zh-CN"/>
              <a:t>轴拼接起来</a:t>
            </a:r>
            <a:endParaRPr lang="zh-CN" altLang="en-US"/>
          </a:p>
        </p:txBody>
      </p:sp>
      <p:sp>
        <p:nvSpPr>
          <p:cNvPr id="11267" name="标题 2">
            <a:extLst>
              <a:ext uri="{FF2B5EF4-FFF2-40B4-BE49-F238E27FC236}">
                <a16:creationId xmlns:a16="http://schemas.microsoft.com/office/drawing/2014/main" id="{D070B7A4-3B7D-43A3-B3A3-8D850D059007}"/>
              </a:ext>
            </a:extLst>
          </p:cNvPr>
          <p:cNvSpPr>
            <a:spLocks noGrp="1"/>
          </p:cNvSpPr>
          <p:nvPr>
            <p:ph type="title"/>
          </p:nvPr>
        </p:nvSpPr>
        <p:spPr/>
        <p:txBody>
          <a:bodyPr/>
          <a:lstStyle/>
          <a:p>
            <a:r>
              <a:rPr lang="zh-CN" altLang="en-US"/>
              <a:t>堆叠合并数据</a:t>
            </a:r>
          </a:p>
        </p:txBody>
      </p:sp>
      <p:sp>
        <p:nvSpPr>
          <p:cNvPr id="11268" name="内容占位符 3">
            <a:extLst>
              <a:ext uri="{FF2B5EF4-FFF2-40B4-BE49-F238E27FC236}">
                <a16:creationId xmlns:a16="http://schemas.microsoft.com/office/drawing/2014/main" id="{7ADAB285-85CC-4019-9E4B-27AF21A7581E}"/>
              </a:ext>
            </a:extLst>
          </p:cNvPr>
          <p:cNvSpPr>
            <a:spLocks noGrp="1"/>
          </p:cNvSpPr>
          <p:nvPr>
            <p:ph idx="10"/>
          </p:nvPr>
        </p:nvSpPr>
        <p:spPr/>
        <p:txBody>
          <a:bodyPr/>
          <a:lstStyle/>
          <a:p>
            <a:r>
              <a:rPr lang="en-US" altLang="zh-CN" b="1"/>
              <a:t>2. </a:t>
            </a:r>
            <a:r>
              <a:rPr b="1"/>
              <a:t>纵向堆叠</a:t>
            </a:r>
            <a:r>
              <a:rPr lang="en-US" altLang="zh-CN"/>
              <a:t>——concat</a:t>
            </a:r>
            <a:r>
              <a:rPr altLang="zh-CN"/>
              <a:t>函数</a:t>
            </a:r>
            <a:endParaRPr b="1"/>
          </a:p>
        </p:txBody>
      </p:sp>
      <p:pic>
        <p:nvPicPr>
          <p:cNvPr id="11269" name="Picture 2">
            <a:extLst>
              <a:ext uri="{FF2B5EF4-FFF2-40B4-BE49-F238E27FC236}">
                <a16:creationId xmlns:a16="http://schemas.microsoft.com/office/drawing/2014/main" id="{590112AB-41B5-482C-AE9A-757C1F917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277" y="1282000"/>
            <a:ext cx="3615911" cy="33796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49AC7B-DA7D-447F-AA6F-D680C9708267}"/>
              </a:ext>
            </a:extLst>
          </p:cNvPr>
          <p:cNvSpPr>
            <a:spLocks noGrp="1"/>
          </p:cNvSpPr>
          <p:nvPr>
            <p:ph idx="1"/>
          </p:nvPr>
        </p:nvSpPr>
        <p:spPr>
          <a:xfrm>
            <a:off x="423821" y="1741968"/>
            <a:ext cx="9485491" cy="4369231"/>
          </a:xfrm>
        </p:spPr>
        <p:txBody>
          <a:bodyPr/>
          <a:lstStyle/>
          <a:p>
            <a:pPr>
              <a:lnSpc>
                <a:spcPts val="2840"/>
              </a:lnSpc>
              <a:defRPr/>
            </a:pPr>
            <a:r>
              <a:rPr lang="en-US" altLang="zh-CN" dirty="0"/>
              <a:t>append</a:t>
            </a:r>
            <a:r>
              <a:rPr lang="zh-CN" altLang="zh-CN" dirty="0"/>
              <a:t>方法也可以用于纵向合并两张表。但是</a:t>
            </a:r>
            <a:r>
              <a:rPr lang="en-US" altLang="zh-CN" dirty="0"/>
              <a:t>append</a:t>
            </a:r>
            <a:r>
              <a:rPr lang="zh-CN" altLang="zh-CN" dirty="0"/>
              <a:t>方法实现纵向表堆叠有一个前提条件，那就是两张表的列名需要完全一致。</a:t>
            </a:r>
            <a:r>
              <a:rPr lang="en-US" altLang="zh-CN" dirty="0"/>
              <a:t>append</a:t>
            </a:r>
            <a:r>
              <a:rPr lang="zh-CN" altLang="zh-CN" dirty="0"/>
              <a:t>方法的基本语法如下</a:t>
            </a:r>
            <a:endParaRPr lang="en-US" altLang="zh-CN" dirty="0"/>
          </a:p>
          <a:p>
            <a:pPr marL="360000" indent="0">
              <a:lnSpc>
                <a:spcPts val="2840"/>
              </a:lnSpc>
              <a:buFont typeface="Wingdings" panose="05000000000000000000" pitchFamily="2" charset="2"/>
              <a:buNone/>
              <a:defRPr/>
            </a:pPr>
            <a:r>
              <a:rPr lang="en-US" altLang="zh-CN" sz="2200" i="1" dirty="0" err="1">
                <a:latin typeface="Times New Roman" pitchFamily="18" charset="0"/>
              </a:rPr>
              <a:t>pandas.DataFrame.</a:t>
            </a:r>
            <a:r>
              <a:rPr lang="en-US" altLang="zh-CN" sz="2200" b="1" i="1" dirty="0" err="1">
                <a:latin typeface="Times New Roman" pitchFamily="18" charset="0"/>
              </a:rPr>
              <a:t>append</a:t>
            </a:r>
            <a:r>
              <a:rPr lang="en-US" altLang="zh-CN" sz="2200" i="1" dirty="0">
                <a:latin typeface="Times New Roman" pitchFamily="18" charset="0"/>
              </a:rPr>
              <a:t>(self, other, </a:t>
            </a:r>
            <a:r>
              <a:rPr lang="en-US" altLang="zh-CN" sz="2200" i="1" dirty="0" err="1">
                <a:latin typeface="Times New Roman" pitchFamily="18" charset="0"/>
              </a:rPr>
              <a:t>ignore_index</a:t>
            </a:r>
            <a:r>
              <a:rPr lang="en-US" altLang="zh-CN" sz="2200" i="1" dirty="0">
                <a:latin typeface="Times New Roman" pitchFamily="18" charset="0"/>
              </a:rPr>
              <a:t>=False, </a:t>
            </a:r>
            <a:r>
              <a:rPr lang="en-US" altLang="zh-CN" sz="2200" i="1" dirty="0" err="1">
                <a:latin typeface="Times New Roman" pitchFamily="18" charset="0"/>
              </a:rPr>
              <a:t>verify_integrity</a:t>
            </a:r>
            <a:r>
              <a:rPr lang="en-US" altLang="zh-CN" sz="2200" i="1" dirty="0">
                <a:latin typeface="Times New Roman" pitchFamily="18" charset="0"/>
              </a:rPr>
              <a:t>=False)</a:t>
            </a:r>
            <a:r>
              <a:rPr lang="zh-CN" altLang="zh-CN" sz="2200" dirty="0">
                <a:latin typeface="Times New Roman" pitchFamily="18" charset="0"/>
              </a:rPr>
              <a:t>。</a:t>
            </a:r>
            <a:endParaRPr lang="en-US" altLang="zh-CN" sz="2200" dirty="0">
              <a:latin typeface="Times New Roman" pitchFamily="18" charset="0"/>
            </a:endParaRPr>
          </a:p>
          <a:p>
            <a:pPr>
              <a:lnSpc>
                <a:spcPts val="2840"/>
              </a:lnSpc>
              <a:defRPr/>
            </a:pPr>
            <a:r>
              <a:rPr lang="zh-CN" altLang="en-US" dirty="0">
                <a:latin typeface="Times New Roman" pitchFamily="18" charset="0"/>
              </a:rPr>
              <a:t>常用参数如下所示。</a:t>
            </a:r>
          </a:p>
        </p:txBody>
      </p:sp>
      <p:sp>
        <p:nvSpPr>
          <p:cNvPr id="12291" name="标题 2">
            <a:extLst>
              <a:ext uri="{FF2B5EF4-FFF2-40B4-BE49-F238E27FC236}">
                <a16:creationId xmlns:a16="http://schemas.microsoft.com/office/drawing/2014/main" id="{08B106A2-9150-4742-95AB-42D54F2F2023}"/>
              </a:ext>
            </a:extLst>
          </p:cNvPr>
          <p:cNvSpPr>
            <a:spLocks noGrp="1"/>
          </p:cNvSpPr>
          <p:nvPr>
            <p:ph type="title"/>
          </p:nvPr>
        </p:nvSpPr>
        <p:spPr/>
        <p:txBody>
          <a:bodyPr/>
          <a:lstStyle/>
          <a:p>
            <a:r>
              <a:rPr lang="zh-CN" altLang="en-US"/>
              <a:t>堆叠合并数据</a:t>
            </a:r>
          </a:p>
        </p:txBody>
      </p:sp>
      <p:sp>
        <p:nvSpPr>
          <p:cNvPr id="12292" name="内容占位符 3">
            <a:extLst>
              <a:ext uri="{FF2B5EF4-FFF2-40B4-BE49-F238E27FC236}">
                <a16:creationId xmlns:a16="http://schemas.microsoft.com/office/drawing/2014/main" id="{E500ADF9-2DED-4231-B7B7-C33141C002FD}"/>
              </a:ext>
            </a:extLst>
          </p:cNvPr>
          <p:cNvSpPr>
            <a:spLocks noGrp="1"/>
          </p:cNvSpPr>
          <p:nvPr>
            <p:ph idx="10"/>
          </p:nvPr>
        </p:nvSpPr>
        <p:spPr/>
        <p:txBody>
          <a:bodyPr/>
          <a:lstStyle/>
          <a:p>
            <a:r>
              <a:rPr lang="en-US" altLang="zh-CN" b="1"/>
              <a:t>2. </a:t>
            </a:r>
            <a:r>
              <a:rPr b="1"/>
              <a:t>纵向堆叠</a:t>
            </a:r>
            <a:r>
              <a:rPr lang="en-US" altLang="zh-CN"/>
              <a:t>——append</a:t>
            </a:r>
            <a:r>
              <a:rPr altLang="zh-CN"/>
              <a:t>方法</a:t>
            </a:r>
            <a:endParaRPr/>
          </a:p>
        </p:txBody>
      </p:sp>
      <p:graphicFrame>
        <p:nvGraphicFramePr>
          <p:cNvPr id="5" name="表格 4">
            <a:extLst>
              <a:ext uri="{FF2B5EF4-FFF2-40B4-BE49-F238E27FC236}">
                <a16:creationId xmlns:a16="http://schemas.microsoft.com/office/drawing/2014/main" id="{F66DD818-C7D4-47F5-8AD0-D74CECBFE5AF}"/>
              </a:ext>
            </a:extLst>
          </p:cNvPr>
          <p:cNvGraphicFramePr>
            <a:graphicFrameLocks noGrp="1"/>
          </p:cNvGraphicFramePr>
          <p:nvPr>
            <p:extLst>
              <p:ext uri="{D42A27DB-BD31-4B8C-83A1-F6EECF244321}">
                <p14:modId xmlns:p14="http://schemas.microsoft.com/office/powerpoint/2010/main" val="3913026731"/>
              </p:ext>
            </p:extLst>
          </p:nvPr>
        </p:nvGraphicFramePr>
        <p:xfrm>
          <a:off x="423821" y="3855279"/>
          <a:ext cx="9038811" cy="2326862"/>
        </p:xfrm>
        <a:graphic>
          <a:graphicData uri="http://schemas.openxmlformats.org/drawingml/2006/table">
            <a:tbl>
              <a:tblPr firstRow="1" firstCol="1" bandRow="1">
                <a:tableStyleId>{5C22544A-7EE6-4342-B048-85BDC9FD1C3A}</a:tableStyleId>
              </a:tblPr>
              <a:tblGrid>
                <a:gridCol w="1617335">
                  <a:extLst>
                    <a:ext uri="{9D8B030D-6E8A-4147-A177-3AD203B41FA5}">
                      <a16:colId xmlns:a16="http://schemas.microsoft.com/office/drawing/2014/main" val="20000"/>
                    </a:ext>
                  </a:extLst>
                </a:gridCol>
                <a:gridCol w="7421476">
                  <a:extLst>
                    <a:ext uri="{9D8B030D-6E8A-4147-A177-3AD203B41FA5}">
                      <a16:colId xmlns:a16="http://schemas.microsoft.com/office/drawing/2014/main" val="20001"/>
                    </a:ext>
                  </a:extLst>
                </a:gridCol>
              </a:tblGrid>
              <a:tr h="388566">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40563" marR="40563"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40563" marR="40563" marT="0" marB="0" anchor="ctr"/>
                </a:tc>
                <a:extLst>
                  <a:ext uri="{0D108BD9-81ED-4DB2-BD59-A6C34878D82A}">
                    <a16:rowId xmlns:a16="http://schemas.microsoft.com/office/drawing/2014/main" val="10000"/>
                  </a:ext>
                </a:extLst>
              </a:tr>
              <a:tr h="388566">
                <a:tc>
                  <a:txBody>
                    <a:bodyPr/>
                    <a:lstStyle/>
                    <a:p>
                      <a:pPr algn="ctr">
                        <a:lnSpc>
                          <a:spcPct val="150000"/>
                        </a:lnSpc>
                        <a:spcAft>
                          <a:spcPts val="0"/>
                        </a:spcAft>
                      </a:pPr>
                      <a:r>
                        <a:rPr lang="en-US" sz="1600" b="0" kern="0">
                          <a:effectLst/>
                          <a:latin typeface="微软雅黑" pitchFamily="34" charset="-122"/>
                          <a:ea typeface="微软雅黑" pitchFamily="34" charset="-122"/>
                        </a:rPr>
                        <a:t>other</a:t>
                      </a:r>
                      <a:endParaRPr lang="zh-CN" sz="1600" b="0" kern="100">
                        <a:effectLst/>
                        <a:latin typeface="微软雅黑" pitchFamily="34" charset="-122"/>
                        <a:ea typeface="微软雅黑" pitchFamily="34" charset="-122"/>
                        <a:cs typeface="宋体"/>
                      </a:endParaRPr>
                    </a:p>
                  </a:txBody>
                  <a:tcPr marL="40563" marR="40563"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Series</a:t>
                      </a:r>
                      <a:r>
                        <a:rPr lang="zh-CN" sz="1600" kern="0">
                          <a:effectLst/>
                          <a:latin typeface="微软雅黑" pitchFamily="34" charset="-122"/>
                          <a:ea typeface="微软雅黑" pitchFamily="34" charset="-122"/>
                        </a:rPr>
                        <a:t>。表示要添加的新数据。无默认。</a:t>
                      </a:r>
                      <a:endParaRPr lang="zh-CN" sz="1600" kern="100">
                        <a:effectLst/>
                        <a:latin typeface="微软雅黑" pitchFamily="34" charset="-122"/>
                        <a:ea typeface="微软雅黑" pitchFamily="34" charset="-122"/>
                        <a:cs typeface="宋体"/>
                      </a:endParaRPr>
                    </a:p>
                  </a:txBody>
                  <a:tcPr marL="40563" marR="40563" marT="0" marB="0" anchor="ctr"/>
                </a:tc>
                <a:extLst>
                  <a:ext uri="{0D108BD9-81ED-4DB2-BD59-A6C34878D82A}">
                    <a16:rowId xmlns:a16="http://schemas.microsoft.com/office/drawing/2014/main" val="10001"/>
                  </a:ext>
                </a:extLst>
              </a:tr>
              <a:tr h="809512">
                <a:tc>
                  <a:txBody>
                    <a:bodyPr/>
                    <a:lstStyle/>
                    <a:p>
                      <a:pPr algn="ctr">
                        <a:lnSpc>
                          <a:spcPct val="150000"/>
                        </a:lnSpc>
                        <a:spcAft>
                          <a:spcPts val="0"/>
                        </a:spcAft>
                      </a:pPr>
                      <a:r>
                        <a:rPr lang="en-US" sz="1600" b="0" kern="0">
                          <a:effectLst/>
                          <a:latin typeface="微软雅黑" pitchFamily="34" charset="-122"/>
                          <a:ea typeface="微软雅黑" pitchFamily="34" charset="-122"/>
                        </a:rPr>
                        <a:t>ignore_index</a:t>
                      </a:r>
                      <a:endParaRPr lang="zh-CN" sz="1600" b="0" kern="100">
                        <a:effectLst/>
                        <a:latin typeface="微软雅黑" pitchFamily="34" charset="-122"/>
                        <a:ea typeface="微软雅黑" pitchFamily="34" charset="-122"/>
                        <a:cs typeface="宋体"/>
                      </a:endParaRPr>
                    </a:p>
                  </a:txBody>
                  <a:tcPr marL="40563" marR="40563"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boolean</a:t>
                      </a:r>
                      <a:r>
                        <a:rPr lang="zh-CN" sz="1600" kern="0" dirty="0">
                          <a:effectLst/>
                          <a:latin typeface="微软雅黑" pitchFamily="34" charset="-122"/>
                          <a:ea typeface="微软雅黑" pitchFamily="34" charset="-122"/>
                        </a:rPr>
                        <a:t>。如果输入</a:t>
                      </a:r>
                      <a:r>
                        <a:rPr lang="en-US" sz="1600" kern="0" dirty="0">
                          <a:effectLst/>
                          <a:latin typeface="微软雅黑" pitchFamily="34" charset="-122"/>
                          <a:ea typeface="微软雅黑" pitchFamily="34" charset="-122"/>
                        </a:rPr>
                        <a:t>True</a:t>
                      </a:r>
                      <a:r>
                        <a:rPr lang="zh-CN" sz="1600" kern="0" dirty="0">
                          <a:effectLst/>
                          <a:latin typeface="微软雅黑" pitchFamily="34" charset="-122"/>
                          <a:ea typeface="微软雅黑" pitchFamily="34" charset="-122"/>
                        </a:rPr>
                        <a:t>，会对新生成的</a:t>
                      </a:r>
                      <a:r>
                        <a:rPr lang="en-US" sz="1600" kern="0" dirty="0" err="1">
                          <a:effectLst/>
                          <a:latin typeface="微软雅黑" pitchFamily="34" charset="-122"/>
                          <a:ea typeface="微软雅黑" pitchFamily="34" charset="-122"/>
                        </a:rPr>
                        <a:t>DataFrame</a:t>
                      </a:r>
                      <a:r>
                        <a:rPr lang="zh-CN" sz="1600" kern="0" dirty="0">
                          <a:effectLst/>
                          <a:latin typeface="微软雅黑" pitchFamily="34" charset="-122"/>
                          <a:ea typeface="微软雅黑" pitchFamily="34" charset="-122"/>
                        </a:rPr>
                        <a:t>使用新的索引（自动产生）而忽略原来数据的索引。默认为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40563" marR="40563" marT="0" marB="0" anchor="ctr"/>
                </a:tc>
                <a:extLst>
                  <a:ext uri="{0D108BD9-81ED-4DB2-BD59-A6C34878D82A}">
                    <a16:rowId xmlns:a16="http://schemas.microsoft.com/office/drawing/2014/main" val="10002"/>
                  </a:ext>
                </a:extLst>
              </a:tr>
              <a:tr h="740218">
                <a:tc>
                  <a:txBody>
                    <a:bodyPr/>
                    <a:lstStyle/>
                    <a:p>
                      <a:pPr algn="ctr">
                        <a:lnSpc>
                          <a:spcPct val="150000"/>
                        </a:lnSpc>
                        <a:spcAft>
                          <a:spcPts val="0"/>
                        </a:spcAft>
                      </a:pPr>
                      <a:r>
                        <a:rPr lang="en-US" sz="1600" b="0" kern="0" dirty="0" err="1">
                          <a:effectLst/>
                          <a:latin typeface="微软雅黑" pitchFamily="34" charset="-122"/>
                          <a:ea typeface="微软雅黑" pitchFamily="34" charset="-122"/>
                        </a:rPr>
                        <a:t>verify_integrity</a:t>
                      </a:r>
                      <a:endParaRPr lang="zh-CN" sz="1600" b="0" kern="100" dirty="0">
                        <a:effectLst/>
                        <a:latin typeface="微软雅黑" pitchFamily="34" charset="-122"/>
                        <a:ea typeface="微软雅黑" pitchFamily="34" charset="-122"/>
                        <a:cs typeface="宋体"/>
                      </a:endParaRPr>
                    </a:p>
                  </a:txBody>
                  <a:tcPr marL="40563" marR="40563"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boolean</a:t>
                      </a:r>
                      <a:r>
                        <a:rPr lang="zh-CN" sz="1600" kern="0" dirty="0">
                          <a:effectLst/>
                          <a:latin typeface="微软雅黑" pitchFamily="34" charset="-122"/>
                          <a:ea typeface="微软雅黑" pitchFamily="34" charset="-122"/>
                        </a:rPr>
                        <a:t>。如果输入</a:t>
                      </a:r>
                      <a:r>
                        <a:rPr lang="en-US" sz="1600" kern="0" dirty="0">
                          <a:effectLst/>
                          <a:latin typeface="微软雅黑" pitchFamily="34" charset="-122"/>
                          <a:ea typeface="微软雅黑" pitchFamily="34" charset="-122"/>
                        </a:rPr>
                        <a:t>True</a:t>
                      </a:r>
                      <a:r>
                        <a:rPr lang="zh-CN" sz="1600" kern="0" dirty="0">
                          <a:effectLst/>
                          <a:latin typeface="微软雅黑" pitchFamily="34" charset="-122"/>
                          <a:ea typeface="微软雅黑" pitchFamily="34" charset="-122"/>
                        </a:rPr>
                        <a:t>，那么当</a:t>
                      </a:r>
                      <a:r>
                        <a:rPr lang="en-US" sz="1600" kern="0" dirty="0" err="1">
                          <a:effectLst/>
                          <a:latin typeface="微软雅黑" pitchFamily="34" charset="-122"/>
                          <a:ea typeface="微软雅黑" pitchFamily="34" charset="-122"/>
                        </a:rPr>
                        <a:t>ignore_index</a:t>
                      </a:r>
                      <a:r>
                        <a:rPr lang="zh-CN" sz="1600" kern="0" dirty="0">
                          <a:effectLst/>
                          <a:latin typeface="微软雅黑" pitchFamily="34" charset="-122"/>
                          <a:ea typeface="微软雅黑" pitchFamily="34" charset="-122"/>
                        </a:rPr>
                        <a:t>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时，会检查添加的数据索引是否冲突，如果冲突，则会添加失败。默认为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40563" marR="40563"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F2BA7555-4D05-4BA6-9FDA-2E1FCC0DEB0C}"/>
              </a:ext>
            </a:extLst>
          </p:cNvPr>
          <p:cNvSpPr>
            <a:spLocks noGrp="1"/>
          </p:cNvSpPr>
          <p:nvPr>
            <p:ph idx="1"/>
          </p:nvPr>
        </p:nvSpPr>
        <p:spPr/>
        <p:txBody>
          <a:bodyPr/>
          <a:lstStyle/>
          <a:p>
            <a:pPr marL="361950" indent="-361950"/>
            <a:r>
              <a:rPr lang="zh-CN" altLang="zh-CN"/>
              <a:t>主键合并，即通过一个或多个键将两个数据集的行连接起来，类似于</a:t>
            </a:r>
            <a:r>
              <a:rPr lang="en-US" altLang="zh-CN"/>
              <a:t>SQL</a:t>
            </a:r>
            <a:r>
              <a:rPr lang="zh-CN" altLang="zh-CN"/>
              <a:t>中的</a:t>
            </a:r>
            <a:r>
              <a:rPr lang="en-US" altLang="zh-CN"/>
              <a:t>JOIN</a:t>
            </a:r>
            <a:r>
              <a:rPr lang="zh-CN" altLang="zh-CN"/>
              <a:t>。针对同一个主键存在两张包含不同字段的表，将其根据某几个字段一一对应拼接起来，结果集列数为两个元数据的列数和减去连接键的数量</a:t>
            </a:r>
            <a:r>
              <a:rPr lang="zh-CN" altLang="en-US"/>
              <a:t>。</a:t>
            </a:r>
          </a:p>
        </p:txBody>
      </p:sp>
      <p:sp>
        <p:nvSpPr>
          <p:cNvPr id="13315" name="标题 2">
            <a:extLst>
              <a:ext uri="{FF2B5EF4-FFF2-40B4-BE49-F238E27FC236}">
                <a16:creationId xmlns:a16="http://schemas.microsoft.com/office/drawing/2014/main" id="{D499F259-75D2-4DA0-8932-3EDF0BFE1789}"/>
              </a:ext>
            </a:extLst>
          </p:cNvPr>
          <p:cNvSpPr>
            <a:spLocks noGrp="1"/>
          </p:cNvSpPr>
          <p:nvPr>
            <p:ph type="title"/>
          </p:nvPr>
        </p:nvSpPr>
        <p:spPr/>
        <p:txBody>
          <a:bodyPr/>
          <a:lstStyle/>
          <a:p>
            <a:r>
              <a:rPr lang="zh-CN" altLang="en-US"/>
              <a:t>主键合并数据</a:t>
            </a:r>
          </a:p>
        </p:txBody>
      </p:sp>
      <p:sp>
        <p:nvSpPr>
          <p:cNvPr id="13316" name="内容占位符 3">
            <a:extLst>
              <a:ext uri="{FF2B5EF4-FFF2-40B4-BE49-F238E27FC236}">
                <a16:creationId xmlns:a16="http://schemas.microsoft.com/office/drawing/2014/main" id="{977D5B41-62B5-4B82-BB92-405D50F948E3}"/>
              </a:ext>
            </a:extLst>
          </p:cNvPr>
          <p:cNvSpPr>
            <a:spLocks noGrp="1"/>
          </p:cNvSpPr>
          <p:nvPr>
            <p:ph idx="10"/>
          </p:nvPr>
        </p:nvSpPr>
        <p:spPr/>
        <p:txBody>
          <a:bodyPr/>
          <a:lstStyle/>
          <a:p>
            <a:r>
              <a:rPr altLang="zh-CN" b="1"/>
              <a:t>主键合并</a:t>
            </a:r>
            <a:endParaRPr b="1"/>
          </a:p>
        </p:txBody>
      </p:sp>
      <p:pic>
        <p:nvPicPr>
          <p:cNvPr id="13317" name="Picture 2">
            <a:extLst>
              <a:ext uri="{FF2B5EF4-FFF2-40B4-BE49-F238E27FC236}">
                <a16:creationId xmlns:a16="http://schemas.microsoft.com/office/drawing/2014/main" id="{15E416F5-F585-4C69-BCBF-EC1C54D6C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275" y="3379788"/>
            <a:ext cx="6030913" cy="2320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C6FC2A-2A57-4BD4-A386-571CB0E15912}"/>
              </a:ext>
            </a:extLst>
          </p:cNvPr>
          <p:cNvSpPr>
            <a:spLocks noGrp="1"/>
          </p:cNvSpPr>
          <p:nvPr>
            <p:ph idx="1"/>
          </p:nvPr>
        </p:nvSpPr>
        <p:spPr/>
        <p:txBody>
          <a:bodyPr/>
          <a:lstStyle/>
          <a:p>
            <a:pPr>
              <a:defRPr/>
            </a:pPr>
            <a:r>
              <a:rPr lang="zh-CN" altLang="zh-CN" dirty="0"/>
              <a:t>和数据库的</a:t>
            </a:r>
            <a:r>
              <a:rPr lang="en-US" altLang="zh-CN" dirty="0"/>
              <a:t>join</a:t>
            </a:r>
            <a:r>
              <a:rPr lang="zh-CN" altLang="zh-CN" dirty="0"/>
              <a:t>一样，</a:t>
            </a:r>
            <a:r>
              <a:rPr lang="en-US" altLang="zh-CN" dirty="0"/>
              <a:t>merge</a:t>
            </a:r>
            <a:r>
              <a:rPr lang="zh-CN" altLang="zh-CN" dirty="0"/>
              <a:t>函数也有左连接（</a:t>
            </a:r>
            <a:r>
              <a:rPr lang="en-US" altLang="zh-CN" dirty="0"/>
              <a:t>left</a:t>
            </a:r>
            <a:r>
              <a:rPr lang="zh-CN" altLang="zh-CN" dirty="0"/>
              <a:t>）、右连接（</a:t>
            </a:r>
            <a:r>
              <a:rPr lang="en-US" altLang="zh-CN" dirty="0"/>
              <a:t>right</a:t>
            </a:r>
            <a:r>
              <a:rPr lang="zh-CN" altLang="zh-CN" dirty="0"/>
              <a:t>）、内连接（</a:t>
            </a:r>
            <a:r>
              <a:rPr lang="en-US" altLang="zh-CN" dirty="0"/>
              <a:t>inner</a:t>
            </a:r>
            <a:r>
              <a:rPr lang="zh-CN" altLang="zh-CN" dirty="0"/>
              <a:t>）和外连接（</a:t>
            </a:r>
            <a:r>
              <a:rPr lang="en-US" altLang="zh-CN" dirty="0"/>
              <a:t>outer</a:t>
            </a:r>
            <a:r>
              <a:rPr lang="zh-CN" altLang="zh-CN" dirty="0"/>
              <a:t>），但比起数据库</a:t>
            </a:r>
            <a:r>
              <a:rPr lang="en-US" altLang="zh-CN" dirty="0"/>
              <a:t>SQL</a:t>
            </a:r>
            <a:r>
              <a:rPr lang="zh-CN" altLang="zh-CN" dirty="0"/>
              <a:t>语言中的</a:t>
            </a:r>
            <a:r>
              <a:rPr lang="en-US" altLang="zh-CN" dirty="0"/>
              <a:t>join</a:t>
            </a:r>
            <a:r>
              <a:rPr lang="zh-CN" altLang="zh-CN" dirty="0"/>
              <a:t>和</a:t>
            </a:r>
            <a:r>
              <a:rPr lang="en-US" altLang="zh-CN" dirty="0"/>
              <a:t>merge</a:t>
            </a:r>
            <a:r>
              <a:rPr lang="zh-CN" altLang="zh-CN" dirty="0"/>
              <a:t>函数还有其自身独到之处，例如可以在合并过程中对数据集中的数据进行排序等。</a:t>
            </a:r>
            <a:endParaRPr lang="en-US" altLang="zh-CN" i="1" dirty="0"/>
          </a:p>
          <a:p>
            <a:pPr marL="360000" indent="0">
              <a:buFont typeface="Wingdings" panose="05000000000000000000" pitchFamily="2" charset="2"/>
              <a:buNone/>
              <a:defRPr/>
            </a:pPr>
            <a:r>
              <a:rPr lang="en-US" altLang="zh-CN" sz="2200" i="1" dirty="0" err="1">
                <a:latin typeface="Times New Roman" pitchFamily="18" charset="0"/>
              </a:rPr>
              <a:t>pandas.</a:t>
            </a:r>
            <a:r>
              <a:rPr lang="en-US" altLang="zh-CN" sz="2200" b="1" i="1" dirty="0" err="1">
                <a:latin typeface="Times New Roman" pitchFamily="18" charset="0"/>
              </a:rPr>
              <a:t>merge</a:t>
            </a:r>
            <a:r>
              <a:rPr lang="en-US" altLang="zh-CN" sz="2200" i="1" dirty="0">
                <a:latin typeface="Times New Roman" pitchFamily="18" charset="0"/>
              </a:rPr>
              <a:t>(left, right, how='inner', on=None, </a:t>
            </a:r>
            <a:r>
              <a:rPr lang="en-US" altLang="zh-CN" sz="2200" i="1" dirty="0" err="1">
                <a:latin typeface="Times New Roman" pitchFamily="18" charset="0"/>
              </a:rPr>
              <a:t>left_on</a:t>
            </a:r>
            <a:r>
              <a:rPr lang="en-US" altLang="zh-CN" sz="2200" i="1" dirty="0">
                <a:latin typeface="Times New Roman" pitchFamily="18" charset="0"/>
              </a:rPr>
              <a:t>=None, </a:t>
            </a:r>
            <a:r>
              <a:rPr lang="en-US" altLang="zh-CN" sz="2200" i="1" dirty="0" err="1">
                <a:latin typeface="Times New Roman" pitchFamily="18" charset="0"/>
              </a:rPr>
              <a:t>right_on</a:t>
            </a:r>
            <a:r>
              <a:rPr lang="en-US" altLang="zh-CN" sz="2200" i="1" dirty="0">
                <a:latin typeface="Times New Roman" pitchFamily="18" charset="0"/>
              </a:rPr>
              <a:t>=None, </a:t>
            </a:r>
            <a:r>
              <a:rPr lang="en-US" altLang="zh-CN" sz="2200" i="1" dirty="0" err="1">
                <a:latin typeface="Times New Roman" pitchFamily="18" charset="0"/>
              </a:rPr>
              <a:t>left_index</a:t>
            </a:r>
            <a:r>
              <a:rPr lang="en-US" altLang="zh-CN" sz="2200" i="1" dirty="0">
                <a:latin typeface="Times New Roman" pitchFamily="18" charset="0"/>
              </a:rPr>
              <a:t>=False, </a:t>
            </a:r>
            <a:r>
              <a:rPr lang="en-US" altLang="zh-CN" sz="2200" i="1" dirty="0" err="1">
                <a:latin typeface="Times New Roman" pitchFamily="18" charset="0"/>
              </a:rPr>
              <a:t>right_index</a:t>
            </a:r>
            <a:r>
              <a:rPr lang="en-US" altLang="zh-CN" sz="2200" i="1" dirty="0">
                <a:latin typeface="Times New Roman" pitchFamily="18" charset="0"/>
              </a:rPr>
              <a:t>=False, sort=False, suffixes=('_x', '_y'), copy=True, indicator=False)</a:t>
            </a:r>
          </a:p>
          <a:p>
            <a:pPr>
              <a:defRPr/>
            </a:pPr>
            <a:r>
              <a:rPr lang="zh-CN" altLang="zh-CN" dirty="0"/>
              <a:t>可根据</a:t>
            </a:r>
            <a:r>
              <a:rPr lang="en-US" altLang="zh-CN" dirty="0"/>
              <a:t>merge</a:t>
            </a:r>
            <a:r>
              <a:rPr lang="zh-CN" altLang="zh-CN" dirty="0"/>
              <a:t>函数中的参数说明，并按照需求修改相关参数，就可以多种方法实现主键合并</a:t>
            </a:r>
            <a:r>
              <a:rPr lang="zh-CN" altLang="en-US" dirty="0"/>
              <a:t>。</a:t>
            </a:r>
            <a:endParaRPr lang="zh-CN" altLang="en-US" dirty="0">
              <a:latin typeface="Times New Roman" pitchFamily="18" charset="0"/>
            </a:endParaRPr>
          </a:p>
        </p:txBody>
      </p:sp>
      <p:sp>
        <p:nvSpPr>
          <p:cNvPr id="14339" name="标题 2">
            <a:extLst>
              <a:ext uri="{FF2B5EF4-FFF2-40B4-BE49-F238E27FC236}">
                <a16:creationId xmlns:a16="http://schemas.microsoft.com/office/drawing/2014/main" id="{EF7DDC8C-F314-47BB-81BB-3DF6E3797A81}"/>
              </a:ext>
            </a:extLst>
          </p:cNvPr>
          <p:cNvSpPr>
            <a:spLocks noGrp="1"/>
          </p:cNvSpPr>
          <p:nvPr>
            <p:ph type="title"/>
          </p:nvPr>
        </p:nvSpPr>
        <p:spPr/>
        <p:txBody>
          <a:bodyPr/>
          <a:lstStyle/>
          <a:p>
            <a:r>
              <a:rPr lang="zh-CN" altLang="en-US"/>
              <a:t>主键合并数据</a:t>
            </a:r>
          </a:p>
        </p:txBody>
      </p:sp>
      <p:sp>
        <p:nvSpPr>
          <p:cNvPr id="14340" name="内容占位符 3">
            <a:extLst>
              <a:ext uri="{FF2B5EF4-FFF2-40B4-BE49-F238E27FC236}">
                <a16:creationId xmlns:a16="http://schemas.microsoft.com/office/drawing/2014/main" id="{4E6D4998-EEAF-40C8-960C-27A9B921C72C}"/>
              </a:ext>
            </a:extLst>
          </p:cNvPr>
          <p:cNvSpPr>
            <a:spLocks noGrp="1"/>
          </p:cNvSpPr>
          <p:nvPr>
            <p:ph idx="10"/>
          </p:nvPr>
        </p:nvSpPr>
        <p:spPr/>
        <p:txBody>
          <a:bodyPr/>
          <a:lstStyle/>
          <a:p>
            <a:r>
              <a:rPr altLang="zh-CN" b="1"/>
              <a:t>主键合并</a:t>
            </a:r>
            <a:r>
              <a:rPr lang="en-US" altLang="zh-CN"/>
              <a:t>——merge</a:t>
            </a:r>
            <a:r>
              <a:rPr altLang="zh-CN"/>
              <a:t>函数</a:t>
            </a:r>
            <a:endParaRPr b="1"/>
          </a:p>
        </p:txBody>
      </p:sp>
    </p:spTree>
  </p:cSld>
  <p:clrMapOvr>
    <a:masterClrMapping/>
  </p:clrMapOvr>
</p:sld>
</file>

<file path=ppt/theme/theme1.xml><?xml version="1.0" encoding="utf-8"?>
<a:theme xmlns:a="http://schemas.openxmlformats.org/drawingml/2006/main" name="人邮">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 id="{12D75854-6A52-486C-A0FD-C8986F57544C}" vid="{4FF1CD36-0D99-4383-A6DB-D955F05BFB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5447</TotalTime>
  <Words>4789</Words>
  <Application>Microsoft Office PowerPoint</Application>
  <PresentationFormat>宽屏</PresentationFormat>
  <Paragraphs>374</Paragraphs>
  <Slides>44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Calibri</vt:lpstr>
      <vt:lpstr>宋体</vt:lpstr>
      <vt:lpstr>Arial</vt:lpstr>
      <vt:lpstr>微软雅黑</vt:lpstr>
      <vt:lpstr>Wingdings</vt:lpstr>
      <vt:lpstr>等线</vt:lpstr>
      <vt:lpstr>仿宋</vt:lpstr>
      <vt:lpstr>Times New Roman</vt:lpstr>
      <vt:lpstr>黑体</vt:lpstr>
      <vt:lpstr>人邮</vt:lpstr>
      <vt:lpstr>使用pandas进行数据预处理</vt:lpstr>
      <vt:lpstr>目录</vt:lpstr>
      <vt:lpstr>堆叠合并数据</vt:lpstr>
      <vt:lpstr>堆叠合并数据</vt:lpstr>
      <vt:lpstr>堆叠合并数据</vt:lpstr>
      <vt:lpstr>堆叠合并数据</vt:lpstr>
      <vt:lpstr>堆叠合并数据</vt:lpstr>
      <vt:lpstr>主键合并数据</vt:lpstr>
      <vt:lpstr>主键合并数据</vt:lpstr>
      <vt:lpstr>主键合并数据</vt:lpstr>
      <vt:lpstr>主键合并数据</vt:lpstr>
      <vt:lpstr>重叠合并数据</vt:lpstr>
      <vt:lpstr>重叠合并数据</vt:lpstr>
      <vt:lpstr>任务实现</vt:lpstr>
      <vt:lpstr>目录</vt:lpstr>
      <vt:lpstr>检测与处理重复值</vt:lpstr>
      <vt:lpstr>检测与处理重复值</vt:lpstr>
      <vt:lpstr>检测与处理重复值</vt:lpstr>
      <vt:lpstr>检测与处理缺失值</vt:lpstr>
      <vt:lpstr>检测与处理缺失值</vt:lpstr>
      <vt:lpstr>检测与处理缺失值</vt:lpstr>
      <vt:lpstr>检测与处理缺失值</vt:lpstr>
      <vt:lpstr>检测与处理缺失值</vt:lpstr>
      <vt:lpstr>检测与处理缺失值</vt:lpstr>
      <vt:lpstr>检测与处理异常值</vt:lpstr>
      <vt:lpstr>检测与处理异常值</vt:lpstr>
      <vt:lpstr>检测与处理异常值</vt:lpstr>
      <vt:lpstr>目录</vt:lpstr>
      <vt:lpstr>离差标准化数据</vt:lpstr>
      <vt:lpstr>离差标准化数据</vt:lpstr>
      <vt:lpstr>标准差标准化数据</vt:lpstr>
      <vt:lpstr>小数定标标准化数据</vt:lpstr>
      <vt:lpstr>目录</vt:lpstr>
      <vt:lpstr>哑变量处理类别数据</vt:lpstr>
      <vt:lpstr>哑变量处理类别数据</vt:lpstr>
      <vt:lpstr>哑变量处理类别数据</vt:lpstr>
      <vt:lpstr>离散化连续型数据</vt:lpstr>
      <vt:lpstr>离散化连续型数据</vt:lpstr>
      <vt:lpstr>离散化连续型数据</vt:lpstr>
      <vt:lpstr>离散化连续型数据</vt:lpstr>
      <vt:lpstr>离散化连续型数据</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hui yang</cp:lastModifiedBy>
  <cp:revision>299</cp:revision>
  <dcterms:created xsi:type="dcterms:W3CDTF">2017-01-10T15:44:52Z</dcterms:created>
  <dcterms:modified xsi:type="dcterms:W3CDTF">2019-05-17T07:42:22Z</dcterms:modified>
</cp:coreProperties>
</file>