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4"/>
  </p:notesMasterIdLst>
  <p:sldIdLst>
    <p:sldId id="494" r:id="rId2"/>
    <p:sldId id="506" r:id="rId3"/>
    <p:sldId id="535" r:id="rId4"/>
    <p:sldId id="536" r:id="rId5"/>
    <p:sldId id="537" r:id="rId6"/>
    <p:sldId id="538" r:id="rId7"/>
    <p:sldId id="539" r:id="rId8"/>
    <p:sldId id="540" r:id="rId9"/>
    <p:sldId id="541" r:id="rId10"/>
    <p:sldId id="542" r:id="rId11"/>
    <p:sldId id="544" r:id="rId12"/>
    <p:sldId id="543" r:id="rId13"/>
    <p:sldId id="513" r:id="rId14"/>
    <p:sldId id="546" r:id="rId15"/>
    <p:sldId id="547" r:id="rId16"/>
    <p:sldId id="548" r:id="rId17"/>
    <p:sldId id="549" r:id="rId18"/>
    <p:sldId id="551" r:id="rId19"/>
    <p:sldId id="552" r:id="rId20"/>
    <p:sldId id="514" r:id="rId21"/>
    <p:sldId id="554" r:id="rId22"/>
    <p:sldId id="555" r:id="rId23"/>
    <p:sldId id="556" r:id="rId24"/>
    <p:sldId id="557" r:id="rId25"/>
    <p:sldId id="515" r:id="rId26"/>
    <p:sldId id="559" r:id="rId27"/>
    <p:sldId id="560" r:id="rId28"/>
    <p:sldId id="561" r:id="rId29"/>
    <p:sldId id="562" r:id="rId30"/>
    <p:sldId id="516" r:id="rId31"/>
    <p:sldId id="564" r:id="rId32"/>
    <p:sldId id="534"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64" d="100"/>
          <a:sy n="64" d="100"/>
        </p:scale>
        <p:origin x="5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130665-5865-4D22-9F4D-FF481EC2F5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C8172AA5-BE6D-4C23-A678-109EF248435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CC82933-CD84-4D53-86A1-A1C6BB1C3B79}" type="datetimeFigureOut">
              <a:rPr lang="zh-CN" altLang="en-US"/>
              <a:pPr>
                <a:defRPr/>
              </a:pPr>
              <a:t>2019/5/19</a:t>
            </a:fld>
            <a:endParaRPr lang="zh-CN" altLang="en-US"/>
          </a:p>
        </p:txBody>
      </p:sp>
      <p:sp>
        <p:nvSpPr>
          <p:cNvPr id="4" name="幻灯片图像占位符 3">
            <a:extLst>
              <a:ext uri="{FF2B5EF4-FFF2-40B4-BE49-F238E27FC236}">
                <a16:creationId xmlns:a16="http://schemas.microsoft.com/office/drawing/2014/main" id="{B4C965C4-50FC-4991-A841-6045EEA1EF7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3FC1DA0-4202-40D9-813B-E24CE3959F2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596A764-E9EE-4D95-96EC-91F07B3715E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9360DAA-B47F-49A0-98D8-6BE6255F7F9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等线" panose="02010600030101010101" pitchFamily="2" charset="-122"/>
                <a:ea typeface="等线" panose="02010600030101010101" pitchFamily="2" charset="-122"/>
              </a:defRPr>
            </a:lvl1pPr>
          </a:lstStyle>
          <a:p>
            <a:fld id="{B9ABD998-028F-4EFC-9E49-20B9F5814B4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523E4ED-8E82-40CB-AD85-B3796C6C1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a:extLst>
              <a:ext uri="{FF2B5EF4-FFF2-40B4-BE49-F238E27FC236}">
                <a16:creationId xmlns:a16="http://schemas.microsoft.com/office/drawing/2014/main" id="{696CADDD-5DC2-4080-A298-1699D6FFA6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a:extLst>
              <a:ext uri="{FF2B5EF4-FFF2-40B4-BE49-F238E27FC236}">
                <a16:creationId xmlns:a16="http://schemas.microsoft.com/office/drawing/2014/main" id="{765ED638-C684-4136-AB55-D09D84288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4">
            <a:extLst>
              <a:ext uri="{FF2B5EF4-FFF2-40B4-BE49-F238E27FC236}">
                <a16:creationId xmlns:a16="http://schemas.microsoft.com/office/drawing/2014/main" id="{6B331ED7-5421-493E-9FCE-6E0E9525E57C}"/>
              </a:ext>
            </a:extLst>
          </p:cNvPr>
          <p:cNvSpPr txBox="1">
            <a:spLocks/>
          </p:cNvSpPr>
          <p:nvPr/>
        </p:nvSpPr>
        <p:spPr>
          <a:xfrm>
            <a:off x="4945061" y="3530997"/>
            <a:ext cx="2298700" cy="461963"/>
          </a:xfrm>
          <a:prstGeom prst="rect">
            <a:avLst/>
          </a:prstGeom>
        </p:spPr>
        <p:txBody>
          <a:bodyPr anchor="ctr">
            <a:spAutoFit/>
          </a:bodyPr>
          <a:lstStyle>
            <a:defPPr>
              <a:defRPr lang="zh-CN"/>
            </a:defPPr>
            <a:lvl1pPr algn="r" rtl="0" fontAlgn="base">
              <a:spcBef>
                <a:spcPct val="0"/>
              </a:spcBef>
              <a:spcAft>
                <a:spcPct val="0"/>
              </a:spcAft>
              <a:buFont typeface="Arial" pitchFamily="34" charset="0"/>
              <a:defRPr sz="2400" b="1" kern="1200">
                <a:solidFill>
                  <a:srgbClr val="064BB2"/>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sz="900" kern="1200">
                <a:solidFill>
                  <a:srgbClr val="000000"/>
                </a:solidFill>
                <a:latin typeface="Calibri" pitchFamily="34" charset="0"/>
                <a:ea typeface="宋体" pitchFamily="2" charset="-122"/>
                <a:cs typeface="+mn-cs"/>
              </a:defRPr>
            </a:lvl5pPr>
            <a:lvl6pPr marL="2286000" algn="l" defTabSz="914400" rtl="0" eaLnBrk="1" latinLnBrk="0" hangingPunct="1">
              <a:defRPr sz="900" kern="1200">
                <a:solidFill>
                  <a:srgbClr val="000000"/>
                </a:solidFill>
                <a:latin typeface="Calibri" pitchFamily="34" charset="0"/>
                <a:ea typeface="宋体" pitchFamily="2" charset="-122"/>
                <a:cs typeface="+mn-cs"/>
              </a:defRPr>
            </a:lvl6pPr>
            <a:lvl7pPr marL="2743200" algn="l" defTabSz="914400" rtl="0" eaLnBrk="1" latinLnBrk="0" hangingPunct="1">
              <a:defRPr sz="900" kern="1200">
                <a:solidFill>
                  <a:srgbClr val="000000"/>
                </a:solidFill>
                <a:latin typeface="Calibri" pitchFamily="34" charset="0"/>
                <a:ea typeface="宋体" pitchFamily="2" charset="-122"/>
                <a:cs typeface="+mn-cs"/>
              </a:defRPr>
            </a:lvl7pPr>
            <a:lvl8pPr marL="3200400" algn="l" defTabSz="914400" rtl="0" eaLnBrk="1" latinLnBrk="0" hangingPunct="1">
              <a:defRPr sz="900" kern="1200">
                <a:solidFill>
                  <a:srgbClr val="000000"/>
                </a:solidFill>
                <a:latin typeface="Calibri" pitchFamily="34" charset="0"/>
                <a:ea typeface="宋体" pitchFamily="2" charset="-122"/>
                <a:cs typeface="+mn-cs"/>
              </a:defRPr>
            </a:lvl8pPr>
            <a:lvl9pPr marL="3657600" algn="l" defTabSz="914400" rtl="0" eaLnBrk="1" latinLnBrk="0" hangingPunct="1">
              <a:defRPr sz="900" kern="1200">
                <a:solidFill>
                  <a:srgbClr val="000000"/>
                </a:solidFill>
                <a:latin typeface="Calibri" pitchFamily="34" charset="0"/>
                <a:ea typeface="宋体" pitchFamily="2" charset="-122"/>
                <a:cs typeface="+mn-cs"/>
              </a:defRPr>
            </a:lvl9pPr>
          </a:lstStyle>
          <a:p>
            <a:pPr algn="ctr">
              <a:defRPr/>
            </a:pPr>
            <a:r>
              <a:rPr lang="zh-CN" altLang="en-US" dirty="0">
                <a:solidFill>
                  <a:schemeClr val="bg1"/>
                </a:solidFill>
              </a:rPr>
              <a:t>杨惠</a:t>
            </a:r>
          </a:p>
        </p:txBody>
      </p:sp>
      <p:sp>
        <p:nvSpPr>
          <p:cNvPr id="9" name="任意多边形: 形状 8">
            <a:extLst>
              <a:ext uri="{FF2B5EF4-FFF2-40B4-BE49-F238E27FC236}">
                <a16:creationId xmlns:a16="http://schemas.microsoft.com/office/drawing/2014/main" id="{D1C2481B-C9A9-4CF8-A2F5-C6DE7BFE3A26}"/>
              </a:ext>
            </a:extLst>
          </p:cNvPr>
          <p:cNvSpPr/>
          <p:nvPr/>
        </p:nvSpPr>
        <p:spPr bwMode="auto">
          <a:xfrm>
            <a:off x="-1420813" y="4779963"/>
            <a:ext cx="13582651" cy="2062162"/>
          </a:xfrm>
          <a:custGeom>
            <a:avLst/>
            <a:gdLst>
              <a:gd name="connsiteX0" fmla="*/ 0 w 12612757"/>
              <a:gd name="connsiteY0" fmla="*/ 834887 h 1401417"/>
              <a:gd name="connsiteX1" fmla="*/ 1302026 w 12612757"/>
              <a:gd name="connsiteY1" fmla="*/ 0 h 1401417"/>
              <a:gd name="connsiteX2" fmla="*/ 1302026 w 12612757"/>
              <a:gd name="connsiteY2" fmla="*/ 0 h 1401417"/>
              <a:gd name="connsiteX3" fmla="*/ 2981740 w 12612757"/>
              <a:gd name="connsiteY3" fmla="*/ 1192695 h 1401417"/>
              <a:gd name="connsiteX4" fmla="*/ 4870174 w 12612757"/>
              <a:gd name="connsiteY4" fmla="*/ 19878 h 1401417"/>
              <a:gd name="connsiteX5" fmla="*/ 6450496 w 12612757"/>
              <a:gd name="connsiteY5" fmla="*/ 1292087 h 1401417"/>
              <a:gd name="connsiteX6" fmla="*/ 7444409 w 12612757"/>
              <a:gd name="connsiteY6" fmla="*/ 536713 h 1401417"/>
              <a:gd name="connsiteX7" fmla="*/ 9193696 w 12612757"/>
              <a:gd name="connsiteY7" fmla="*/ 1351721 h 1401417"/>
              <a:gd name="connsiteX8" fmla="*/ 10237305 w 12612757"/>
              <a:gd name="connsiteY8" fmla="*/ 467139 h 1401417"/>
              <a:gd name="connsiteX9" fmla="*/ 11509513 w 12612757"/>
              <a:gd name="connsiteY9" fmla="*/ 1083365 h 1401417"/>
              <a:gd name="connsiteX10" fmla="*/ 12066105 w 12612757"/>
              <a:gd name="connsiteY10" fmla="*/ 934278 h 1401417"/>
              <a:gd name="connsiteX11" fmla="*/ 12612757 w 12612757"/>
              <a:gd name="connsiteY11" fmla="*/ 1401417 h 140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12757" h="1401417">
                <a:moveTo>
                  <a:pt x="0" y="834887"/>
                </a:moveTo>
                <a:lnTo>
                  <a:pt x="1302026" y="0"/>
                </a:lnTo>
                <a:lnTo>
                  <a:pt x="1302026" y="0"/>
                </a:lnTo>
                <a:cubicBezTo>
                  <a:pt x="1581978" y="198782"/>
                  <a:pt x="2387049" y="1189382"/>
                  <a:pt x="2981740" y="1192695"/>
                </a:cubicBezTo>
                <a:cubicBezTo>
                  <a:pt x="3576431" y="1196008"/>
                  <a:pt x="4292048" y="3313"/>
                  <a:pt x="4870174" y="19878"/>
                </a:cubicBezTo>
                <a:cubicBezTo>
                  <a:pt x="5448300" y="36443"/>
                  <a:pt x="6021457" y="1205948"/>
                  <a:pt x="6450496" y="1292087"/>
                </a:cubicBezTo>
                <a:cubicBezTo>
                  <a:pt x="6879535" y="1378226"/>
                  <a:pt x="6987209" y="526774"/>
                  <a:pt x="7444409" y="536713"/>
                </a:cubicBezTo>
                <a:cubicBezTo>
                  <a:pt x="7901609" y="546652"/>
                  <a:pt x="8728213" y="1363317"/>
                  <a:pt x="9193696" y="1351721"/>
                </a:cubicBezTo>
                <a:cubicBezTo>
                  <a:pt x="9659179" y="1340125"/>
                  <a:pt x="9851335" y="511865"/>
                  <a:pt x="10237305" y="467139"/>
                </a:cubicBezTo>
                <a:cubicBezTo>
                  <a:pt x="10623275" y="422413"/>
                  <a:pt x="11204713" y="1005509"/>
                  <a:pt x="11509513" y="1083365"/>
                </a:cubicBezTo>
                <a:cubicBezTo>
                  <a:pt x="11814313" y="1161222"/>
                  <a:pt x="11882231" y="881269"/>
                  <a:pt x="12066105" y="934278"/>
                </a:cubicBezTo>
                <a:cubicBezTo>
                  <a:pt x="12249979" y="987287"/>
                  <a:pt x="12431368" y="1194352"/>
                  <a:pt x="12612757" y="1401417"/>
                </a:cubicBezTo>
              </a:path>
            </a:pathLst>
          </a:custGeom>
          <a:ln>
            <a:solidFill>
              <a:srgbClr val="006EBC"/>
            </a:solidFill>
            <a:headEnd/>
            <a:tailEnd/>
          </a:ln>
          <a:ex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5" name="标题 14">
            <a:extLst>
              <a:ext uri="{FF2B5EF4-FFF2-40B4-BE49-F238E27FC236}">
                <a16:creationId xmlns:a16="http://schemas.microsoft.com/office/drawing/2014/main" id="{D9E470F7-9C02-4BDE-A614-C8E5BE2C0E91}"/>
              </a:ext>
            </a:extLst>
          </p:cNvPr>
          <p:cNvSpPr>
            <a:spLocks noGrp="1"/>
          </p:cNvSpPr>
          <p:nvPr>
            <p:ph type="title"/>
          </p:nvPr>
        </p:nvSpPr>
        <p:spPr>
          <a:xfrm>
            <a:off x="2724171" y="2051844"/>
            <a:ext cx="6740481" cy="692150"/>
          </a:xfrm>
          <a:prstGeom prst="rect">
            <a:avLst/>
          </a:prstGeom>
        </p:spPr>
        <p:txBody>
          <a:bodyPr/>
          <a:lstStyle>
            <a:lvl1pPr algn="ctr">
              <a:defRPr sz="4000" b="1" baseline="0">
                <a:solidFill>
                  <a:schemeClr val="bg1"/>
                </a:solidFill>
                <a:latin typeface="Times New Roman" panose="02020603050405020304" pitchFamily="18" charset="0"/>
              </a:defRPr>
            </a:lvl1pPr>
          </a:lstStyle>
          <a:p>
            <a:r>
              <a:rPr lang="zh-CN" altLang="en-US"/>
              <a:t>单击此处编辑母版标题样式</a:t>
            </a:r>
            <a:endParaRPr lang="zh-CN" altLang="en-US" dirty="0"/>
          </a:p>
        </p:txBody>
      </p:sp>
      <p:sp>
        <p:nvSpPr>
          <p:cNvPr id="11" name="文本框 10">
            <a:extLst>
              <a:ext uri="{FF2B5EF4-FFF2-40B4-BE49-F238E27FC236}">
                <a16:creationId xmlns:a16="http://schemas.microsoft.com/office/drawing/2014/main" id="{08BA6221-DDD4-40B2-9818-3FC333BB59AE}"/>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id="{F24137A8-B305-40EE-9750-F90B51DB95C7}"/>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2BB03A77-A24D-4863-8213-1383A5DECCE1}"/>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id="{10F7B615-BD14-4DDD-B51D-F18CE36C73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BBC8CB5D-02F8-4195-B11F-F50FCD990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cxnSp>
        <p:nvCxnSpPr>
          <p:cNvPr id="20" name="直接连接符 19">
            <a:extLst>
              <a:ext uri="{FF2B5EF4-FFF2-40B4-BE49-F238E27FC236}">
                <a16:creationId xmlns:a16="http://schemas.microsoft.com/office/drawing/2014/main" id="{2A262C47-60F4-4F7E-BB38-94E47C39F36A}"/>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E6E77749-482B-4699-A484-C2640438D16F}"/>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178881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C6483C18-3F39-4180-A8C4-403315C4B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CB4186AB-62A9-43F6-B5A6-C28D15BDEC58}"/>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BF5A7633-5557-4BC5-8B38-B33A9D9F18A1}"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068E5372-9767-4F9B-BF0E-0F683E5C1902}"/>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08B0536-0CF6-475A-B637-40C94749F3A1}"/>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7A53ABF0-AE1C-4005-AE28-87F676E4C151}"/>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sp>
        <p:nvSpPr>
          <p:cNvPr id="10" name="AutoShape 23">
            <a:extLst>
              <a:ext uri="{FF2B5EF4-FFF2-40B4-BE49-F238E27FC236}">
                <a16:creationId xmlns:a16="http://schemas.microsoft.com/office/drawing/2014/main" id="{B13C618C-0E93-4245-8820-FEDB4121DAF3}"/>
              </a:ext>
            </a:extLst>
          </p:cNvPr>
          <p:cNvSpPr>
            <a:spLocks noChangeArrowheads="1"/>
          </p:cNvSpPr>
          <p:nvPr/>
        </p:nvSpPr>
        <p:spPr bwMode="auto">
          <a:xfrm>
            <a:off x="246063" y="915988"/>
            <a:ext cx="9596437" cy="46037"/>
          </a:xfrm>
          <a:prstGeom prst="rect">
            <a:avLst/>
          </a:prstGeom>
          <a:solidFill>
            <a:srgbClr val="105BCA"/>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sp>
        <p:nvSpPr>
          <p:cNvPr id="11" name="AutoShape 23">
            <a:extLst>
              <a:ext uri="{FF2B5EF4-FFF2-40B4-BE49-F238E27FC236}">
                <a16:creationId xmlns:a16="http://schemas.microsoft.com/office/drawing/2014/main" id="{9C59BB13-7EBF-404D-AC39-2C95DB724583}"/>
              </a:ext>
            </a:extLst>
          </p:cNvPr>
          <p:cNvSpPr>
            <a:spLocks noChangeArrowheads="1"/>
          </p:cNvSpPr>
          <p:nvPr/>
        </p:nvSpPr>
        <p:spPr bwMode="auto">
          <a:xfrm>
            <a:off x="9842500" y="915988"/>
            <a:ext cx="1989138" cy="72000"/>
          </a:xfrm>
          <a:prstGeom prst="rect">
            <a:avLst/>
          </a:prstGeom>
          <a:solidFill>
            <a:srgbClr val="FFA20D"/>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4"/>
          </a:p>
        </p:txBody>
      </p:sp>
      <p:pic>
        <p:nvPicPr>
          <p:cNvPr id="12" name="图片 15">
            <a:extLst>
              <a:ext uri="{FF2B5EF4-FFF2-40B4-BE49-F238E27FC236}">
                <a16:creationId xmlns:a16="http://schemas.microsoft.com/office/drawing/2014/main" id="{730792E4-81E4-4B23-BAE1-85A6A4C57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6FFA5EAD-F195-4555-8183-03AFAB0233AD}"/>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2BCFF-5F33-41F9-AB08-4AC269BB107C}"/>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16" name="AutoShape 23">
            <a:extLst>
              <a:ext uri="{FF2B5EF4-FFF2-40B4-BE49-F238E27FC236}">
                <a16:creationId xmlns:a16="http://schemas.microsoft.com/office/drawing/2014/main" id="{F893C1E2-7E9E-464E-AA5D-7A53ED39CA51}"/>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7">
            <a:extLst>
              <a:ext uri="{FF2B5EF4-FFF2-40B4-BE49-F238E27FC236}">
                <a16:creationId xmlns:a16="http://schemas.microsoft.com/office/drawing/2014/main" id="{8046B20E-2962-4EA0-A390-62F9FCEEE04E}"/>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2" y="1741968"/>
            <a:ext cx="8640000" cy="4369231"/>
          </a:xfrm>
          <a:prstGeom prst="rect">
            <a:avLst/>
          </a:prstGeom>
        </p:spPr>
        <p:txBody>
          <a:bodyPr>
            <a:noAutofit/>
          </a:bodyPr>
          <a:lstStyle>
            <a:lvl1pPr marL="272117" indent="-272117">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EE02724C-0D19-4E9B-828F-1241B79D4616}"/>
              </a:ext>
            </a:extLst>
          </p:cNvPr>
          <p:cNvSpPr>
            <a:spLocks noGrp="1"/>
          </p:cNvSpPr>
          <p:nvPr>
            <p:ph idx="10"/>
          </p:nvPr>
        </p:nvSpPr>
        <p:spPr>
          <a:xfrm>
            <a:off x="423821" y="1138982"/>
            <a:ext cx="11107601" cy="426469"/>
          </a:xfrm>
          <a:prstGeom prst="rect">
            <a:avLst/>
          </a:prstGeo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pic>
        <p:nvPicPr>
          <p:cNvPr id="21" name="图片 20">
            <a:extLst>
              <a:ext uri="{FF2B5EF4-FFF2-40B4-BE49-F238E27FC236}">
                <a16:creationId xmlns:a16="http://schemas.microsoft.com/office/drawing/2014/main" id="{2C96D4B5-A085-45C3-97AA-68A6A3C3F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cxnSp>
        <p:nvCxnSpPr>
          <p:cNvPr id="20" name="直接连接符 19">
            <a:extLst>
              <a:ext uri="{FF2B5EF4-FFF2-40B4-BE49-F238E27FC236}">
                <a16:creationId xmlns:a16="http://schemas.microsoft.com/office/drawing/2014/main" id="{65ABF171-4C24-4CF4-B4AF-295CEC1B77D1}"/>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2" name="直接连接符 14">
            <a:extLst>
              <a:ext uri="{FF2B5EF4-FFF2-40B4-BE49-F238E27FC236}">
                <a16:creationId xmlns:a16="http://schemas.microsoft.com/office/drawing/2014/main" id="{63EF29E6-FACA-439D-8E0B-5522248C5AB8}"/>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3" name="AutoShape 23">
            <a:extLst>
              <a:ext uri="{FF2B5EF4-FFF2-40B4-BE49-F238E27FC236}">
                <a16:creationId xmlns:a16="http://schemas.microsoft.com/office/drawing/2014/main" id="{6C09BEBB-7A31-41F9-B5A9-C8EC20B1ABD4}"/>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24" name="AutoShape 23">
            <a:extLst>
              <a:ext uri="{FF2B5EF4-FFF2-40B4-BE49-F238E27FC236}">
                <a16:creationId xmlns:a16="http://schemas.microsoft.com/office/drawing/2014/main" id="{4867EE44-1BF1-4BEC-8A7B-79C0D2CE37C4}"/>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Tree>
    <p:extLst>
      <p:ext uri="{BB962C8B-B14F-4D97-AF65-F5344CB8AC3E}">
        <p14:creationId xmlns:p14="http://schemas.microsoft.com/office/powerpoint/2010/main" val="30608002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程序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EAA79C21-F47B-4541-938A-CB636282B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12192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9602543-24C0-498F-9075-AAECC729A606}"/>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0" dirty="0">
                <a:solidFill>
                  <a:srgbClr val="7F7F7F"/>
                </a:solidFill>
                <a:cs typeface="Arial" panose="020B0604020202020204" pitchFamily="34" charset="0"/>
              </a:rPr>
              <a:t> </a:t>
            </a:r>
            <a:fld id="{75EEF2FC-FBBD-4E8B-8E18-467A588F37B0}" type="slidenum">
              <a:rPr kumimoji="0" lang="en-US" altLang="zh-CN" sz="1050" smtClean="0">
                <a:solidFill>
                  <a:schemeClr val="bg1"/>
                </a:solidFill>
                <a:cs typeface="Arial" panose="020B0604020202020204" pitchFamily="34" charset="0"/>
              </a:rPr>
              <a:pPr algn="ctr" eaLnBrk="1" hangingPunct="1">
                <a:defRPr/>
              </a:pPr>
              <a:t>‹#›</a:t>
            </a:fld>
            <a:endParaRPr kumimoji="0" lang="en-US" altLang="zh-CN" sz="1050"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17A18E9D-EA20-4921-80F0-EDF8E41A840F}"/>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906467-F160-4563-9CCE-4930A006A5CF}"/>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cxnSp>
        <p:nvCxnSpPr>
          <p:cNvPr id="9" name="直接连接符 14">
            <a:extLst>
              <a:ext uri="{FF2B5EF4-FFF2-40B4-BE49-F238E27FC236}">
                <a16:creationId xmlns:a16="http://schemas.microsoft.com/office/drawing/2014/main" id="{BCE4A9FB-EC7D-43AD-876A-9D97B9BC6C0C}"/>
              </a:ext>
            </a:extLst>
          </p:cNvPr>
          <p:cNvCxnSpPr>
            <a:cxnSpLocks/>
          </p:cNvCxnSpPr>
          <p:nvPr/>
        </p:nvCxnSpPr>
        <p:spPr>
          <a:xfrm flipV="1">
            <a:off x="3719513" y="6508750"/>
            <a:ext cx="6218237" cy="0"/>
          </a:xfrm>
          <a:prstGeom prst="line">
            <a:avLst/>
          </a:prstGeom>
          <a:ln>
            <a:solidFill>
              <a:srgbClr val="105BCA"/>
            </a:solidFill>
          </a:ln>
        </p:spPr>
        <p:style>
          <a:lnRef idx="1">
            <a:schemeClr val="accent1"/>
          </a:lnRef>
          <a:fillRef idx="0">
            <a:schemeClr val="accent1"/>
          </a:fillRef>
          <a:effectRef idx="0">
            <a:schemeClr val="accent1"/>
          </a:effectRef>
          <a:fontRef idx="minor">
            <a:schemeClr val="tx1"/>
          </a:fontRef>
        </p:style>
      </p:cxnSp>
      <p:pic>
        <p:nvPicPr>
          <p:cNvPr id="12" name="图片 15">
            <a:extLst>
              <a:ext uri="{FF2B5EF4-FFF2-40B4-BE49-F238E27FC236}">
                <a16:creationId xmlns:a16="http://schemas.microsoft.com/office/drawing/2014/main" id="{17B70F8C-036B-4711-B581-A1109771E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9">
            <a:extLst>
              <a:ext uri="{FF2B5EF4-FFF2-40B4-BE49-F238E27FC236}">
                <a16:creationId xmlns:a16="http://schemas.microsoft.com/office/drawing/2014/main" id="{A69CFCDC-9E6B-482C-8823-01C30FF5405E}"/>
              </a:ext>
            </a:extLst>
          </p:cNvPr>
          <p:cNvCxnSpPr>
            <a:cxnSpLocks/>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4807450-86DC-40C8-B02A-F5352B1159A8}"/>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21" y="1817176"/>
            <a:ext cx="8640000" cy="4339721"/>
          </a:xfrm>
          <a:prstGeom prst="rect">
            <a:avLst/>
          </a:prstGeom>
        </p:spPr>
        <p:txBody>
          <a:bodyPr>
            <a:noAutofit/>
          </a:bodyPr>
          <a:lstStyle>
            <a:lvl1pPr marL="272117" indent="-272117">
              <a:lnSpc>
                <a:spcPct val="150000"/>
              </a:lnSpc>
              <a:buClr>
                <a:schemeClr val="bg1"/>
              </a:buClr>
              <a:buFont typeface="Arial" panose="020B0604020202020204" pitchFamily="34" charset="0"/>
              <a:buChar char="•"/>
              <a:defRPr sz="1800" b="0">
                <a:solidFill>
                  <a:schemeClr val="bg1"/>
                </a:solidFill>
                <a:latin typeface="Lucida Console" panose="020B0609040504020204" pitchFamily="49" charset="0"/>
                <a:ea typeface="微软雅黑" pitchFamily="34" charset="-122"/>
              </a:defRPr>
            </a:lvl1pPr>
            <a:lvl2pPr>
              <a:lnSpc>
                <a:spcPct val="130000"/>
              </a:lnSpc>
              <a:buClr>
                <a:srgbClr val="032089"/>
              </a:buClr>
              <a:buFont typeface="Wingdings" pitchFamily="2" charset="2"/>
              <a:buChar char="l"/>
              <a:defRPr sz="1746"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7"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sp>
        <p:nvSpPr>
          <p:cNvPr id="14" name="内容占位符 2">
            <a:extLst>
              <a:ext uri="{FF2B5EF4-FFF2-40B4-BE49-F238E27FC236}">
                <a16:creationId xmlns:a16="http://schemas.microsoft.com/office/drawing/2014/main" id="{41F7D915-E201-49C1-ADF7-A3E3DB379CB6}"/>
              </a:ext>
            </a:extLst>
          </p:cNvPr>
          <p:cNvSpPr>
            <a:spLocks noGrp="1"/>
          </p:cNvSpPr>
          <p:nvPr>
            <p:ph idx="10"/>
          </p:nvPr>
        </p:nvSpPr>
        <p:spPr>
          <a:xfrm>
            <a:off x="423821" y="1138982"/>
            <a:ext cx="11107601" cy="426469"/>
          </a:xfrm>
          <a:prstGeom prst="rect">
            <a:avLst/>
          </a:prstGeom>
          <a:noFill/>
          <a:ln>
            <a:noFill/>
          </a:ln>
        </p:spPr>
        <p:txBody>
          <a:bodyPr anchor="ctr">
            <a:noAutofit/>
          </a:bodyPr>
          <a:lstStyle>
            <a:lvl1pPr marL="0" indent="0">
              <a:buNone/>
              <a:defRPr lang="zh-CN" altLang="en-US" sz="2000" b="0" dirty="0" smtClean="0">
                <a:solidFill>
                  <a:schemeClr val="bg1"/>
                </a:solidFill>
                <a:latin typeface="微软雅黑" pitchFamily="34" charset="-122"/>
                <a:ea typeface="微软雅黑" pitchFamily="34" charset="-122"/>
              </a:defRPr>
            </a:lvl1pPr>
          </a:lstStyle>
          <a:p>
            <a:pPr lvl="0"/>
            <a:r>
              <a:rPr lang="zh-CN" altLang="en-US"/>
              <a:t>单击此处编辑母版文本样式</a:t>
            </a:r>
          </a:p>
        </p:txBody>
      </p:sp>
      <p:cxnSp>
        <p:nvCxnSpPr>
          <p:cNvPr id="19" name="直接连接符 18">
            <a:extLst>
              <a:ext uri="{FF2B5EF4-FFF2-40B4-BE49-F238E27FC236}">
                <a16:creationId xmlns:a16="http://schemas.microsoft.com/office/drawing/2014/main" id="{B2BE1B1B-D2D5-4F5C-BF9F-892A7690AFC6}"/>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8CFBE2F9-5FCF-40CA-80B0-16112E41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21" name="AutoShape 23">
            <a:extLst>
              <a:ext uri="{FF2B5EF4-FFF2-40B4-BE49-F238E27FC236}">
                <a16:creationId xmlns:a16="http://schemas.microsoft.com/office/drawing/2014/main" id="{F6FDF817-D9BC-4BDA-83BC-A36E2BC7B0F9}"/>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22" name="AutoShape 23">
            <a:extLst>
              <a:ext uri="{FF2B5EF4-FFF2-40B4-BE49-F238E27FC236}">
                <a16:creationId xmlns:a16="http://schemas.microsoft.com/office/drawing/2014/main" id="{7E0B93A2-D9A6-4645-9FE4-353B9787C580}"/>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cxnSp>
        <p:nvCxnSpPr>
          <p:cNvPr id="18" name="直接连接符 19">
            <a:extLst>
              <a:ext uri="{FF2B5EF4-FFF2-40B4-BE49-F238E27FC236}">
                <a16:creationId xmlns:a16="http://schemas.microsoft.com/office/drawing/2014/main" id="{DE0DE722-6BB2-4CE4-BC7E-763FD58CEC56}"/>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3" name="直接连接符 14">
            <a:extLst>
              <a:ext uri="{FF2B5EF4-FFF2-40B4-BE49-F238E27FC236}">
                <a16:creationId xmlns:a16="http://schemas.microsoft.com/office/drawing/2014/main" id="{FC0D078E-11DF-40C7-9871-A002870F91CB}"/>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4" name="AutoShape 23">
            <a:extLst>
              <a:ext uri="{FF2B5EF4-FFF2-40B4-BE49-F238E27FC236}">
                <a16:creationId xmlns:a16="http://schemas.microsoft.com/office/drawing/2014/main" id="{3E7451FF-58BC-45B1-AF29-F08FE3CFD3D5}"/>
              </a:ext>
            </a:extLst>
          </p:cNvPr>
          <p:cNvSpPr>
            <a:spLocks noChangeArrowheads="1"/>
          </p:cNvSpPr>
          <p:nvPr userDrawn="1"/>
        </p:nvSpPr>
        <p:spPr bwMode="auto">
          <a:xfrm>
            <a:off x="246063" y="915988"/>
            <a:ext cx="9596437" cy="46037"/>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25" name="AutoShape 23">
            <a:extLst>
              <a:ext uri="{FF2B5EF4-FFF2-40B4-BE49-F238E27FC236}">
                <a16:creationId xmlns:a16="http://schemas.microsoft.com/office/drawing/2014/main" id="{30528806-139D-42FA-8DD4-4E938970E5A6}"/>
              </a:ext>
            </a:extLst>
          </p:cNvPr>
          <p:cNvSpPr>
            <a:spLocks noChangeArrowheads="1"/>
          </p:cNvSpPr>
          <p:nvPr userDrawn="1"/>
        </p:nvSpPr>
        <p:spPr bwMode="auto">
          <a:xfrm>
            <a:off x="9842500" y="915988"/>
            <a:ext cx="1989138" cy="46037"/>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Tree>
    <p:extLst>
      <p:ext uri="{BB962C8B-B14F-4D97-AF65-F5344CB8AC3E}">
        <p14:creationId xmlns:p14="http://schemas.microsoft.com/office/powerpoint/2010/main" val="493560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内容页">
    <p:spTree>
      <p:nvGrpSpPr>
        <p:cNvPr id="1" name=""/>
        <p:cNvGrpSpPr/>
        <p:nvPr/>
      </p:nvGrpSpPr>
      <p:grpSpPr>
        <a:xfrm>
          <a:off x="0" y="0"/>
          <a:ext cx="0" cy="0"/>
          <a:chOff x="0" y="0"/>
          <a:chExt cx="0" cy="0"/>
        </a:xfrm>
      </p:grpSpPr>
      <p:pic>
        <p:nvPicPr>
          <p:cNvPr id="5" name="图片 6">
            <a:extLst>
              <a:ext uri="{FF2B5EF4-FFF2-40B4-BE49-F238E27FC236}">
                <a16:creationId xmlns:a16="http://schemas.microsoft.com/office/drawing/2014/main" id="{40F8E9F8-6E55-4C8A-B557-828CC2C24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a:extLst>
              <a:ext uri="{FF2B5EF4-FFF2-40B4-BE49-F238E27FC236}">
                <a16:creationId xmlns:a16="http://schemas.microsoft.com/office/drawing/2014/main" id="{5D5BD593-186D-41CC-AE46-6F622E8A9175}"/>
              </a:ext>
            </a:extLst>
          </p:cNvPr>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dirty="0">
                <a:solidFill>
                  <a:srgbClr val="7F7F7F"/>
                </a:solidFill>
                <a:cs typeface="Arial" panose="020B0604020202020204" pitchFamily="34" charset="0"/>
              </a:rPr>
              <a:t> </a:t>
            </a:r>
            <a:fld id="{28F8727B-5A68-465B-8BDE-FC49768888F4}" type="slidenum">
              <a:rPr kumimoji="0" lang="en-US" altLang="zh-CN" smtClean="0">
                <a:solidFill>
                  <a:schemeClr val="bg1"/>
                </a:solidFill>
                <a:cs typeface="Arial" panose="020B0604020202020204" pitchFamily="34" charset="0"/>
              </a:rPr>
              <a:pPr algn="ctr" eaLnBrk="1" hangingPunct="1">
                <a:defRPr/>
              </a:pPr>
              <a:t>‹#›</a:t>
            </a:fld>
            <a:endParaRPr kumimoji="0" lang="en-US" altLang="zh-CN" dirty="0">
              <a:solidFill>
                <a:schemeClr val="bg1"/>
              </a:solidFill>
              <a:cs typeface="Arial" panose="020B0604020202020204" pitchFamily="34" charset="0"/>
            </a:endParaRPr>
          </a:p>
        </p:txBody>
      </p:sp>
      <p:cxnSp>
        <p:nvCxnSpPr>
          <p:cNvPr id="7" name="直接连接符 19">
            <a:extLst>
              <a:ext uri="{FF2B5EF4-FFF2-40B4-BE49-F238E27FC236}">
                <a16:creationId xmlns:a16="http://schemas.microsoft.com/office/drawing/2014/main" id="{468881D5-E6B7-4C79-92EA-26D239A4826C}"/>
              </a:ext>
            </a:extLst>
          </p:cNvPr>
          <p:cNvCxnSpPr>
            <a:cxnSpLocks/>
            <a:stCxn id="6" idx="3"/>
          </p:cNvCxnSpPr>
          <p:nvPr/>
        </p:nvCxnSpPr>
        <p:spPr>
          <a:xfrm>
            <a:off x="10509250" y="6508750"/>
            <a:ext cx="1019175" cy="0"/>
          </a:xfrm>
          <a:prstGeom prst="line">
            <a:avLst/>
          </a:prstGeom>
          <a:ln w="9525">
            <a:solidFill>
              <a:srgbClr val="FFA20D"/>
            </a:soli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BC83713-B66C-4E9F-A8CF-96E9CF985151}"/>
              </a:ext>
            </a:extLst>
          </p:cNvPr>
          <p:cNvCxnSpPr>
            <a:cxnSpLocks/>
          </p:cNvCxnSpPr>
          <p:nvPr/>
        </p:nvCxnSpPr>
        <p:spPr>
          <a:xfrm flipV="1">
            <a:off x="3719513" y="6508750"/>
            <a:ext cx="6218237" cy="0"/>
          </a:xfrm>
          <a:prstGeom prst="line">
            <a:avLst/>
          </a:prstGeom>
          <a:ln>
            <a:solidFill>
              <a:srgbClr val="006EBC"/>
            </a:solidFill>
          </a:ln>
        </p:spPr>
        <p:style>
          <a:lnRef idx="1">
            <a:schemeClr val="accent1"/>
          </a:lnRef>
          <a:fillRef idx="0">
            <a:schemeClr val="accent1"/>
          </a:fillRef>
          <a:effectRef idx="0">
            <a:schemeClr val="accent1"/>
          </a:effectRef>
          <a:fontRef idx="minor">
            <a:schemeClr val="tx1"/>
          </a:fontRef>
        </p:style>
      </p:cxnSp>
      <p:pic>
        <p:nvPicPr>
          <p:cNvPr id="11" name="图片 14">
            <a:extLst>
              <a:ext uri="{FF2B5EF4-FFF2-40B4-BE49-F238E27FC236}">
                <a16:creationId xmlns:a16="http://schemas.microsoft.com/office/drawing/2014/main" id="{66E6DB8E-71C6-4E5C-88EB-775D7E2BF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6165850"/>
            <a:ext cx="2136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0F213CF5-C59A-4781-B3E1-827D45CE5968}"/>
              </a:ext>
            </a:extLst>
          </p:cNvPr>
          <p:cNvSpPr>
            <a:spLocks noChangeArrowheads="1"/>
          </p:cNvSpPr>
          <p:nvPr/>
        </p:nvSpPr>
        <p:spPr bwMode="auto">
          <a:xfrm>
            <a:off x="2479675" y="6346825"/>
            <a:ext cx="1239838" cy="306388"/>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450"/>
              </a:spcBef>
              <a:defRPr/>
            </a:pPr>
            <a:r>
              <a:rPr lang="zh-CN" altLang="en-US" sz="1100" dirty="0">
                <a:solidFill>
                  <a:schemeClr val="bg1"/>
                </a:solidFill>
                <a:latin typeface="黑体" pitchFamily="49" charset="-122"/>
                <a:ea typeface="黑体" pitchFamily="49" charset="-122"/>
              </a:rPr>
              <a:t>大数据挖掘专家</a:t>
            </a:r>
            <a:endParaRPr lang="en-US" altLang="zh-CN" sz="1100" dirty="0">
              <a:solidFill>
                <a:schemeClr val="bg1"/>
              </a:solidFill>
              <a:latin typeface="黑体" pitchFamily="49" charset="-122"/>
              <a:ea typeface="黑体" pitchFamily="49" charset="-122"/>
              <a:cs typeface="Arial" charset="0"/>
            </a:endParaRPr>
          </a:p>
        </p:txBody>
      </p:sp>
      <p:sp>
        <p:nvSpPr>
          <p:cNvPr id="4" name="内容占位符 2"/>
          <p:cNvSpPr>
            <a:spLocks noGrp="1"/>
          </p:cNvSpPr>
          <p:nvPr>
            <p:ph idx="1"/>
          </p:nvPr>
        </p:nvSpPr>
        <p:spPr>
          <a:xfrm>
            <a:off x="423823" y="1124046"/>
            <a:ext cx="8640000" cy="4987156"/>
          </a:xfrm>
          <a:prstGeom prst="rect">
            <a:avLst/>
          </a:prstGeom>
        </p:spPr>
        <p:txBody>
          <a:bodyPr>
            <a:noAutofit/>
          </a:bodyPr>
          <a:lstStyle>
            <a:lvl1pPr marL="272114" indent="-272114">
              <a:lnSpc>
                <a:spcPct val="150000"/>
              </a:lnSpc>
              <a:buClr>
                <a:schemeClr val="bg1"/>
              </a:buClr>
              <a:buFont typeface="Wingdings" panose="05000000000000000000" pitchFamily="2" charset="2"/>
              <a:buChar char="Ø"/>
              <a:defRPr sz="1800" b="0">
                <a:solidFill>
                  <a:schemeClr val="bg1"/>
                </a:solidFill>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a:t>单击此处编辑母版文本样式</a:t>
            </a:r>
          </a:p>
        </p:txBody>
      </p:sp>
      <p:sp>
        <p:nvSpPr>
          <p:cNvPr id="2" name="标题 1">
            <a:extLst>
              <a:ext uri="{FF2B5EF4-FFF2-40B4-BE49-F238E27FC236}">
                <a16:creationId xmlns:a16="http://schemas.microsoft.com/office/drawing/2014/main" id="{E6DF6BDD-D35F-402A-B27C-8529022DCE92}"/>
              </a:ext>
            </a:extLst>
          </p:cNvPr>
          <p:cNvSpPr>
            <a:spLocks noGrp="1"/>
          </p:cNvSpPr>
          <p:nvPr>
            <p:ph type="title"/>
          </p:nvPr>
        </p:nvSpPr>
        <p:spPr>
          <a:xfrm>
            <a:off x="254878" y="359079"/>
            <a:ext cx="10972801" cy="528176"/>
          </a:xfrm>
          <a:prstGeom prst="rect">
            <a:avLst/>
          </a:prstGeom>
        </p:spPr>
        <p:txBody>
          <a:bodyPr/>
          <a:lstStyle>
            <a:lvl1pPr>
              <a:defRPr sz="2400" b="1">
                <a:solidFill>
                  <a:schemeClr val="bg1"/>
                </a:solidFill>
              </a:defRPr>
            </a:lvl1pPr>
          </a:lstStyle>
          <a:p>
            <a:r>
              <a:rPr lang="zh-CN" altLang="en-US"/>
              <a:t>单击此处编辑母版标题样式</a:t>
            </a:r>
            <a:endParaRPr lang="zh-CN" altLang="en-US" dirty="0"/>
          </a:p>
        </p:txBody>
      </p:sp>
      <p:cxnSp>
        <p:nvCxnSpPr>
          <p:cNvPr id="14" name="直接连接符 13">
            <a:extLst>
              <a:ext uri="{FF2B5EF4-FFF2-40B4-BE49-F238E27FC236}">
                <a16:creationId xmlns:a16="http://schemas.microsoft.com/office/drawing/2014/main" id="{52B62977-DF5C-401D-9194-2A93D80DBF0D}"/>
              </a:ext>
            </a:extLst>
          </p:cNvPr>
          <p:cNvCxnSpPr>
            <a:cxnSpLocks/>
          </p:cNvCxnSpPr>
          <p:nvPr/>
        </p:nvCxnSpPr>
        <p:spPr>
          <a:xfrm>
            <a:off x="2392363" y="6346825"/>
            <a:ext cx="0" cy="3919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B0E6CDBE-02ED-49D7-ACB4-9FD393570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2638" y="272650"/>
            <a:ext cx="2033198" cy="540000"/>
          </a:xfrm>
          <a:prstGeom prst="rect">
            <a:avLst/>
          </a:prstGeom>
        </p:spPr>
      </p:pic>
      <p:sp>
        <p:nvSpPr>
          <p:cNvPr id="16" name="AutoShape 23">
            <a:extLst>
              <a:ext uri="{FF2B5EF4-FFF2-40B4-BE49-F238E27FC236}">
                <a16:creationId xmlns:a16="http://schemas.microsoft.com/office/drawing/2014/main" id="{262C0CBD-6E3B-4308-AA0D-DDD7D2C7EAC0}"/>
              </a:ext>
            </a:extLst>
          </p:cNvPr>
          <p:cNvSpPr>
            <a:spLocks noChangeArrowheads="1"/>
          </p:cNvSpPr>
          <p:nvPr/>
        </p:nvSpPr>
        <p:spPr bwMode="auto">
          <a:xfrm>
            <a:off x="246063" y="915988"/>
            <a:ext cx="9596437" cy="72000"/>
          </a:xfrm>
          <a:prstGeom prst="rect">
            <a:avLst/>
          </a:prstGeom>
          <a:solidFill>
            <a:srgbClr val="006EBC"/>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17" name="AutoShape 23">
            <a:extLst>
              <a:ext uri="{FF2B5EF4-FFF2-40B4-BE49-F238E27FC236}">
                <a16:creationId xmlns:a16="http://schemas.microsoft.com/office/drawing/2014/main" id="{AF996E92-E59F-48E2-8F38-AEC6251E9557}"/>
              </a:ext>
            </a:extLst>
          </p:cNvPr>
          <p:cNvSpPr>
            <a:spLocks noChangeArrowheads="1"/>
          </p:cNvSpPr>
          <p:nvPr/>
        </p:nvSpPr>
        <p:spPr bwMode="auto">
          <a:xfrm>
            <a:off x="9842500" y="915988"/>
            <a:ext cx="1989138" cy="72000"/>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Tree>
    <p:extLst>
      <p:ext uri="{BB962C8B-B14F-4D97-AF65-F5344CB8AC3E}">
        <p14:creationId xmlns:p14="http://schemas.microsoft.com/office/powerpoint/2010/main" val="207762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结束页">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831CD9FE-875C-4F7F-9367-A6454EA3B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875"/>
            <a:ext cx="12192001"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E604CFBA-095B-4CAA-92AB-A85A8D73CA81}"/>
              </a:ext>
            </a:extLst>
          </p:cNvPr>
          <p:cNvSpPr>
            <a:spLocks noChangeArrowheads="1"/>
          </p:cNvSpPr>
          <p:nvPr/>
        </p:nvSpPr>
        <p:spPr bwMode="auto">
          <a:xfrm>
            <a:off x="0" y="1968500"/>
            <a:ext cx="12190413" cy="2168525"/>
          </a:xfrm>
          <a:prstGeom prst="rect">
            <a:avLst/>
          </a:prstGeom>
          <a:solidFill>
            <a:srgbClr val="006EBC"/>
          </a:solidFill>
          <a:ln>
            <a:solidFill>
              <a:srgbClr val="006EBC"/>
            </a:solidFill>
          </a:ln>
          <a:effectLst>
            <a:outerShdw blurRad="50800" dist="38100" dir="5400000" algn="t" rotWithShape="0">
              <a:srgbClr val="000000">
                <a:alpha val="0"/>
              </a:srgbClr>
            </a:outerShdw>
          </a:effectLst>
          <a:extLst/>
        </p:spPr>
        <p:txBody>
          <a:bodyPr anchor="ctr"/>
          <a:lstStyle/>
          <a:p>
            <a:pPr algn="ctr">
              <a:defRPr/>
            </a:pPr>
            <a:endParaRPr lang="zh-CN" altLang="en-US" sz="714" dirty="0">
              <a:solidFill>
                <a:schemeClr val="bg1"/>
              </a:solidFill>
              <a:latin typeface="Calibri"/>
              <a:ea typeface="宋体"/>
              <a:cs typeface="宋体" charset="0"/>
            </a:endParaRPr>
          </a:p>
        </p:txBody>
      </p:sp>
      <p:sp>
        <p:nvSpPr>
          <p:cNvPr id="4" name="Title 1">
            <a:extLst>
              <a:ext uri="{FF2B5EF4-FFF2-40B4-BE49-F238E27FC236}">
                <a16:creationId xmlns:a16="http://schemas.microsoft.com/office/drawing/2014/main" id="{3F2FAA5F-6E9A-4231-9C25-2240E136C859}"/>
              </a:ext>
            </a:extLst>
          </p:cNvPr>
          <p:cNvSpPr txBox="1">
            <a:spLocks/>
          </p:cNvSpPr>
          <p:nvPr/>
        </p:nvSpPr>
        <p:spPr>
          <a:xfrm>
            <a:off x="5003888" y="1547307"/>
            <a:ext cx="7082051" cy="1950822"/>
          </a:xfrm>
          <a:prstGeom prst="rect">
            <a:avLst/>
          </a:prstGeom>
        </p:spPr>
        <p:txBody>
          <a:bodyPr lIns="68580" tIns="34290" rIns="68580" bIns="34290"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dirty="0">
                <a:ln>
                  <a:solidFill>
                    <a:schemeClr val="bg1"/>
                  </a:solidFill>
                </a:ln>
                <a:effectLst>
                  <a:reflection blurRad="6350" stA="50000" endA="300" endPos="50000" dist="29997" dir="5400000" sy="-100000" algn="bl" rotWithShape="0"/>
                </a:effectLst>
              </a:rPr>
              <a:t>Thank you!</a:t>
            </a:r>
            <a:endParaRPr lang="zh-CN" altLang="en-US" sz="6600" dirty="0">
              <a:ln>
                <a:solidFill>
                  <a:schemeClr val="bg1"/>
                </a:solidFill>
              </a:ln>
              <a:effectLst>
                <a:reflection blurRad="6350" stA="50000" endA="300" endPos="50000" dist="29997" dir="5400000" sy="-100000" algn="bl" rotWithShape="0"/>
              </a:effectLst>
            </a:endParaRPr>
          </a:p>
        </p:txBody>
      </p:sp>
      <p:pic>
        <p:nvPicPr>
          <p:cNvPr id="5" name="图片 4" descr="AW视觉符号.jpg">
            <a:extLst>
              <a:ext uri="{FF2B5EF4-FFF2-40B4-BE49-F238E27FC236}">
                <a16:creationId xmlns:a16="http://schemas.microsoft.com/office/drawing/2014/main" id="{180ACF93-ED71-4187-A06E-196048843305}"/>
              </a:ext>
            </a:extLst>
          </p:cNvPr>
          <p:cNvPicPr>
            <a:picLocks noChangeAspect="1"/>
          </p:cNvPicPr>
          <p:nvPr/>
        </p:nvPicPr>
        <p:blipFill>
          <a:blip r:embed="rId3" cstate="print"/>
          <a:stretch>
            <a:fillRect/>
          </a:stretch>
        </p:blipFill>
        <p:spPr>
          <a:xfrm>
            <a:off x="202395" y="2246813"/>
            <a:ext cx="4697019"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框 5">
            <a:extLst>
              <a:ext uri="{FF2B5EF4-FFF2-40B4-BE49-F238E27FC236}">
                <a16:creationId xmlns:a16="http://schemas.microsoft.com/office/drawing/2014/main" id="{FAF63239-2AB9-4094-A404-E0F50B42EE7C}"/>
              </a:ext>
            </a:extLst>
          </p:cNvPr>
          <p:cNvSpPr txBox="1">
            <a:spLocks noChangeArrowheads="1"/>
          </p:cNvSpPr>
          <p:nvPr/>
        </p:nvSpPr>
        <p:spPr bwMode="auto">
          <a:xfrm>
            <a:off x="8628063" y="385942"/>
            <a:ext cx="1887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chemeClr val="bg1"/>
                </a:solidFill>
                <a:latin typeface="仿宋" panose="02010609060101010101" pitchFamily="49" charset="-122"/>
                <a:ea typeface="仿宋" panose="02010609060101010101" pitchFamily="49" charset="-122"/>
              </a:rPr>
              <a:t>大数据成就未来</a:t>
            </a:r>
          </a:p>
        </p:txBody>
      </p:sp>
      <p:cxnSp>
        <p:nvCxnSpPr>
          <p:cNvPr id="7" name="直接连接符 6">
            <a:extLst>
              <a:ext uri="{FF2B5EF4-FFF2-40B4-BE49-F238E27FC236}">
                <a16:creationId xmlns:a16="http://schemas.microsoft.com/office/drawing/2014/main" id="{7502F3F6-2236-4ADF-BEDF-9C9FB4A3CC72}"/>
              </a:ext>
            </a:extLst>
          </p:cNvPr>
          <p:cNvCxnSpPr>
            <a:cxnSpLocks/>
          </p:cNvCxnSpPr>
          <p:nvPr/>
        </p:nvCxnSpPr>
        <p:spPr>
          <a:xfrm>
            <a:off x="10529888"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F316692-8756-418F-B477-42E805BAE288}"/>
              </a:ext>
            </a:extLst>
          </p:cNvPr>
          <p:cNvCxnSpPr>
            <a:cxnSpLocks/>
          </p:cNvCxnSpPr>
          <p:nvPr/>
        </p:nvCxnSpPr>
        <p:spPr>
          <a:xfrm>
            <a:off x="6589713" y="570092"/>
            <a:ext cx="1285875"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pic>
        <p:nvPicPr>
          <p:cNvPr id="9" name="图片 16" descr="LOGO1.png">
            <a:extLst>
              <a:ext uri="{FF2B5EF4-FFF2-40B4-BE49-F238E27FC236}">
                <a16:creationId xmlns:a16="http://schemas.microsoft.com/office/drawing/2014/main" id="{DDB8B588-AD4F-4C74-AC79-3B44F8602C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300217"/>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AA483617-46EC-4C31-B363-5ADD5BB47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8" y="282092"/>
            <a:ext cx="2033199" cy="540000"/>
          </a:xfrm>
          <a:prstGeom prst="rect">
            <a:avLst/>
          </a:prstGeom>
        </p:spPr>
      </p:pic>
    </p:spTree>
    <p:extLst>
      <p:ext uri="{BB962C8B-B14F-4D97-AF65-F5344CB8AC3E}">
        <p14:creationId xmlns:p14="http://schemas.microsoft.com/office/powerpoint/2010/main" val="550920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2386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txStyles>
    <p:titleStyle>
      <a:lvl1pPr algn="l" rtl="0" eaLnBrk="1" fontAlgn="base" hangingPunct="1">
        <a:spcBef>
          <a:spcPct val="0"/>
        </a:spcBef>
        <a:spcAft>
          <a:spcPct val="0"/>
        </a:spcAft>
        <a:defRPr kumimoji="1" sz="19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kumimoji="1" sz="1900">
          <a:solidFill>
            <a:schemeClr val="tx1"/>
          </a:solidFill>
          <a:latin typeface="Calibri" pitchFamily="34" charset="0"/>
          <a:ea typeface="微软雅黑" pitchFamily="34" charset="-122"/>
          <a:cs typeface="微软雅黑" charset="0"/>
        </a:defRPr>
      </a:lvl5pPr>
      <a:lvl6pPr marL="362822" algn="l" rtl="0" eaLnBrk="1" fontAlgn="base" hangingPunct="1">
        <a:spcBef>
          <a:spcPct val="0"/>
        </a:spcBef>
        <a:spcAft>
          <a:spcPct val="0"/>
        </a:spcAft>
        <a:defRPr sz="1904">
          <a:solidFill>
            <a:schemeClr val="tx1"/>
          </a:solidFill>
          <a:latin typeface="Calibri" pitchFamily="34" charset="0"/>
          <a:ea typeface="黑体" pitchFamily="2" charset="-122"/>
        </a:defRPr>
      </a:lvl6pPr>
      <a:lvl7pPr marL="725645" algn="l" rtl="0" eaLnBrk="1" fontAlgn="base" hangingPunct="1">
        <a:spcBef>
          <a:spcPct val="0"/>
        </a:spcBef>
        <a:spcAft>
          <a:spcPct val="0"/>
        </a:spcAft>
        <a:defRPr sz="1904">
          <a:solidFill>
            <a:schemeClr val="tx1"/>
          </a:solidFill>
          <a:latin typeface="Calibri" pitchFamily="34" charset="0"/>
          <a:ea typeface="黑体" pitchFamily="2" charset="-122"/>
        </a:defRPr>
      </a:lvl7pPr>
      <a:lvl8pPr marL="1088468" algn="l" rtl="0" eaLnBrk="1" fontAlgn="base" hangingPunct="1">
        <a:spcBef>
          <a:spcPct val="0"/>
        </a:spcBef>
        <a:spcAft>
          <a:spcPct val="0"/>
        </a:spcAft>
        <a:defRPr sz="1904">
          <a:solidFill>
            <a:schemeClr val="tx1"/>
          </a:solidFill>
          <a:latin typeface="Calibri" pitchFamily="34" charset="0"/>
          <a:ea typeface="黑体" pitchFamily="2" charset="-122"/>
        </a:defRPr>
      </a:lvl8pPr>
      <a:lvl9pPr marL="1451290" algn="l" rtl="0" eaLnBrk="1" fontAlgn="base" hangingPunct="1">
        <a:spcBef>
          <a:spcPct val="0"/>
        </a:spcBef>
        <a:spcAft>
          <a:spcPct val="0"/>
        </a:spcAft>
        <a:defRPr sz="1904">
          <a:solidFill>
            <a:schemeClr val="tx1"/>
          </a:solidFill>
          <a:latin typeface="Calibri" pitchFamily="34" charset="0"/>
          <a:ea typeface="黑体" pitchFamily="2"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kumimoji="1" sz="1500">
          <a:solidFill>
            <a:schemeClr val="tx1"/>
          </a:solidFill>
          <a:latin typeface="+mn-lt"/>
          <a:ea typeface="+mn-ea"/>
          <a:cs typeface="宋体" charset="0"/>
        </a:defRPr>
      </a:lvl1pPr>
      <a:lvl2pPr marL="588963" indent="-225425" algn="l" rtl="0" eaLnBrk="1" fontAlgn="base" hangingPunct="1">
        <a:spcBef>
          <a:spcPct val="20000"/>
        </a:spcBef>
        <a:spcAft>
          <a:spcPct val="0"/>
        </a:spcAft>
        <a:buFont typeface="Arial" panose="020B0604020202020204" pitchFamily="34" charset="0"/>
        <a:buChar char="–"/>
        <a:defRPr kumimoji="1" sz="2200">
          <a:solidFill>
            <a:schemeClr val="tx1"/>
          </a:solidFill>
          <a:latin typeface="+mn-lt"/>
          <a:ea typeface="+mn-ea"/>
        </a:defRPr>
      </a:lvl2pPr>
      <a:lvl3pPr marL="906463" indent="-180975" algn="l" rtl="0" eaLnBrk="1" fontAlgn="base" hangingPunct="1">
        <a:spcBef>
          <a:spcPct val="20000"/>
        </a:spcBef>
        <a:spcAft>
          <a:spcPct val="0"/>
        </a:spcAft>
        <a:buFont typeface="Arial" panose="020B0604020202020204" pitchFamily="34" charset="0"/>
        <a:buChar char="•"/>
        <a:defRPr kumimoji="1" sz="1900">
          <a:solidFill>
            <a:schemeClr val="tx1"/>
          </a:solidFill>
          <a:latin typeface="+mn-lt"/>
          <a:ea typeface="+mn-ea"/>
        </a:defRPr>
      </a:lvl3pPr>
      <a:lvl4pPr marL="1268413"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4pPr>
      <a:lvl5pPr marL="1631950" indent="-180975" algn="l" rtl="0" eaLnBrk="1" fontAlgn="base" hangingPunct="1">
        <a:spcBef>
          <a:spcPct val="20000"/>
        </a:spcBef>
        <a:spcAft>
          <a:spcPct val="0"/>
        </a:spcAft>
        <a:buFont typeface="Arial" panose="020B0604020202020204" pitchFamily="34" charset="0"/>
        <a:buChar char="»"/>
        <a:defRPr kumimoji="1" sz="1500">
          <a:solidFill>
            <a:schemeClr val="tx1"/>
          </a:solidFill>
          <a:latin typeface="+mn-lt"/>
          <a:ea typeface="+mn-ea"/>
        </a:defRPr>
      </a:lvl5pPr>
      <a:lvl6pPr marL="1995524" indent="-181412" algn="l" rtl="0" eaLnBrk="1" fontAlgn="base" hangingPunct="1">
        <a:spcBef>
          <a:spcPct val="20000"/>
        </a:spcBef>
        <a:spcAft>
          <a:spcPct val="0"/>
        </a:spcAft>
        <a:buFont typeface="Arial" charset="0"/>
        <a:buChar char="»"/>
        <a:defRPr sz="1587">
          <a:solidFill>
            <a:schemeClr val="tx1"/>
          </a:solidFill>
          <a:latin typeface="+mn-lt"/>
          <a:ea typeface="+mn-ea"/>
        </a:defRPr>
      </a:lvl6pPr>
      <a:lvl7pPr marL="2358347" indent="-181412" algn="l" rtl="0" eaLnBrk="1" fontAlgn="base" hangingPunct="1">
        <a:spcBef>
          <a:spcPct val="20000"/>
        </a:spcBef>
        <a:spcAft>
          <a:spcPct val="0"/>
        </a:spcAft>
        <a:buFont typeface="Arial" charset="0"/>
        <a:buChar char="»"/>
        <a:defRPr sz="1587">
          <a:solidFill>
            <a:schemeClr val="tx1"/>
          </a:solidFill>
          <a:latin typeface="+mn-lt"/>
          <a:ea typeface="+mn-ea"/>
        </a:defRPr>
      </a:lvl7pPr>
      <a:lvl8pPr marL="2721169" indent="-181412" algn="l" rtl="0" eaLnBrk="1" fontAlgn="base" hangingPunct="1">
        <a:spcBef>
          <a:spcPct val="20000"/>
        </a:spcBef>
        <a:spcAft>
          <a:spcPct val="0"/>
        </a:spcAft>
        <a:buFont typeface="Arial" charset="0"/>
        <a:buChar char="»"/>
        <a:defRPr sz="1587">
          <a:solidFill>
            <a:schemeClr val="tx1"/>
          </a:solidFill>
          <a:latin typeface="+mn-lt"/>
          <a:ea typeface="+mn-ea"/>
        </a:defRPr>
      </a:lvl8pPr>
      <a:lvl9pPr marL="3083991" indent="-181412" algn="l" rtl="0" eaLnBrk="1" fontAlgn="base" hangingPunct="1">
        <a:spcBef>
          <a:spcPct val="20000"/>
        </a:spcBef>
        <a:spcAft>
          <a:spcPct val="0"/>
        </a:spcAft>
        <a:buFont typeface="Arial" charset="0"/>
        <a:buChar char="»"/>
        <a:defRPr sz="1587">
          <a:solidFill>
            <a:schemeClr val="tx1"/>
          </a:solidFill>
          <a:latin typeface="+mn-lt"/>
          <a:ea typeface="+mn-ea"/>
        </a:defRPr>
      </a:lvl9pPr>
    </p:bodyStyle>
    <p:otherStyle>
      <a:defPPr>
        <a:defRPr lang="zh-CN"/>
      </a:defPPr>
      <a:lvl1pPr marL="0" algn="l" defTabSz="725645" rtl="0" eaLnBrk="1" latinLnBrk="0" hangingPunct="1">
        <a:defRPr sz="1429" kern="1200">
          <a:solidFill>
            <a:schemeClr val="tx1"/>
          </a:solidFill>
          <a:latin typeface="+mn-lt"/>
          <a:ea typeface="+mn-ea"/>
          <a:cs typeface="+mn-cs"/>
        </a:defRPr>
      </a:lvl1pPr>
      <a:lvl2pPr marL="362822" algn="l" defTabSz="725645" rtl="0" eaLnBrk="1" latinLnBrk="0" hangingPunct="1">
        <a:defRPr sz="1429" kern="1200">
          <a:solidFill>
            <a:schemeClr val="tx1"/>
          </a:solidFill>
          <a:latin typeface="+mn-lt"/>
          <a:ea typeface="+mn-ea"/>
          <a:cs typeface="+mn-cs"/>
        </a:defRPr>
      </a:lvl2pPr>
      <a:lvl3pPr marL="725645" algn="l" defTabSz="725645" rtl="0" eaLnBrk="1" latinLnBrk="0" hangingPunct="1">
        <a:defRPr sz="1429" kern="1200">
          <a:solidFill>
            <a:schemeClr val="tx1"/>
          </a:solidFill>
          <a:latin typeface="+mn-lt"/>
          <a:ea typeface="+mn-ea"/>
          <a:cs typeface="+mn-cs"/>
        </a:defRPr>
      </a:lvl3pPr>
      <a:lvl4pPr marL="1088468" algn="l" defTabSz="725645" rtl="0" eaLnBrk="1" latinLnBrk="0" hangingPunct="1">
        <a:defRPr sz="1429" kern="1200">
          <a:solidFill>
            <a:schemeClr val="tx1"/>
          </a:solidFill>
          <a:latin typeface="+mn-lt"/>
          <a:ea typeface="+mn-ea"/>
          <a:cs typeface="+mn-cs"/>
        </a:defRPr>
      </a:lvl4pPr>
      <a:lvl5pPr marL="1451290" algn="l" defTabSz="725645" rtl="0" eaLnBrk="1" latinLnBrk="0" hangingPunct="1">
        <a:defRPr sz="1429" kern="1200">
          <a:solidFill>
            <a:schemeClr val="tx1"/>
          </a:solidFill>
          <a:latin typeface="+mn-lt"/>
          <a:ea typeface="+mn-ea"/>
          <a:cs typeface="+mn-cs"/>
        </a:defRPr>
      </a:lvl5pPr>
      <a:lvl6pPr marL="1814113" algn="l" defTabSz="725645" rtl="0" eaLnBrk="1" latinLnBrk="0" hangingPunct="1">
        <a:defRPr sz="1429" kern="1200">
          <a:solidFill>
            <a:schemeClr val="tx1"/>
          </a:solidFill>
          <a:latin typeface="+mn-lt"/>
          <a:ea typeface="+mn-ea"/>
          <a:cs typeface="+mn-cs"/>
        </a:defRPr>
      </a:lvl6pPr>
      <a:lvl7pPr marL="2176935" algn="l" defTabSz="725645" rtl="0" eaLnBrk="1" latinLnBrk="0" hangingPunct="1">
        <a:defRPr sz="1429" kern="1200">
          <a:solidFill>
            <a:schemeClr val="tx1"/>
          </a:solidFill>
          <a:latin typeface="+mn-lt"/>
          <a:ea typeface="+mn-ea"/>
          <a:cs typeface="+mn-cs"/>
        </a:defRPr>
      </a:lvl7pPr>
      <a:lvl8pPr marL="2539757" algn="l" defTabSz="725645" rtl="0" eaLnBrk="1" latinLnBrk="0" hangingPunct="1">
        <a:defRPr sz="1429" kern="1200">
          <a:solidFill>
            <a:schemeClr val="tx1"/>
          </a:solidFill>
          <a:latin typeface="+mn-lt"/>
          <a:ea typeface="+mn-ea"/>
          <a:cs typeface="+mn-cs"/>
        </a:defRPr>
      </a:lvl8pPr>
      <a:lvl9pPr marL="2902580" algn="l" defTabSz="725645"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E96B833F-808F-4AE1-8DE9-0318D6736E1B}"/>
              </a:ext>
            </a:extLst>
          </p:cNvPr>
          <p:cNvSpPr>
            <a:spLocks noGrp="1"/>
          </p:cNvSpPr>
          <p:nvPr>
            <p:ph type="title"/>
          </p:nvPr>
        </p:nvSpPr>
        <p:spPr/>
        <p:txBody>
          <a:bodyPr/>
          <a:lstStyle/>
          <a:p>
            <a:r>
              <a:rPr lang="zh-CN" altLang="en-US" b="0">
                <a:cs typeface="Times New Roman" panose="02020603050405020304" pitchFamily="18" charset="0"/>
              </a:rPr>
              <a:t>使用</a:t>
            </a:r>
            <a:r>
              <a:rPr lang="en-US" altLang="zh-CN" b="0">
                <a:cs typeface="Times New Roman" panose="02020603050405020304" pitchFamily="18" charset="0"/>
              </a:rPr>
              <a:t>scikit-learn</a:t>
            </a:r>
            <a:r>
              <a:rPr lang="zh-CN" altLang="en-US" b="0">
                <a:cs typeface="Times New Roman" panose="02020603050405020304" pitchFamily="18" charset="0"/>
              </a:rPr>
              <a:t>构建模型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2C855807-7BC7-47D0-A733-D6C2D0138BD2}"/>
              </a:ext>
            </a:extLst>
          </p:cNvPr>
          <p:cNvGraphicFramePr>
            <a:graphicFrameLocks noGrp="1"/>
          </p:cNvGraphicFramePr>
          <p:nvPr>
            <p:ph idx="1"/>
          </p:nvPr>
        </p:nvGraphicFramePr>
        <p:xfrm>
          <a:off x="2365375" y="2532063"/>
          <a:ext cx="6577013" cy="3049588"/>
        </p:xfrm>
        <a:graphic>
          <a:graphicData uri="http://schemas.openxmlformats.org/drawingml/2006/table">
            <a:tbl>
              <a:tblPr firstRow="1" firstCol="1" bandRow="1">
                <a:tableStyleId>{5C22544A-7EE6-4342-B048-85BDC9FD1C3A}</a:tableStyleId>
              </a:tblPr>
              <a:tblGrid>
                <a:gridCol w="2951626">
                  <a:extLst>
                    <a:ext uri="{9D8B030D-6E8A-4147-A177-3AD203B41FA5}">
                      <a16:colId xmlns:a16="http://schemas.microsoft.com/office/drawing/2014/main" val="20000"/>
                    </a:ext>
                  </a:extLst>
                </a:gridCol>
                <a:gridCol w="3625387">
                  <a:extLst>
                    <a:ext uri="{9D8B030D-6E8A-4147-A177-3AD203B41FA5}">
                      <a16:colId xmlns:a16="http://schemas.microsoft.com/office/drawing/2014/main" val="20001"/>
                    </a:ext>
                  </a:extLst>
                </a:gridCol>
              </a:tblGrid>
              <a:tr h="432055">
                <a:tc>
                  <a:txBody>
                    <a:bodyPr/>
                    <a:lstStyle/>
                    <a:p>
                      <a:pPr algn="ctr">
                        <a:lnSpc>
                          <a:spcPct val="150000"/>
                        </a:lnSpc>
                        <a:spcAft>
                          <a:spcPts val="0"/>
                        </a:spcAft>
                      </a:pPr>
                      <a:r>
                        <a:rPr lang="zh-CN" sz="1800" kern="10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宋体"/>
                      </a:endParaRPr>
                    </a:p>
                  </a:txBody>
                  <a:tcPr marL="68573" marR="68573" marT="0" marB="0" anchor="ctr"/>
                </a:tc>
                <a:tc>
                  <a:txBody>
                    <a:bodyPr/>
                    <a:lstStyle/>
                    <a:p>
                      <a:pPr algn="ctr">
                        <a:lnSpc>
                          <a:spcPct val="150000"/>
                        </a:lnSpc>
                        <a:spcAft>
                          <a:spcPts val="0"/>
                        </a:spcAft>
                      </a:pPr>
                      <a:r>
                        <a:rPr lang="zh-CN" sz="1800" kern="100" dirty="0">
                          <a:effectLst/>
                          <a:latin typeface="微软雅黑" pitchFamily="34" charset="-122"/>
                          <a:ea typeface="微软雅黑" pitchFamily="34" charset="-122"/>
                        </a:rPr>
                        <a:t>说明</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0"/>
                  </a:ext>
                </a:extLst>
              </a:tr>
              <a:tr h="457258">
                <a:tc>
                  <a:txBody>
                    <a:bodyPr/>
                    <a:lstStyle/>
                    <a:p>
                      <a:pPr algn="ctr">
                        <a:lnSpc>
                          <a:spcPct val="150000"/>
                        </a:lnSpc>
                        <a:spcAft>
                          <a:spcPts val="0"/>
                        </a:spcAft>
                      </a:pPr>
                      <a:r>
                        <a:rPr lang="en-US" altLang="zh-CN" sz="1900" b="0" kern="1200" dirty="0" err="1">
                          <a:solidFill>
                            <a:schemeClr val="lt1"/>
                          </a:solidFill>
                          <a:effectLst/>
                          <a:latin typeface="微软雅黑" pitchFamily="34" charset="-122"/>
                          <a:ea typeface="微软雅黑" pitchFamily="34" charset="-122"/>
                          <a:cs typeface="+mn-cs"/>
                        </a:rPr>
                        <a:t>MinMaxScaler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altLang="zh-CN" sz="2000" kern="100" dirty="0">
                          <a:effectLst/>
                          <a:latin typeface="微软雅黑" pitchFamily="34" charset="-122"/>
                          <a:ea typeface="微软雅黑" pitchFamily="34" charset="-122"/>
                        </a:rPr>
                        <a:t>对特征进行</a:t>
                      </a:r>
                      <a:r>
                        <a:rPr lang="zh-CN" altLang="zh-CN" sz="1900" kern="1200" dirty="0">
                          <a:solidFill>
                            <a:schemeClr val="dk1"/>
                          </a:solidFill>
                          <a:effectLst/>
                          <a:latin typeface="微软雅黑" pitchFamily="34" charset="-122"/>
                          <a:ea typeface="微软雅黑" pitchFamily="34" charset="-122"/>
                          <a:cs typeface="+mn-cs"/>
                        </a:rPr>
                        <a:t>离差标准化</a:t>
                      </a:r>
                      <a:r>
                        <a:rPr lang="zh-CN" altLang="en-US" sz="1900" kern="1200" dirty="0">
                          <a:solidFill>
                            <a:schemeClr val="dk1"/>
                          </a:solidFill>
                          <a:effectLst/>
                          <a:latin typeface="微软雅黑" pitchFamily="34" charset="-122"/>
                          <a:ea typeface="微软雅黑" pitchFamily="34" charset="-122"/>
                          <a:cs typeface="+mn-cs"/>
                        </a:rPr>
                        <a:t>。</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1"/>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StandardScaler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对特征进行标准差标准化。</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2"/>
                  </a:ext>
                </a:extLst>
              </a:tr>
              <a:tr h="432055">
                <a:tc>
                  <a:txBody>
                    <a:bodyPr/>
                    <a:lstStyle/>
                    <a:p>
                      <a:pPr algn="ctr">
                        <a:lnSpc>
                          <a:spcPct val="150000"/>
                        </a:lnSpc>
                        <a:spcAft>
                          <a:spcPts val="0"/>
                        </a:spcAft>
                      </a:pPr>
                      <a:r>
                        <a:rPr lang="en-US" sz="1800" b="0" kern="100" dirty="0">
                          <a:effectLst/>
                          <a:latin typeface="微软雅黑" pitchFamily="34" charset="-122"/>
                          <a:ea typeface="微软雅黑" pitchFamily="34" charset="-122"/>
                        </a:rPr>
                        <a:t>Normalizer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对特征进行归一化。</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3"/>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Binarizer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对定量特征进行二值化处理。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4"/>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OneHotEncoder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a:effectLst/>
                          <a:latin typeface="微软雅黑" pitchFamily="34" charset="-122"/>
                          <a:ea typeface="微软雅黑" pitchFamily="34" charset="-122"/>
                        </a:rPr>
                        <a:t>对定性特征进行独热编码处理。</a:t>
                      </a:r>
                      <a:endParaRPr lang="zh-CN" sz="1800" kern="10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5"/>
                  </a:ext>
                </a:extLst>
              </a:tr>
              <a:tr h="432055">
                <a:tc>
                  <a:txBody>
                    <a:bodyPr/>
                    <a:lstStyle/>
                    <a:p>
                      <a:pPr algn="ctr">
                        <a:lnSpc>
                          <a:spcPct val="150000"/>
                        </a:lnSpc>
                        <a:spcAft>
                          <a:spcPts val="0"/>
                        </a:spcAft>
                      </a:pPr>
                      <a:r>
                        <a:rPr lang="en-US" sz="1800" b="0" kern="100" dirty="0" err="1">
                          <a:effectLst/>
                          <a:latin typeface="微软雅黑" pitchFamily="34" charset="-122"/>
                          <a:ea typeface="微软雅黑" pitchFamily="34" charset="-122"/>
                        </a:rPr>
                        <a:t>FunctionTransformer</a:t>
                      </a:r>
                      <a:endParaRPr lang="zh-CN" sz="1800" b="0" kern="100" dirty="0">
                        <a:effectLst/>
                        <a:latin typeface="微软雅黑" pitchFamily="34" charset="-122"/>
                        <a:ea typeface="微软雅黑" pitchFamily="34" charset="-122"/>
                        <a:cs typeface="宋体"/>
                      </a:endParaRPr>
                    </a:p>
                  </a:txBody>
                  <a:tcPr marL="68573" marR="68573" marT="0" marB="0" anchor="ctr"/>
                </a:tc>
                <a:tc>
                  <a:txBody>
                    <a:bodyPr/>
                    <a:lstStyle/>
                    <a:p>
                      <a:pPr algn="just">
                        <a:lnSpc>
                          <a:spcPct val="150000"/>
                        </a:lnSpc>
                        <a:spcAft>
                          <a:spcPts val="0"/>
                        </a:spcAft>
                      </a:pPr>
                      <a:r>
                        <a:rPr lang="zh-CN" sz="1800" kern="100" dirty="0">
                          <a:effectLst/>
                          <a:latin typeface="微软雅黑" pitchFamily="34" charset="-122"/>
                          <a:ea typeface="微软雅黑" pitchFamily="34" charset="-122"/>
                        </a:rPr>
                        <a:t>对特征进行自定义函数变换。</a:t>
                      </a:r>
                      <a:endParaRPr lang="zh-CN" sz="1800" kern="100" dirty="0">
                        <a:effectLst/>
                        <a:latin typeface="微软雅黑" pitchFamily="34" charset="-122"/>
                        <a:ea typeface="微软雅黑" pitchFamily="34" charset="-122"/>
                        <a:cs typeface="宋体"/>
                      </a:endParaRPr>
                    </a:p>
                  </a:txBody>
                  <a:tcPr marL="68573" marR="68573" marT="0" marB="0" anchor="ctr"/>
                </a:tc>
                <a:extLst>
                  <a:ext uri="{0D108BD9-81ED-4DB2-BD59-A6C34878D82A}">
                    <a16:rowId xmlns:a16="http://schemas.microsoft.com/office/drawing/2014/main" val="10006"/>
                  </a:ext>
                </a:extLst>
              </a:tr>
            </a:tbl>
          </a:graphicData>
        </a:graphic>
      </p:graphicFrame>
      <p:sp>
        <p:nvSpPr>
          <p:cNvPr id="19484" name="标题 2">
            <a:extLst>
              <a:ext uri="{FF2B5EF4-FFF2-40B4-BE49-F238E27FC236}">
                <a16:creationId xmlns:a16="http://schemas.microsoft.com/office/drawing/2014/main" id="{DF76E4CC-4EB5-47CC-8F16-DF6440AC1159}"/>
              </a:ext>
            </a:extLst>
          </p:cNvPr>
          <p:cNvSpPr>
            <a:spLocks noGrp="1"/>
          </p:cNvSpPr>
          <p:nvPr>
            <p:ph type="title"/>
          </p:nvPr>
        </p:nvSpPr>
        <p:spPr/>
        <p:txBody>
          <a:bodyPr/>
          <a:lstStyle/>
          <a:p>
            <a:r>
              <a:rPr lang="zh-CN" altLang="en-US"/>
              <a:t>使用</a:t>
            </a:r>
            <a:r>
              <a:rPr lang="en-US" altLang="zh-CN"/>
              <a:t>sklearn</a:t>
            </a:r>
            <a:r>
              <a:rPr lang="zh-CN" altLang="en-US"/>
              <a:t>转换器进行数据预处理与降维</a:t>
            </a:r>
          </a:p>
        </p:txBody>
      </p:sp>
      <p:sp>
        <p:nvSpPr>
          <p:cNvPr id="19485" name="内容占位符 3">
            <a:extLst>
              <a:ext uri="{FF2B5EF4-FFF2-40B4-BE49-F238E27FC236}">
                <a16:creationId xmlns:a16="http://schemas.microsoft.com/office/drawing/2014/main" id="{50921560-6D75-4B3F-9BD7-03D9A65BDD33}"/>
              </a:ext>
            </a:extLst>
          </p:cNvPr>
          <p:cNvSpPr>
            <a:spLocks noGrp="1"/>
          </p:cNvSpPr>
          <p:nvPr>
            <p:ph idx="10"/>
          </p:nvPr>
        </p:nvSpPr>
        <p:spPr/>
        <p:txBody>
          <a:bodyPr/>
          <a:lstStyle/>
          <a:p>
            <a:r>
              <a:rPr lang="en-US" altLang="zh-CN" b="1"/>
              <a:t>sklearn</a:t>
            </a:r>
            <a:r>
              <a:rPr altLang="zh-CN" b="1"/>
              <a:t>部分预处理函数与其作用</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097D0E3B-C205-4E1C-B11A-7A7D3B5F5BF4}"/>
              </a:ext>
            </a:extLst>
          </p:cNvPr>
          <p:cNvSpPr>
            <a:spLocks noGrp="1"/>
          </p:cNvSpPr>
          <p:nvPr>
            <p:ph idx="1"/>
          </p:nvPr>
        </p:nvSpPr>
        <p:spPr/>
        <p:txBody>
          <a:bodyPr/>
          <a:lstStyle/>
          <a:p>
            <a:pPr marL="361950" indent="-361950"/>
            <a:r>
              <a:rPr lang="en-US" altLang="zh-CN"/>
              <a:t>sklearn</a:t>
            </a:r>
            <a:r>
              <a:rPr lang="zh-CN" altLang="zh-CN"/>
              <a:t>除了提供基本的特征变换函数外，还提供了降维算法，特征选择算法，这些算法的使用也是通过转换器的方式。</a:t>
            </a:r>
            <a:endParaRPr lang="en-US" altLang="zh-CN"/>
          </a:p>
        </p:txBody>
      </p:sp>
      <p:sp>
        <p:nvSpPr>
          <p:cNvPr id="20483" name="标题 2">
            <a:extLst>
              <a:ext uri="{FF2B5EF4-FFF2-40B4-BE49-F238E27FC236}">
                <a16:creationId xmlns:a16="http://schemas.microsoft.com/office/drawing/2014/main" id="{ACAB1896-60F2-460F-8F35-EBB64D8C42DB}"/>
              </a:ext>
            </a:extLst>
          </p:cNvPr>
          <p:cNvSpPr>
            <a:spLocks noGrp="1"/>
          </p:cNvSpPr>
          <p:nvPr>
            <p:ph type="title"/>
          </p:nvPr>
        </p:nvSpPr>
        <p:spPr/>
        <p:txBody>
          <a:bodyPr/>
          <a:lstStyle/>
          <a:p>
            <a:r>
              <a:rPr lang="zh-CN" altLang="en-US"/>
              <a:t>使用</a:t>
            </a:r>
            <a:r>
              <a:rPr lang="en-US" altLang="zh-CN"/>
              <a:t>sklearn</a:t>
            </a:r>
            <a:r>
              <a:rPr lang="zh-CN" altLang="en-US"/>
              <a:t>转换器进行数据预处理与降维</a:t>
            </a:r>
          </a:p>
        </p:txBody>
      </p:sp>
      <p:sp>
        <p:nvSpPr>
          <p:cNvPr id="20484" name="内容占位符 3">
            <a:extLst>
              <a:ext uri="{FF2B5EF4-FFF2-40B4-BE49-F238E27FC236}">
                <a16:creationId xmlns:a16="http://schemas.microsoft.com/office/drawing/2014/main" id="{37C8C538-96BC-4880-87E4-5AF0163A7839}"/>
              </a:ext>
            </a:extLst>
          </p:cNvPr>
          <p:cNvSpPr>
            <a:spLocks noGrp="1"/>
          </p:cNvSpPr>
          <p:nvPr>
            <p:ph idx="10"/>
          </p:nvPr>
        </p:nvSpPr>
        <p:spPr/>
        <p:txBody>
          <a:bodyPr/>
          <a:lstStyle/>
          <a:p>
            <a:r>
              <a:rPr lang="en-US" altLang="zh-CN" b="1"/>
              <a:t>PCA</a:t>
            </a:r>
            <a:r>
              <a:rPr altLang="zh-CN" b="1"/>
              <a:t>降维算法函数</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3">
            <a:extLst>
              <a:ext uri="{FF2B5EF4-FFF2-40B4-BE49-F238E27FC236}">
                <a16:creationId xmlns:a16="http://schemas.microsoft.com/office/drawing/2014/main" id="{FCA0755E-38F7-428A-9990-7B9E496115A9}"/>
              </a:ext>
            </a:extLst>
          </p:cNvPr>
          <p:cNvSpPr>
            <a:spLocks noGrp="1"/>
          </p:cNvSpPr>
          <p:nvPr>
            <p:ph idx="1"/>
          </p:nvPr>
        </p:nvSpPr>
        <p:spPr>
          <a:xfrm>
            <a:off x="447675" y="1014413"/>
            <a:ext cx="11107738" cy="427037"/>
          </a:xfrm>
        </p:spPr>
        <p:txBody>
          <a:bodyPr/>
          <a:lstStyle/>
          <a:p>
            <a:r>
              <a:rPr lang="en-US" altLang="zh-CN" b="1"/>
              <a:t>PCA</a:t>
            </a:r>
            <a:r>
              <a:rPr altLang="zh-CN" b="1"/>
              <a:t>降维算法函数常用参数及其作用</a:t>
            </a:r>
            <a:endParaRPr b="1"/>
          </a:p>
        </p:txBody>
      </p:sp>
      <p:sp>
        <p:nvSpPr>
          <p:cNvPr id="21506" name="标题 2">
            <a:extLst>
              <a:ext uri="{FF2B5EF4-FFF2-40B4-BE49-F238E27FC236}">
                <a16:creationId xmlns:a16="http://schemas.microsoft.com/office/drawing/2014/main" id="{D680D8AA-2EB5-458C-B20F-2D675E9AF206}"/>
              </a:ext>
            </a:extLst>
          </p:cNvPr>
          <p:cNvSpPr>
            <a:spLocks noGrp="1"/>
          </p:cNvSpPr>
          <p:nvPr>
            <p:ph type="title"/>
          </p:nvPr>
        </p:nvSpPr>
        <p:spPr/>
        <p:txBody>
          <a:bodyPr/>
          <a:lstStyle/>
          <a:p>
            <a:r>
              <a:rPr lang="zh-CN" altLang="en-US"/>
              <a:t>使用</a:t>
            </a:r>
            <a:r>
              <a:rPr lang="en-US" altLang="zh-CN"/>
              <a:t>sklearn</a:t>
            </a:r>
            <a:r>
              <a:rPr lang="zh-CN" altLang="en-US"/>
              <a:t>转换器进行数据预处理与降维</a:t>
            </a:r>
          </a:p>
        </p:txBody>
      </p:sp>
      <p:graphicFrame>
        <p:nvGraphicFramePr>
          <p:cNvPr id="6" name="表格 5">
            <a:extLst>
              <a:ext uri="{FF2B5EF4-FFF2-40B4-BE49-F238E27FC236}">
                <a16:creationId xmlns:a16="http://schemas.microsoft.com/office/drawing/2014/main" id="{8BB4C057-2D11-42B3-9AF4-9CE231CDD05F}"/>
              </a:ext>
            </a:extLst>
          </p:cNvPr>
          <p:cNvGraphicFramePr>
            <a:graphicFrameLocks noGrp="1"/>
          </p:cNvGraphicFramePr>
          <p:nvPr>
            <p:extLst>
              <p:ext uri="{D42A27DB-BD31-4B8C-83A1-F6EECF244321}">
                <p14:modId xmlns:p14="http://schemas.microsoft.com/office/powerpoint/2010/main" val="464854736"/>
              </p:ext>
            </p:extLst>
          </p:nvPr>
        </p:nvGraphicFramePr>
        <p:xfrm>
          <a:off x="254877" y="1772962"/>
          <a:ext cx="9316692" cy="4291965"/>
        </p:xfrm>
        <a:graphic>
          <a:graphicData uri="http://schemas.openxmlformats.org/drawingml/2006/table">
            <a:tbl>
              <a:tblPr firstRow="1" firstCol="1" bandRow="1">
                <a:tableStyleId>{5C22544A-7EE6-4342-B048-85BDC9FD1C3A}</a:tableStyleId>
              </a:tblPr>
              <a:tblGrid>
                <a:gridCol w="1492904">
                  <a:extLst>
                    <a:ext uri="{9D8B030D-6E8A-4147-A177-3AD203B41FA5}">
                      <a16:colId xmlns:a16="http://schemas.microsoft.com/office/drawing/2014/main" val="20000"/>
                    </a:ext>
                  </a:extLst>
                </a:gridCol>
                <a:gridCol w="7823788">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zh-CN" sz="1400" kern="100" dirty="0">
                          <a:effectLst/>
                          <a:latin typeface="微软雅黑" pitchFamily="34" charset="-122"/>
                          <a:ea typeface="微软雅黑" pitchFamily="34" charset="-122"/>
                        </a:rPr>
                        <a:t>函数名称</a:t>
                      </a:r>
                      <a:endParaRPr lang="zh-CN" sz="1400" kern="100" dirty="0">
                        <a:effectLst/>
                        <a:latin typeface="微软雅黑" pitchFamily="34" charset="-122"/>
                        <a:ea typeface="微软雅黑" pitchFamily="34" charset="-122"/>
                        <a:cs typeface="宋体"/>
                      </a:endParaRPr>
                    </a:p>
                  </a:txBody>
                  <a:tcPr marL="14364" marR="14364" marT="0" marB="0" anchor="ctr"/>
                </a:tc>
                <a:tc>
                  <a:txBody>
                    <a:bodyPr/>
                    <a:lstStyle/>
                    <a:p>
                      <a:pPr algn="ctr">
                        <a:lnSpc>
                          <a:spcPct val="150000"/>
                        </a:lnSpc>
                        <a:spcAft>
                          <a:spcPts val="0"/>
                        </a:spcAft>
                      </a:pPr>
                      <a:r>
                        <a:rPr lang="zh-CN" sz="1400" kern="100" dirty="0">
                          <a:effectLst/>
                          <a:latin typeface="微软雅黑" pitchFamily="34" charset="-122"/>
                          <a:ea typeface="微软雅黑" pitchFamily="34" charset="-122"/>
                        </a:rPr>
                        <a:t>说明</a:t>
                      </a:r>
                      <a:endParaRPr lang="zh-CN" sz="14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400" b="0" kern="100" dirty="0" err="1">
                          <a:effectLst/>
                          <a:latin typeface="微软雅黑" pitchFamily="34" charset="-122"/>
                          <a:ea typeface="微软雅黑" pitchFamily="34" charset="-122"/>
                        </a:rPr>
                        <a:t>n_components</a:t>
                      </a:r>
                      <a:endParaRPr lang="zh-CN" sz="14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400" kern="100" dirty="0">
                          <a:effectLst/>
                          <a:latin typeface="微软雅黑" pitchFamily="34" charset="-122"/>
                          <a:ea typeface="微软雅黑" pitchFamily="34" charset="-122"/>
                        </a:rPr>
                        <a:t>接收</a:t>
                      </a:r>
                      <a:r>
                        <a:rPr lang="en-US" sz="1400" kern="100" dirty="0">
                          <a:effectLst/>
                          <a:latin typeface="微软雅黑" pitchFamily="34" charset="-122"/>
                          <a:ea typeface="微软雅黑" pitchFamily="34" charset="-122"/>
                        </a:rPr>
                        <a:t>None</a:t>
                      </a:r>
                      <a:r>
                        <a:rPr lang="zh-CN" sz="1400" kern="100" dirty="0">
                          <a:effectLst/>
                          <a:latin typeface="微软雅黑" pitchFamily="34" charset="-122"/>
                          <a:ea typeface="微软雅黑" pitchFamily="34" charset="-122"/>
                        </a:rPr>
                        <a:t>，</a:t>
                      </a:r>
                      <a:r>
                        <a:rPr lang="en-US" sz="1400" kern="100" dirty="0" err="1">
                          <a:effectLst/>
                          <a:latin typeface="微软雅黑" pitchFamily="34" charset="-122"/>
                          <a:ea typeface="微软雅黑" pitchFamily="34" charset="-122"/>
                        </a:rPr>
                        <a:t>int</a:t>
                      </a:r>
                      <a:r>
                        <a:rPr lang="zh-CN" sz="1400" kern="100" dirty="0">
                          <a:effectLst/>
                          <a:latin typeface="微软雅黑" pitchFamily="34" charset="-122"/>
                          <a:ea typeface="微软雅黑" pitchFamily="34" charset="-122"/>
                        </a:rPr>
                        <a:t>，</a:t>
                      </a:r>
                      <a:r>
                        <a:rPr lang="en-US" sz="1400" kern="100" dirty="0">
                          <a:effectLst/>
                          <a:latin typeface="微软雅黑" pitchFamily="34" charset="-122"/>
                          <a:ea typeface="微软雅黑" pitchFamily="34" charset="-122"/>
                        </a:rPr>
                        <a:t>float</a:t>
                      </a:r>
                      <a:r>
                        <a:rPr lang="zh-CN" sz="1400" kern="100" dirty="0">
                          <a:effectLst/>
                          <a:latin typeface="微软雅黑" pitchFamily="34" charset="-122"/>
                          <a:ea typeface="微软雅黑" pitchFamily="34" charset="-122"/>
                        </a:rPr>
                        <a:t>或</a:t>
                      </a:r>
                      <a:r>
                        <a:rPr lang="en-US" sz="1400" kern="100" dirty="0">
                          <a:effectLst/>
                          <a:latin typeface="微软雅黑" pitchFamily="34" charset="-122"/>
                          <a:ea typeface="微软雅黑" pitchFamily="34" charset="-122"/>
                        </a:rPr>
                        <a:t>string</a:t>
                      </a:r>
                      <a:r>
                        <a:rPr lang="zh-CN" sz="1400" kern="100" dirty="0">
                          <a:effectLst/>
                          <a:latin typeface="微软雅黑" pitchFamily="34" charset="-122"/>
                          <a:ea typeface="微软雅黑" pitchFamily="34" charset="-122"/>
                        </a:rPr>
                        <a:t>。未指定时，代表所有特征均会被保留下来；如果为</a:t>
                      </a:r>
                      <a:r>
                        <a:rPr lang="en-US" sz="1400" kern="100" dirty="0" err="1">
                          <a:effectLst/>
                          <a:latin typeface="微软雅黑" pitchFamily="34" charset="-122"/>
                          <a:ea typeface="微软雅黑" pitchFamily="34" charset="-122"/>
                        </a:rPr>
                        <a:t>int</a:t>
                      </a:r>
                      <a:r>
                        <a:rPr lang="zh-CN" sz="1400" kern="100" dirty="0">
                          <a:effectLst/>
                          <a:latin typeface="微软雅黑" pitchFamily="34" charset="-122"/>
                          <a:ea typeface="微软雅黑" pitchFamily="34" charset="-122"/>
                        </a:rPr>
                        <a:t>，则表示将原始数据降低到</a:t>
                      </a:r>
                      <a:r>
                        <a:rPr lang="en-US" sz="1400" kern="100" dirty="0">
                          <a:effectLst/>
                          <a:latin typeface="微软雅黑" pitchFamily="34" charset="-122"/>
                          <a:ea typeface="微软雅黑" pitchFamily="34" charset="-122"/>
                        </a:rPr>
                        <a:t>n</a:t>
                      </a:r>
                      <a:r>
                        <a:rPr lang="zh-CN" sz="1400" kern="100" dirty="0">
                          <a:effectLst/>
                          <a:latin typeface="微软雅黑" pitchFamily="34" charset="-122"/>
                          <a:ea typeface="微软雅黑" pitchFamily="34" charset="-122"/>
                        </a:rPr>
                        <a:t>个维度；如果为</a:t>
                      </a:r>
                      <a:r>
                        <a:rPr lang="en-US" sz="1400" kern="100" dirty="0">
                          <a:effectLst/>
                          <a:latin typeface="微软雅黑" pitchFamily="34" charset="-122"/>
                          <a:ea typeface="微软雅黑" pitchFamily="34" charset="-122"/>
                        </a:rPr>
                        <a:t>float</a:t>
                      </a:r>
                      <a:r>
                        <a:rPr lang="zh-CN" sz="1400" kern="100" dirty="0">
                          <a:effectLst/>
                          <a:latin typeface="微软雅黑" pitchFamily="34" charset="-122"/>
                          <a:ea typeface="微软雅黑" pitchFamily="34" charset="-122"/>
                        </a:rPr>
                        <a:t>，同时</a:t>
                      </a:r>
                      <a:r>
                        <a:rPr lang="en-US" sz="1400" kern="100" dirty="0" err="1">
                          <a:effectLst/>
                          <a:latin typeface="微软雅黑" pitchFamily="34" charset="-122"/>
                          <a:ea typeface="微软雅黑" pitchFamily="34" charset="-122"/>
                        </a:rPr>
                        <a:t>svd_solver</a:t>
                      </a:r>
                      <a:r>
                        <a:rPr lang="zh-CN" sz="1400" kern="100" dirty="0">
                          <a:effectLst/>
                          <a:latin typeface="微软雅黑" pitchFamily="34" charset="-122"/>
                          <a:ea typeface="微软雅黑" pitchFamily="34" charset="-122"/>
                        </a:rPr>
                        <a:t>参数等于</a:t>
                      </a:r>
                      <a:r>
                        <a:rPr lang="en-US" sz="1400" kern="100" dirty="0">
                          <a:effectLst/>
                          <a:latin typeface="微软雅黑" pitchFamily="34" charset="-122"/>
                          <a:ea typeface="微软雅黑" pitchFamily="34" charset="-122"/>
                        </a:rPr>
                        <a:t>full</a:t>
                      </a:r>
                      <a:r>
                        <a:rPr lang="zh-CN" sz="1400" kern="100" dirty="0">
                          <a:effectLst/>
                          <a:latin typeface="微软雅黑" pitchFamily="34" charset="-122"/>
                          <a:ea typeface="微软雅黑" pitchFamily="34" charset="-122"/>
                        </a:rPr>
                        <a:t>；赋值为</a:t>
                      </a:r>
                      <a:r>
                        <a:rPr lang="en-US" sz="1400" kern="100" dirty="0">
                          <a:effectLst/>
                          <a:latin typeface="微软雅黑" pitchFamily="34" charset="-122"/>
                          <a:ea typeface="微软雅黑" pitchFamily="34" charset="-122"/>
                        </a:rPr>
                        <a:t>string</a:t>
                      </a:r>
                      <a:r>
                        <a:rPr lang="zh-CN" sz="1400" kern="100" dirty="0">
                          <a:effectLst/>
                          <a:latin typeface="微软雅黑" pitchFamily="34" charset="-122"/>
                          <a:ea typeface="微软雅黑" pitchFamily="34" charset="-122"/>
                        </a:rPr>
                        <a:t>，比如</a:t>
                      </a:r>
                      <a:r>
                        <a:rPr lang="en-US" sz="1400" kern="100" dirty="0" err="1">
                          <a:effectLst/>
                          <a:latin typeface="微软雅黑" pitchFamily="34" charset="-122"/>
                          <a:ea typeface="微软雅黑" pitchFamily="34" charset="-122"/>
                        </a:rPr>
                        <a:t>n_components</a:t>
                      </a:r>
                      <a:r>
                        <a:rPr lang="en-US" sz="1400" kern="100" dirty="0">
                          <a:effectLst/>
                          <a:latin typeface="微软雅黑" pitchFamily="34" charset="-122"/>
                          <a:ea typeface="微软雅黑" pitchFamily="34" charset="-122"/>
                        </a:rPr>
                        <a:t>='</a:t>
                      </a:r>
                      <a:r>
                        <a:rPr lang="en-US" sz="1400" kern="100" dirty="0" err="1">
                          <a:effectLst/>
                          <a:latin typeface="微软雅黑" pitchFamily="34" charset="-122"/>
                          <a:ea typeface="微软雅黑" pitchFamily="34" charset="-122"/>
                        </a:rPr>
                        <a:t>mle</a:t>
                      </a:r>
                      <a:r>
                        <a:rPr lang="en-US" sz="1400" kern="100" dirty="0">
                          <a:effectLst/>
                          <a:latin typeface="微软雅黑" pitchFamily="34" charset="-122"/>
                          <a:ea typeface="微软雅黑" pitchFamily="34" charset="-122"/>
                        </a:rPr>
                        <a:t>'</a:t>
                      </a:r>
                      <a:r>
                        <a:rPr lang="zh-CN" sz="1400" kern="100" dirty="0">
                          <a:effectLst/>
                          <a:latin typeface="微软雅黑" pitchFamily="34" charset="-122"/>
                          <a:ea typeface="微软雅黑" pitchFamily="34" charset="-122"/>
                        </a:rPr>
                        <a:t>，将自动选取特征个数</a:t>
                      </a:r>
                      <a:r>
                        <a:rPr lang="en-US" sz="1400" kern="100" dirty="0">
                          <a:effectLst/>
                          <a:latin typeface="微软雅黑" pitchFamily="34" charset="-122"/>
                          <a:ea typeface="微软雅黑" pitchFamily="34" charset="-122"/>
                        </a:rPr>
                        <a:t>n</a:t>
                      </a:r>
                      <a:r>
                        <a:rPr lang="zh-CN" sz="1400" kern="100" dirty="0">
                          <a:effectLst/>
                          <a:latin typeface="微软雅黑" pitchFamily="34" charset="-122"/>
                          <a:ea typeface="微软雅黑" pitchFamily="34" charset="-122"/>
                        </a:rPr>
                        <a:t>，使得满足所要求的方差百分比。默认为</a:t>
                      </a:r>
                      <a:r>
                        <a:rPr lang="en-US" sz="1400" kern="100" dirty="0">
                          <a:effectLst/>
                          <a:latin typeface="微软雅黑" pitchFamily="34" charset="-122"/>
                          <a:ea typeface="微软雅黑" pitchFamily="34" charset="-122"/>
                        </a:rPr>
                        <a:t>None</a:t>
                      </a:r>
                      <a:r>
                        <a:rPr lang="zh-CN"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400" b="0" kern="100" dirty="0">
                          <a:effectLst/>
                          <a:latin typeface="微软雅黑" pitchFamily="34" charset="-122"/>
                          <a:ea typeface="微软雅黑" pitchFamily="34" charset="-122"/>
                        </a:rPr>
                        <a:t>copy</a:t>
                      </a:r>
                      <a:endParaRPr lang="zh-CN" sz="14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400" kern="100">
                          <a:effectLst/>
                          <a:latin typeface="微软雅黑" pitchFamily="34" charset="-122"/>
                          <a:ea typeface="微软雅黑" pitchFamily="34" charset="-122"/>
                        </a:rPr>
                        <a:t>接收</a:t>
                      </a:r>
                      <a:r>
                        <a:rPr lang="en-US" sz="1400" kern="100">
                          <a:effectLst/>
                          <a:latin typeface="微软雅黑" pitchFamily="34" charset="-122"/>
                          <a:ea typeface="微软雅黑" pitchFamily="34" charset="-122"/>
                        </a:rPr>
                        <a:t>bool</a:t>
                      </a:r>
                      <a:r>
                        <a:rPr lang="zh-CN" sz="1400" kern="100">
                          <a:effectLst/>
                          <a:latin typeface="微软雅黑" pitchFamily="34" charset="-122"/>
                          <a:ea typeface="微软雅黑" pitchFamily="34" charset="-122"/>
                        </a:rPr>
                        <a:t>。代表是否在运行算法时将原始数据复制一份，如果为</a:t>
                      </a:r>
                      <a:r>
                        <a:rPr lang="en-US" sz="1400" kern="100">
                          <a:effectLst/>
                          <a:latin typeface="微软雅黑" pitchFamily="34" charset="-122"/>
                          <a:ea typeface="微软雅黑" pitchFamily="34" charset="-122"/>
                        </a:rPr>
                        <a:t>True</a:t>
                      </a:r>
                      <a:r>
                        <a:rPr lang="zh-CN" sz="1400" kern="100">
                          <a:effectLst/>
                          <a:latin typeface="微软雅黑" pitchFamily="34" charset="-122"/>
                          <a:ea typeface="微软雅黑" pitchFamily="34" charset="-122"/>
                        </a:rPr>
                        <a:t>，则运行后，原始数据的值不会有任何改变；如果为</a:t>
                      </a:r>
                      <a:r>
                        <a:rPr lang="en-US" sz="1400" kern="100">
                          <a:effectLst/>
                          <a:latin typeface="微软雅黑" pitchFamily="34" charset="-122"/>
                          <a:ea typeface="微软雅黑" pitchFamily="34" charset="-122"/>
                        </a:rPr>
                        <a:t>False</a:t>
                      </a:r>
                      <a:r>
                        <a:rPr lang="zh-CN" sz="1400" kern="100">
                          <a:effectLst/>
                          <a:latin typeface="微软雅黑" pitchFamily="34" charset="-122"/>
                          <a:ea typeface="微软雅黑" pitchFamily="34" charset="-122"/>
                        </a:rPr>
                        <a:t>，则运行</a:t>
                      </a:r>
                      <a:r>
                        <a:rPr lang="en-US" sz="1400" kern="100">
                          <a:effectLst/>
                          <a:latin typeface="微软雅黑" pitchFamily="34" charset="-122"/>
                          <a:ea typeface="微软雅黑" pitchFamily="34" charset="-122"/>
                        </a:rPr>
                        <a:t>PCA</a:t>
                      </a:r>
                      <a:r>
                        <a:rPr lang="zh-CN" sz="1400" kern="100">
                          <a:effectLst/>
                          <a:latin typeface="微软雅黑" pitchFamily="34" charset="-122"/>
                          <a:ea typeface="微软雅黑" pitchFamily="34" charset="-122"/>
                        </a:rPr>
                        <a:t>算法后，原始训练数据的值会发生改变。默认为</a:t>
                      </a:r>
                      <a:r>
                        <a:rPr lang="en-US" sz="1400" kern="100">
                          <a:effectLst/>
                          <a:latin typeface="微软雅黑" pitchFamily="34" charset="-122"/>
                          <a:ea typeface="微软雅黑" pitchFamily="34" charset="-122"/>
                        </a:rPr>
                        <a:t>True</a:t>
                      </a:r>
                      <a:endParaRPr lang="zh-CN" sz="1400" kern="10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400" b="0" kern="100" dirty="0">
                          <a:effectLst/>
                          <a:latin typeface="微软雅黑" pitchFamily="34" charset="-122"/>
                          <a:ea typeface="微软雅黑" pitchFamily="34" charset="-122"/>
                        </a:rPr>
                        <a:t>whiten</a:t>
                      </a:r>
                      <a:endParaRPr lang="zh-CN" sz="14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400" kern="100" dirty="0">
                          <a:effectLst/>
                          <a:latin typeface="微软雅黑" pitchFamily="34" charset="-122"/>
                          <a:ea typeface="微软雅黑" pitchFamily="34" charset="-122"/>
                        </a:rPr>
                        <a:t>接收</a:t>
                      </a:r>
                      <a:r>
                        <a:rPr lang="en-US" sz="1400" kern="100" dirty="0" err="1">
                          <a:effectLst/>
                          <a:latin typeface="微软雅黑" pitchFamily="34" charset="-122"/>
                          <a:ea typeface="微软雅黑" pitchFamily="34" charset="-122"/>
                        </a:rPr>
                        <a:t>boolean</a:t>
                      </a:r>
                      <a:r>
                        <a:rPr lang="zh-CN" sz="1400" kern="100" dirty="0">
                          <a:effectLst/>
                          <a:latin typeface="微软雅黑" pitchFamily="34" charset="-122"/>
                          <a:ea typeface="微软雅黑" pitchFamily="34" charset="-122"/>
                        </a:rPr>
                        <a:t>。表示白化，所谓白化，就是对降维后的数据的每个特征进行归一化，让方差都为</a:t>
                      </a:r>
                      <a:r>
                        <a:rPr lang="en-US" sz="1400" kern="100" dirty="0">
                          <a:effectLst/>
                          <a:latin typeface="微软雅黑" pitchFamily="34" charset="-122"/>
                          <a:ea typeface="微软雅黑" pitchFamily="34" charset="-122"/>
                        </a:rPr>
                        <a:t>1</a:t>
                      </a:r>
                      <a:r>
                        <a:rPr lang="zh-CN" sz="1400" kern="100" dirty="0">
                          <a:effectLst/>
                          <a:latin typeface="微软雅黑" pitchFamily="34" charset="-122"/>
                          <a:ea typeface="微软雅黑" pitchFamily="34" charset="-122"/>
                        </a:rPr>
                        <a:t>。默认为</a:t>
                      </a:r>
                      <a:r>
                        <a:rPr lang="en-US" sz="1400" kern="100" dirty="0">
                          <a:effectLst/>
                          <a:latin typeface="微软雅黑" pitchFamily="34" charset="-122"/>
                          <a:ea typeface="微软雅黑" pitchFamily="34" charset="-122"/>
                        </a:rPr>
                        <a:t>False</a:t>
                      </a:r>
                      <a:r>
                        <a:rPr lang="zh-CN"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400" b="0" kern="100" dirty="0" err="1">
                          <a:effectLst/>
                          <a:latin typeface="微软雅黑" pitchFamily="34" charset="-122"/>
                          <a:ea typeface="微软雅黑" pitchFamily="34" charset="-122"/>
                        </a:rPr>
                        <a:t>svd_solver</a:t>
                      </a:r>
                      <a:endParaRPr lang="zh-CN" sz="1400" b="0" kern="100" dirty="0">
                        <a:effectLst/>
                        <a:latin typeface="微软雅黑" pitchFamily="34" charset="-122"/>
                        <a:ea typeface="微软雅黑" pitchFamily="34" charset="-122"/>
                        <a:cs typeface="宋体"/>
                      </a:endParaRPr>
                    </a:p>
                  </a:txBody>
                  <a:tcPr marL="14364" marR="14364" marT="0" marB="0" anchor="ctr"/>
                </a:tc>
                <a:tc>
                  <a:txBody>
                    <a:bodyPr/>
                    <a:lstStyle/>
                    <a:p>
                      <a:pPr algn="just">
                        <a:lnSpc>
                          <a:spcPct val="150000"/>
                        </a:lnSpc>
                        <a:spcAft>
                          <a:spcPts val="0"/>
                        </a:spcAft>
                      </a:pPr>
                      <a:r>
                        <a:rPr lang="zh-CN" sz="1400" kern="100" dirty="0">
                          <a:effectLst/>
                          <a:latin typeface="微软雅黑" pitchFamily="34" charset="-122"/>
                          <a:ea typeface="微软雅黑" pitchFamily="34" charset="-122"/>
                        </a:rPr>
                        <a:t>接收</a:t>
                      </a:r>
                      <a:r>
                        <a:rPr lang="en-US" sz="1400" kern="100" dirty="0">
                          <a:effectLst/>
                          <a:latin typeface="微软雅黑" pitchFamily="34" charset="-122"/>
                          <a:ea typeface="微软雅黑" pitchFamily="34" charset="-122"/>
                        </a:rPr>
                        <a:t>string {‘auto’, ‘full’, ‘</a:t>
                      </a:r>
                      <a:r>
                        <a:rPr lang="en-US" sz="1400" kern="100" dirty="0" err="1">
                          <a:effectLst/>
                          <a:latin typeface="微软雅黑" pitchFamily="34" charset="-122"/>
                          <a:ea typeface="微软雅黑" pitchFamily="34" charset="-122"/>
                        </a:rPr>
                        <a:t>arpack</a:t>
                      </a:r>
                      <a:r>
                        <a:rPr lang="en-US" sz="1400" kern="100" dirty="0">
                          <a:effectLst/>
                          <a:latin typeface="微软雅黑" pitchFamily="34" charset="-122"/>
                          <a:ea typeface="微软雅黑" pitchFamily="34" charset="-122"/>
                        </a:rPr>
                        <a:t>’, ‘randomized’}</a:t>
                      </a:r>
                      <a:r>
                        <a:rPr lang="zh-CN" sz="1400" kern="100" dirty="0">
                          <a:effectLst/>
                          <a:latin typeface="微软雅黑" pitchFamily="34" charset="-122"/>
                          <a:ea typeface="微软雅黑" pitchFamily="34" charset="-122"/>
                        </a:rPr>
                        <a:t>。代表使用的</a:t>
                      </a:r>
                      <a:r>
                        <a:rPr lang="en-US" sz="1400" kern="100" dirty="0">
                          <a:effectLst/>
                          <a:latin typeface="微软雅黑" pitchFamily="34" charset="-122"/>
                          <a:ea typeface="微软雅黑" pitchFamily="34" charset="-122"/>
                        </a:rPr>
                        <a:t>SVD</a:t>
                      </a:r>
                      <a:r>
                        <a:rPr lang="zh-CN" sz="1400" kern="100" dirty="0">
                          <a:effectLst/>
                          <a:latin typeface="微软雅黑" pitchFamily="34" charset="-122"/>
                          <a:ea typeface="微软雅黑" pitchFamily="34" charset="-122"/>
                        </a:rPr>
                        <a:t>算法。</a:t>
                      </a:r>
                      <a:r>
                        <a:rPr lang="en-US" sz="1400" kern="100" dirty="0">
                          <a:effectLst/>
                          <a:latin typeface="微软雅黑" pitchFamily="34" charset="-122"/>
                          <a:ea typeface="微软雅黑" pitchFamily="34" charset="-122"/>
                        </a:rPr>
                        <a:t>randomized</a:t>
                      </a:r>
                      <a:r>
                        <a:rPr lang="zh-CN" sz="1400" kern="100" dirty="0">
                          <a:effectLst/>
                          <a:latin typeface="微软雅黑" pitchFamily="34" charset="-122"/>
                          <a:ea typeface="微软雅黑" pitchFamily="34" charset="-122"/>
                        </a:rPr>
                        <a:t>一般适用于数据量大，数据维度多，同时主成分数目比例又较低的</a:t>
                      </a:r>
                      <a:r>
                        <a:rPr lang="en-US" sz="1400" kern="100" dirty="0">
                          <a:effectLst/>
                          <a:latin typeface="微软雅黑" pitchFamily="34" charset="-122"/>
                          <a:ea typeface="微软雅黑" pitchFamily="34" charset="-122"/>
                        </a:rPr>
                        <a:t>PCA</a:t>
                      </a:r>
                      <a:r>
                        <a:rPr lang="zh-CN" sz="1400" kern="100" dirty="0">
                          <a:effectLst/>
                          <a:latin typeface="微软雅黑" pitchFamily="34" charset="-122"/>
                          <a:ea typeface="微软雅黑" pitchFamily="34" charset="-122"/>
                        </a:rPr>
                        <a:t>降维，它使用了一些加快</a:t>
                      </a:r>
                      <a:r>
                        <a:rPr lang="en-US" sz="1400" kern="100" dirty="0">
                          <a:effectLst/>
                          <a:latin typeface="微软雅黑" pitchFamily="34" charset="-122"/>
                          <a:ea typeface="微软雅黑" pitchFamily="34" charset="-122"/>
                        </a:rPr>
                        <a:t>SVD</a:t>
                      </a:r>
                      <a:r>
                        <a:rPr lang="zh-CN" sz="1400" kern="100" dirty="0">
                          <a:effectLst/>
                          <a:latin typeface="微软雅黑" pitchFamily="34" charset="-122"/>
                          <a:ea typeface="微软雅黑" pitchFamily="34" charset="-122"/>
                        </a:rPr>
                        <a:t>的随机算法。</a:t>
                      </a:r>
                      <a:r>
                        <a:rPr lang="en-US" sz="1400" kern="100" dirty="0">
                          <a:effectLst/>
                          <a:latin typeface="微软雅黑" pitchFamily="34" charset="-122"/>
                          <a:ea typeface="微软雅黑" pitchFamily="34" charset="-122"/>
                        </a:rPr>
                        <a:t>full</a:t>
                      </a:r>
                      <a:r>
                        <a:rPr lang="zh-CN" sz="1400" kern="100" dirty="0">
                          <a:effectLst/>
                          <a:latin typeface="微软雅黑" pitchFamily="34" charset="-122"/>
                          <a:ea typeface="微软雅黑" pitchFamily="34" charset="-122"/>
                        </a:rPr>
                        <a:t>是使用</a:t>
                      </a:r>
                      <a:r>
                        <a:rPr lang="en-US" sz="1400" kern="100" dirty="0" err="1">
                          <a:effectLst/>
                          <a:latin typeface="微软雅黑" pitchFamily="34" charset="-122"/>
                          <a:ea typeface="微软雅黑" pitchFamily="34" charset="-122"/>
                        </a:rPr>
                        <a:t>SciPy</a:t>
                      </a:r>
                      <a:r>
                        <a:rPr lang="zh-CN" sz="1400" kern="100" dirty="0">
                          <a:effectLst/>
                          <a:latin typeface="微软雅黑" pitchFamily="34" charset="-122"/>
                          <a:ea typeface="微软雅黑" pitchFamily="34" charset="-122"/>
                        </a:rPr>
                        <a:t>库实现的传统</a:t>
                      </a:r>
                      <a:r>
                        <a:rPr lang="en-US" sz="1400" kern="100" dirty="0">
                          <a:effectLst/>
                          <a:latin typeface="微软雅黑" pitchFamily="34" charset="-122"/>
                          <a:ea typeface="微软雅黑" pitchFamily="34" charset="-122"/>
                        </a:rPr>
                        <a:t>SVD</a:t>
                      </a:r>
                      <a:r>
                        <a:rPr lang="zh-CN" sz="1400" kern="100" dirty="0">
                          <a:effectLst/>
                          <a:latin typeface="微软雅黑" pitchFamily="34" charset="-122"/>
                          <a:ea typeface="微软雅黑" pitchFamily="34" charset="-122"/>
                        </a:rPr>
                        <a:t>算法。</a:t>
                      </a:r>
                      <a:r>
                        <a:rPr lang="en-US" sz="1400" kern="100" dirty="0" err="1">
                          <a:effectLst/>
                          <a:latin typeface="微软雅黑" pitchFamily="34" charset="-122"/>
                          <a:ea typeface="微软雅黑" pitchFamily="34" charset="-122"/>
                        </a:rPr>
                        <a:t>arpack</a:t>
                      </a:r>
                      <a:r>
                        <a:rPr lang="zh-CN" sz="1400" kern="100" dirty="0">
                          <a:effectLst/>
                          <a:latin typeface="微软雅黑" pitchFamily="34" charset="-122"/>
                          <a:ea typeface="微软雅黑" pitchFamily="34" charset="-122"/>
                        </a:rPr>
                        <a:t>和</a:t>
                      </a:r>
                      <a:r>
                        <a:rPr lang="en-US" sz="1400" kern="100" dirty="0">
                          <a:effectLst/>
                          <a:latin typeface="微软雅黑" pitchFamily="34" charset="-122"/>
                          <a:ea typeface="微软雅黑" pitchFamily="34" charset="-122"/>
                        </a:rPr>
                        <a:t>randomized</a:t>
                      </a:r>
                      <a:r>
                        <a:rPr lang="zh-CN" sz="1400" kern="100" dirty="0">
                          <a:effectLst/>
                          <a:latin typeface="微软雅黑" pitchFamily="34" charset="-122"/>
                          <a:ea typeface="微软雅黑" pitchFamily="34" charset="-122"/>
                        </a:rPr>
                        <a:t>的适用场景类似，区别是</a:t>
                      </a:r>
                      <a:r>
                        <a:rPr lang="en-US" sz="1400" kern="100" dirty="0">
                          <a:effectLst/>
                          <a:latin typeface="微软雅黑" pitchFamily="34" charset="-122"/>
                          <a:ea typeface="微软雅黑" pitchFamily="34" charset="-122"/>
                        </a:rPr>
                        <a:t>randomized</a:t>
                      </a:r>
                      <a:r>
                        <a:rPr lang="zh-CN" sz="1400" kern="100" dirty="0">
                          <a:effectLst/>
                          <a:latin typeface="微软雅黑" pitchFamily="34" charset="-122"/>
                          <a:ea typeface="微软雅黑" pitchFamily="34" charset="-122"/>
                        </a:rPr>
                        <a:t>使用的是</a:t>
                      </a:r>
                      <a:r>
                        <a:rPr lang="en-US" sz="1400" kern="100" dirty="0" err="1">
                          <a:effectLst/>
                          <a:latin typeface="微软雅黑" pitchFamily="34" charset="-122"/>
                          <a:ea typeface="微软雅黑" pitchFamily="34" charset="-122"/>
                        </a:rPr>
                        <a:t>sklearn</a:t>
                      </a:r>
                      <a:r>
                        <a:rPr lang="zh-CN" sz="1400" kern="100" dirty="0">
                          <a:effectLst/>
                          <a:latin typeface="微软雅黑" pitchFamily="34" charset="-122"/>
                          <a:ea typeface="微软雅黑" pitchFamily="34" charset="-122"/>
                        </a:rPr>
                        <a:t>自己的</a:t>
                      </a:r>
                      <a:r>
                        <a:rPr lang="en-US" sz="1400" kern="100" dirty="0">
                          <a:effectLst/>
                          <a:latin typeface="微软雅黑" pitchFamily="34" charset="-122"/>
                          <a:ea typeface="微软雅黑" pitchFamily="34" charset="-122"/>
                        </a:rPr>
                        <a:t>SVD</a:t>
                      </a:r>
                      <a:r>
                        <a:rPr lang="zh-CN" sz="1400" kern="100" dirty="0">
                          <a:effectLst/>
                          <a:latin typeface="微软雅黑" pitchFamily="34" charset="-122"/>
                          <a:ea typeface="微软雅黑" pitchFamily="34" charset="-122"/>
                        </a:rPr>
                        <a:t>实现，而</a:t>
                      </a:r>
                      <a:r>
                        <a:rPr lang="en-US" sz="1400" kern="100" dirty="0" err="1">
                          <a:effectLst/>
                          <a:latin typeface="微软雅黑" pitchFamily="34" charset="-122"/>
                          <a:ea typeface="微软雅黑" pitchFamily="34" charset="-122"/>
                        </a:rPr>
                        <a:t>arpack</a:t>
                      </a:r>
                      <a:r>
                        <a:rPr lang="zh-CN" sz="1400" kern="100" dirty="0">
                          <a:effectLst/>
                          <a:latin typeface="微软雅黑" pitchFamily="34" charset="-122"/>
                          <a:ea typeface="微软雅黑" pitchFamily="34" charset="-122"/>
                        </a:rPr>
                        <a:t>直接使用了</a:t>
                      </a:r>
                      <a:r>
                        <a:rPr lang="en-US" sz="1400" kern="100" dirty="0" err="1">
                          <a:effectLst/>
                          <a:latin typeface="微软雅黑" pitchFamily="34" charset="-122"/>
                          <a:ea typeface="微软雅黑" pitchFamily="34" charset="-122"/>
                        </a:rPr>
                        <a:t>SciPy</a:t>
                      </a:r>
                      <a:r>
                        <a:rPr lang="zh-CN" sz="1400" kern="100" dirty="0">
                          <a:effectLst/>
                          <a:latin typeface="微软雅黑" pitchFamily="34" charset="-122"/>
                          <a:ea typeface="微软雅黑" pitchFamily="34" charset="-122"/>
                        </a:rPr>
                        <a:t>库的</a:t>
                      </a:r>
                      <a:r>
                        <a:rPr lang="en-US" sz="1400" kern="100" dirty="0">
                          <a:effectLst/>
                          <a:latin typeface="微软雅黑" pitchFamily="34" charset="-122"/>
                          <a:ea typeface="微软雅黑" pitchFamily="34" charset="-122"/>
                        </a:rPr>
                        <a:t>sparse SVD</a:t>
                      </a:r>
                      <a:r>
                        <a:rPr lang="zh-CN" sz="1400" kern="100" dirty="0">
                          <a:effectLst/>
                          <a:latin typeface="微软雅黑" pitchFamily="34" charset="-122"/>
                          <a:ea typeface="微软雅黑" pitchFamily="34" charset="-122"/>
                        </a:rPr>
                        <a:t>实现。</a:t>
                      </a:r>
                      <a:r>
                        <a:rPr lang="en-US" sz="1400" kern="100" dirty="0">
                          <a:effectLst/>
                          <a:latin typeface="微软雅黑" pitchFamily="34" charset="-122"/>
                          <a:ea typeface="微软雅黑" pitchFamily="34" charset="-122"/>
                        </a:rPr>
                        <a:t>auto</a:t>
                      </a:r>
                      <a:r>
                        <a:rPr lang="zh-CN" sz="1400" kern="100" dirty="0">
                          <a:effectLst/>
                          <a:latin typeface="微软雅黑" pitchFamily="34" charset="-122"/>
                          <a:ea typeface="微软雅黑" pitchFamily="34" charset="-122"/>
                        </a:rPr>
                        <a:t>则代表</a:t>
                      </a:r>
                      <a:r>
                        <a:rPr lang="en-US" sz="1400" kern="100" dirty="0">
                          <a:effectLst/>
                          <a:latin typeface="微软雅黑" pitchFamily="34" charset="-122"/>
                          <a:ea typeface="微软雅黑" pitchFamily="34" charset="-122"/>
                        </a:rPr>
                        <a:t>PCA</a:t>
                      </a:r>
                      <a:r>
                        <a:rPr lang="zh-CN" sz="1400" kern="100" dirty="0">
                          <a:effectLst/>
                          <a:latin typeface="微软雅黑" pitchFamily="34" charset="-122"/>
                          <a:ea typeface="微软雅黑" pitchFamily="34" charset="-122"/>
                        </a:rPr>
                        <a:t>类会自动在上述三种算法中去权衡，选择一个合适的</a:t>
                      </a:r>
                      <a:r>
                        <a:rPr lang="en-US" sz="1400" kern="100" dirty="0">
                          <a:effectLst/>
                          <a:latin typeface="微软雅黑" pitchFamily="34" charset="-122"/>
                          <a:ea typeface="微软雅黑" pitchFamily="34" charset="-122"/>
                        </a:rPr>
                        <a:t>SVD</a:t>
                      </a:r>
                      <a:r>
                        <a:rPr lang="zh-CN" sz="1400" kern="100" dirty="0">
                          <a:effectLst/>
                          <a:latin typeface="微软雅黑" pitchFamily="34" charset="-122"/>
                          <a:ea typeface="微软雅黑" pitchFamily="34" charset="-122"/>
                        </a:rPr>
                        <a:t>算法来降维。默认为</a:t>
                      </a:r>
                      <a:r>
                        <a:rPr lang="en-US" sz="1400" kern="100" dirty="0">
                          <a:effectLst/>
                          <a:latin typeface="微软雅黑" pitchFamily="34" charset="-122"/>
                          <a:ea typeface="微软雅黑" pitchFamily="34" charset="-122"/>
                        </a:rPr>
                        <a:t>auto</a:t>
                      </a:r>
                      <a:r>
                        <a:rPr lang="zh-CN"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宋体"/>
                      </a:endParaRPr>
                    </a:p>
                  </a:txBody>
                  <a:tcPr marL="14364" marR="14364"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1CAA00D-1010-4891-A361-DB1CE170D77A}"/>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A2FE6440-C1F0-4158-957F-BEF1CFBFC595}"/>
              </a:ext>
            </a:extLst>
          </p:cNvPr>
          <p:cNvSpPr>
            <a:spLocks noChangeShapeType="1"/>
          </p:cNvSpPr>
          <p:nvPr/>
        </p:nvSpPr>
        <p:spPr bwMode="auto">
          <a:xfrm>
            <a:off x="2649538" y="26400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1D6D9922-AB27-42FC-BF51-72545E24E224}"/>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E7F7F342-8F6E-4404-B81F-0AE17C6E2D40}"/>
              </a:ext>
            </a:extLst>
          </p:cNvPr>
          <p:cNvSpPr>
            <a:spLocks noChangeArrowheads="1"/>
          </p:cNvSpPr>
          <p:nvPr/>
        </p:nvSpPr>
        <p:spPr bwMode="auto">
          <a:xfrm>
            <a:off x="4000531" y="22975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22538" name="标题 3">
            <a:extLst>
              <a:ext uri="{FF2B5EF4-FFF2-40B4-BE49-F238E27FC236}">
                <a16:creationId xmlns:a16="http://schemas.microsoft.com/office/drawing/2014/main" id="{0E364F0F-4576-4952-943C-CF72B3D1455A}"/>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2222637B-C47B-4C0A-8F8D-B84933967885}"/>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9A205CF3-662F-4727-9132-06BA50481DE9}"/>
              </a:ext>
            </a:extLst>
          </p:cNvPr>
          <p:cNvSpPr>
            <a:spLocks noChangeArrowheads="1"/>
          </p:cNvSpPr>
          <p:nvPr/>
        </p:nvSpPr>
        <p:spPr bwMode="auto">
          <a:xfrm>
            <a:off x="2928857" y="23155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9EFF72E-BCAA-461A-81F0-5C6A450F7794}"/>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1C3735F4-3CF3-43D0-8B17-98661DB8FB4E}"/>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62919A18-0DE3-42E6-A38F-3FAE88E31597}"/>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D0FE3A61-11AB-4A50-BA8E-1FD00474075E}"/>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1A337FCA-2811-4AE7-BD73-603D9EE0D6A7}"/>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54796B6F-CE7C-4C97-90EF-655B9ABE46CF}"/>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D5838C05-01DB-4F49-BC90-CC9A7D3356BD}"/>
              </a:ext>
            </a:extLst>
          </p:cNvPr>
          <p:cNvSpPr>
            <a:spLocks noGrp="1"/>
          </p:cNvSpPr>
          <p:nvPr>
            <p:ph idx="1"/>
          </p:nvPr>
        </p:nvSpPr>
        <p:spPr/>
        <p:txBody>
          <a:bodyPr/>
          <a:lstStyle/>
          <a:p>
            <a:pPr marL="361950" indent="-361950"/>
            <a:r>
              <a:rPr lang="zh-CN" altLang="zh-CN"/>
              <a:t>聚类的输入是一组未被标记的样本，聚类根据数据自身的距离或相似度将他们划分为若干组，划分的原则是组内样本最小化而组间（外部）距离最大化，如</a:t>
            </a:r>
            <a:r>
              <a:rPr lang="zh-CN" altLang="en-US"/>
              <a:t>图所示。</a:t>
            </a:r>
          </a:p>
        </p:txBody>
      </p:sp>
      <p:sp>
        <p:nvSpPr>
          <p:cNvPr id="23555" name="标题 2">
            <a:extLst>
              <a:ext uri="{FF2B5EF4-FFF2-40B4-BE49-F238E27FC236}">
                <a16:creationId xmlns:a16="http://schemas.microsoft.com/office/drawing/2014/main" id="{E8FD7793-F6FF-4DC6-9709-D6437FB3A7DA}"/>
              </a:ext>
            </a:extLst>
          </p:cNvPr>
          <p:cNvSpPr>
            <a:spLocks noGrp="1"/>
          </p:cNvSpPr>
          <p:nvPr>
            <p:ph type="title"/>
          </p:nvPr>
        </p:nvSpPr>
        <p:spPr/>
        <p:txBody>
          <a:bodyPr/>
          <a:lstStyle/>
          <a:p>
            <a:r>
              <a:rPr lang="zh-CN" altLang="en-US"/>
              <a:t>使用</a:t>
            </a:r>
            <a:r>
              <a:rPr lang="en-US" altLang="zh-CN"/>
              <a:t>sklearn</a:t>
            </a:r>
            <a:r>
              <a:rPr lang="zh-CN" altLang="en-US"/>
              <a:t>估计器构建聚类模型</a:t>
            </a:r>
          </a:p>
        </p:txBody>
      </p:sp>
      <p:sp>
        <p:nvSpPr>
          <p:cNvPr id="23556" name="内容占位符 3">
            <a:extLst>
              <a:ext uri="{FF2B5EF4-FFF2-40B4-BE49-F238E27FC236}">
                <a16:creationId xmlns:a16="http://schemas.microsoft.com/office/drawing/2014/main" id="{8D44FE6B-89F3-405D-AEDA-6C10D07CB01B}"/>
              </a:ext>
            </a:extLst>
          </p:cNvPr>
          <p:cNvSpPr>
            <a:spLocks noGrp="1"/>
          </p:cNvSpPr>
          <p:nvPr>
            <p:ph idx="10"/>
          </p:nvPr>
        </p:nvSpPr>
        <p:spPr/>
        <p:txBody>
          <a:bodyPr/>
          <a:lstStyle/>
          <a:p>
            <a:r>
              <a:rPr b="1"/>
              <a:t>聚类</a:t>
            </a:r>
          </a:p>
        </p:txBody>
      </p:sp>
      <p:pic>
        <p:nvPicPr>
          <p:cNvPr id="23557" name="Picture 2">
            <a:extLst>
              <a:ext uri="{FF2B5EF4-FFF2-40B4-BE49-F238E27FC236}">
                <a16:creationId xmlns:a16="http://schemas.microsoft.com/office/drawing/2014/main" id="{5D8F6A4C-910C-4EF3-B596-A14A18787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2932113"/>
            <a:ext cx="5894388" cy="3208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396A48B-8727-46CC-8176-8DF09C56D9AD}"/>
              </a:ext>
            </a:extLst>
          </p:cNvPr>
          <p:cNvGraphicFramePr>
            <a:graphicFrameLocks noGrp="1"/>
          </p:cNvGraphicFramePr>
          <p:nvPr>
            <p:ph idx="1"/>
          </p:nvPr>
        </p:nvGraphicFramePr>
        <p:xfrm>
          <a:off x="1243013" y="2544763"/>
          <a:ext cx="9234487" cy="3022600"/>
        </p:xfrm>
        <a:graphic>
          <a:graphicData uri="http://schemas.openxmlformats.org/drawingml/2006/table">
            <a:tbl>
              <a:tblPr firstRow="1" firstCol="1" bandRow="1">
                <a:tableStyleId>{5C22544A-7EE6-4342-B048-85BDC9FD1C3A}</a:tableStyleId>
              </a:tblPr>
              <a:tblGrid>
                <a:gridCol w="2378163">
                  <a:extLst>
                    <a:ext uri="{9D8B030D-6E8A-4147-A177-3AD203B41FA5}">
                      <a16:colId xmlns:a16="http://schemas.microsoft.com/office/drawing/2014/main" val="20000"/>
                    </a:ext>
                  </a:extLst>
                </a:gridCol>
                <a:gridCol w="6856324">
                  <a:extLst>
                    <a:ext uri="{9D8B030D-6E8A-4147-A177-3AD203B41FA5}">
                      <a16:colId xmlns:a16="http://schemas.microsoft.com/office/drawing/2014/main" val="20001"/>
                    </a:ext>
                  </a:extLst>
                </a:gridCol>
              </a:tblGrid>
              <a:tr h="431800">
                <a:tc>
                  <a:txBody>
                    <a:bodyPr/>
                    <a:lstStyle/>
                    <a:p>
                      <a:pPr algn="ctr">
                        <a:spcAft>
                          <a:spcPts val="0"/>
                        </a:spcAft>
                      </a:pPr>
                      <a:r>
                        <a:rPr lang="zh-CN" sz="1800" kern="100" dirty="0">
                          <a:effectLst/>
                          <a:latin typeface="微软雅黑" pitchFamily="34" charset="-122"/>
                          <a:ea typeface="微软雅黑" pitchFamily="34" charset="-122"/>
                        </a:rPr>
                        <a:t>算法类别</a:t>
                      </a:r>
                      <a:endParaRPr lang="zh-CN" sz="1800" kern="100" dirty="0">
                        <a:effectLst/>
                        <a:latin typeface="微软雅黑" pitchFamily="34" charset="-122"/>
                        <a:ea typeface="微软雅黑" pitchFamily="34" charset="-122"/>
                        <a:cs typeface="Times New Roman"/>
                      </a:endParaRPr>
                    </a:p>
                  </a:txBody>
                  <a:tcPr marL="68589" marR="68589" marT="0" marB="0" anchor="ctr"/>
                </a:tc>
                <a:tc>
                  <a:txBody>
                    <a:bodyPr/>
                    <a:lstStyle/>
                    <a:p>
                      <a:pPr indent="304800" algn="ctr">
                        <a:lnSpc>
                          <a:spcPct val="150000"/>
                        </a:lnSpc>
                        <a:spcAft>
                          <a:spcPts val="0"/>
                        </a:spcAft>
                      </a:pPr>
                      <a:r>
                        <a:rPr lang="zh-CN" sz="1800" kern="100">
                          <a:effectLst/>
                          <a:latin typeface="微软雅黑" pitchFamily="34" charset="-122"/>
                          <a:ea typeface="微软雅黑" pitchFamily="34" charset="-122"/>
                        </a:rPr>
                        <a:t>包括的主要算法</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0"/>
                  </a:ext>
                </a:extLst>
              </a:tr>
              <a:tr h="647700">
                <a:tc>
                  <a:txBody>
                    <a:bodyPr/>
                    <a:lstStyle/>
                    <a:p>
                      <a:pPr algn="ctr">
                        <a:spcAft>
                          <a:spcPts val="0"/>
                        </a:spcAft>
                      </a:pPr>
                      <a:r>
                        <a:rPr lang="zh-CN" sz="1800" b="0" kern="100" dirty="0">
                          <a:effectLst/>
                          <a:latin typeface="微软雅黑" pitchFamily="34" charset="-122"/>
                          <a:ea typeface="微软雅黑" pitchFamily="34" charset="-122"/>
                        </a:rPr>
                        <a:t>划分（分裂）方法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dirty="0">
                          <a:effectLst/>
                          <a:latin typeface="微软雅黑" pitchFamily="34" charset="-122"/>
                          <a:ea typeface="微软雅黑" pitchFamily="34" charset="-122"/>
                        </a:rPr>
                        <a:t>K-Means</a:t>
                      </a:r>
                      <a:r>
                        <a:rPr lang="zh-CN" sz="1800" kern="100" dirty="0">
                          <a:effectLst/>
                          <a:latin typeface="微软雅黑" pitchFamily="34" charset="-122"/>
                          <a:ea typeface="微软雅黑" pitchFamily="34" charset="-122"/>
                        </a:rPr>
                        <a:t>算法（</a:t>
                      </a:r>
                      <a:r>
                        <a:rPr lang="en-US" sz="1800" kern="100" dirty="0">
                          <a:effectLst/>
                          <a:latin typeface="微软雅黑" pitchFamily="34" charset="-122"/>
                          <a:ea typeface="微软雅黑" pitchFamily="34" charset="-122"/>
                        </a:rPr>
                        <a:t>K-</a:t>
                      </a:r>
                      <a:r>
                        <a:rPr lang="zh-CN" sz="1800" kern="100" dirty="0">
                          <a:effectLst/>
                          <a:latin typeface="微软雅黑" pitchFamily="34" charset="-122"/>
                          <a:ea typeface="微软雅黑" pitchFamily="34" charset="-122"/>
                        </a:rPr>
                        <a:t>平均），</a:t>
                      </a:r>
                      <a:r>
                        <a:rPr lang="en-US" sz="1800" kern="100" dirty="0">
                          <a:effectLst/>
                          <a:latin typeface="微软雅黑" pitchFamily="34" charset="-122"/>
                          <a:ea typeface="微软雅黑" pitchFamily="34" charset="-122"/>
                        </a:rPr>
                        <a:t>K-MEDOIDS</a:t>
                      </a:r>
                      <a:r>
                        <a:rPr lang="zh-CN" sz="1800" kern="100" dirty="0">
                          <a:effectLst/>
                          <a:latin typeface="微软雅黑" pitchFamily="34" charset="-122"/>
                          <a:ea typeface="微软雅黑" pitchFamily="34" charset="-122"/>
                        </a:rPr>
                        <a:t>算法（</a:t>
                      </a:r>
                      <a:r>
                        <a:rPr lang="en-US" sz="1800" kern="100" dirty="0">
                          <a:effectLst/>
                          <a:latin typeface="微软雅黑" pitchFamily="34" charset="-122"/>
                          <a:ea typeface="微软雅黑" pitchFamily="34" charset="-122"/>
                        </a:rPr>
                        <a:t>K-</a:t>
                      </a:r>
                      <a:r>
                        <a:rPr lang="zh-CN" sz="1800" kern="100" dirty="0">
                          <a:effectLst/>
                          <a:latin typeface="微软雅黑" pitchFamily="34" charset="-122"/>
                          <a:ea typeface="微软雅黑" pitchFamily="34" charset="-122"/>
                        </a:rPr>
                        <a:t>中心点）和</a:t>
                      </a:r>
                      <a:r>
                        <a:rPr lang="en-US" sz="1800" kern="100" dirty="0">
                          <a:effectLst/>
                          <a:latin typeface="微软雅黑" pitchFamily="34" charset="-122"/>
                          <a:ea typeface="微软雅黑" pitchFamily="34" charset="-122"/>
                        </a:rPr>
                        <a:t>CLARANS</a:t>
                      </a:r>
                      <a:r>
                        <a:rPr lang="zh-CN" sz="1800" kern="100" dirty="0">
                          <a:effectLst/>
                          <a:latin typeface="微软雅黑" pitchFamily="34" charset="-122"/>
                          <a:ea typeface="微软雅黑" pitchFamily="34" charset="-122"/>
                        </a:rPr>
                        <a:t>算法（基于选择的算法）。</a:t>
                      </a:r>
                      <a:endParaRPr lang="zh-CN" sz="1800" kern="100" dirty="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1"/>
                  </a:ext>
                </a:extLst>
              </a:tr>
              <a:tr h="647700">
                <a:tc>
                  <a:txBody>
                    <a:bodyPr/>
                    <a:lstStyle/>
                    <a:p>
                      <a:pPr algn="ctr">
                        <a:spcAft>
                          <a:spcPts val="0"/>
                        </a:spcAft>
                      </a:pPr>
                      <a:r>
                        <a:rPr lang="zh-CN" sz="1800" b="0" kern="100" dirty="0">
                          <a:effectLst/>
                          <a:latin typeface="微软雅黑" pitchFamily="34" charset="-122"/>
                          <a:ea typeface="微软雅黑" pitchFamily="34" charset="-122"/>
                        </a:rPr>
                        <a:t>层次分析方法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a:effectLst/>
                          <a:latin typeface="微软雅黑" pitchFamily="34" charset="-122"/>
                          <a:ea typeface="微软雅黑" pitchFamily="34" charset="-122"/>
                        </a:rPr>
                        <a:t>BIRCH</a:t>
                      </a:r>
                      <a:r>
                        <a:rPr lang="zh-CN" sz="1800" kern="100">
                          <a:effectLst/>
                          <a:latin typeface="微软雅黑" pitchFamily="34" charset="-122"/>
                          <a:ea typeface="微软雅黑" pitchFamily="34" charset="-122"/>
                        </a:rPr>
                        <a:t>算法（平衡迭代规约和聚类），</a:t>
                      </a:r>
                      <a:r>
                        <a:rPr lang="en-US" sz="1800" kern="100">
                          <a:effectLst/>
                          <a:latin typeface="微软雅黑" pitchFamily="34" charset="-122"/>
                          <a:ea typeface="微软雅黑" pitchFamily="34" charset="-122"/>
                        </a:rPr>
                        <a:t>CURE</a:t>
                      </a:r>
                      <a:r>
                        <a:rPr lang="zh-CN" sz="1800" kern="100">
                          <a:effectLst/>
                          <a:latin typeface="微软雅黑" pitchFamily="34" charset="-122"/>
                          <a:ea typeface="微软雅黑" pitchFamily="34" charset="-122"/>
                        </a:rPr>
                        <a:t>算法（代表点聚类）和</a:t>
                      </a:r>
                      <a:r>
                        <a:rPr lang="en-US" sz="1800" kern="100">
                          <a:effectLst/>
                          <a:latin typeface="微软雅黑" pitchFamily="34" charset="-122"/>
                          <a:ea typeface="微软雅黑" pitchFamily="34" charset="-122"/>
                        </a:rPr>
                        <a:t>CHAMELEON</a:t>
                      </a:r>
                      <a:r>
                        <a:rPr lang="zh-CN" sz="1800" kern="100">
                          <a:effectLst/>
                          <a:latin typeface="微软雅黑" pitchFamily="34" charset="-122"/>
                          <a:ea typeface="微软雅黑" pitchFamily="34" charset="-122"/>
                        </a:rPr>
                        <a:t>算法（动态模型）。</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2"/>
                  </a:ext>
                </a:extLst>
              </a:tr>
              <a:tr h="647700">
                <a:tc>
                  <a:txBody>
                    <a:bodyPr/>
                    <a:lstStyle/>
                    <a:p>
                      <a:pPr algn="ctr">
                        <a:spcAft>
                          <a:spcPts val="0"/>
                        </a:spcAft>
                      </a:pPr>
                      <a:r>
                        <a:rPr lang="zh-CN" sz="1800" b="0" kern="100" dirty="0">
                          <a:effectLst/>
                          <a:latin typeface="微软雅黑" pitchFamily="34" charset="-122"/>
                          <a:ea typeface="微软雅黑" pitchFamily="34" charset="-122"/>
                        </a:rPr>
                        <a:t>基于密度的方法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a:effectLst/>
                          <a:latin typeface="微软雅黑" pitchFamily="34" charset="-122"/>
                          <a:ea typeface="微软雅黑" pitchFamily="34" charset="-122"/>
                        </a:rPr>
                        <a:t>DBSCAN</a:t>
                      </a:r>
                      <a:r>
                        <a:rPr lang="zh-CN" sz="1800" kern="100">
                          <a:effectLst/>
                          <a:latin typeface="微软雅黑" pitchFamily="34" charset="-122"/>
                          <a:ea typeface="微软雅黑" pitchFamily="34" charset="-122"/>
                        </a:rPr>
                        <a:t>算法（基于高密度连接区域），</a:t>
                      </a:r>
                      <a:r>
                        <a:rPr lang="en-US" sz="1800" kern="100">
                          <a:effectLst/>
                          <a:latin typeface="微软雅黑" pitchFamily="34" charset="-122"/>
                          <a:ea typeface="微软雅黑" pitchFamily="34" charset="-122"/>
                        </a:rPr>
                        <a:t>DENCLUE</a:t>
                      </a:r>
                      <a:r>
                        <a:rPr lang="zh-CN" sz="1800" kern="100">
                          <a:effectLst/>
                          <a:latin typeface="微软雅黑" pitchFamily="34" charset="-122"/>
                          <a:ea typeface="微软雅黑" pitchFamily="34" charset="-122"/>
                        </a:rPr>
                        <a:t>算法（密度分布函数）和</a:t>
                      </a:r>
                      <a:r>
                        <a:rPr lang="en-US" sz="1800" kern="100">
                          <a:effectLst/>
                          <a:latin typeface="微软雅黑" pitchFamily="34" charset="-122"/>
                          <a:ea typeface="微软雅黑" pitchFamily="34" charset="-122"/>
                        </a:rPr>
                        <a:t>OPTICS</a:t>
                      </a:r>
                      <a:r>
                        <a:rPr lang="zh-CN" sz="1800" kern="100">
                          <a:effectLst/>
                          <a:latin typeface="微软雅黑" pitchFamily="34" charset="-122"/>
                          <a:ea typeface="微软雅黑" pitchFamily="34" charset="-122"/>
                        </a:rPr>
                        <a:t>算法（对象排序识别）。</a:t>
                      </a:r>
                      <a:endParaRPr lang="zh-CN" sz="1800" kern="10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3"/>
                  </a:ext>
                </a:extLst>
              </a:tr>
              <a:tr h="647700">
                <a:tc>
                  <a:txBody>
                    <a:bodyPr/>
                    <a:lstStyle/>
                    <a:p>
                      <a:pPr algn="ctr">
                        <a:spcAft>
                          <a:spcPts val="0"/>
                        </a:spcAft>
                      </a:pPr>
                      <a:r>
                        <a:rPr lang="zh-CN" sz="1800" b="0" kern="100" dirty="0">
                          <a:effectLst/>
                          <a:latin typeface="微软雅黑" pitchFamily="34" charset="-122"/>
                          <a:ea typeface="微软雅黑" pitchFamily="34" charset="-122"/>
                        </a:rPr>
                        <a:t>基于网格的方法</a:t>
                      </a:r>
                      <a:endParaRPr lang="zh-CN" sz="1800" b="0" kern="100" dirty="0">
                        <a:effectLst/>
                        <a:latin typeface="微软雅黑" pitchFamily="34" charset="-122"/>
                        <a:ea typeface="微软雅黑" pitchFamily="34" charset="-122"/>
                        <a:cs typeface="Times New Roman"/>
                      </a:endParaRPr>
                    </a:p>
                  </a:txBody>
                  <a:tcPr marL="68589" marR="68589" marT="0" marB="0" anchor="ctr"/>
                </a:tc>
                <a:tc>
                  <a:txBody>
                    <a:bodyPr/>
                    <a:lstStyle/>
                    <a:p>
                      <a:pPr algn="just">
                        <a:spcAft>
                          <a:spcPts val="0"/>
                        </a:spcAft>
                      </a:pPr>
                      <a:r>
                        <a:rPr lang="en-US" sz="1800" kern="100" dirty="0">
                          <a:effectLst/>
                          <a:latin typeface="微软雅黑" pitchFamily="34" charset="-122"/>
                          <a:ea typeface="微软雅黑" pitchFamily="34" charset="-122"/>
                        </a:rPr>
                        <a:t>STING</a:t>
                      </a:r>
                      <a:r>
                        <a:rPr lang="zh-CN" sz="1800" kern="100" dirty="0">
                          <a:effectLst/>
                          <a:latin typeface="微软雅黑" pitchFamily="34" charset="-122"/>
                          <a:ea typeface="微软雅黑" pitchFamily="34" charset="-122"/>
                        </a:rPr>
                        <a:t>算法（统计信息网络），</a:t>
                      </a:r>
                      <a:r>
                        <a:rPr lang="en-US" sz="1800" kern="100" dirty="0">
                          <a:effectLst/>
                          <a:latin typeface="微软雅黑" pitchFamily="34" charset="-122"/>
                          <a:ea typeface="微软雅黑" pitchFamily="34" charset="-122"/>
                        </a:rPr>
                        <a:t>CLIOUE</a:t>
                      </a:r>
                      <a:r>
                        <a:rPr lang="zh-CN" sz="1800" kern="100" dirty="0">
                          <a:effectLst/>
                          <a:latin typeface="微软雅黑" pitchFamily="34" charset="-122"/>
                          <a:ea typeface="微软雅黑" pitchFamily="34" charset="-122"/>
                        </a:rPr>
                        <a:t>算法（聚类高维空间）和</a:t>
                      </a:r>
                      <a:r>
                        <a:rPr lang="en-US" sz="1800" kern="100" dirty="0">
                          <a:effectLst/>
                          <a:latin typeface="微软雅黑" pitchFamily="34" charset="-122"/>
                          <a:ea typeface="微软雅黑" pitchFamily="34" charset="-122"/>
                        </a:rPr>
                        <a:t>WAVE-CLUSTER</a:t>
                      </a:r>
                      <a:r>
                        <a:rPr lang="zh-CN" sz="1800" kern="100" dirty="0">
                          <a:effectLst/>
                          <a:latin typeface="微软雅黑" pitchFamily="34" charset="-122"/>
                          <a:ea typeface="微软雅黑" pitchFamily="34" charset="-122"/>
                        </a:rPr>
                        <a:t>算法（小波变换）。</a:t>
                      </a:r>
                      <a:endParaRPr lang="zh-CN" sz="1800" kern="100" dirty="0">
                        <a:effectLst/>
                        <a:latin typeface="微软雅黑" pitchFamily="34" charset="-122"/>
                        <a:ea typeface="微软雅黑" pitchFamily="34" charset="-122"/>
                        <a:cs typeface="Times New Roman"/>
                      </a:endParaRPr>
                    </a:p>
                  </a:txBody>
                  <a:tcPr marL="68589" marR="68589" marT="0" marB="0" anchor="ctr"/>
                </a:tc>
                <a:extLst>
                  <a:ext uri="{0D108BD9-81ED-4DB2-BD59-A6C34878D82A}">
                    <a16:rowId xmlns:a16="http://schemas.microsoft.com/office/drawing/2014/main" val="10004"/>
                  </a:ext>
                </a:extLst>
              </a:tr>
            </a:tbl>
          </a:graphicData>
        </a:graphic>
      </p:graphicFrame>
      <p:sp>
        <p:nvSpPr>
          <p:cNvPr id="24598" name="标题 2">
            <a:extLst>
              <a:ext uri="{FF2B5EF4-FFF2-40B4-BE49-F238E27FC236}">
                <a16:creationId xmlns:a16="http://schemas.microsoft.com/office/drawing/2014/main" id="{C5A85E18-5207-4B79-AC6D-2913499D692F}"/>
              </a:ext>
            </a:extLst>
          </p:cNvPr>
          <p:cNvSpPr>
            <a:spLocks noGrp="1"/>
          </p:cNvSpPr>
          <p:nvPr>
            <p:ph type="title"/>
          </p:nvPr>
        </p:nvSpPr>
        <p:spPr/>
        <p:txBody>
          <a:bodyPr/>
          <a:lstStyle/>
          <a:p>
            <a:r>
              <a:rPr lang="zh-CN" altLang="en-US"/>
              <a:t>使用</a:t>
            </a:r>
            <a:r>
              <a:rPr lang="en-US" altLang="zh-CN"/>
              <a:t>sklearn</a:t>
            </a:r>
            <a:r>
              <a:rPr lang="zh-CN" altLang="en-US"/>
              <a:t>估计器构建聚类模型</a:t>
            </a:r>
          </a:p>
        </p:txBody>
      </p:sp>
      <p:sp>
        <p:nvSpPr>
          <p:cNvPr id="24599" name="内容占位符 3">
            <a:extLst>
              <a:ext uri="{FF2B5EF4-FFF2-40B4-BE49-F238E27FC236}">
                <a16:creationId xmlns:a16="http://schemas.microsoft.com/office/drawing/2014/main" id="{9CA82915-2409-4D8B-803B-E11638A74631}"/>
              </a:ext>
            </a:extLst>
          </p:cNvPr>
          <p:cNvSpPr>
            <a:spLocks noGrp="1"/>
          </p:cNvSpPr>
          <p:nvPr>
            <p:ph idx="10"/>
          </p:nvPr>
        </p:nvSpPr>
        <p:spPr/>
        <p:txBody>
          <a:bodyPr/>
          <a:lstStyle/>
          <a:p>
            <a:r>
              <a:rPr b="1"/>
              <a:t>聚类方法类别</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a:extLst>
              <a:ext uri="{FF2B5EF4-FFF2-40B4-BE49-F238E27FC236}">
                <a16:creationId xmlns:a16="http://schemas.microsoft.com/office/drawing/2014/main" id="{69793F85-C695-4031-9206-DEEE997FE122}"/>
              </a:ext>
            </a:extLst>
          </p:cNvPr>
          <p:cNvSpPr>
            <a:spLocks noGrp="1"/>
          </p:cNvSpPr>
          <p:nvPr>
            <p:ph idx="1"/>
          </p:nvPr>
        </p:nvSpPr>
        <p:spPr/>
        <p:txBody>
          <a:bodyPr/>
          <a:lstStyle/>
          <a:p>
            <a:pPr marL="361950" indent="-361950"/>
            <a:r>
              <a:rPr lang="en-US" altLang="zh-CN"/>
              <a:t>sklearn</a:t>
            </a:r>
            <a:r>
              <a:rPr lang="zh-CN" altLang="zh-CN"/>
              <a:t>常用的聚类算法模块</a:t>
            </a:r>
            <a:r>
              <a:rPr lang="en-US" altLang="zh-CN"/>
              <a:t>cluster</a:t>
            </a:r>
            <a:r>
              <a:rPr lang="zh-CN" altLang="zh-CN"/>
              <a:t>提供的聚类算法及其适用范围如</a:t>
            </a:r>
            <a:r>
              <a:rPr lang="zh-CN" altLang="en-US"/>
              <a:t>下所示：</a:t>
            </a:r>
          </a:p>
        </p:txBody>
      </p:sp>
      <p:sp>
        <p:nvSpPr>
          <p:cNvPr id="25603" name="标题 2">
            <a:extLst>
              <a:ext uri="{FF2B5EF4-FFF2-40B4-BE49-F238E27FC236}">
                <a16:creationId xmlns:a16="http://schemas.microsoft.com/office/drawing/2014/main" id="{C9DAF9EE-52C8-4F69-8171-25EF17E3C434}"/>
              </a:ext>
            </a:extLst>
          </p:cNvPr>
          <p:cNvSpPr>
            <a:spLocks noGrp="1"/>
          </p:cNvSpPr>
          <p:nvPr>
            <p:ph type="title"/>
          </p:nvPr>
        </p:nvSpPr>
        <p:spPr/>
        <p:txBody>
          <a:bodyPr/>
          <a:lstStyle/>
          <a:p>
            <a:r>
              <a:rPr lang="zh-CN" altLang="en-US"/>
              <a:t>使用</a:t>
            </a:r>
            <a:r>
              <a:rPr lang="en-US" altLang="zh-CN"/>
              <a:t>sklearn</a:t>
            </a:r>
            <a:r>
              <a:rPr lang="zh-CN" altLang="en-US"/>
              <a:t>估计器构建聚类模型</a:t>
            </a:r>
          </a:p>
        </p:txBody>
      </p:sp>
      <p:sp>
        <p:nvSpPr>
          <p:cNvPr id="25604" name="内容占位符 3">
            <a:extLst>
              <a:ext uri="{FF2B5EF4-FFF2-40B4-BE49-F238E27FC236}">
                <a16:creationId xmlns:a16="http://schemas.microsoft.com/office/drawing/2014/main" id="{EADE0666-D92D-42B3-8F52-0871DC685C8F}"/>
              </a:ext>
            </a:extLst>
          </p:cNvPr>
          <p:cNvSpPr>
            <a:spLocks noGrp="1"/>
          </p:cNvSpPr>
          <p:nvPr>
            <p:ph idx="10"/>
          </p:nvPr>
        </p:nvSpPr>
        <p:spPr/>
        <p:txBody>
          <a:bodyPr/>
          <a:lstStyle/>
          <a:p>
            <a:r>
              <a:rPr lang="en-US" altLang="zh-CN" b="1"/>
              <a:t>cluster</a:t>
            </a:r>
            <a:r>
              <a:rPr altLang="zh-CN" b="1"/>
              <a:t>提供的聚类算法及其适用范围</a:t>
            </a:r>
            <a:endParaRPr b="1"/>
          </a:p>
        </p:txBody>
      </p:sp>
      <p:graphicFrame>
        <p:nvGraphicFramePr>
          <p:cNvPr id="5" name="表格 4">
            <a:extLst>
              <a:ext uri="{FF2B5EF4-FFF2-40B4-BE49-F238E27FC236}">
                <a16:creationId xmlns:a16="http://schemas.microsoft.com/office/drawing/2014/main" id="{FE2EC1E2-8841-4737-B1DE-3FB73DFCF3AA}"/>
              </a:ext>
            </a:extLst>
          </p:cNvPr>
          <p:cNvGraphicFramePr>
            <a:graphicFrameLocks noGrp="1"/>
          </p:cNvGraphicFramePr>
          <p:nvPr>
            <p:extLst>
              <p:ext uri="{D42A27DB-BD31-4B8C-83A1-F6EECF244321}">
                <p14:modId xmlns:p14="http://schemas.microsoft.com/office/powerpoint/2010/main" val="3661864034"/>
              </p:ext>
            </p:extLst>
          </p:nvPr>
        </p:nvGraphicFramePr>
        <p:xfrm>
          <a:off x="538093" y="2223415"/>
          <a:ext cx="8754993" cy="3887784"/>
        </p:xfrm>
        <a:graphic>
          <a:graphicData uri="http://schemas.openxmlformats.org/drawingml/2006/table">
            <a:tbl>
              <a:tblPr firstRow="1" bandRow="1">
                <a:tableStyleId>{5C22544A-7EE6-4342-B048-85BDC9FD1C3A}</a:tableStyleId>
              </a:tblPr>
              <a:tblGrid>
                <a:gridCol w="1926025">
                  <a:extLst>
                    <a:ext uri="{9D8B030D-6E8A-4147-A177-3AD203B41FA5}">
                      <a16:colId xmlns:a16="http://schemas.microsoft.com/office/drawing/2014/main" val="20000"/>
                    </a:ext>
                  </a:extLst>
                </a:gridCol>
                <a:gridCol w="1865646">
                  <a:extLst>
                    <a:ext uri="{9D8B030D-6E8A-4147-A177-3AD203B41FA5}">
                      <a16:colId xmlns:a16="http://schemas.microsoft.com/office/drawing/2014/main" val="20001"/>
                    </a:ext>
                  </a:extLst>
                </a:gridCol>
                <a:gridCol w="2774574">
                  <a:extLst>
                    <a:ext uri="{9D8B030D-6E8A-4147-A177-3AD203B41FA5}">
                      <a16:colId xmlns:a16="http://schemas.microsoft.com/office/drawing/2014/main" val="20002"/>
                    </a:ext>
                  </a:extLst>
                </a:gridCol>
                <a:gridCol w="2188748">
                  <a:extLst>
                    <a:ext uri="{9D8B030D-6E8A-4147-A177-3AD203B41FA5}">
                      <a16:colId xmlns:a16="http://schemas.microsoft.com/office/drawing/2014/main" val="20003"/>
                    </a:ext>
                  </a:extLst>
                </a:gridCol>
              </a:tblGrid>
              <a:tr h="431976">
                <a:tc>
                  <a:txBody>
                    <a:bodyPr/>
                    <a:lstStyle/>
                    <a:p>
                      <a:pPr algn="ctr">
                        <a:spcAft>
                          <a:spcPts val="0"/>
                        </a:spcAft>
                      </a:pPr>
                      <a:r>
                        <a:rPr lang="zh-CN" sz="1600" kern="100" dirty="0">
                          <a:effectLst/>
                          <a:latin typeface="微软雅黑" pitchFamily="34" charset="-122"/>
                          <a:ea typeface="微软雅黑" pitchFamily="34" charset="-122"/>
                        </a:rPr>
                        <a:t>函数名称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参数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适用范围</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距离度量</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0"/>
                  </a:ext>
                </a:extLst>
              </a:tr>
              <a:tr h="575968">
                <a:tc>
                  <a:txBody>
                    <a:bodyPr/>
                    <a:lstStyle/>
                    <a:p>
                      <a:pPr algn="ctr">
                        <a:spcAft>
                          <a:spcPts val="0"/>
                        </a:spcAft>
                      </a:pPr>
                      <a:r>
                        <a:rPr lang="en-US" sz="1600" kern="100" dirty="0" err="1">
                          <a:effectLst/>
                          <a:latin typeface="微软雅黑" pitchFamily="34" charset="-122"/>
                          <a:ea typeface="微软雅黑" pitchFamily="34" charset="-122"/>
                        </a:rPr>
                        <a:t>KMeans</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簇数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可用于样本数目很大，聚类数目中等的场景。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点之间的距离</a:t>
                      </a:r>
                      <a:endParaRPr lang="zh-CN" sz="1600" kern="10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1"/>
                  </a:ext>
                </a:extLst>
              </a:tr>
              <a:tr h="575968">
                <a:tc>
                  <a:txBody>
                    <a:bodyPr/>
                    <a:lstStyle/>
                    <a:p>
                      <a:pPr algn="ctr">
                        <a:spcAft>
                          <a:spcPts val="0"/>
                        </a:spcAft>
                      </a:pPr>
                      <a:r>
                        <a:rPr lang="en-US" sz="1600" kern="100">
                          <a:effectLst/>
                          <a:latin typeface="微软雅黑" pitchFamily="34" charset="-122"/>
                          <a:ea typeface="微软雅黑" pitchFamily="34" charset="-122"/>
                        </a:rPr>
                        <a:t>Spectral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簇数</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可用于样本数目中等，聚类数目较小的场景。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图距离</a:t>
                      </a:r>
                      <a:endParaRPr lang="zh-CN" sz="1600" kern="10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2"/>
                  </a:ext>
                </a:extLst>
              </a:tr>
              <a:tr h="575968">
                <a:tc>
                  <a:txBody>
                    <a:bodyPr/>
                    <a:lstStyle/>
                    <a:p>
                      <a:pPr algn="ctr">
                        <a:spcAft>
                          <a:spcPts val="0"/>
                        </a:spcAft>
                      </a:pPr>
                      <a:r>
                        <a:rPr lang="en-US" sz="1600" kern="100">
                          <a:effectLst/>
                          <a:latin typeface="微软雅黑" pitchFamily="34" charset="-122"/>
                          <a:ea typeface="微软雅黑" pitchFamily="34" charset="-122"/>
                        </a:rPr>
                        <a:t>Ward hierarchical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簇数</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可用于样本数目较大，聚类数目较大的场景。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点之间的距离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3"/>
                  </a:ext>
                </a:extLst>
              </a:tr>
              <a:tr h="575968">
                <a:tc>
                  <a:txBody>
                    <a:bodyPr/>
                    <a:lstStyle/>
                    <a:p>
                      <a:pPr algn="ctr">
                        <a:spcAft>
                          <a:spcPts val="0"/>
                        </a:spcAft>
                      </a:pPr>
                      <a:r>
                        <a:rPr lang="en-US" sz="1600" kern="100">
                          <a:effectLst/>
                          <a:latin typeface="微软雅黑" pitchFamily="34" charset="-122"/>
                          <a:ea typeface="微软雅黑" pitchFamily="34" charset="-122"/>
                        </a:rPr>
                        <a:t>Agglomerative clustering</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簇数，链接类型，距离</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a:effectLst/>
                          <a:latin typeface="微软雅黑" pitchFamily="34" charset="-122"/>
                          <a:ea typeface="微软雅黑" pitchFamily="34" charset="-122"/>
                        </a:rPr>
                        <a:t>可用于样本数目较大，聚类数目较大的场景。</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任意成对点线图间的距离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4"/>
                  </a:ext>
                </a:extLst>
              </a:tr>
              <a:tr h="575968">
                <a:tc>
                  <a:txBody>
                    <a:bodyPr/>
                    <a:lstStyle/>
                    <a:p>
                      <a:pPr algn="ctr">
                        <a:spcAft>
                          <a:spcPts val="0"/>
                        </a:spcAft>
                      </a:pPr>
                      <a:r>
                        <a:rPr lang="en-US" sz="1600" kern="100">
                          <a:effectLst/>
                          <a:latin typeface="微软雅黑" pitchFamily="34" charset="-122"/>
                          <a:ea typeface="微软雅黑" pitchFamily="34" charset="-122"/>
                        </a:rPr>
                        <a:t>DBSCAN</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半径大小，最低成员数目</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a:effectLst/>
                          <a:latin typeface="微软雅黑" pitchFamily="34" charset="-122"/>
                          <a:ea typeface="微软雅黑" pitchFamily="34" charset="-122"/>
                        </a:rPr>
                        <a:t>可用于样本数目很大，聚类数目中等的场景。</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最近的点之间的距离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5"/>
                  </a:ext>
                </a:extLst>
              </a:tr>
              <a:tr h="575968">
                <a:tc>
                  <a:txBody>
                    <a:bodyPr/>
                    <a:lstStyle/>
                    <a:p>
                      <a:pPr algn="ctr">
                        <a:spcAft>
                          <a:spcPts val="0"/>
                        </a:spcAft>
                      </a:pPr>
                      <a:r>
                        <a:rPr lang="en-US" sz="1600" kern="100">
                          <a:effectLst/>
                          <a:latin typeface="微软雅黑" pitchFamily="34" charset="-122"/>
                          <a:ea typeface="微软雅黑" pitchFamily="34" charset="-122"/>
                        </a:rPr>
                        <a:t>Birch</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a:effectLst/>
                          <a:latin typeface="微软雅黑" pitchFamily="34" charset="-122"/>
                          <a:ea typeface="微软雅黑" pitchFamily="34" charset="-122"/>
                        </a:rPr>
                        <a:t>分支因子，阈值，可选全局集群</a:t>
                      </a:r>
                      <a:endParaRPr lang="zh-CN" sz="1600" kern="100">
                        <a:effectLst/>
                        <a:latin typeface="微软雅黑" pitchFamily="34" charset="-122"/>
                        <a:ea typeface="微软雅黑" pitchFamily="34" charset="-122"/>
                        <a:cs typeface="Times New Roman"/>
                      </a:endParaRPr>
                    </a:p>
                  </a:txBody>
                  <a:tcPr marL="29640" marR="29640" marT="0" marB="0" anchor="ctr"/>
                </a:tc>
                <a:tc>
                  <a:txBody>
                    <a:bodyPr/>
                    <a:lstStyle/>
                    <a:p>
                      <a:pPr algn="just">
                        <a:spcAft>
                          <a:spcPts val="0"/>
                        </a:spcAft>
                      </a:pPr>
                      <a:r>
                        <a:rPr lang="zh-CN" sz="1600" kern="100" dirty="0">
                          <a:effectLst/>
                          <a:latin typeface="微软雅黑" pitchFamily="34" charset="-122"/>
                          <a:ea typeface="微软雅黑" pitchFamily="34" charset="-122"/>
                        </a:rPr>
                        <a:t>可用于样本数目很大，聚类数目较大的场景。</a:t>
                      </a:r>
                      <a:endParaRPr lang="zh-CN" sz="1600" kern="100" dirty="0">
                        <a:effectLst/>
                        <a:latin typeface="微软雅黑" pitchFamily="34" charset="-122"/>
                        <a:ea typeface="微软雅黑" pitchFamily="34" charset="-122"/>
                        <a:cs typeface="Times New Roman"/>
                      </a:endParaRPr>
                    </a:p>
                  </a:txBody>
                  <a:tcPr marL="29640" marR="29640" marT="0" marB="0" anchor="ctr"/>
                </a:tc>
                <a:tc>
                  <a:txBody>
                    <a:bodyPr/>
                    <a:lstStyle/>
                    <a:p>
                      <a:pPr algn="ctr">
                        <a:spcAft>
                          <a:spcPts val="0"/>
                        </a:spcAft>
                      </a:pPr>
                      <a:r>
                        <a:rPr lang="zh-CN" sz="1600" kern="100" dirty="0">
                          <a:effectLst/>
                          <a:latin typeface="微软雅黑" pitchFamily="34" charset="-122"/>
                          <a:ea typeface="微软雅黑" pitchFamily="34" charset="-122"/>
                        </a:rPr>
                        <a:t>点之间的欧式距离</a:t>
                      </a:r>
                      <a:endParaRPr lang="zh-CN" sz="1600" kern="100" dirty="0">
                        <a:effectLst/>
                        <a:latin typeface="微软雅黑" pitchFamily="34" charset="-122"/>
                        <a:ea typeface="微软雅黑" pitchFamily="34" charset="-122"/>
                        <a:cs typeface="Times New Roman"/>
                      </a:endParaRPr>
                    </a:p>
                  </a:txBody>
                  <a:tcPr marL="29640" marR="2964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1DE51F2E-4C90-474E-9F69-577AE1CFA72B}"/>
              </a:ext>
            </a:extLst>
          </p:cNvPr>
          <p:cNvSpPr>
            <a:spLocks noGrp="1"/>
          </p:cNvSpPr>
          <p:nvPr>
            <p:ph idx="1"/>
          </p:nvPr>
        </p:nvSpPr>
        <p:spPr/>
        <p:txBody>
          <a:bodyPr/>
          <a:lstStyle/>
          <a:p>
            <a:pPr marL="361950" indent="-361950"/>
            <a:r>
              <a:rPr lang="zh-CN" altLang="zh-CN"/>
              <a:t>聚类算法实现需要</a:t>
            </a:r>
            <a:r>
              <a:rPr lang="en-US" altLang="zh-CN"/>
              <a:t>sklearn</a:t>
            </a:r>
            <a:r>
              <a:rPr lang="zh-CN" altLang="zh-CN"/>
              <a:t>估计器（</a:t>
            </a:r>
            <a:r>
              <a:rPr lang="en-US" altLang="zh-CN"/>
              <a:t>estimator</a:t>
            </a:r>
            <a:r>
              <a:rPr lang="zh-CN" altLang="zh-CN"/>
              <a:t>）。</a:t>
            </a:r>
            <a:r>
              <a:rPr lang="en-US" altLang="zh-CN"/>
              <a:t>sklearn</a:t>
            </a:r>
            <a:r>
              <a:rPr lang="zh-CN" altLang="zh-CN"/>
              <a:t>估计器和转换器类似，拥有</a:t>
            </a:r>
            <a:r>
              <a:rPr lang="en-US" altLang="zh-CN"/>
              <a:t>fit</a:t>
            </a:r>
            <a:r>
              <a:rPr lang="zh-CN" altLang="zh-CN"/>
              <a:t>和</a:t>
            </a:r>
            <a:r>
              <a:rPr lang="en-US" altLang="zh-CN"/>
              <a:t>predict</a:t>
            </a:r>
            <a:r>
              <a:rPr lang="zh-CN" altLang="zh-CN"/>
              <a:t>两个方法。两个方法的作用如</a:t>
            </a:r>
            <a:r>
              <a:rPr lang="zh-CN" altLang="en-US"/>
              <a:t>下。</a:t>
            </a:r>
          </a:p>
        </p:txBody>
      </p:sp>
      <p:sp>
        <p:nvSpPr>
          <p:cNvPr id="26627" name="标题 2">
            <a:extLst>
              <a:ext uri="{FF2B5EF4-FFF2-40B4-BE49-F238E27FC236}">
                <a16:creationId xmlns:a16="http://schemas.microsoft.com/office/drawing/2014/main" id="{FDFB7E03-C610-47C0-9DDA-33D73D3BDE68}"/>
              </a:ext>
            </a:extLst>
          </p:cNvPr>
          <p:cNvSpPr>
            <a:spLocks noGrp="1"/>
          </p:cNvSpPr>
          <p:nvPr>
            <p:ph type="title"/>
          </p:nvPr>
        </p:nvSpPr>
        <p:spPr/>
        <p:txBody>
          <a:bodyPr/>
          <a:lstStyle/>
          <a:p>
            <a:r>
              <a:rPr lang="zh-CN" altLang="en-US"/>
              <a:t>使用</a:t>
            </a:r>
            <a:r>
              <a:rPr lang="en-US" altLang="zh-CN"/>
              <a:t>sklearn</a:t>
            </a:r>
            <a:r>
              <a:rPr lang="zh-CN" altLang="en-US"/>
              <a:t>估计器构建聚类模型</a:t>
            </a:r>
          </a:p>
        </p:txBody>
      </p:sp>
      <p:sp>
        <p:nvSpPr>
          <p:cNvPr id="26628" name="内容占位符 3">
            <a:extLst>
              <a:ext uri="{FF2B5EF4-FFF2-40B4-BE49-F238E27FC236}">
                <a16:creationId xmlns:a16="http://schemas.microsoft.com/office/drawing/2014/main" id="{863E5D8D-0C2D-4CB1-B47F-CE4587F67CB5}"/>
              </a:ext>
            </a:extLst>
          </p:cNvPr>
          <p:cNvSpPr>
            <a:spLocks noGrp="1"/>
          </p:cNvSpPr>
          <p:nvPr>
            <p:ph idx="10"/>
          </p:nvPr>
        </p:nvSpPr>
        <p:spPr/>
        <p:txBody>
          <a:bodyPr/>
          <a:lstStyle/>
          <a:p>
            <a:r>
              <a:rPr lang="en-US" altLang="zh-CN" b="1"/>
              <a:t>sklearn</a:t>
            </a:r>
            <a:r>
              <a:rPr altLang="zh-CN" b="1"/>
              <a:t>估计器</a:t>
            </a:r>
            <a:endParaRPr b="1"/>
          </a:p>
        </p:txBody>
      </p:sp>
      <p:graphicFrame>
        <p:nvGraphicFramePr>
          <p:cNvPr id="5" name="表格 4">
            <a:extLst>
              <a:ext uri="{FF2B5EF4-FFF2-40B4-BE49-F238E27FC236}">
                <a16:creationId xmlns:a16="http://schemas.microsoft.com/office/drawing/2014/main" id="{199FDC73-1821-4EA0-A8C6-14C6C191837A}"/>
              </a:ext>
            </a:extLst>
          </p:cNvPr>
          <p:cNvGraphicFramePr>
            <a:graphicFrameLocks noGrp="1"/>
          </p:cNvGraphicFramePr>
          <p:nvPr>
            <p:extLst>
              <p:ext uri="{D42A27DB-BD31-4B8C-83A1-F6EECF244321}">
                <p14:modId xmlns:p14="http://schemas.microsoft.com/office/powerpoint/2010/main" val="3115142829"/>
              </p:ext>
            </p:extLst>
          </p:nvPr>
        </p:nvGraphicFramePr>
        <p:xfrm>
          <a:off x="840478" y="3229321"/>
          <a:ext cx="8440737" cy="2232025"/>
        </p:xfrm>
        <a:graphic>
          <a:graphicData uri="http://schemas.openxmlformats.org/drawingml/2006/table">
            <a:tbl>
              <a:tblPr firstRow="1" firstCol="1" bandRow="1">
                <a:tableStyleId>{5C22544A-7EE6-4342-B048-85BDC9FD1C3A}</a:tableStyleId>
              </a:tblPr>
              <a:tblGrid>
                <a:gridCol w="1227094">
                  <a:extLst>
                    <a:ext uri="{9D8B030D-6E8A-4147-A177-3AD203B41FA5}">
                      <a16:colId xmlns:a16="http://schemas.microsoft.com/office/drawing/2014/main" val="20000"/>
                    </a:ext>
                  </a:extLst>
                </a:gridCol>
                <a:gridCol w="7213643">
                  <a:extLst>
                    <a:ext uri="{9D8B030D-6E8A-4147-A177-3AD203B41FA5}">
                      <a16:colId xmlns:a16="http://schemas.microsoft.com/office/drawing/2014/main" val="20001"/>
                    </a:ext>
                  </a:extLst>
                </a:gridCol>
              </a:tblGrid>
              <a:tr h="432005">
                <a:tc>
                  <a:txBody>
                    <a:bodyPr/>
                    <a:lstStyle/>
                    <a:p>
                      <a:pPr algn="ctr">
                        <a:lnSpc>
                          <a:spcPct val="150000"/>
                        </a:lnSpc>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宋体"/>
                      </a:endParaRPr>
                    </a:p>
                  </a:txBody>
                  <a:tcPr marL="57022" marR="57022" marT="0" marB="0" anchor="ctr"/>
                </a:tc>
                <a:tc>
                  <a:txBody>
                    <a:bodyPr/>
                    <a:lstStyle/>
                    <a:p>
                      <a:pPr algn="ctr">
                        <a:lnSpc>
                          <a:spcPct val="150000"/>
                        </a:lnSpc>
                        <a:spcAft>
                          <a:spcPts val="0"/>
                        </a:spcAft>
                      </a:pPr>
                      <a:r>
                        <a:rPr lang="zh-CN" sz="1800" kern="100">
                          <a:effectLst/>
                          <a:latin typeface="微软雅黑" pitchFamily="34" charset="-122"/>
                          <a:ea typeface="微软雅黑" pitchFamily="34" charset="-122"/>
                        </a:rPr>
                        <a:t>说明</a:t>
                      </a:r>
                      <a:endParaRPr lang="zh-CN" sz="1800" kern="10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0"/>
                  </a:ext>
                </a:extLst>
              </a:tr>
              <a:tr h="900010">
                <a:tc>
                  <a:txBody>
                    <a:bodyPr/>
                    <a:lstStyle/>
                    <a:p>
                      <a:pPr algn="ctr">
                        <a:lnSpc>
                          <a:spcPct val="150000"/>
                        </a:lnSpc>
                        <a:spcAft>
                          <a:spcPts val="0"/>
                        </a:spcAft>
                      </a:pPr>
                      <a:r>
                        <a:rPr lang="en-US" sz="1800" b="0" kern="100" dirty="0">
                          <a:effectLst/>
                          <a:latin typeface="微软雅黑" pitchFamily="34" charset="-122"/>
                          <a:ea typeface="微软雅黑" pitchFamily="34" charset="-122"/>
                        </a:rPr>
                        <a:t>fit</a:t>
                      </a:r>
                      <a:endParaRPr lang="zh-CN" sz="1800" b="0" kern="100" dirty="0">
                        <a:effectLst/>
                        <a:latin typeface="微软雅黑" pitchFamily="34" charset="-122"/>
                        <a:ea typeface="微软雅黑" pitchFamily="34" charset="-122"/>
                        <a:cs typeface="宋体"/>
                      </a:endParaRPr>
                    </a:p>
                  </a:txBody>
                  <a:tcPr marL="57022" marR="57022" marT="0" marB="0" anchor="ctr"/>
                </a:tc>
                <a:tc>
                  <a:txBody>
                    <a:bodyPr/>
                    <a:lstStyle/>
                    <a:p>
                      <a:pPr algn="just">
                        <a:lnSpc>
                          <a:spcPct val="150000"/>
                        </a:lnSpc>
                        <a:spcAft>
                          <a:spcPts val="0"/>
                        </a:spcAft>
                      </a:pPr>
                      <a:r>
                        <a:rPr lang="en-US" sz="1800" kern="100">
                          <a:effectLst/>
                          <a:latin typeface="微软雅黑" pitchFamily="34" charset="-122"/>
                          <a:ea typeface="微软雅黑" pitchFamily="34" charset="-122"/>
                        </a:rPr>
                        <a:t>fit</a:t>
                      </a:r>
                      <a:r>
                        <a:rPr lang="zh-CN" sz="1800" kern="100">
                          <a:effectLst/>
                          <a:latin typeface="微软雅黑" pitchFamily="34" charset="-122"/>
                          <a:ea typeface="微软雅黑" pitchFamily="34" charset="-122"/>
                        </a:rPr>
                        <a:t>方法主要用于训练算法。该方法可接收用于有监督学习的训练集及其标签两个参数，也可以接收用于无监督学习的数据。</a:t>
                      </a:r>
                      <a:endParaRPr lang="zh-CN" sz="1800" kern="10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1"/>
                  </a:ext>
                </a:extLst>
              </a:tr>
              <a:tr h="900010">
                <a:tc>
                  <a:txBody>
                    <a:bodyPr/>
                    <a:lstStyle/>
                    <a:p>
                      <a:pPr algn="ctr">
                        <a:lnSpc>
                          <a:spcPct val="150000"/>
                        </a:lnSpc>
                        <a:spcAft>
                          <a:spcPts val="0"/>
                        </a:spcAft>
                      </a:pPr>
                      <a:r>
                        <a:rPr lang="en-US" sz="1800" b="0" kern="100" dirty="0">
                          <a:effectLst/>
                          <a:latin typeface="微软雅黑" pitchFamily="34" charset="-122"/>
                          <a:ea typeface="微软雅黑" pitchFamily="34" charset="-122"/>
                        </a:rPr>
                        <a:t>predict</a:t>
                      </a:r>
                      <a:endParaRPr lang="zh-CN" sz="1800" b="0" kern="100" dirty="0">
                        <a:effectLst/>
                        <a:latin typeface="微软雅黑" pitchFamily="34" charset="-122"/>
                        <a:ea typeface="微软雅黑" pitchFamily="34" charset="-122"/>
                        <a:cs typeface="宋体"/>
                      </a:endParaRPr>
                    </a:p>
                  </a:txBody>
                  <a:tcPr marL="57022" marR="57022" marT="0" marB="0" anchor="ctr"/>
                </a:tc>
                <a:tc>
                  <a:txBody>
                    <a:bodyPr/>
                    <a:lstStyle/>
                    <a:p>
                      <a:pPr algn="just">
                        <a:lnSpc>
                          <a:spcPct val="150000"/>
                        </a:lnSpc>
                        <a:spcAft>
                          <a:spcPts val="0"/>
                        </a:spcAft>
                      </a:pPr>
                      <a:r>
                        <a:rPr lang="en-US" sz="1800" kern="100" dirty="0">
                          <a:effectLst/>
                          <a:latin typeface="微软雅黑" pitchFamily="34" charset="-122"/>
                          <a:ea typeface="微软雅黑" pitchFamily="34" charset="-122"/>
                        </a:rPr>
                        <a:t>predict</a:t>
                      </a:r>
                      <a:r>
                        <a:rPr lang="zh-CN" sz="1800" kern="100" dirty="0">
                          <a:effectLst/>
                          <a:latin typeface="微软雅黑" pitchFamily="34" charset="-122"/>
                          <a:ea typeface="微软雅黑" pitchFamily="34" charset="-122"/>
                        </a:rPr>
                        <a:t>用于预测有监督学习的测试集标签，亦可以用于划分传入数据的类别。</a:t>
                      </a:r>
                      <a:endParaRPr lang="zh-CN" sz="1800" kern="100" dirty="0">
                        <a:effectLst/>
                        <a:latin typeface="微软雅黑" pitchFamily="34" charset="-122"/>
                        <a:ea typeface="微软雅黑" pitchFamily="34" charset="-122"/>
                        <a:cs typeface="宋体"/>
                      </a:endParaRPr>
                    </a:p>
                  </a:txBody>
                  <a:tcPr marL="57022" marR="57022"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1FEB1925-DE33-4D8E-B1CA-311FAC05258D}"/>
              </a:ext>
            </a:extLst>
          </p:cNvPr>
          <p:cNvSpPr>
            <a:spLocks noGrp="1"/>
          </p:cNvSpPr>
          <p:nvPr>
            <p:ph idx="1"/>
          </p:nvPr>
        </p:nvSpPr>
        <p:spPr>
          <a:xfrm>
            <a:off x="423863" y="1754188"/>
            <a:ext cx="11277600" cy="4370387"/>
          </a:xfrm>
        </p:spPr>
        <p:txBody>
          <a:bodyPr/>
          <a:lstStyle/>
          <a:p>
            <a:pPr marL="361950" indent="-361950"/>
            <a:r>
              <a:rPr lang="zh-CN" altLang="zh-CN"/>
              <a:t>聚类评价的标准是组内的对象相互之间是相似的（相关的），而不同组中的对象是不同的（不相关的）。即组内的相似性越大，组间差别越大，聚类效果就越好。</a:t>
            </a:r>
            <a:r>
              <a:rPr lang="en-US" altLang="zh-CN"/>
              <a:t>sklearn</a:t>
            </a:r>
            <a:r>
              <a:rPr lang="zh-CN" altLang="zh-CN"/>
              <a:t>的</a:t>
            </a:r>
            <a:r>
              <a:rPr lang="en-US" altLang="zh-CN"/>
              <a:t>metrics</a:t>
            </a:r>
            <a:r>
              <a:rPr lang="zh-CN" altLang="zh-CN"/>
              <a:t>模块提供的聚类模型评价指标</a:t>
            </a:r>
            <a:r>
              <a:rPr lang="zh-CN" altLang="en-US"/>
              <a:t>。</a:t>
            </a:r>
          </a:p>
        </p:txBody>
      </p:sp>
      <p:sp>
        <p:nvSpPr>
          <p:cNvPr id="28675" name="标题 2">
            <a:extLst>
              <a:ext uri="{FF2B5EF4-FFF2-40B4-BE49-F238E27FC236}">
                <a16:creationId xmlns:a16="http://schemas.microsoft.com/office/drawing/2014/main" id="{D810CA4F-D31E-47EA-BFCB-5AFCF3CBD94B}"/>
              </a:ext>
            </a:extLst>
          </p:cNvPr>
          <p:cNvSpPr>
            <a:spLocks noGrp="1"/>
          </p:cNvSpPr>
          <p:nvPr>
            <p:ph type="title"/>
          </p:nvPr>
        </p:nvSpPr>
        <p:spPr/>
        <p:txBody>
          <a:bodyPr/>
          <a:lstStyle/>
          <a:p>
            <a:r>
              <a:rPr lang="zh-CN" altLang="en-US"/>
              <a:t>评价聚类模型</a:t>
            </a:r>
          </a:p>
        </p:txBody>
      </p:sp>
      <p:sp>
        <p:nvSpPr>
          <p:cNvPr id="28676" name="内容占位符 3">
            <a:extLst>
              <a:ext uri="{FF2B5EF4-FFF2-40B4-BE49-F238E27FC236}">
                <a16:creationId xmlns:a16="http://schemas.microsoft.com/office/drawing/2014/main" id="{3A9850CC-69EB-465B-B9B0-55D349FA19AB}"/>
              </a:ext>
            </a:extLst>
          </p:cNvPr>
          <p:cNvSpPr>
            <a:spLocks noGrp="1"/>
          </p:cNvSpPr>
          <p:nvPr>
            <p:ph idx="10"/>
          </p:nvPr>
        </p:nvSpPr>
        <p:spPr/>
        <p:txBody>
          <a:bodyPr/>
          <a:lstStyle/>
          <a:p>
            <a:r>
              <a:rPr altLang="zh-CN" b="1"/>
              <a:t>聚类模型评价指标</a:t>
            </a:r>
            <a:endParaRPr b="1"/>
          </a:p>
        </p:txBody>
      </p:sp>
      <p:graphicFrame>
        <p:nvGraphicFramePr>
          <p:cNvPr id="8" name="表格 7">
            <a:extLst>
              <a:ext uri="{FF2B5EF4-FFF2-40B4-BE49-F238E27FC236}">
                <a16:creationId xmlns:a16="http://schemas.microsoft.com/office/drawing/2014/main" id="{E9C20E51-D4EC-4417-9C12-E86CA1DE5921}"/>
              </a:ext>
            </a:extLst>
          </p:cNvPr>
          <p:cNvGraphicFramePr>
            <a:graphicFrameLocks noGrp="1"/>
          </p:cNvGraphicFramePr>
          <p:nvPr>
            <p:extLst>
              <p:ext uri="{D42A27DB-BD31-4B8C-83A1-F6EECF244321}">
                <p14:modId xmlns:p14="http://schemas.microsoft.com/office/powerpoint/2010/main" val="388699821"/>
              </p:ext>
            </p:extLst>
          </p:nvPr>
        </p:nvGraphicFramePr>
        <p:xfrm>
          <a:off x="407256" y="2946400"/>
          <a:ext cx="8919401" cy="3024189"/>
        </p:xfrm>
        <a:graphic>
          <a:graphicData uri="http://schemas.openxmlformats.org/drawingml/2006/table">
            <a:tbl>
              <a:tblPr firstRow="1" bandRow="1">
                <a:tableStyleId>{5C22544A-7EE6-4342-B048-85BDC9FD1C3A}</a:tableStyleId>
              </a:tblPr>
              <a:tblGrid>
                <a:gridCol w="3204401">
                  <a:extLst>
                    <a:ext uri="{9D8B030D-6E8A-4147-A177-3AD203B41FA5}">
                      <a16:colId xmlns:a16="http://schemas.microsoft.com/office/drawing/2014/main" val="20000"/>
                    </a:ext>
                  </a:extLst>
                </a:gridCol>
                <a:gridCol w="864705">
                  <a:extLst>
                    <a:ext uri="{9D8B030D-6E8A-4147-A177-3AD203B41FA5}">
                      <a16:colId xmlns:a16="http://schemas.microsoft.com/office/drawing/2014/main" val="20001"/>
                    </a:ext>
                  </a:extLst>
                </a:gridCol>
                <a:gridCol w="1510747">
                  <a:extLst>
                    <a:ext uri="{9D8B030D-6E8A-4147-A177-3AD203B41FA5}">
                      <a16:colId xmlns:a16="http://schemas.microsoft.com/office/drawing/2014/main" val="20002"/>
                    </a:ext>
                  </a:extLst>
                </a:gridCol>
                <a:gridCol w="3339548">
                  <a:extLst>
                    <a:ext uri="{9D8B030D-6E8A-4147-A177-3AD203B41FA5}">
                      <a16:colId xmlns:a16="http://schemas.microsoft.com/office/drawing/2014/main" val="20003"/>
                    </a:ext>
                  </a:extLst>
                </a:gridCol>
              </a:tblGrid>
              <a:tr h="432027">
                <a:tc>
                  <a:txBody>
                    <a:bodyPr/>
                    <a:lstStyle/>
                    <a:p>
                      <a:pPr algn="ctr">
                        <a:spcAft>
                          <a:spcPts val="0"/>
                        </a:spcAft>
                      </a:pPr>
                      <a:r>
                        <a:rPr lang="zh-CN" sz="1800" kern="10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真实值</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最佳值</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dirty="0" err="1">
                          <a:effectLst/>
                          <a:latin typeface="微软雅黑" pitchFamily="34" charset="-122"/>
                          <a:ea typeface="微软雅黑" pitchFamily="34" charset="-122"/>
                        </a:rPr>
                        <a:t>sklearn</a:t>
                      </a:r>
                      <a:r>
                        <a:rPr lang="zh-CN" sz="1800" kern="100" dirty="0">
                          <a:effectLst/>
                          <a:latin typeface="微软雅黑" pitchFamily="34" charset="-122"/>
                          <a:ea typeface="微软雅黑" pitchFamily="34" charset="-122"/>
                        </a:rPr>
                        <a:t>函数</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0"/>
                  </a:ext>
                </a:extLst>
              </a:tr>
              <a:tr h="432027">
                <a:tc>
                  <a:txBody>
                    <a:bodyPr/>
                    <a:lstStyle/>
                    <a:p>
                      <a:pPr algn="ctr">
                        <a:spcAft>
                          <a:spcPts val="0"/>
                        </a:spcAft>
                      </a:pPr>
                      <a:r>
                        <a:rPr lang="en-US" sz="1800" kern="100">
                          <a:effectLst/>
                          <a:latin typeface="微软雅黑" pitchFamily="34" charset="-122"/>
                          <a:ea typeface="微软雅黑" pitchFamily="34" charset="-122"/>
                        </a:rPr>
                        <a:t>ARI</a:t>
                      </a:r>
                      <a:r>
                        <a:rPr lang="zh-CN" sz="1800" kern="100">
                          <a:effectLst/>
                          <a:latin typeface="微软雅黑" pitchFamily="34" charset="-122"/>
                          <a:ea typeface="微软雅黑" pitchFamily="34" charset="-122"/>
                        </a:rPr>
                        <a:t>评价法（兰德系数）</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adjusted_rand_score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1"/>
                  </a:ext>
                </a:extLst>
              </a:tr>
              <a:tr h="432027">
                <a:tc>
                  <a:txBody>
                    <a:bodyPr/>
                    <a:lstStyle/>
                    <a:p>
                      <a:pPr algn="ctr">
                        <a:spcAft>
                          <a:spcPts val="0"/>
                        </a:spcAft>
                      </a:pPr>
                      <a:r>
                        <a:rPr lang="en-US" sz="1800" kern="100">
                          <a:effectLst/>
                          <a:latin typeface="微软雅黑" pitchFamily="34" charset="-122"/>
                          <a:ea typeface="微软雅黑" pitchFamily="34" charset="-122"/>
                        </a:rPr>
                        <a:t>AMI</a:t>
                      </a:r>
                      <a:r>
                        <a:rPr lang="zh-CN" sz="1800" kern="100">
                          <a:effectLst/>
                          <a:latin typeface="微软雅黑" pitchFamily="34" charset="-122"/>
                          <a:ea typeface="微软雅黑" pitchFamily="34" charset="-122"/>
                        </a:rPr>
                        <a:t>评价法（互信息）</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adjusted_mutual_info_score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2"/>
                  </a:ext>
                </a:extLst>
              </a:tr>
              <a:tr h="432027">
                <a:tc>
                  <a:txBody>
                    <a:bodyPr/>
                    <a:lstStyle/>
                    <a:p>
                      <a:pPr algn="ctr">
                        <a:spcAft>
                          <a:spcPts val="0"/>
                        </a:spcAft>
                      </a:pPr>
                      <a:r>
                        <a:rPr lang="en-US" sz="1800" kern="100" dirty="0">
                          <a:effectLst/>
                          <a:latin typeface="微软雅黑" pitchFamily="34" charset="-122"/>
                          <a:ea typeface="微软雅黑" pitchFamily="34" charset="-122"/>
                        </a:rPr>
                        <a:t>V-measure</a:t>
                      </a:r>
                      <a:r>
                        <a:rPr lang="zh-CN" sz="1800" kern="100" dirty="0">
                          <a:effectLst/>
                          <a:latin typeface="微软雅黑" pitchFamily="34" charset="-122"/>
                          <a:ea typeface="微软雅黑" pitchFamily="34" charset="-122"/>
                        </a:rPr>
                        <a:t>评分</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dirty="0" err="1">
                          <a:effectLst/>
                          <a:latin typeface="微软雅黑" pitchFamily="34" charset="-122"/>
                          <a:ea typeface="微软雅黑" pitchFamily="34" charset="-122"/>
                        </a:rPr>
                        <a:t>completeness_score</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3"/>
                  </a:ext>
                </a:extLst>
              </a:tr>
              <a:tr h="432027">
                <a:tc>
                  <a:txBody>
                    <a:bodyPr/>
                    <a:lstStyle/>
                    <a:p>
                      <a:pPr algn="ctr">
                        <a:spcAft>
                          <a:spcPts val="0"/>
                        </a:spcAft>
                      </a:pPr>
                      <a:r>
                        <a:rPr lang="en-US" sz="1800" kern="100">
                          <a:effectLst/>
                          <a:latin typeface="微软雅黑" pitchFamily="34" charset="-122"/>
                          <a:ea typeface="微软雅黑" pitchFamily="34" charset="-122"/>
                        </a:rPr>
                        <a:t>FMI</a:t>
                      </a:r>
                      <a:r>
                        <a:rPr lang="zh-CN" sz="1800" kern="100">
                          <a:effectLst/>
                          <a:latin typeface="微软雅黑" pitchFamily="34" charset="-122"/>
                          <a:ea typeface="微软雅黑" pitchFamily="34" charset="-122"/>
                        </a:rPr>
                        <a:t>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fowlkes_mallows_score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4"/>
                  </a:ext>
                </a:extLst>
              </a:tr>
              <a:tr h="432027">
                <a:tc>
                  <a:txBody>
                    <a:bodyPr/>
                    <a:lstStyle/>
                    <a:p>
                      <a:pPr algn="ctr">
                        <a:spcAft>
                          <a:spcPts val="0"/>
                        </a:spcAft>
                      </a:pPr>
                      <a:r>
                        <a:rPr lang="zh-CN" sz="1800" kern="100">
                          <a:effectLst/>
                          <a:latin typeface="微软雅黑" pitchFamily="34" charset="-122"/>
                          <a:ea typeface="微软雅黑" pitchFamily="34" charset="-122"/>
                        </a:rPr>
                        <a:t>轮廓系数评价法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不需要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畸变程度最大</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a:effectLst/>
                          <a:latin typeface="微软雅黑" pitchFamily="34" charset="-122"/>
                          <a:ea typeface="微软雅黑" pitchFamily="34" charset="-122"/>
                        </a:rPr>
                        <a:t>silhouette_score</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5"/>
                  </a:ext>
                </a:extLst>
              </a:tr>
              <a:tr h="432027">
                <a:tc>
                  <a:txBody>
                    <a:bodyPr/>
                    <a:lstStyle/>
                    <a:p>
                      <a:pPr algn="ctr">
                        <a:spcAft>
                          <a:spcPts val="0"/>
                        </a:spcAft>
                      </a:pPr>
                      <a:r>
                        <a:rPr lang="en-US" sz="1800" kern="100">
                          <a:effectLst/>
                          <a:latin typeface="微软雅黑" pitchFamily="34" charset="-122"/>
                          <a:ea typeface="微软雅黑" pitchFamily="34" charset="-122"/>
                        </a:rPr>
                        <a:t>Calinski-Harabasz</a:t>
                      </a:r>
                      <a:r>
                        <a:rPr lang="zh-CN" sz="1800" kern="100">
                          <a:effectLst/>
                          <a:latin typeface="微软雅黑" pitchFamily="34" charset="-122"/>
                          <a:ea typeface="微软雅黑" pitchFamily="34" charset="-122"/>
                        </a:rPr>
                        <a:t>指数评价法</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不需要</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100">
                          <a:effectLst/>
                          <a:latin typeface="微软雅黑" pitchFamily="34" charset="-122"/>
                          <a:ea typeface="微软雅黑" pitchFamily="34" charset="-122"/>
                        </a:rPr>
                        <a:t>相较最大</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100" dirty="0" err="1">
                          <a:effectLst/>
                          <a:latin typeface="微软雅黑" pitchFamily="34" charset="-122"/>
                          <a:ea typeface="微软雅黑" pitchFamily="34" charset="-122"/>
                        </a:rPr>
                        <a:t>calinski_harabaz_score</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5F8F87FD-B3C5-4E75-BEA7-A4622BB59036}"/>
              </a:ext>
            </a:extLst>
          </p:cNvPr>
          <p:cNvSpPr>
            <a:spLocks noGrp="1"/>
          </p:cNvSpPr>
          <p:nvPr>
            <p:ph idx="1"/>
          </p:nvPr>
        </p:nvSpPr>
        <p:spPr>
          <a:xfrm>
            <a:off x="423863" y="1754188"/>
            <a:ext cx="11277600" cy="4370387"/>
          </a:xfrm>
        </p:spPr>
        <p:txBody>
          <a:bodyPr/>
          <a:lstStyle/>
          <a:p>
            <a:pPr marL="361950" indent="-361950"/>
            <a:r>
              <a:rPr lang="zh-CN" altLang="en-US"/>
              <a:t>上表</a:t>
            </a:r>
            <a:r>
              <a:rPr lang="zh-CN" altLang="zh-CN"/>
              <a:t>总共列出了</a:t>
            </a:r>
            <a:r>
              <a:rPr lang="en-US" altLang="zh-CN"/>
              <a:t>6</a:t>
            </a:r>
            <a:r>
              <a:rPr lang="zh-CN" altLang="zh-CN"/>
              <a:t>种评价的方法，其中前</a:t>
            </a:r>
            <a:r>
              <a:rPr lang="en-US" altLang="zh-CN"/>
              <a:t>4</a:t>
            </a:r>
            <a:r>
              <a:rPr lang="zh-CN" altLang="zh-CN"/>
              <a:t>种方法均需要真实值的配合才能够评价聚类算法的优劣，后</a:t>
            </a:r>
            <a:r>
              <a:rPr lang="en-US" altLang="zh-CN"/>
              <a:t>2</a:t>
            </a:r>
            <a:r>
              <a:rPr lang="zh-CN" altLang="zh-CN"/>
              <a:t>种则不需要真实值的配合。但是前</a:t>
            </a:r>
            <a:r>
              <a:rPr lang="en-US" altLang="zh-CN"/>
              <a:t>4</a:t>
            </a:r>
            <a:r>
              <a:rPr lang="zh-CN" altLang="zh-CN"/>
              <a:t>种方法评价的效果更具有说服力，并且在实际运行的过程中在有真实值做参考的情况下，聚类方法的评价可以等同于分类算法的评价。</a:t>
            </a:r>
          </a:p>
          <a:p>
            <a:pPr marL="361950" indent="-361950"/>
            <a:r>
              <a:rPr lang="zh-CN" altLang="zh-CN"/>
              <a:t>除了轮廓系数以外的评价方法，在不考虑业务场景的情况下都是得分越高，其效果越好，最高分值均为</a:t>
            </a:r>
            <a:r>
              <a:rPr lang="en-US" altLang="zh-CN"/>
              <a:t>1</a:t>
            </a:r>
            <a:r>
              <a:rPr lang="zh-CN" altLang="zh-CN"/>
              <a:t>。而轮廓系数则需要判断不同类别数目的情况下其轮廓系数的走势，寻找最优的聚类数目。</a:t>
            </a:r>
            <a:endParaRPr lang="en-US" altLang="zh-CN"/>
          </a:p>
          <a:p>
            <a:pPr marL="361950" indent="-361950"/>
            <a:r>
              <a:rPr lang="zh-CN" altLang="zh-CN"/>
              <a:t>在具备真实值作为参考的情况下，几种方法均可以很好地评估聚类模型。在没有真实值作为参考的时候，轮廓系数评价方法和</a:t>
            </a:r>
            <a:r>
              <a:rPr lang="en-US" altLang="zh-CN"/>
              <a:t>Calinski-Harabasz</a:t>
            </a:r>
            <a:r>
              <a:rPr lang="zh-CN" altLang="zh-CN"/>
              <a:t>指数评价方法可以结合使用。</a:t>
            </a:r>
            <a:endParaRPr lang="zh-CN" altLang="en-US"/>
          </a:p>
        </p:txBody>
      </p:sp>
      <p:sp>
        <p:nvSpPr>
          <p:cNvPr id="29699" name="标题 2">
            <a:extLst>
              <a:ext uri="{FF2B5EF4-FFF2-40B4-BE49-F238E27FC236}">
                <a16:creationId xmlns:a16="http://schemas.microsoft.com/office/drawing/2014/main" id="{29AEB260-E3A5-4BC4-ACF2-058CBFC11422}"/>
              </a:ext>
            </a:extLst>
          </p:cNvPr>
          <p:cNvSpPr>
            <a:spLocks noGrp="1"/>
          </p:cNvSpPr>
          <p:nvPr>
            <p:ph type="title"/>
          </p:nvPr>
        </p:nvSpPr>
        <p:spPr/>
        <p:txBody>
          <a:bodyPr/>
          <a:lstStyle/>
          <a:p>
            <a:r>
              <a:rPr lang="zh-CN" altLang="en-US"/>
              <a:t>评价聚类模型</a:t>
            </a:r>
          </a:p>
        </p:txBody>
      </p:sp>
      <p:sp>
        <p:nvSpPr>
          <p:cNvPr id="29700" name="内容占位符 3">
            <a:extLst>
              <a:ext uri="{FF2B5EF4-FFF2-40B4-BE49-F238E27FC236}">
                <a16:creationId xmlns:a16="http://schemas.microsoft.com/office/drawing/2014/main" id="{51DAAC91-B0A7-4E57-AC2D-AE2FF3C85971}"/>
              </a:ext>
            </a:extLst>
          </p:cNvPr>
          <p:cNvSpPr>
            <a:spLocks noGrp="1"/>
          </p:cNvSpPr>
          <p:nvPr>
            <p:ph idx="10"/>
          </p:nvPr>
        </p:nvSpPr>
        <p:spPr/>
        <p:txBody>
          <a:bodyPr/>
          <a:lstStyle/>
          <a:p>
            <a:r>
              <a:rPr altLang="zh-CN" b="1"/>
              <a:t>聚类模型评价指标</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86DE9923-E774-4482-870D-1B51C43F32B7}"/>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741F134-E572-4AE3-9CC9-E4EF7E6D5720}"/>
              </a:ext>
            </a:extLst>
          </p:cNvPr>
          <p:cNvSpPr>
            <a:spLocks noChangeShapeType="1"/>
          </p:cNvSpPr>
          <p:nvPr/>
        </p:nvSpPr>
        <p:spPr bwMode="auto">
          <a:xfrm>
            <a:off x="2649538" y="16732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1BA57ED5-6490-4FA2-8FF9-1E36BC5A5855}"/>
              </a:ext>
            </a:extLst>
          </p:cNvPr>
          <p:cNvSpPr>
            <a:spLocks noChangeArrowheads="1"/>
          </p:cNvSpPr>
          <p:nvPr/>
        </p:nvSpPr>
        <p:spPr bwMode="auto">
          <a:xfrm>
            <a:off x="2904947" y="13850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463A071D-18DA-489F-85C6-FDBBBC2665E6}"/>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11274" name="标题 3">
            <a:extLst>
              <a:ext uri="{FF2B5EF4-FFF2-40B4-BE49-F238E27FC236}">
                <a16:creationId xmlns:a16="http://schemas.microsoft.com/office/drawing/2014/main" id="{DAC64EDF-8908-4D15-B399-401F1B3181C2}"/>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A596B46E-E97D-4D3F-86FB-7BEAFCFFBDB7}"/>
              </a:ext>
            </a:extLst>
          </p:cNvPr>
          <p:cNvSpPr>
            <a:spLocks noChangeArrowheads="1"/>
          </p:cNvSpPr>
          <p:nvPr/>
        </p:nvSpPr>
        <p:spPr bwMode="auto">
          <a:xfrm>
            <a:off x="4000531" y="13130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8A758652-1B02-45EA-A60B-D480204C60BE}"/>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03352BE4-85F4-46FF-BF3C-239BD19D3B75}"/>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F1D68AC3-AAD1-46BA-8D5B-BE80328F3057}"/>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3A31AAB1-0E68-4361-8639-9D2E70584215}"/>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BD682E97-051C-4C05-9F73-92C1A013714F}"/>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hlinkClick r:id="rId5" action="ppaction://hlinksldjump"/>
            <a:extLst>
              <a:ext uri="{FF2B5EF4-FFF2-40B4-BE49-F238E27FC236}">
                <a16:creationId xmlns:a16="http://schemas.microsoft.com/office/drawing/2014/main" id="{7BD005C0-D586-45BE-8298-8905F51EAB12}"/>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0B6EF672-4A5D-4682-BBF5-0C31210CD0C1}"/>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EE61BA9D-0A03-4BA4-B095-AE653D2856AD}"/>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5E97F57C-B79F-4EC1-AFBD-97079D6D6583}"/>
              </a:ext>
            </a:extLst>
          </p:cNvPr>
          <p:cNvSpPr>
            <a:spLocks noChangeShapeType="1"/>
          </p:cNvSpPr>
          <p:nvPr/>
        </p:nvSpPr>
        <p:spPr bwMode="auto">
          <a:xfrm>
            <a:off x="2662238" y="3646488"/>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AC421272-60BE-4F16-AF2B-A2C896DC4452}"/>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D16ADF37-C02A-4D43-8226-2B0B60E43F25}"/>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30730" name="标题 3">
            <a:extLst>
              <a:ext uri="{FF2B5EF4-FFF2-40B4-BE49-F238E27FC236}">
                <a16:creationId xmlns:a16="http://schemas.microsoft.com/office/drawing/2014/main" id="{CA60F239-AD74-4967-805B-85E03BDE7CE3}"/>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477EF101-0B3B-48B8-A9C0-972BEF8E3608}"/>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ABAA399E-DB4A-42F1-AF5A-CA6598AA7A6C}"/>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9FF9E822-7709-469F-94DC-FD8F1EC42B67}"/>
              </a:ext>
            </a:extLst>
          </p:cNvPr>
          <p:cNvSpPr>
            <a:spLocks noChangeArrowheads="1"/>
          </p:cNvSpPr>
          <p:nvPr/>
        </p:nvSpPr>
        <p:spPr bwMode="auto">
          <a:xfrm>
            <a:off x="4012450" y="33052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2488661D-2154-424A-9F7D-2105A35E64BF}"/>
              </a:ext>
            </a:extLst>
          </p:cNvPr>
          <p:cNvSpPr>
            <a:spLocks noChangeArrowheads="1"/>
          </p:cNvSpPr>
          <p:nvPr/>
        </p:nvSpPr>
        <p:spPr bwMode="auto">
          <a:xfrm>
            <a:off x="2928857" y="33232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07846FAE-84A5-4729-8AE6-71257A50A0DF}"/>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FAD825AA-E767-4BAD-974D-3A99F088EEE1}"/>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E0DF0D74-CAE1-4CC7-84CD-5E3CA5F9BF80}"/>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E7C3D776-5FFC-4A46-AFE5-FFDDBEB83DA1}"/>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F3CEB041-0B8D-46EE-A03F-F89513CE5F0A}"/>
              </a:ext>
            </a:extLst>
          </p:cNvPr>
          <p:cNvSpPr>
            <a:spLocks noGrp="1"/>
          </p:cNvSpPr>
          <p:nvPr>
            <p:ph idx="1"/>
          </p:nvPr>
        </p:nvSpPr>
        <p:spPr>
          <a:xfrm>
            <a:off x="423863" y="1754188"/>
            <a:ext cx="5891212" cy="4370387"/>
          </a:xfrm>
        </p:spPr>
        <p:txBody>
          <a:bodyPr/>
          <a:lstStyle/>
          <a:p>
            <a:pPr marL="361950" indent="-361950"/>
            <a:r>
              <a:rPr lang="zh-CN" altLang="en-US"/>
              <a:t>在数据分析领域，分类算法有很多，其原理千差万别，有基于样本距离的最近邻算法，有基于特征信息熵的决策树，有基于</a:t>
            </a:r>
            <a:r>
              <a:rPr lang="en-US" altLang="zh-CN"/>
              <a:t>bagging</a:t>
            </a:r>
            <a:r>
              <a:rPr lang="zh-CN" altLang="en-US"/>
              <a:t>的随机森林，有基于</a:t>
            </a:r>
            <a:r>
              <a:rPr lang="en-US" altLang="zh-CN"/>
              <a:t>boosting</a:t>
            </a:r>
            <a:r>
              <a:rPr lang="zh-CN" altLang="en-US"/>
              <a:t>的梯度提升分类树，但其实现的过程相差不大。过程如图所示。</a:t>
            </a:r>
          </a:p>
        </p:txBody>
      </p:sp>
      <p:sp>
        <p:nvSpPr>
          <p:cNvPr id="31747" name="标题 2">
            <a:extLst>
              <a:ext uri="{FF2B5EF4-FFF2-40B4-BE49-F238E27FC236}">
                <a16:creationId xmlns:a16="http://schemas.microsoft.com/office/drawing/2014/main" id="{B6A50068-0880-47E1-B5CD-EF5B904DA0BF}"/>
              </a:ext>
            </a:extLst>
          </p:cNvPr>
          <p:cNvSpPr>
            <a:spLocks noGrp="1"/>
          </p:cNvSpPr>
          <p:nvPr>
            <p:ph type="title"/>
          </p:nvPr>
        </p:nvSpPr>
        <p:spPr/>
        <p:txBody>
          <a:bodyPr/>
          <a:lstStyle/>
          <a:p>
            <a:r>
              <a:rPr lang="zh-CN" altLang="en-US"/>
              <a:t>使用</a:t>
            </a:r>
            <a:r>
              <a:rPr lang="en-US" altLang="zh-CN"/>
              <a:t>sklearn</a:t>
            </a:r>
            <a:r>
              <a:rPr lang="zh-CN" altLang="en-US"/>
              <a:t>估计器构建分类模型</a:t>
            </a:r>
          </a:p>
        </p:txBody>
      </p:sp>
      <p:sp>
        <p:nvSpPr>
          <p:cNvPr id="31748" name="内容占位符 3">
            <a:extLst>
              <a:ext uri="{FF2B5EF4-FFF2-40B4-BE49-F238E27FC236}">
                <a16:creationId xmlns:a16="http://schemas.microsoft.com/office/drawing/2014/main" id="{FD0A5F30-73DC-4D09-907F-748A66E52C82}"/>
              </a:ext>
            </a:extLst>
          </p:cNvPr>
          <p:cNvSpPr>
            <a:spLocks noGrp="1"/>
          </p:cNvSpPr>
          <p:nvPr>
            <p:ph idx="10"/>
          </p:nvPr>
        </p:nvSpPr>
        <p:spPr/>
        <p:txBody>
          <a:bodyPr/>
          <a:lstStyle/>
          <a:p>
            <a:r>
              <a:rPr b="1"/>
              <a:t>分类算法的实现过程</a:t>
            </a:r>
          </a:p>
        </p:txBody>
      </p:sp>
      <p:pic>
        <p:nvPicPr>
          <p:cNvPr id="31749" name="Picture 2">
            <a:extLst>
              <a:ext uri="{FF2B5EF4-FFF2-40B4-BE49-F238E27FC236}">
                <a16:creationId xmlns:a16="http://schemas.microsoft.com/office/drawing/2014/main" id="{BA682102-4374-48D1-B59B-F2616D350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1817178"/>
            <a:ext cx="3648834" cy="3913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B66705B1-113F-4D47-8700-C608449AD836}"/>
              </a:ext>
            </a:extLst>
          </p:cNvPr>
          <p:cNvSpPr>
            <a:spLocks noGrp="1"/>
          </p:cNvSpPr>
          <p:nvPr>
            <p:ph idx="1"/>
          </p:nvPr>
        </p:nvSpPr>
        <p:spPr/>
        <p:txBody>
          <a:bodyPr/>
          <a:lstStyle/>
          <a:p>
            <a:pPr marL="361950" indent="-361950"/>
            <a:r>
              <a:rPr lang="en-US" altLang="zh-CN"/>
              <a:t>sklearn</a:t>
            </a:r>
            <a:r>
              <a:rPr lang="zh-CN" altLang="zh-CN"/>
              <a:t>中提供的分类算法非常多，分别存在于不同的模块中。常用的分类算法如</a:t>
            </a:r>
            <a:r>
              <a:rPr lang="zh-CN" altLang="en-US"/>
              <a:t>下表</a:t>
            </a:r>
            <a:r>
              <a:rPr lang="zh-CN" altLang="zh-CN"/>
              <a:t>所示。</a:t>
            </a:r>
            <a:endParaRPr lang="zh-CN" altLang="en-US"/>
          </a:p>
        </p:txBody>
      </p:sp>
      <p:sp>
        <p:nvSpPr>
          <p:cNvPr id="32771" name="标题 2">
            <a:extLst>
              <a:ext uri="{FF2B5EF4-FFF2-40B4-BE49-F238E27FC236}">
                <a16:creationId xmlns:a16="http://schemas.microsoft.com/office/drawing/2014/main" id="{4FC0E441-19B1-47CB-9CC2-5A607285D05E}"/>
              </a:ext>
            </a:extLst>
          </p:cNvPr>
          <p:cNvSpPr>
            <a:spLocks noGrp="1"/>
          </p:cNvSpPr>
          <p:nvPr>
            <p:ph type="title"/>
          </p:nvPr>
        </p:nvSpPr>
        <p:spPr/>
        <p:txBody>
          <a:bodyPr/>
          <a:lstStyle/>
          <a:p>
            <a:r>
              <a:rPr lang="zh-CN" altLang="en-US"/>
              <a:t>使用</a:t>
            </a:r>
            <a:r>
              <a:rPr lang="en-US" altLang="zh-CN"/>
              <a:t>sklearn</a:t>
            </a:r>
            <a:r>
              <a:rPr lang="zh-CN" altLang="en-US"/>
              <a:t>估计器构建分类模型</a:t>
            </a:r>
          </a:p>
        </p:txBody>
      </p:sp>
      <p:sp>
        <p:nvSpPr>
          <p:cNvPr id="32772" name="内容占位符 3">
            <a:extLst>
              <a:ext uri="{FF2B5EF4-FFF2-40B4-BE49-F238E27FC236}">
                <a16:creationId xmlns:a16="http://schemas.microsoft.com/office/drawing/2014/main" id="{0DF946A7-3C33-44BF-802B-E91A6700FE95}"/>
              </a:ext>
            </a:extLst>
          </p:cNvPr>
          <p:cNvSpPr>
            <a:spLocks noGrp="1"/>
          </p:cNvSpPr>
          <p:nvPr>
            <p:ph idx="10"/>
          </p:nvPr>
        </p:nvSpPr>
        <p:spPr/>
        <p:txBody>
          <a:bodyPr/>
          <a:lstStyle/>
          <a:p>
            <a:r>
              <a:rPr lang="en-US" altLang="zh-CN" b="1"/>
              <a:t>sklearn</a:t>
            </a:r>
            <a:r>
              <a:rPr altLang="zh-CN" b="1"/>
              <a:t>库常用分类算法函数</a:t>
            </a:r>
            <a:endParaRPr b="1"/>
          </a:p>
        </p:txBody>
      </p:sp>
      <p:graphicFrame>
        <p:nvGraphicFramePr>
          <p:cNvPr id="6" name="表格 5">
            <a:extLst>
              <a:ext uri="{FF2B5EF4-FFF2-40B4-BE49-F238E27FC236}">
                <a16:creationId xmlns:a16="http://schemas.microsoft.com/office/drawing/2014/main" id="{605B100C-E45B-4702-8269-5168E1D1C972}"/>
              </a:ext>
            </a:extLst>
          </p:cNvPr>
          <p:cNvGraphicFramePr>
            <a:graphicFrameLocks noGrp="1"/>
          </p:cNvGraphicFramePr>
          <p:nvPr>
            <p:extLst>
              <p:ext uri="{D42A27DB-BD31-4B8C-83A1-F6EECF244321}">
                <p14:modId xmlns:p14="http://schemas.microsoft.com/office/powerpoint/2010/main" val="4267316514"/>
              </p:ext>
            </p:extLst>
          </p:nvPr>
        </p:nvGraphicFramePr>
        <p:xfrm>
          <a:off x="1032659" y="2655215"/>
          <a:ext cx="8031163" cy="3455984"/>
        </p:xfrm>
        <a:graphic>
          <a:graphicData uri="http://schemas.openxmlformats.org/drawingml/2006/table">
            <a:tbl>
              <a:tblPr firstRow="1" bandRow="1">
                <a:tableStyleId>{5C22544A-7EE6-4342-B048-85BDC9FD1C3A}</a:tableStyleId>
              </a:tblPr>
              <a:tblGrid>
                <a:gridCol w="2358831">
                  <a:extLst>
                    <a:ext uri="{9D8B030D-6E8A-4147-A177-3AD203B41FA5}">
                      <a16:colId xmlns:a16="http://schemas.microsoft.com/office/drawing/2014/main" val="20000"/>
                    </a:ext>
                  </a:extLst>
                </a:gridCol>
                <a:gridCol w="3339857">
                  <a:extLst>
                    <a:ext uri="{9D8B030D-6E8A-4147-A177-3AD203B41FA5}">
                      <a16:colId xmlns:a16="http://schemas.microsoft.com/office/drawing/2014/main" val="20001"/>
                    </a:ext>
                  </a:extLst>
                </a:gridCol>
                <a:gridCol w="2332475">
                  <a:extLst>
                    <a:ext uri="{9D8B030D-6E8A-4147-A177-3AD203B41FA5}">
                      <a16:colId xmlns:a16="http://schemas.microsoft.com/office/drawing/2014/main" val="20002"/>
                    </a:ext>
                  </a:extLst>
                </a:gridCol>
              </a:tblGrid>
              <a:tr h="431998">
                <a:tc>
                  <a:txBody>
                    <a:bodyPr/>
                    <a:lstStyle/>
                    <a:p>
                      <a:pPr algn="ctr">
                        <a:spcAft>
                          <a:spcPts val="0"/>
                        </a:spcAft>
                      </a:pPr>
                      <a:r>
                        <a:rPr lang="zh-CN" sz="1800" kern="100" dirty="0">
                          <a:effectLst/>
                          <a:latin typeface="微软雅黑" pitchFamily="34" charset="-122"/>
                          <a:ea typeface="微软雅黑" pitchFamily="34" charset="-122"/>
                        </a:rPr>
                        <a:t>模块名称</a:t>
                      </a:r>
                      <a:endParaRPr lang="zh-CN" sz="1800" kern="100" dirty="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dirty="0">
                          <a:effectLst/>
                          <a:latin typeface="微软雅黑" pitchFamily="34" charset="-122"/>
                          <a:ea typeface="微软雅黑" pitchFamily="34" charset="-122"/>
                        </a:rPr>
                        <a:t>函数名称</a:t>
                      </a:r>
                      <a:endParaRPr lang="zh-CN" sz="1800" kern="100" dirty="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dirty="0">
                          <a:effectLst/>
                          <a:latin typeface="微软雅黑" pitchFamily="34" charset="-122"/>
                          <a:ea typeface="微软雅黑" pitchFamily="34" charset="-122"/>
                        </a:rPr>
                        <a:t>算法名称</a:t>
                      </a:r>
                      <a:endParaRPr lang="zh-CN" sz="1800" kern="100" dirty="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0"/>
                  </a:ext>
                </a:extLst>
              </a:tr>
              <a:tr h="431998">
                <a:tc>
                  <a:txBody>
                    <a:bodyPr/>
                    <a:lstStyle/>
                    <a:p>
                      <a:pPr algn="ctr">
                        <a:spcAft>
                          <a:spcPts val="0"/>
                        </a:spcAft>
                      </a:pPr>
                      <a:r>
                        <a:rPr lang="en-US" sz="1800" kern="100">
                          <a:effectLst/>
                          <a:latin typeface="微软雅黑" pitchFamily="34" charset="-122"/>
                          <a:ea typeface="微软雅黑" pitchFamily="34" charset="-122"/>
                        </a:rPr>
                        <a:t>linear_model</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LogisticRegression</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逻辑斯蒂回归</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1"/>
                  </a:ext>
                </a:extLst>
              </a:tr>
              <a:tr h="431998">
                <a:tc>
                  <a:txBody>
                    <a:bodyPr/>
                    <a:lstStyle/>
                    <a:p>
                      <a:pPr algn="ctr">
                        <a:spcAft>
                          <a:spcPts val="0"/>
                        </a:spcAft>
                      </a:pPr>
                      <a:r>
                        <a:rPr lang="en-US" sz="1800" kern="100">
                          <a:effectLst/>
                          <a:latin typeface="微软雅黑" pitchFamily="34" charset="-122"/>
                          <a:ea typeface="微软雅黑" pitchFamily="34" charset="-122"/>
                        </a:rPr>
                        <a:t>svm</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SVC</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支持向量机</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2"/>
                  </a:ext>
                </a:extLst>
              </a:tr>
              <a:tr h="431998">
                <a:tc>
                  <a:txBody>
                    <a:bodyPr/>
                    <a:lstStyle/>
                    <a:p>
                      <a:pPr algn="ctr">
                        <a:spcAft>
                          <a:spcPts val="0"/>
                        </a:spcAft>
                      </a:pPr>
                      <a:r>
                        <a:rPr lang="en-US" sz="1800" kern="100" dirty="0">
                          <a:effectLst/>
                          <a:latin typeface="微软雅黑" pitchFamily="34" charset="-122"/>
                          <a:ea typeface="微软雅黑" pitchFamily="34" charset="-122"/>
                        </a:rPr>
                        <a:t>neighbors</a:t>
                      </a:r>
                      <a:endParaRPr lang="zh-CN" sz="1800" kern="100" dirty="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KNeighborsClassifier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K</a:t>
                      </a:r>
                      <a:r>
                        <a:rPr lang="zh-CN" sz="1800" kern="100">
                          <a:effectLst/>
                          <a:latin typeface="微软雅黑" pitchFamily="34" charset="-122"/>
                          <a:ea typeface="微软雅黑" pitchFamily="34" charset="-122"/>
                        </a:rPr>
                        <a:t>最近邻分类</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3"/>
                  </a:ext>
                </a:extLst>
              </a:tr>
              <a:tr h="431998">
                <a:tc>
                  <a:txBody>
                    <a:bodyPr/>
                    <a:lstStyle/>
                    <a:p>
                      <a:pPr algn="ctr">
                        <a:spcAft>
                          <a:spcPts val="0"/>
                        </a:spcAft>
                      </a:pPr>
                      <a:r>
                        <a:rPr lang="en-US" sz="1800" kern="100">
                          <a:effectLst/>
                          <a:latin typeface="微软雅黑" pitchFamily="34" charset="-122"/>
                          <a:ea typeface="微软雅黑" pitchFamily="34" charset="-122"/>
                        </a:rPr>
                        <a:t>naive_bayes</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GaussianNB</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高斯朴素贝叶斯</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4"/>
                  </a:ext>
                </a:extLst>
              </a:tr>
              <a:tr h="431998">
                <a:tc>
                  <a:txBody>
                    <a:bodyPr/>
                    <a:lstStyle/>
                    <a:p>
                      <a:pPr algn="ctr">
                        <a:spcAft>
                          <a:spcPts val="0"/>
                        </a:spcAft>
                      </a:pPr>
                      <a:r>
                        <a:rPr lang="en-US" sz="1800" kern="100">
                          <a:effectLst/>
                          <a:latin typeface="微软雅黑" pitchFamily="34" charset="-122"/>
                          <a:ea typeface="微软雅黑" pitchFamily="34" charset="-122"/>
                        </a:rPr>
                        <a:t>tree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DecisionTreeClassifier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分类决策树</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5"/>
                  </a:ext>
                </a:extLst>
              </a:tr>
              <a:tr h="431998">
                <a:tc>
                  <a:txBody>
                    <a:bodyPr/>
                    <a:lstStyle/>
                    <a:p>
                      <a:pPr algn="ctr">
                        <a:spcAft>
                          <a:spcPts val="0"/>
                        </a:spcAft>
                      </a:pPr>
                      <a:r>
                        <a:rPr lang="en-US" sz="1800" kern="10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RandomForestClassifier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a:effectLst/>
                          <a:latin typeface="微软雅黑" pitchFamily="34" charset="-122"/>
                          <a:ea typeface="微软雅黑" pitchFamily="34" charset="-122"/>
                        </a:rPr>
                        <a:t>随机森林分类</a:t>
                      </a:r>
                      <a:endParaRPr lang="zh-CN" sz="1800" kern="10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6"/>
                  </a:ext>
                </a:extLst>
              </a:tr>
              <a:tr h="431998">
                <a:tc>
                  <a:txBody>
                    <a:bodyPr/>
                    <a:lstStyle/>
                    <a:p>
                      <a:pPr algn="ctr">
                        <a:spcAft>
                          <a:spcPts val="0"/>
                        </a:spcAft>
                      </a:pPr>
                      <a:r>
                        <a:rPr lang="en-US" sz="1800" kern="10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en-US" sz="1800" kern="100">
                          <a:effectLst/>
                          <a:latin typeface="微软雅黑" pitchFamily="34" charset="-122"/>
                          <a:ea typeface="微软雅黑" pitchFamily="34" charset="-122"/>
                        </a:rPr>
                        <a:t>GradientBoostingClassifier</a:t>
                      </a:r>
                      <a:endParaRPr lang="zh-CN" sz="1800" kern="100">
                        <a:effectLst/>
                        <a:latin typeface="微软雅黑" pitchFamily="34" charset="-122"/>
                        <a:ea typeface="微软雅黑" pitchFamily="34" charset="-122"/>
                        <a:cs typeface="Times New Roman"/>
                      </a:endParaRPr>
                    </a:p>
                  </a:txBody>
                  <a:tcPr marL="34279" marR="34279" marT="0" marB="0" anchor="ctr"/>
                </a:tc>
                <a:tc>
                  <a:txBody>
                    <a:bodyPr/>
                    <a:lstStyle/>
                    <a:p>
                      <a:pPr algn="ctr">
                        <a:spcAft>
                          <a:spcPts val="0"/>
                        </a:spcAft>
                      </a:pPr>
                      <a:r>
                        <a:rPr lang="zh-CN" sz="1800" kern="100" dirty="0">
                          <a:effectLst/>
                          <a:latin typeface="微软雅黑" pitchFamily="34" charset="-122"/>
                          <a:ea typeface="微软雅黑" pitchFamily="34" charset="-122"/>
                        </a:rPr>
                        <a:t>梯度提升分类树</a:t>
                      </a:r>
                      <a:endParaRPr lang="zh-CN" sz="1800" kern="100" dirty="0">
                        <a:effectLst/>
                        <a:latin typeface="微软雅黑" pitchFamily="34" charset="-122"/>
                        <a:ea typeface="微软雅黑" pitchFamily="34" charset="-122"/>
                        <a:cs typeface="Times New Roman"/>
                      </a:endParaRPr>
                    </a:p>
                  </a:txBody>
                  <a:tcPr marL="34279" marR="34279"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F65B3694-2BCE-4A49-B92B-12837FD5A9BB}"/>
              </a:ext>
            </a:extLst>
          </p:cNvPr>
          <p:cNvSpPr>
            <a:spLocks noGrp="1"/>
          </p:cNvSpPr>
          <p:nvPr>
            <p:ph idx="1"/>
          </p:nvPr>
        </p:nvSpPr>
        <p:spPr/>
        <p:txBody>
          <a:bodyPr/>
          <a:lstStyle/>
          <a:p>
            <a:pPr marL="361950" indent="-361950"/>
            <a:r>
              <a:rPr lang="zh-CN" altLang="zh-CN"/>
              <a:t>分类模型对测试集进行预测而得出的准确率并不能很好地反映模型的性能，为了有效判断一个预测模型的性能表现，需要结合真实值，计算出精确率、召回率、</a:t>
            </a:r>
            <a:r>
              <a:rPr lang="en-US" altLang="zh-CN"/>
              <a:t>F1</a:t>
            </a:r>
            <a:r>
              <a:rPr lang="zh-CN" altLang="zh-CN"/>
              <a:t>值和</a:t>
            </a:r>
            <a:r>
              <a:rPr lang="en-US" altLang="zh-CN"/>
              <a:t>Cohen’s Kappa</a:t>
            </a:r>
            <a:r>
              <a:rPr lang="zh-CN" altLang="zh-CN"/>
              <a:t>系数等指标来衡量。常规分类模型的评价指标如表所示</a:t>
            </a:r>
            <a:r>
              <a:rPr lang="zh-CN" altLang="en-US"/>
              <a:t>。</a:t>
            </a:r>
            <a:r>
              <a:rPr lang="zh-CN" altLang="zh-CN"/>
              <a:t>分类模型评价方法前</a:t>
            </a:r>
            <a:r>
              <a:rPr lang="en-US" altLang="zh-CN"/>
              <a:t>4</a:t>
            </a:r>
            <a:r>
              <a:rPr lang="zh-CN" altLang="zh-CN"/>
              <a:t>种都是分值越高越好，其使用方法基本相同。</a:t>
            </a:r>
            <a:endParaRPr lang="en-US" altLang="zh-CN"/>
          </a:p>
          <a:p>
            <a:pPr marL="361950" indent="-361950"/>
            <a:r>
              <a:rPr lang="en-US" altLang="zh-CN"/>
              <a:t>sklearn</a:t>
            </a:r>
            <a:r>
              <a:rPr lang="zh-CN" altLang="zh-CN"/>
              <a:t>的</a:t>
            </a:r>
            <a:r>
              <a:rPr lang="en-US" altLang="zh-CN"/>
              <a:t>metrics</a:t>
            </a:r>
            <a:r>
              <a:rPr lang="zh-CN" altLang="zh-CN"/>
              <a:t>模块还提供了一个能够输出分类模型评价报告的函数</a:t>
            </a:r>
            <a:r>
              <a:rPr lang="en-US" altLang="zh-CN"/>
              <a:t>classfication_report</a:t>
            </a:r>
            <a:r>
              <a:rPr lang="zh-CN" altLang="en-US"/>
              <a:t>。</a:t>
            </a:r>
            <a:endParaRPr lang="en-US" altLang="zh-CN"/>
          </a:p>
          <a:p>
            <a:pPr marL="361950" indent="-361950"/>
            <a:endParaRPr lang="zh-CN" altLang="en-US"/>
          </a:p>
        </p:txBody>
      </p:sp>
      <p:sp>
        <p:nvSpPr>
          <p:cNvPr id="33795" name="标题 2">
            <a:extLst>
              <a:ext uri="{FF2B5EF4-FFF2-40B4-BE49-F238E27FC236}">
                <a16:creationId xmlns:a16="http://schemas.microsoft.com/office/drawing/2014/main" id="{8C9CCB08-114E-4120-8508-F4C5FEE36C69}"/>
              </a:ext>
            </a:extLst>
          </p:cNvPr>
          <p:cNvSpPr>
            <a:spLocks noGrp="1"/>
          </p:cNvSpPr>
          <p:nvPr>
            <p:ph type="title"/>
          </p:nvPr>
        </p:nvSpPr>
        <p:spPr/>
        <p:txBody>
          <a:bodyPr/>
          <a:lstStyle/>
          <a:p>
            <a:r>
              <a:rPr lang="zh-CN" altLang="en-US"/>
              <a:t>评价分类模型</a:t>
            </a:r>
          </a:p>
        </p:txBody>
      </p:sp>
      <p:sp>
        <p:nvSpPr>
          <p:cNvPr id="33796" name="内容占位符 3">
            <a:extLst>
              <a:ext uri="{FF2B5EF4-FFF2-40B4-BE49-F238E27FC236}">
                <a16:creationId xmlns:a16="http://schemas.microsoft.com/office/drawing/2014/main" id="{747D29BE-B31F-44D7-A385-AD132613EC9C}"/>
              </a:ext>
            </a:extLst>
          </p:cNvPr>
          <p:cNvSpPr>
            <a:spLocks noGrp="1"/>
          </p:cNvSpPr>
          <p:nvPr>
            <p:ph idx="10"/>
          </p:nvPr>
        </p:nvSpPr>
        <p:spPr/>
        <p:txBody>
          <a:bodyPr/>
          <a:lstStyle/>
          <a:p>
            <a:r>
              <a:rPr altLang="zh-CN" b="1"/>
              <a:t>分类模型的评价指标</a:t>
            </a:r>
            <a:endParaRPr b="1"/>
          </a:p>
        </p:txBody>
      </p:sp>
      <p:graphicFrame>
        <p:nvGraphicFramePr>
          <p:cNvPr id="5" name="表格 4">
            <a:extLst>
              <a:ext uri="{FF2B5EF4-FFF2-40B4-BE49-F238E27FC236}">
                <a16:creationId xmlns:a16="http://schemas.microsoft.com/office/drawing/2014/main" id="{99F27043-0238-4A61-A5B1-61841DC2C314}"/>
              </a:ext>
            </a:extLst>
          </p:cNvPr>
          <p:cNvGraphicFramePr>
            <a:graphicFrameLocks noGrp="1"/>
          </p:cNvGraphicFramePr>
          <p:nvPr>
            <p:extLst>
              <p:ext uri="{D42A27DB-BD31-4B8C-83A1-F6EECF244321}">
                <p14:modId xmlns:p14="http://schemas.microsoft.com/office/powerpoint/2010/main" val="2958306382"/>
              </p:ext>
            </p:extLst>
          </p:nvPr>
        </p:nvGraphicFramePr>
        <p:xfrm>
          <a:off x="3203162" y="4034528"/>
          <a:ext cx="7024203" cy="2376000"/>
        </p:xfrm>
        <a:graphic>
          <a:graphicData uri="http://schemas.openxmlformats.org/drawingml/2006/table">
            <a:tbl>
              <a:tblPr firstRow="1" bandRow="1">
                <a:tableStyleId>{5C22544A-7EE6-4342-B048-85BDC9FD1C3A}</a:tableStyleId>
              </a:tblPr>
              <a:tblGrid>
                <a:gridCol w="2697493">
                  <a:extLst>
                    <a:ext uri="{9D8B030D-6E8A-4147-A177-3AD203B41FA5}">
                      <a16:colId xmlns:a16="http://schemas.microsoft.com/office/drawing/2014/main" val="20000"/>
                    </a:ext>
                  </a:extLst>
                </a:gridCol>
                <a:gridCol w="1282727">
                  <a:extLst>
                    <a:ext uri="{9D8B030D-6E8A-4147-A177-3AD203B41FA5}">
                      <a16:colId xmlns:a16="http://schemas.microsoft.com/office/drawing/2014/main" val="20001"/>
                    </a:ext>
                  </a:extLst>
                </a:gridCol>
                <a:gridCol w="3043983">
                  <a:extLst>
                    <a:ext uri="{9D8B030D-6E8A-4147-A177-3AD203B41FA5}">
                      <a16:colId xmlns:a16="http://schemas.microsoft.com/office/drawing/2014/main" val="20002"/>
                    </a:ext>
                  </a:extLst>
                </a:gridCol>
              </a:tblGrid>
              <a:tr h="396000">
                <a:tc>
                  <a:txBody>
                    <a:bodyPr/>
                    <a:lstStyle/>
                    <a:p>
                      <a:pPr algn="ctr">
                        <a:spcAft>
                          <a:spcPts val="0"/>
                        </a:spcAft>
                      </a:pPr>
                      <a:r>
                        <a:rPr lang="zh-CN" sz="1600" kern="100" dirty="0">
                          <a:effectLst/>
                          <a:latin typeface="微软雅黑" pitchFamily="34" charset="-122"/>
                          <a:ea typeface="微软雅黑" pitchFamily="34" charset="-122"/>
                        </a:rPr>
                        <a:t>方法名称</a:t>
                      </a:r>
                      <a:endParaRPr lang="zh-CN" sz="16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600" kern="100" dirty="0">
                          <a:effectLst/>
                          <a:latin typeface="微软雅黑" pitchFamily="34" charset="-122"/>
                          <a:ea typeface="微软雅黑" pitchFamily="34" charset="-122"/>
                        </a:rPr>
                        <a:t>最佳值</a:t>
                      </a:r>
                      <a:endParaRPr lang="zh-CN" sz="16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dirty="0" err="1">
                          <a:effectLst/>
                          <a:latin typeface="微软雅黑" pitchFamily="34" charset="-122"/>
                          <a:ea typeface="微软雅黑" pitchFamily="34" charset="-122"/>
                        </a:rPr>
                        <a:t>sklearn</a:t>
                      </a:r>
                      <a:r>
                        <a:rPr lang="zh-CN" sz="1600" kern="100" dirty="0">
                          <a:effectLst/>
                          <a:latin typeface="微软雅黑" pitchFamily="34" charset="-122"/>
                          <a:ea typeface="微软雅黑" pitchFamily="34" charset="-122"/>
                        </a:rPr>
                        <a:t>函数</a:t>
                      </a:r>
                      <a:endParaRPr lang="zh-CN" sz="16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0"/>
                  </a:ext>
                </a:extLst>
              </a:tr>
              <a:tr h="396000">
                <a:tc>
                  <a:txBody>
                    <a:bodyPr/>
                    <a:lstStyle/>
                    <a:p>
                      <a:pPr algn="ctr">
                        <a:spcAft>
                          <a:spcPts val="0"/>
                        </a:spcAft>
                      </a:pPr>
                      <a:r>
                        <a:rPr lang="en-US" sz="1600" kern="100" dirty="0">
                          <a:effectLst/>
                          <a:latin typeface="微软雅黑" pitchFamily="34" charset="-122"/>
                          <a:ea typeface="微软雅黑" pitchFamily="34" charset="-122"/>
                        </a:rPr>
                        <a:t>Precision</a:t>
                      </a:r>
                      <a:r>
                        <a:rPr lang="zh-CN" sz="1600" kern="100" dirty="0">
                          <a:effectLst/>
                          <a:latin typeface="微软雅黑" pitchFamily="34" charset="-122"/>
                          <a:ea typeface="微软雅黑" pitchFamily="34" charset="-122"/>
                        </a:rPr>
                        <a:t>（精确率）</a:t>
                      </a:r>
                      <a:endParaRPr lang="zh-CN" sz="16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dirty="0" err="1">
                          <a:effectLst/>
                          <a:latin typeface="微软雅黑" pitchFamily="34" charset="-122"/>
                          <a:ea typeface="微软雅黑" pitchFamily="34" charset="-122"/>
                        </a:rPr>
                        <a:t>metrics.precision_score</a:t>
                      </a:r>
                      <a:endParaRPr lang="zh-CN" sz="16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1"/>
                  </a:ext>
                </a:extLst>
              </a:tr>
              <a:tr h="396000">
                <a:tc>
                  <a:txBody>
                    <a:bodyPr/>
                    <a:lstStyle/>
                    <a:p>
                      <a:pPr algn="ctr">
                        <a:spcAft>
                          <a:spcPts val="0"/>
                        </a:spcAft>
                      </a:pPr>
                      <a:r>
                        <a:rPr lang="en-US" sz="1600" kern="100">
                          <a:effectLst/>
                          <a:latin typeface="微软雅黑" pitchFamily="34" charset="-122"/>
                          <a:ea typeface="微软雅黑" pitchFamily="34" charset="-122"/>
                        </a:rPr>
                        <a:t>Recall</a:t>
                      </a:r>
                      <a:r>
                        <a:rPr lang="zh-CN" sz="1600" kern="100">
                          <a:effectLst/>
                          <a:latin typeface="微软雅黑" pitchFamily="34" charset="-122"/>
                          <a:ea typeface="微软雅黑" pitchFamily="34" charset="-122"/>
                        </a:rPr>
                        <a:t>（召回率）</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metrics.recall_score</a:t>
                      </a:r>
                      <a:endParaRPr lang="zh-CN" sz="16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2"/>
                  </a:ext>
                </a:extLst>
              </a:tr>
              <a:tr h="396000">
                <a:tc>
                  <a:txBody>
                    <a:bodyPr/>
                    <a:lstStyle/>
                    <a:p>
                      <a:pPr algn="ctr">
                        <a:spcAft>
                          <a:spcPts val="0"/>
                        </a:spcAft>
                      </a:pPr>
                      <a:r>
                        <a:rPr lang="en-US" sz="1600" kern="100">
                          <a:effectLst/>
                          <a:latin typeface="微软雅黑" pitchFamily="34" charset="-122"/>
                          <a:ea typeface="微软雅黑" pitchFamily="34" charset="-122"/>
                        </a:rPr>
                        <a:t>F1</a:t>
                      </a:r>
                      <a:r>
                        <a:rPr lang="zh-CN" sz="1600" kern="100">
                          <a:effectLst/>
                          <a:latin typeface="微软雅黑" pitchFamily="34" charset="-122"/>
                          <a:ea typeface="微软雅黑" pitchFamily="34" charset="-122"/>
                        </a:rPr>
                        <a:t>值</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metrics.f1_score</a:t>
                      </a:r>
                      <a:endParaRPr lang="zh-CN" sz="16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3"/>
                  </a:ext>
                </a:extLst>
              </a:tr>
              <a:tr h="396000">
                <a:tc>
                  <a:txBody>
                    <a:bodyPr/>
                    <a:lstStyle/>
                    <a:p>
                      <a:pPr algn="ctr">
                        <a:spcAft>
                          <a:spcPts val="0"/>
                        </a:spcAft>
                      </a:pPr>
                      <a:r>
                        <a:rPr lang="en-US" sz="1600" kern="100">
                          <a:effectLst/>
                          <a:latin typeface="微软雅黑" pitchFamily="34" charset="-122"/>
                          <a:ea typeface="微软雅黑" pitchFamily="34" charset="-122"/>
                        </a:rPr>
                        <a:t>Cohen’s Kappa</a:t>
                      </a:r>
                      <a:r>
                        <a:rPr lang="zh-CN" sz="1600" kern="100">
                          <a:effectLst/>
                          <a:latin typeface="微软雅黑" pitchFamily="34" charset="-122"/>
                          <a:ea typeface="微软雅黑" pitchFamily="34" charset="-122"/>
                        </a:rPr>
                        <a:t>系数</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1.0</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a:effectLst/>
                          <a:latin typeface="微软雅黑" pitchFamily="34" charset="-122"/>
                          <a:ea typeface="微软雅黑" pitchFamily="34" charset="-122"/>
                        </a:rPr>
                        <a:t>metrics.cohen_kappa_score</a:t>
                      </a:r>
                      <a:endParaRPr lang="zh-CN" sz="16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4"/>
                  </a:ext>
                </a:extLst>
              </a:tr>
              <a:tr h="396000">
                <a:tc>
                  <a:txBody>
                    <a:bodyPr/>
                    <a:lstStyle/>
                    <a:p>
                      <a:pPr algn="ctr">
                        <a:spcAft>
                          <a:spcPts val="0"/>
                        </a:spcAft>
                      </a:pPr>
                      <a:r>
                        <a:rPr lang="en-US" sz="1600" kern="100">
                          <a:effectLst/>
                          <a:latin typeface="微软雅黑" pitchFamily="34" charset="-122"/>
                          <a:ea typeface="微软雅黑" pitchFamily="34" charset="-122"/>
                        </a:rPr>
                        <a:t>ROC</a:t>
                      </a:r>
                      <a:r>
                        <a:rPr lang="zh-CN" sz="1600" kern="100">
                          <a:effectLst/>
                          <a:latin typeface="微软雅黑" pitchFamily="34" charset="-122"/>
                          <a:ea typeface="微软雅黑" pitchFamily="34" charset="-122"/>
                        </a:rPr>
                        <a:t>曲线</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600" kern="100">
                          <a:effectLst/>
                          <a:latin typeface="微软雅黑" pitchFamily="34" charset="-122"/>
                          <a:ea typeface="微软雅黑" pitchFamily="34" charset="-122"/>
                        </a:rPr>
                        <a:t>最靠近</a:t>
                      </a:r>
                      <a:r>
                        <a:rPr lang="en-US" sz="1600" kern="100">
                          <a:effectLst/>
                          <a:latin typeface="微软雅黑" pitchFamily="34" charset="-122"/>
                          <a:ea typeface="微软雅黑" pitchFamily="34" charset="-122"/>
                        </a:rPr>
                        <a:t>y</a:t>
                      </a:r>
                      <a:r>
                        <a:rPr lang="zh-CN" sz="1600" kern="100">
                          <a:effectLst/>
                          <a:latin typeface="微软雅黑" pitchFamily="34" charset="-122"/>
                          <a:ea typeface="微软雅黑" pitchFamily="34" charset="-122"/>
                        </a:rPr>
                        <a:t>轴</a:t>
                      </a:r>
                      <a:endParaRPr lang="zh-CN" sz="16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600" kern="100" dirty="0">
                          <a:effectLst/>
                          <a:latin typeface="微软雅黑" pitchFamily="34" charset="-122"/>
                          <a:ea typeface="微软雅黑" pitchFamily="34" charset="-122"/>
                        </a:rPr>
                        <a:t>metrics. </a:t>
                      </a:r>
                      <a:r>
                        <a:rPr lang="en-US" sz="1600" kern="100" dirty="0" err="1">
                          <a:effectLst/>
                          <a:latin typeface="微软雅黑" pitchFamily="34" charset="-122"/>
                          <a:ea typeface="微软雅黑" pitchFamily="34" charset="-122"/>
                        </a:rPr>
                        <a:t>roc_curve</a:t>
                      </a:r>
                      <a:endParaRPr lang="zh-CN" sz="16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BF3D7140-BA40-413F-B310-B57805733935}"/>
              </a:ext>
            </a:extLst>
          </p:cNvPr>
          <p:cNvSpPr>
            <a:spLocks noGrp="1"/>
          </p:cNvSpPr>
          <p:nvPr>
            <p:ph idx="1"/>
          </p:nvPr>
        </p:nvSpPr>
        <p:spPr>
          <a:xfrm>
            <a:off x="423863" y="1514475"/>
            <a:ext cx="11107737" cy="4368800"/>
          </a:xfrm>
        </p:spPr>
        <p:txBody>
          <a:bodyPr/>
          <a:lstStyle/>
          <a:p>
            <a:pPr marL="361950" indent="-361950">
              <a:spcBef>
                <a:spcPts val="400"/>
              </a:spcBef>
            </a:pPr>
            <a:r>
              <a:rPr lang="zh-CN" altLang="zh-CN"/>
              <a:t>除了使用数值，表格形式评估分类模型的性能，还可通过绘制</a:t>
            </a:r>
            <a:r>
              <a:rPr lang="en-US" altLang="zh-CN"/>
              <a:t>ROC</a:t>
            </a:r>
            <a:r>
              <a:rPr lang="zh-CN" altLang="zh-CN"/>
              <a:t>曲线的方式来评估分类模型</a:t>
            </a:r>
            <a:r>
              <a:rPr lang="zh-CN" altLang="en-US"/>
              <a:t>。</a:t>
            </a:r>
            <a:endParaRPr lang="en-US" altLang="zh-CN"/>
          </a:p>
          <a:p>
            <a:pPr marL="361950" indent="-361950">
              <a:spcBef>
                <a:spcPts val="400"/>
              </a:spcBef>
            </a:pPr>
            <a:r>
              <a:rPr lang="en-US" altLang="zh-CN"/>
              <a:t>ROC</a:t>
            </a:r>
            <a:r>
              <a:rPr lang="zh-CN" altLang="zh-CN"/>
              <a:t>曲线横纵坐标范围为</a:t>
            </a:r>
            <a:r>
              <a:rPr lang="en-US" altLang="zh-CN"/>
              <a:t>[0,1]</a:t>
            </a:r>
            <a:r>
              <a:rPr lang="zh-CN" altLang="zh-CN"/>
              <a:t>，通常情况下</a:t>
            </a:r>
            <a:r>
              <a:rPr lang="en-US" altLang="zh-CN"/>
              <a:t>ROC</a:t>
            </a:r>
            <a:r>
              <a:rPr lang="zh-CN" altLang="zh-CN"/>
              <a:t>曲线与</a:t>
            </a:r>
            <a:r>
              <a:rPr lang="en-US" altLang="zh-CN"/>
              <a:t>X</a:t>
            </a:r>
            <a:r>
              <a:rPr lang="zh-CN" altLang="zh-CN"/>
              <a:t>轴形成的面积越大，表示模型性能越好。但是当</a:t>
            </a:r>
            <a:r>
              <a:rPr lang="en-US" altLang="zh-CN"/>
              <a:t>ROC</a:t>
            </a:r>
            <a:r>
              <a:rPr lang="zh-CN" altLang="zh-CN"/>
              <a:t>曲线</a:t>
            </a:r>
            <a:r>
              <a:rPr lang="zh-CN" altLang="en-US"/>
              <a:t>处于下图中蓝色</a:t>
            </a:r>
            <a:r>
              <a:rPr lang="zh-CN" altLang="zh-CN"/>
              <a:t>虚线</a:t>
            </a:r>
            <a:r>
              <a:rPr lang="zh-CN" altLang="en-US"/>
              <a:t>的位置</a:t>
            </a:r>
            <a:r>
              <a:rPr lang="zh-CN" altLang="zh-CN"/>
              <a:t>，</a:t>
            </a:r>
            <a:r>
              <a:rPr lang="zh-CN" altLang="en-US"/>
              <a:t>就</a:t>
            </a:r>
            <a:r>
              <a:rPr lang="zh-CN" altLang="zh-CN"/>
              <a:t>表明了模型的计算结果基本都是随机得来的，在此种情况下模型起到的作用几乎为零。故在实际中</a:t>
            </a:r>
            <a:r>
              <a:rPr lang="en-US" altLang="zh-CN"/>
              <a:t>ROC</a:t>
            </a:r>
            <a:r>
              <a:rPr lang="zh-CN" altLang="zh-CN"/>
              <a:t>曲线离</a:t>
            </a:r>
            <a:r>
              <a:rPr lang="zh-CN" altLang="en-US"/>
              <a:t>图中蓝色</a:t>
            </a:r>
            <a:r>
              <a:rPr lang="zh-CN" altLang="zh-CN"/>
              <a:t>虚线越远表示模型效果越好。</a:t>
            </a:r>
            <a:endParaRPr lang="zh-CN" altLang="en-US"/>
          </a:p>
        </p:txBody>
      </p:sp>
      <p:sp>
        <p:nvSpPr>
          <p:cNvPr id="34819" name="标题 2">
            <a:extLst>
              <a:ext uri="{FF2B5EF4-FFF2-40B4-BE49-F238E27FC236}">
                <a16:creationId xmlns:a16="http://schemas.microsoft.com/office/drawing/2014/main" id="{DCE38A07-C8CB-492F-89FA-DE2D20E31CE9}"/>
              </a:ext>
            </a:extLst>
          </p:cNvPr>
          <p:cNvSpPr>
            <a:spLocks noGrp="1"/>
          </p:cNvSpPr>
          <p:nvPr>
            <p:ph type="title"/>
          </p:nvPr>
        </p:nvSpPr>
        <p:spPr/>
        <p:txBody>
          <a:bodyPr/>
          <a:lstStyle/>
          <a:p>
            <a:r>
              <a:rPr lang="zh-CN" altLang="en-US"/>
              <a:t>评价分类模型</a:t>
            </a:r>
          </a:p>
        </p:txBody>
      </p:sp>
      <p:sp>
        <p:nvSpPr>
          <p:cNvPr id="34820" name="内容占位符 3">
            <a:extLst>
              <a:ext uri="{FF2B5EF4-FFF2-40B4-BE49-F238E27FC236}">
                <a16:creationId xmlns:a16="http://schemas.microsoft.com/office/drawing/2014/main" id="{2E29D676-0042-46C8-AC33-CEE25FBA401A}"/>
              </a:ext>
            </a:extLst>
          </p:cNvPr>
          <p:cNvSpPr>
            <a:spLocks noGrp="1"/>
          </p:cNvSpPr>
          <p:nvPr>
            <p:ph idx="10"/>
          </p:nvPr>
        </p:nvSpPr>
        <p:spPr/>
        <p:txBody>
          <a:bodyPr/>
          <a:lstStyle/>
          <a:p>
            <a:r>
              <a:rPr lang="en-US" altLang="zh-CN" b="1"/>
              <a:t>ROC</a:t>
            </a:r>
            <a:r>
              <a:rPr altLang="zh-CN" b="1"/>
              <a:t>曲线</a:t>
            </a:r>
            <a:endParaRPr b="1"/>
          </a:p>
        </p:txBody>
      </p:sp>
      <p:pic>
        <p:nvPicPr>
          <p:cNvPr id="34821" name="Picture 2">
            <a:extLst>
              <a:ext uri="{FF2B5EF4-FFF2-40B4-BE49-F238E27FC236}">
                <a16:creationId xmlns:a16="http://schemas.microsoft.com/office/drawing/2014/main" id="{482B566E-C166-4CE2-BC13-F130DD44E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13" y="3295650"/>
            <a:ext cx="5356225"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7A3FFBB-841D-40D3-A2C3-296D33ADFBB9}"/>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EF3DC5D-86B2-4CA5-B6F5-0F7271D9EFBE}"/>
              </a:ext>
            </a:extLst>
          </p:cNvPr>
          <p:cNvSpPr>
            <a:spLocks noChangeShapeType="1"/>
          </p:cNvSpPr>
          <p:nvPr/>
        </p:nvSpPr>
        <p:spPr bwMode="auto">
          <a:xfrm>
            <a:off x="2636838" y="4657725"/>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E12DFBCD-DAE0-4EF7-AA81-5E756D8DE097}"/>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EBE9CE0B-A4FE-412B-9E62-082DDC5BBBFC}"/>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35850" name="标题 3">
            <a:extLst>
              <a:ext uri="{FF2B5EF4-FFF2-40B4-BE49-F238E27FC236}">
                <a16:creationId xmlns:a16="http://schemas.microsoft.com/office/drawing/2014/main" id="{D1FDD4CD-52D3-40B4-AF83-B4D264CDE554}"/>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0E74A5C0-B6CE-48D2-868C-635E65B239B1}"/>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1201A0B4-6C67-4A11-89A8-5DD6EF526244}"/>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07C0B8F0-057E-461F-AB50-372CE1BE1941}"/>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D39A8AB3-020D-46CF-AF31-F0FB92D0005F}"/>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F7E1E7D3-BB47-4916-A2A6-3447FECA5098}"/>
              </a:ext>
            </a:extLst>
          </p:cNvPr>
          <p:cNvSpPr>
            <a:spLocks noChangeArrowheads="1"/>
          </p:cNvSpPr>
          <p:nvPr/>
        </p:nvSpPr>
        <p:spPr bwMode="auto">
          <a:xfrm>
            <a:off x="4012450" y="431544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7B3488B1-192A-4FA0-881A-19104294788F}"/>
              </a:ext>
            </a:extLst>
          </p:cNvPr>
          <p:cNvSpPr>
            <a:spLocks noChangeArrowheads="1"/>
          </p:cNvSpPr>
          <p:nvPr/>
        </p:nvSpPr>
        <p:spPr bwMode="auto">
          <a:xfrm>
            <a:off x="2904947" y="433344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061022F8-2A9A-44A1-868C-C4AFF74B9385}"/>
              </a:ext>
            </a:extLst>
          </p:cNvPr>
          <p:cNvSpPr>
            <a:spLocks noChangeArrowheads="1"/>
          </p:cNvSpPr>
          <p:nvPr/>
        </p:nvSpPr>
        <p:spPr bwMode="auto">
          <a:xfrm>
            <a:off x="4036360" y="52702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D1D714CE-26CE-4799-B587-1DB78366066D}"/>
              </a:ext>
            </a:extLst>
          </p:cNvPr>
          <p:cNvSpPr>
            <a:spLocks noChangeArrowheads="1"/>
          </p:cNvSpPr>
          <p:nvPr/>
        </p:nvSpPr>
        <p:spPr bwMode="auto">
          <a:xfrm>
            <a:off x="2928857" y="52882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F9314E70-3C82-4A00-9C1B-6C563831830A}"/>
              </a:ext>
            </a:extLst>
          </p:cNvPr>
          <p:cNvSpPr>
            <a:spLocks noGrp="1"/>
          </p:cNvSpPr>
          <p:nvPr>
            <p:ph idx="1"/>
          </p:nvPr>
        </p:nvSpPr>
        <p:spPr>
          <a:xfrm>
            <a:off x="423863" y="1754188"/>
            <a:ext cx="5665787" cy="4370387"/>
          </a:xfrm>
        </p:spPr>
        <p:txBody>
          <a:bodyPr/>
          <a:lstStyle/>
          <a:p>
            <a:pPr marL="361950" indent="-361950"/>
            <a:r>
              <a:rPr lang="zh-CN" altLang="zh-CN"/>
              <a:t>从</a:t>
            </a:r>
            <a:r>
              <a:rPr lang="en-US" altLang="zh-CN"/>
              <a:t>19</a:t>
            </a:r>
            <a:r>
              <a:rPr lang="zh-CN" altLang="zh-CN"/>
              <a:t>世纪初高斯提出最小二乘估计算起，回归分析的历史已有</a:t>
            </a:r>
            <a:r>
              <a:rPr lang="en-US" altLang="zh-CN"/>
              <a:t>200</a:t>
            </a:r>
            <a:r>
              <a:rPr lang="zh-CN" altLang="zh-CN"/>
              <a:t>多年。从经典的回归分析方法到近代的回归分析方法</a:t>
            </a:r>
            <a:r>
              <a:rPr lang="zh-CN" altLang="en-US"/>
              <a:t>。</a:t>
            </a:r>
            <a:endParaRPr lang="en-US" altLang="zh-CN"/>
          </a:p>
          <a:p>
            <a:pPr marL="361950" indent="-361950"/>
            <a:r>
              <a:rPr lang="zh-CN" altLang="zh-CN"/>
              <a:t>按照研究方法划分，回归分析研究的范围大致如图所示。</a:t>
            </a:r>
            <a:endParaRPr lang="en-US" altLang="zh-CN"/>
          </a:p>
          <a:p>
            <a:pPr marL="361950" indent="-361950"/>
            <a:r>
              <a:rPr lang="zh-CN" altLang="zh-CN"/>
              <a:t>回归算法的实现步骤和分类算法基本相同，分为学习和预测</a:t>
            </a:r>
            <a:r>
              <a:rPr lang="en-US" altLang="zh-CN"/>
              <a:t>2</a:t>
            </a:r>
            <a:r>
              <a:rPr lang="zh-CN" altLang="zh-CN"/>
              <a:t>个步骤。学习是通过训练样本数据来拟合回归方程；预测则是利用学习过程中拟合出的回归方程，将测试数据放入方程中求出预测值。</a:t>
            </a:r>
            <a:endParaRPr lang="zh-CN" altLang="en-US"/>
          </a:p>
        </p:txBody>
      </p:sp>
      <p:sp>
        <p:nvSpPr>
          <p:cNvPr id="36867" name="标题 2">
            <a:extLst>
              <a:ext uri="{FF2B5EF4-FFF2-40B4-BE49-F238E27FC236}">
                <a16:creationId xmlns:a16="http://schemas.microsoft.com/office/drawing/2014/main" id="{98C3C9D5-0CD1-4F89-A50B-0B4EB9A7B8AF}"/>
              </a:ext>
            </a:extLst>
          </p:cNvPr>
          <p:cNvSpPr>
            <a:spLocks noGrp="1"/>
          </p:cNvSpPr>
          <p:nvPr>
            <p:ph type="title"/>
          </p:nvPr>
        </p:nvSpPr>
        <p:spPr/>
        <p:txBody>
          <a:bodyPr/>
          <a:lstStyle/>
          <a:p>
            <a:r>
              <a:rPr lang="zh-CN" altLang="en-US"/>
              <a:t>使用</a:t>
            </a:r>
            <a:r>
              <a:rPr lang="en-US" altLang="zh-CN"/>
              <a:t>sklearn</a:t>
            </a:r>
            <a:r>
              <a:rPr lang="zh-CN" altLang="en-US"/>
              <a:t>估计器构建回归模型</a:t>
            </a:r>
          </a:p>
        </p:txBody>
      </p:sp>
      <p:sp>
        <p:nvSpPr>
          <p:cNvPr id="36868" name="内容占位符 3">
            <a:extLst>
              <a:ext uri="{FF2B5EF4-FFF2-40B4-BE49-F238E27FC236}">
                <a16:creationId xmlns:a16="http://schemas.microsoft.com/office/drawing/2014/main" id="{961FE41B-2424-4B4D-B609-D74852527D13}"/>
              </a:ext>
            </a:extLst>
          </p:cNvPr>
          <p:cNvSpPr>
            <a:spLocks noGrp="1"/>
          </p:cNvSpPr>
          <p:nvPr>
            <p:ph idx="10"/>
          </p:nvPr>
        </p:nvSpPr>
        <p:spPr/>
        <p:txBody>
          <a:bodyPr/>
          <a:lstStyle/>
          <a:p>
            <a:r>
              <a:rPr altLang="zh-CN" b="1"/>
              <a:t>回归分析方法</a:t>
            </a:r>
            <a:endParaRPr b="1"/>
          </a:p>
        </p:txBody>
      </p:sp>
      <p:pic>
        <p:nvPicPr>
          <p:cNvPr id="36869" name="Picture 2">
            <a:extLst>
              <a:ext uri="{FF2B5EF4-FFF2-40B4-BE49-F238E27FC236}">
                <a16:creationId xmlns:a16="http://schemas.microsoft.com/office/drawing/2014/main" id="{89B13BDE-489C-4275-ACFA-A393174E0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651" y="1511300"/>
            <a:ext cx="4535280" cy="43144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7DF9525-01C8-4E4F-A90B-977943CCB913}"/>
              </a:ext>
            </a:extLst>
          </p:cNvPr>
          <p:cNvGraphicFramePr>
            <a:graphicFrameLocks noGrp="1"/>
          </p:cNvGraphicFramePr>
          <p:nvPr>
            <p:ph idx="1"/>
          </p:nvPr>
        </p:nvGraphicFramePr>
        <p:xfrm>
          <a:off x="898525" y="1758950"/>
          <a:ext cx="9980613" cy="4211639"/>
        </p:xfrm>
        <a:graphic>
          <a:graphicData uri="http://schemas.openxmlformats.org/drawingml/2006/table">
            <a:tbl>
              <a:tblPr firstRow="1" bandRow="1">
                <a:tableStyleId>{5C22544A-7EE6-4342-B048-85BDC9FD1C3A}</a:tableStyleId>
              </a:tblPr>
              <a:tblGrid>
                <a:gridCol w="1689266">
                  <a:extLst>
                    <a:ext uri="{9D8B030D-6E8A-4147-A177-3AD203B41FA5}">
                      <a16:colId xmlns:a16="http://schemas.microsoft.com/office/drawing/2014/main" val="20000"/>
                    </a:ext>
                  </a:extLst>
                </a:gridCol>
                <a:gridCol w="2316927">
                  <a:extLst>
                    <a:ext uri="{9D8B030D-6E8A-4147-A177-3AD203B41FA5}">
                      <a16:colId xmlns:a16="http://schemas.microsoft.com/office/drawing/2014/main" val="20001"/>
                    </a:ext>
                  </a:extLst>
                </a:gridCol>
                <a:gridCol w="5974420">
                  <a:extLst>
                    <a:ext uri="{9D8B030D-6E8A-4147-A177-3AD203B41FA5}">
                      <a16:colId xmlns:a16="http://schemas.microsoft.com/office/drawing/2014/main" val="20002"/>
                    </a:ext>
                  </a:extLst>
                </a:gridCol>
              </a:tblGrid>
              <a:tr h="457219">
                <a:tc>
                  <a:txBody>
                    <a:bodyPr/>
                    <a:lstStyle/>
                    <a:p>
                      <a:pPr algn="ctr">
                        <a:spcAft>
                          <a:spcPts val="0"/>
                        </a:spcAft>
                      </a:pPr>
                      <a:r>
                        <a:rPr lang="zh-CN" sz="1600" kern="100">
                          <a:effectLst/>
                          <a:latin typeface="微软雅黑" pitchFamily="34" charset="-122"/>
                          <a:ea typeface="微软雅黑" pitchFamily="34" charset="-122"/>
                        </a:rPr>
                        <a:t>回归模型名称</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ctr">
                        <a:spcAft>
                          <a:spcPts val="0"/>
                        </a:spcAft>
                      </a:pPr>
                      <a:r>
                        <a:rPr lang="zh-CN" sz="1600" kern="100">
                          <a:effectLst/>
                          <a:latin typeface="微软雅黑" pitchFamily="34" charset="-122"/>
                          <a:ea typeface="微软雅黑" pitchFamily="34" charset="-122"/>
                        </a:rPr>
                        <a:t>适用条件</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ctr">
                        <a:spcAft>
                          <a:spcPts val="0"/>
                        </a:spcAft>
                      </a:pPr>
                      <a:r>
                        <a:rPr lang="zh-CN" sz="1600" kern="100">
                          <a:effectLst/>
                          <a:latin typeface="微软雅黑" pitchFamily="34" charset="-122"/>
                          <a:ea typeface="微软雅黑" pitchFamily="34" charset="-122"/>
                        </a:rPr>
                        <a:t>算法描述</a:t>
                      </a:r>
                      <a:endParaRPr lang="zh-CN" sz="1600" kern="10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0"/>
                  </a:ext>
                </a:extLst>
              </a:tr>
              <a:tr h="625736">
                <a:tc>
                  <a:txBody>
                    <a:bodyPr/>
                    <a:lstStyle/>
                    <a:p>
                      <a:pPr algn="ctr">
                        <a:spcAft>
                          <a:spcPts val="0"/>
                        </a:spcAft>
                      </a:pPr>
                      <a:r>
                        <a:rPr lang="zh-CN" sz="1600" kern="100">
                          <a:effectLst/>
                          <a:latin typeface="微软雅黑" pitchFamily="34" charset="-122"/>
                          <a:ea typeface="微软雅黑" pitchFamily="34" charset="-122"/>
                        </a:rPr>
                        <a:t>线性回归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因变量与自变量是线性关系</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solidFill>
                            <a:schemeClr val="tx1"/>
                          </a:solidFill>
                          <a:effectLst/>
                          <a:latin typeface="微软雅黑" pitchFamily="34" charset="-122"/>
                          <a:ea typeface="微软雅黑" pitchFamily="34" charset="-122"/>
                          <a:cs typeface="+mn-cs"/>
                        </a:rPr>
                        <a:t>对一个或多个</a:t>
                      </a:r>
                      <a:r>
                        <a:rPr lang="en-US" sz="1600" kern="100" dirty="0">
                          <a:solidFill>
                            <a:schemeClr val="tx1"/>
                          </a:solidFill>
                          <a:effectLst/>
                          <a:latin typeface="微软雅黑" pitchFamily="34" charset="-122"/>
                          <a:ea typeface="微软雅黑" pitchFamily="34" charset="-122"/>
                          <a:cs typeface="+mn-cs"/>
                        </a:rPr>
                        <a:t>自变量</a:t>
                      </a:r>
                      <a:r>
                        <a:rPr lang="zh-CN" sz="1600" kern="100" dirty="0">
                          <a:solidFill>
                            <a:schemeClr val="tx1"/>
                          </a:solidFill>
                          <a:effectLst/>
                          <a:latin typeface="微软雅黑" pitchFamily="34" charset="-122"/>
                          <a:ea typeface="微软雅黑" pitchFamily="34" charset="-122"/>
                          <a:cs typeface="+mn-cs"/>
                        </a:rPr>
                        <a:t>和</a:t>
                      </a:r>
                      <a:r>
                        <a:rPr lang="en-US" sz="1600" kern="100" dirty="0">
                          <a:solidFill>
                            <a:schemeClr val="tx1"/>
                          </a:solidFill>
                          <a:effectLst/>
                          <a:latin typeface="微软雅黑" pitchFamily="34" charset="-122"/>
                          <a:ea typeface="微软雅黑" pitchFamily="34" charset="-122"/>
                          <a:cs typeface="+mn-cs"/>
                        </a:rPr>
                        <a:t>因变量</a:t>
                      </a:r>
                      <a:r>
                        <a:rPr lang="zh-CN" sz="1600" kern="100" dirty="0">
                          <a:solidFill>
                            <a:schemeClr val="tx1"/>
                          </a:solidFill>
                          <a:effectLst/>
                          <a:latin typeface="微软雅黑" pitchFamily="34" charset="-122"/>
                          <a:ea typeface="微软雅黑" pitchFamily="34" charset="-122"/>
                          <a:cs typeface="+mn-cs"/>
                        </a:rPr>
                        <a:t>之间的线性关系进行建模，可用最小二乘法求解模型系数。</a:t>
                      </a:r>
                    </a:p>
                  </a:txBody>
                  <a:tcPr marL="68578" marR="68578" marT="0" marB="0" anchor="ctr"/>
                </a:tc>
                <a:extLst>
                  <a:ext uri="{0D108BD9-81ED-4DB2-BD59-A6C34878D82A}">
                    <a16:rowId xmlns:a16="http://schemas.microsoft.com/office/drawing/2014/main" val="10001"/>
                  </a:ext>
                </a:extLst>
              </a:tr>
              <a:tr h="938606">
                <a:tc>
                  <a:txBody>
                    <a:bodyPr/>
                    <a:lstStyle/>
                    <a:p>
                      <a:pPr algn="ctr">
                        <a:spcAft>
                          <a:spcPts val="0"/>
                        </a:spcAft>
                      </a:pPr>
                      <a:r>
                        <a:rPr lang="zh-CN" sz="1600" kern="100">
                          <a:effectLst/>
                          <a:latin typeface="微软雅黑" pitchFamily="34" charset="-122"/>
                          <a:ea typeface="微软雅黑" pitchFamily="34" charset="-122"/>
                        </a:rPr>
                        <a:t>非线性回归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因变量与自变量之间不都是线性关系</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solidFill>
                            <a:schemeClr val="tx1"/>
                          </a:solidFill>
                          <a:effectLst/>
                          <a:latin typeface="微软雅黑" pitchFamily="34" charset="-122"/>
                          <a:ea typeface="微软雅黑" pitchFamily="34" charset="-122"/>
                          <a:cs typeface="+mn-cs"/>
                        </a:rPr>
                        <a:t>对一个或多个</a:t>
                      </a:r>
                      <a:r>
                        <a:rPr lang="en-US" sz="1600" kern="100" dirty="0">
                          <a:solidFill>
                            <a:schemeClr val="tx1"/>
                          </a:solidFill>
                          <a:effectLst/>
                          <a:latin typeface="微软雅黑" pitchFamily="34" charset="-122"/>
                          <a:ea typeface="微软雅黑" pitchFamily="34" charset="-122"/>
                          <a:cs typeface="+mn-cs"/>
                        </a:rPr>
                        <a:t>自变量</a:t>
                      </a:r>
                      <a:r>
                        <a:rPr lang="zh-CN" sz="1600" kern="100" dirty="0">
                          <a:solidFill>
                            <a:schemeClr val="tx1"/>
                          </a:solidFill>
                          <a:effectLst/>
                          <a:latin typeface="微软雅黑" pitchFamily="34" charset="-122"/>
                          <a:ea typeface="微软雅黑" pitchFamily="34" charset="-122"/>
                          <a:cs typeface="+mn-cs"/>
                        </a:rPr>
                        <a:t>和</a:t>
                      </a:r>
                      <a:r>
                        <a:rPr lang="en-US" sz="1600" kern="100" dirty="0">
                          <a:solidFill>
                            <a:schemeClr val="tx1"/>
                          </a:solidFill>
                          <a:effectLst/>
                          <a:latin typeface="微软雅黑" pitchFamily="34" charset="-122"/>
                          <a:ea typeface="微软雅黑" pitchFamily="34" charset="-122"/>
                          <a:cs typeface="+mn-cs"/>
                        </a:rPr>
                        <a:t>因变量</a:t>
                      </a:r>
                      <a:r>
                        <a:rPr lang="zh-CN" sz="1600" kern="100" dirty="0">
                          <a:solidFill>
                            <a:schemeClr val="tx1"/>
                          </a:solidFill>
                          <a:effectLst/>
                          <a:latin typeface="微软雅黑" pitchFamily="34" charset="-122"/>
                          <a:ea typeface="微软雅黑" pitchFamily="34" charset="-122"/>
                          <a:cs typeface="+mn-cs"/>
                        </a:rPr>
                        <a:t>之间的非线性关系进行建模。如果非线性关系可以通过简单的函数变换转化成线性关系，用线性回归的思想求解；如果不能转化，用非线性最小二乘方法求解。</a:t>
                      </a:r>
                    </a:p>
                  </a:txBody>
                  <a:tcPr marL="68578" marR="68578" marT="0" marB="0" anchor="ctr"/>
                </a:tc>
                <a:extLst>
                  <a:ext uri="{0D108BD9-81ED-4DB2-BD59-A6C34878D82A}">
                    <a16:rowId xmlns:a16="http://schemas.microsoft.com/office/drawing/2014/main" val="10002"/>
                  </a:ext>
                </a:extLst>
              </a:tr>
              <a:tr h="625736">
                <a:tc>
                  <a:txBody>
                    <a:bodyPr/>
                    <a:lstStyle/>
                    <a:p>
                      <a:pPr algn="ctr">
                        <a:spcAft>
                          <a:spcPts val="0"/>
                        </a:spcAft>
                      </a:pPr>
                      <a:r>
                        <a:rPr lang="en-US" sz="1600" kern="100">
                          <a:effectLst/>
                          <a:latin typeface="微软雅黑" pitchFamily="34" charset="-122"/>
                          <a:ea typeface="微软雅黑" pitchFamily="34" charset="-122"/>
                        </a:rPr>
                        <a:t>Logistic</a:t>
                      </a:r>
                      <a:r>
                        <a:rPr lang="zh-CN" sz="1600" kern="100">
                          <a:effectLst/>
                          <a:latin typeface="微软雅黑" pitchFamily="34" charset="-122"/>
                          <a:ea typeface="微软雅黑" pitchFamily="34" charset="-122"/>
                        </a:rPr>
                        <a:t>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因变量一般有</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0</a:t>
                      </a:r>
                      <a:r>
                        <a:rPr lang="zh-CN" sz="1600" kern="100">
                          <a:effectLst/>
                          <a:latin typeface="微软雅黑" pitchFamily="34" charset="-122"/>
                          <a:ea typeface="微软雅黑" pitchFamily="34" charset="-122"/>
                        </a:rPr>
                        <a:t>（是与否）两种取值</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是广义线性回归模型的特例，利用</a:t>
                      </a:r>
                      <a:r>
                        <a:rPr lang="en-US" sz="1600" kern="100">
                          <a:effectLst/>
                          <a:latin typeface="微软雅黑" pitchFamily="34" charset="-122"/>
                          <a:ea typeface="微软雅黑" pitchFamily="34" charset="-122"/>
                        </a:rPr>
                        <a:t>Logistic</a:t>
                      </a:r>
                      <a:r>
                        <a:rPr lang="zh-CN" sz="1600" kern="100">
                          <a:effectLst/>
                          <a:latin typeface="微软雅黑" pitchFamily="34" charset="-122"/>
                          <a:ea typeface="微软雅黑" pitchFamily="34" charset="-122"/>
                        </a:rPr>
                        <a:t>函数将因变量的取值范围控制在</a:t>
                      </a:r>
                      <a:r>
                        <a:rPr lang="en-US" sz="1600" kern="100">
                          <a:effectLst/>
                          <a:latin typeface="微软雅黑" pitchFamily="34" charset="-122"/>
                          <a:ea typeface="微软雅黑" pitchFamily="34" charset="-122"/>
                        </a:rPr>
                        <a:t>0</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之间，表示取值为</a:t>
                      </a:r>
                      <a:r>
                        <a:rPr lang="en-US" sz="1600" kern="100">
                          <a:effectLst/>
                          <a:latin typeface="微软雅黑" pitchFamily="34" charset="-122"/>
                          <a:ea typeface="微软雅黑" pitchFamily="34" charset="-122"/>
                        </a:rPr>
                        <a:t>1</a:t>
                      </a:r>
                      <a:r>
                        <a:rPr lang="zh-CN" sz="1600" kern="100">
                          <a:effectLst/>
                          <a:latin typeface="微软雅黑" pitchFamily="34" charset="-122"/>
                          <a:ea typeface="微软雅黑" pitchFamily="34" charset="-122"/>
                        </a:rPr>
                        <a:t>的概率。</a:t>
                      </a:r>
                      <a:endParaRPr lang="zh-CN" sz="1600" kern="10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3"/>
                  </a:ext>
                </a:extLst>
              </a:tr>
              <a:tr h="625736">
                <a:tc>
                  <a:txBody>
                    <a:bodyPr/>
                    <a:lstStyle/>
                    <a:p>
                      <a:pPr algn="ctr">
                        <a:spcAft>
                          <a:spcPts val="0"/>
                        </a:spcAft>
                      </a:pPr>
                      <a:r>
                        <a:rPr lang="zh-CN" sz="1600" kern="100">
                          <a:effectLst/>
                          <a:latin typeface="微软雅黑" pitchFamily="34" charset="-122"/>
                          <a:ea typeface="微软雅黑" pitchFamily="34" charset="-122"/>
                        </a:rPr>
                        <a:t>岭回归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参与建模的自变量之间具有多重共线性</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effectLst/>
                          <a:latin typeface="微软雅黑" pitchFamily="34" charset="-122"/>
                          <a:ea typeface="微软雅黑" pitchFamily="34" charset="-122"/>
                        </a:rPr>
                        <a:t>是一种改进最小二乘估计的方法。</a:t>
                      </a:r>
                      <a:endParaRPr lang="zh-CN" sz="1600" kern="100" dirty="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4"/>
                  </a:ext>
                </a:extLst>
              </a:tr>
              <a:tr h="938606">
                <a:tc>
                  <a:txBody>
                    <a:bodyPr/>
                    <a:lstStyle/>
                    <a:p>
                      <a:pPr algn="ctr">
                        <a:spcAft>
                          <a:spcPts val="0"/>
                        </a:spcAft>
                      </a:pPr>
                      <a:r>
                        <a:rPr lang="zh-CN" sz="1600" kern="100">
                          <a:effectLst/>
                          <a:latin typeface="微软雅黑" pitchFamily="34" charset="-122"/>
                          <a:ea typeface="微软雅黑" pitchFamily="34" charset="-122"/>
                        </a:rPr>
                        <a:t>主成分回归</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a:effectLst/>
                          <a:latin typeface="微软雅黑" pitchFamily="34" charset="-122"/>
                          <a:ea typeface="微软雅黑" pitchFamily="34" charset="-122"/>
                        </a:rPr>
                        <a:t>参与建模的自变量之间具有多重共线性</a:t>
                      </a:r>
                      <a:endParaRPr lang="zh-CN" sz="1600" kern="100">
                        <a:effectLst/>
                        <a:latin typeface="微软雅黑" pitchFamily="34" charset="-122"/>
                        <a:ea typeface="微软雅黑" pitchFamily="34" charset="-122"/>
                        <a:cs typeface="Times New Roman"/>
                      </a:endParaRPr>
                    </a:p>
                  </a:txBody>
                  <a:tcPr marL="68578" marR="68578" marT="0" marB="0" anchor="ctr"/>
                </a:tc>
                <a:tc>
                  <a:txBody>
                    <a:bodyPr/>
                    <a:lstStyle/>
                    <a:p>
                      <a:pPr algn="just">
                        <a:spcAft>
                          <a:spcPts val="0"/>
                        </a:spcAft>
                      </a:pPr>
                      <a:r>
                        <a:rPr lang="zh-CN" sz="1600" kern="100" dirty="0">
                          <a:effectLst/>
                          <a:latin typeface="微软雅黑" pitchFamily="34" charset="-122"/>
                          <a:ea typeface="微软雅黑" pitchFamily="34" charset="-122"/>
                        </a:rPr>
                        <a:t>主成分回归是根据主成分分析的思想提出来的，是对最小二乘法的一种改进，它是参数估计的一种有偏估计。可以消除自变量之间的多重共线性。</a:t>
                      </a:r>
                      <a:endParaRPr lang="zh-CN" sz="1600" kern="100" dirty="0">
                        <a:effectLst/>
                        <a:latin typeface="微软雅黑" pitchFamily="34" charset="-122"/>
                        <a:ea typeface="微软雅黑" pitchFamily="34" charset="-122"/>
                        <a:cs typeface="Times New Roman"/>
                      </a:endParaRPr>
                    </a:p>
                  </a:txBody>
                  <a:tcPr marL="68578" marR="68578" marT="0" marB="0" anchor="ctr"/>
                </a:tc>
                <a:extLst>
                  <a:ext uri="{0D108BD9-81ED-4DB2-BD59-A6C34878D82A}">
                    <a16:rowId xmlns:a16="http://schemas.microsoft.com/office/drawing/2014/main" val="10005"/>
                  </a:ext>
                </a:extLst>
              </a:tr>
            </a:tbl>
          </a:graphicData>
        </a:graphic>
      </p:graphicFrame>
      <p:sp>
        <p:nvSpPr>
          <p:cNvPr id="37920" name="标题 2">
            <a:extLst>
              <a:ext uri="{FF2B5EF4-FFF2-40B4-BE49-F238E27FC236}">
                <a16:creationId xmlns:a16="http://schemas.microsoft.com/office/drawing/2014/main" id="{0BEFF441-363B-4CFC-8138-7AC149CF1C82}"/>
              </a:ext>
            </a:extLst>
          </p:cNvPr>
          <p:cNvSpPr>
            <a:spLocks noGrp="1"/>
          </p:cNvSpPr>
          <p:nvPr>
            <p:ph type="title"/>
          </p:nvPr>
        </p:nvSpPr>
        <p:spPr/>
        <p:txBody>
          <a:bodyPr/>
          <a:lstStyle/>
          <a:p>
            <a:r>
              <a:rPr lang="zh-CN" altLang="en-US"/>
              <a:t>使用</a:t>
            </a:r>
            <a:r>
              <a:rPr lang="en-US" altLang="zh-CN"/>
              <a:t>sklearn</a:t>
            </a:r>
            <a:r>
              <a:rPr lang="zh-CN" altLang="en-US"/>
              <a:t>估计器构建回归模型</a:t>
            </a:r>
          </a:p>
        </p:txBody>
      </p:sp>
      <p:sp>
        <p:nvSpPr>
          <p:cNvPr id="37921" name="内容占位符 3">
            <a:extLst>
              <a:ext uri="{FF2B5EF4-FFF2-40B4-BE49-F238E27FC236}">
                <a16:creationId xmlns:a16="http://schemas.microsoft.com/office/drawing/2014/main" id="{93721A74-C2DC-4FE4-9ED1-F859F076BB37}"/>
              </a:ext>
            </a:extLst>
          </p:cNvPr>
          <p:cNvSpPr>
            <a:spLocks noGrp="1"/>
          </p:cNvSpPr>
          <p:nvPr>
            <p:ph idx="10"/>
          </p:nvPr>
        </p:nvSpPr>
        <p:spPr/>
        <p:txBody>
          <a:bodyPr/>
          <a:lstStyle/>
          <a:p>
            <a:r>
              <a:rPr altLang="zh-CN" b="1"/>
              <a:t>常用的回归模型</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9572A6AB-8E25-48C7-BA50-D9FB7333EF0F}"/>
              </a:ext>
            </a:extLst>
          </p:cNvPr>
          <p:cNvSpPr>
            <a:spLocks noGrp="1"/>
          </p:cNvSpPr>
          <p:nvPr>
            <p:ph idx="1"/>
          </p:nvPr>
        </p:nvSpPr>
        <p:spPr/>
        <p:txBody>
          <a:bodyPr/>
          <a:lstStyle/>
          <a:p>
            <a:pPr marL="361950" indent="-361950"/>
            <a:r>
              <a:rPr lang="en-US" altLang="zh-CN"/>
              <a:t>sklearn</a:t>
            </a:r>
            <a:r>
              <a:rPr lang="zh-CN" altLang="zh-CN"/>
              <a:t>内部提供了不少回归算法</a:t>
            </a:r>
            <a:r>
              <a:rPr lang="zh-CN" altLang="en-US"/>
              <a:t>，常用的函数如下表所示。</a:t>
            </a:r>
            <a:endParaRPr lang="en-US" altLang="zh-CN"/>
          </a:p>
          <a:p>
            <a:pPr marL="361950" indent="-361950"/>
            <a:r>
              <a:rPr lang="zh-CN" altLang="en-US"/>
              <a:t>可以</a:t>
            </a:r>
            <a:r>
              <a:rPr lang="zh-CN" altLang="zh-CN"/>
              <a:t>利用预测结果和真实结果画出折线图</a:t>
            </a:r>
            <a:r>
              <a:rPr lang="zh-CN" altLang="en-US"/>
              <a:t>作对比</a:t>
            </a:r>
            <a:r>
              <a:rPr lang="zh-CN" altLang="zh-CN"/>
              <a:t>，</a:t>
            </a:r>
            <a:r>
              <a:rPr lang="zh-CN" altLang="en-US"/>
              <a:t>以便更</a:t>
            </a:r>
            <a:r>
              <a:rPr lang="zh-CN" altLang="zh-CN"/>
              <a:t>直观看出线性回归模型效果</a:t>
            </a:r>
            <a:r>
              <a:rPr lang="zh-CN" altLang="en-US"/>
              <a:t>。</a:t>
            </a:r>
          </a:p>
        </p:txBody>
      </p:sp>
      <p:sp>
        <p:nvSpPr>
          <p:cNvPr id="38915" name="标题 2">
            <a:extLst>
              <a:ext uri="{FF2B5EF4-FFF2-40B4-BE49-F238E27FC236}">
                <a16:creationId xmlns:a16="http://schemas.microsoft.com/office/drawing/2014/main" id="{C2BEEBAC-BF8F-40C0-984A-DE7DB80FD73B}"/>
              </a:ext>
            </a:extLst>
          </p:cNvPr>
          <p:cNvSpPr>
            <a:spLocks noGrp="1"/>
          </p:cNvSpPr>
          <p:nvPr>
            <p:ph type="title"/>
          </p:nvPr>
        </p:nvSpPr>
        <p:spPr/>
        <p:txBody>
          <a:bodyPr/>
          <a:lstStyle/>
          <a:p>
            <a:r>
              <a:rPr lang="zh-CN" altLang="en-US"/>
              <a:t>使用</a:t>
            </a:r>
            <a:r>
              <a:rPr lang="en-US" altLang="zh-CN"/>
              <a:t>sklearn</a:t>
            </a:r>
            <a:r>
              <a:rPr lang="zh-CN" altLang="en-US"/>
              <a:t>估计器构建回归模型</a:t>
            </a:r>
          </a:p>
        </p:txBody>
      </p:sp>
      <p:sp>
        <p:nvSpPr>
          <p:cNvPr id="38916" name="内容占位符 3">
            <a:extLst>
              <a:ext uri="{FF2B5EF4-FFF2-40B4-BE49-F238E27FC236}">
                <a16:creationId xmlns:a16="http://schemas.microsoft.com/office/drawing/2014/main" id="{2C7C83C8-794C-4DD2-9587-D6F79FED069C}"/>
              </a:ext>
            </a:extLst>
          </p:cNvPr>
          <p:cNvSpPr>
            <a:spLocks noGrp="1"/>
          </p:cNvSpPr>
          <p:nvPr>
            <p:ph idx="10"/>
          </p:nvPr>
        </p:nvSpPr>
        <p:spPr/>
        <p:txBody>
          <a:bodyPr/>
          <a:lstStyle/>
          <a:p>
            <a:r>
              <a:rPr lang="en-US" altLang="zh-CN" b="1"/>
              <a:t>sklearn</a:t>
            </a:r>
            <a:r>
              <a:rPr altLang="zh-CN" b="1"/>
              <a:t>库常用回归算法函数</a:t>
            </a:r>
            <a:endParaRPr b="1"/>
          </a:p>
        </p:txBody>
      </p:sp>
      <p:graphicFrame>
        <p:nvGraphicFramePr>
          <p:cNvPr id="5" name="表格 4">
            <a:extLst>
              <a:ext uri="{FF2B5EF4-FFF2-40B4-BE49-F238E27FC236}">
                <a16:creationId xmlns:a16="http://schemas.microsoft.com/office/drawing/2014/main" id="{689B70D6-B235-458B-B7AD-10B335A5844A}"/>
              </a:ext>
            </a:extLst>
          </p:cNvPr>
          <p:cNvGraphicFramePr>
            <a:graphicFrameLocks noGrp="1"/>
          </p:cNvGraphicFramePr>
          <p:nvPr/>
        </p:nvGraphicFramePr>
        <p:xfrm>
          <a:off x="1449388" y="2852738"/>
          <a:ext cx="9128125" cy="3024189"/>
        </p:xfrm>
        <a:graphic>
          <a:graphicData uri="http://schemas.openxmlformats.org/drawingml/2006/table">
            <a:tbl>
              <a:tblPr firstRow="1" bandRow="1">
                <a:tableStyleId>{5C22544A-7EE6-4342-B048-85BDC9FD1C3A}</a:tableStyleId>
              </a:tblPr>
              <a:tblGrid>
                <a:gridCol w="2723395">
                  <a:extLst>
                    <a:ext uri="{9D8B030D-6E8A-4147-A177-3AD203B41FA5}">
                      <a16:colId xmlns:a16="http://schemas.microsoft.com/office/drawing/2014/main" val="20000"/>
                    </a:ext>
                  </a:extLst>
                </a:gridCol>
                <a:gridCol w="4108844">
                  <a:extLst>
                    <a:ext uri="{9D8B030D-6E8A-4147-A177-3AD203B41FA5}">
                      <a16:colId xmlns:a16="http://schemas.microsoft.com/office/drawing/2014/main" val="20001"/>
                    </a:ext>
                  </a:extLst>
                </a:gridCol>
                <a:gridCol w="2295886">
                  <a:extLst>
                    <a:ext uri="{9D8B030D-6E8A-4147-A177-3AD203B41FA5}">
                      <a16:colId xmlns:a16="http://schemas.microsoft.com/office/drawing/2014/main" val="20002"/>
                    </a:ext>
                  </a:extLst>
                </a:gridCol>
              </a:tblGrid>
              <a:tr h="432027">
                <a:tc>
                  <a:txBody>
                    <a:bodyPr/>
                    <a:lstStyle/>
                    <a:p>
                      <a:pPr algn="ctr">
                        <a:spcAft>
                          <a:spcPts val="0"/>
                        </a:spcAft>
                      </a:pPr>
                      <a:r>
                        <a:rPr lang="zh-CN" sz="1800" kern="0" dirty="0">
                          <a:effectLst/>
                          <a:latin typeface="微软雅黑" pitchFamily="34" charset="-122"/>
                          <a:ea typeface="微软雅黑" pitchFamily="34" charset="-122"/>
                        </a:rPr>
                        <a:t>模块名称</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函数名称</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算法名称</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0"/>
                  </a:ext>
                </a:extLst>
              </a:tr>
              <a:tr h="432027">
                <a:tc>
                  <a:txBody>
                    <a:bodyPr/>
                    <a:lstStyle/>
                    <a:p>
                      <a:pPr algn="ctr">
                        <a:spcAft>
                          <a:spcPts val="0"/>
                        </a:spcAft>
                      </a:pPr>
                      <a:r>
                        <a:rPr lang="en-US" sz="1800" kern="0">
                          <a:effectLst/>
                          <a:latin typeface="微软雅黑" pitchFamily="34" charset="-122"/>
                          <a:ea typeface="微软雅黑" pitchFamily="34" charset="-122"/>
                        </a:rPr>
                        <a:t>linear_model</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LinearRegression</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线性回归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1"/>
                  </a:ext>
                </a:extLst>
              </a:tr>
              <a:tr h="432027">
                <a:tc>
                  <a:txBody>
                    <a:bodyPr/>
                    <a:lstStyle/>
                    <a:p>
                      <a:pPr algn="ctr">
                        <a:spcAft>
                          <a:spcPts val="0"/>
                        </a:spcAft>
                      </a:pPr>
                      <a:r>
                        <a:rPr lang="en-US" sz="1800" kern="0">
                          <a:effectLst/>
                          <a:latin typeface="微软雅黑" pitchFamily="34" charset="-122"/>
                          <a:ea typeface="微软雅黑" pitchFamily="34" charset="-122"/>
                        </a:rPr>
                        <a:t>svm</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SVR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支持向量回归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2"/>
                  </a:ext>
                </a:extLst>
              </a:tr>
              <a:tr h="432027">
                <a:tc>
                  <a:txBody>
                    <a:bodyPr/>
                    <a:lstStyle/>
                    <a:p>
                      <a:pPr algn="ctr">
                        <a:spcAft>
                          <a:spcPts val="0"/>
                        </a:spcAft>
                      </a:pPr>
                      <a:r>
                        <a:rPr lang="en-US" sz="1800" kern="0">
                          <a:effectLst/>
                          <a:latin typeface="微软雅黑" pitchFamily="34" charset="-122"/>
                          <a:ea typeface="微软雅黑" pitchFamily="34" charset="-122"/>
                        </a:rPr>
                        <a:t>neighbors</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KNeighborsRegressor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最近邻回归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3"/>
                  </a:ext>
                </a:extLst>
              </a:tr>
              <a:tr h="432027">
                <a:tc>
                  <a:txBody>
                    <a:bodyPr/>
                    <a:lstStyle/>
                    <a:p>
                      <a:pPr algn="ctr">
                        <a:spcAft>
                          <a:spcPts val="0"/>
                        </a:spcAft>
                      </a:pPr>
                      <a:r>
                        <a:rPr lang="en-US" sz="1800" kern="0">
                          <a:effectLst/>
                          <a:latin typeface="微软雅黑" pitchFamily="34" charset="-122"/>
                          <a:ea typeface="微软雅黑" pitchFamily="34" charset="-122"/>
                        </a:rPr>
                        <a:t>tree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DecisionTreeRegressor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回归决策树</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4"/>
                  </a:ext>
                </a:extLst>
              </a:tr>
              <a:tr h="432027">
                <a:tc>
                  <a:txBody>
                    <a:bodyPr/>
                    <a:lstStyle/>
                    <a:p>
                      <a:pPr algn="ctr">
                        <a:spcAft>
                          <a:spcPts val="0"/>
                        </a:spcAft>
                      </a:pPr>
                      <a:r>
                        <a:rPr lang="en-US" sz="1800" kern="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a:effectLst/>
                          <a:latin typeface="微软雅黑" pitchFamily="34" charset="-122"/>
                          <a:ea typeface="微软雅黑" pitchFamily="34" charset="-122"/>
                        </a:rPr>
                        <a:t>RandomForestRegressor</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a:effectLst/>
                          <a:latin typeface="微软雅黑" pitchFamily="34" charset="-122"/>
                          <a:ea typeface="微软雅黑" pitchFamily="34" charset="-122"/>
                        </a:rPr>
                        <a:t>随机森林回归</a:t>
                      </a:r>
                      <a:endParaRPr lang="zh-CN" sz="1800" kern="10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5"/>
                  </a:ext>
                </a:extLst>
              </a:tr>
              <a:tr h="432027">
                <a:tc>
                  <a:txBody>
                    <a:bodyPr/>
                    <a:lstStyle/>
                    <a:p>
                      <a:pPr algn="ctr">
                        <a:spcAft>
                          <a:spcPts val="0"/>
                        </a:spcAft>
                      </a:pPr>
                      <a:r>
                        <a:rPr lang="en-US" sz="1800" kern="0">
                          <a:effectLst/>
                          <a:latin typeface="微软雅黑" pitchFamily="34" charset="-122"/>
                          <a:ea typeface="微软雅黑" pitchFamily="34" charset="-122"/>
                        </a:rPr>
                        <a:t>ensemble</a:t>
                      </a:r>
                      <a:endParaRPr lang="zh-CN" sz="1800" kern="10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en-US" sz="1800" kern="0" dirty="0" err="1">
                          <a:effectLst/>
                          <a:latin typeface="微软雅黑" pitchFamily="34" charset="-122"/>
                          <a:ea typeface="微软雅黑" pitchFamily="34" charset="-122"/>
                        </a:rPr>
                        <a:t>GradientBoostingRegressor</a:t>
                      </a:r>
                      <a:endParaRPr lang="zh-CN" sz="1800" kern="100" dirty="0">
                        <a:effectLst/>
                        <a:latin typeface="微软雅黑" pitchFamily="34" charset="-122"/>
                        <a:ea typeface="微软雅黑" pitchFamily="34" charset="-122"/>
                        <a:cs typeface="Times New Roman"/>
                      </a:endParaRPr>
                    </a:p>
                  </a:txBody>
                  <a:tcPr marL="39174" marR="39174" marT="0" marB="0" anchor="ctr"/>
                </a:tc>
                <a:tc>
                  <a:txBody>
                    <a:bodyPr/>
                    <a:lstStyle/>
                    <a:p>
                      <a:pPr algn="ctr">
                        <a:spcAft>
                          <a:spcPts val="0"/>
                        </a:spcAft>
                      </a:pPr>
                      <a:r>
                        <a:rPr lang="zh-CN" sz="1800" kern="0" dirty="0">
                          <a:effectLst/>
                          <a:latin typeface="微软雅黑" pitchFamily="34" charset="-122"/>
                          <a:ea typeface="微软雅黑" pitchFamily="34" charset="-122"/>
                        </a:rPr>
                        <a:t>梯度提升回归树</a:t>
                      </a:r>
                      <a:endParaRPr lang="zh-CN" sz="1800" kern="100" dirty="0">
                        <a:effectLst/>
                        <a:latin typeface="微软雅黑" pitchFamily="34" charset="-122"/>
                        <a:ea typeface="微软雅黑" pitchFamily="34" charset="-122"/>
                        <a:cs typeface="Times New Roman"/>
                      </a:endParaRPr>
                    </a:p>
                  </a:txBody>
                  <a:tcPr marL="39174" marR="39174"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DC5D03EE-B4C7-456E-AD30-885E929F6861}"/>
              </a:ext>
            </a:extLst>
          </p:cNvPr>
          <p:cNvSpPr>
            <a:spLocks noGrp="1"/>
          </p:cNvSpPr>
          <p:nvPr>
            <p:ph idx="1"/>
          </p:nvPr>
        </p:nvSpPr>
        <p:spPr>
          <a:xfrm>
            <a:off x="346075" y="1560513"/>
            <a:ext cx="11339513" cy="4370387"/>
          </a:xfrm>
        </p:spPr>
        <p:txBody>
          <a:bodyPr/>
          <a:lstStyle/>
          <a:p>
            <a:pPr marL="361950" indent="-361950">
              <a:spcBef>
                <a:spcPts val="900"/>
              </a:spcBef>
            </a:pPr>
            <a:r>
              <a:rPr lang="zh-CN" altLang="zh-CN"/>
              <a:t>回归模型的性能评估不同于分类模型，虽然都是对照真实值进行评估，但由于回归模型的预测结果和真实值都是连续的，所以不能够求取</a:t>
            </a:r>
            <a:r>
              <a:rPr lang="en-US" altLang="zh-CN"/>
              <a:t>Precision</a:t>
            </a:r>
            <a:r>
              <a:rPr lang="zh-CN" altLang="zh-CN"/>
              <a:t>、</a:t>
            </a:r>
            <a:r>
              <a:rPr lang="en-US" altLang="zh-CN"/>
              <a:t>Recall</a:t>
            </a:r>
            <a:r>
              <a:rPr lang="zh-CN" altLang="zh-CN"/>
              <a:t>和</a:t>
            </a:r>
            <a:r>
              <a:rPr lang="en-US" altLang="zh-CN"/>
              <a:t>F1</a:t>
            </a:r>
            <a:r>
              <a:rPr lang="zh-CN" altLang="zh-CN"/>
              <a:t>值等评价指标。回归模型拥有一套独立的评价指标。</a:t>
            </a:r>
            <a:endParaRPr lang="en-US" altLang="zh-CN"/>
          </a:p>
          <a:p>
            <a:pPr marL="361950" indent="-361950">
              <a:spcBef>
                <a:spcPts val="900"/>
              </a:spcBef>
            </a:pPr>
            <a:r>
              <a:rPr lang="zh-CN" altLang="zh-CN"/>
              <a:t>平均绝对误差、均方误差和中值绝对误差的值越靠近</a:t>
            </a:r>
            <a:r>
              <a:rPr lang="en-US" altLang="zh-CN"/>
              <a:t>0</a:t>
            </a:r>
            <a:r>
              <a:rPr lang="zh-CN" altLang="zh-CN"/>
              <a:t>，模型性能越好。可解释方差值和</a:t>
            </a:r>
            <a:r>
              <a:rPr lang="en-US" altLang="zh-CN"/>
              <a:t>R</a:t>
            </a:r>
            <a:r>
              <a:rPr lang="zh-CN" altLang="zh-CN"/>
              <a:t>方值则越靠近</a:t>
            </a:r>
            <a:r>
              <a:rPr lang="en-US" altLang="zh-CN"/>
              <a:t>1</a:t>
            </a:r>
            <a:r>
              <a:rPr lang="zh-CN" altLang="zh-CN"/>
              <a:t>，模型性能越好。</a:t>
            </a:r>
            <a:endParaRPr lang="zh-CN" altLang="en-US"/>
          </a:p>
        </p:txBody>
      </p:sp>
      <p:sp>
        <p:nvSpPr>
          <p:cNvPr id="39939" name="标题 2">
            <a:extLst>
              <a:ext uri="{FF2B5EF4-FFF2-40B4-BE49-F238E27FC236}">
                <a16:creationId xmlns:a16="http://schemas.microsoft.com/office/drawing/2014/main" id="{5219C6E3-8A02-4765-B99F-5908631AE38A}"/>
              </a:ext>
            </a:extLst>
          </p:cNvPr>
          <p:cNvSpPr>
            <a:spLocks noGrp="1"/>
          </p:cNvSpPr>
          <p:nvPr>
            <p:ph type="title"/>
          </p:nvPr>
        </p:nvSpPr>
        <p:spPr/>
        <p:txBody>
          <a:bodyPr/>
          <a:lstStyle/>
          <a:p>
            <a:r>
              <a:rPr lang="zh-CN" altLang="en-US"/>
              <a:t>评价回归模型</a:t>
            </a:r>
          </a:p>
        </p:txBody>
      </p:sp>
      <p:sp>
        <p:nvSpPr>
          <p:cNvPr id="39940" name="内容占位符 3">
            <a:extLst>
              <a:ext uri="{FF2B5EF4-FFF2-40B4-BE49-F238E27FC236}">
                <a16:creationId xmlns:a16="http://schemas.microsoft.com/office/drawing/2014/main" id="{E155B594-C9B3-4741-9EE7-F663CA944B46}"/>
              </a:ext>
            </a:extLst>
          </p:cNvPr>
          <p:cNvSpPr>
            <a:spLocks noGrp="1"/>
          </p:cNvSpPr>
          <p:nvPr>
            <p:ph idx="10"/>
          </p:nvPr>
        </p:nvSpPr>
        <p:spPr/>
        <p:txBody>
          <a:bodyPr/>
          <a:lstStyle/>
          <a:p>
            <a:r>
              <a:rPr altLang="zh-CN" b="1"/>
              <a:t>回归模型评价指标</a:t>
            </a:r>
            <a:endParaRPr b="1"/>
          </a:p>
        </p:txBody>
      </p:sp>
      <p:graphicFrame>
        <p:nvGraphicFramePr>
          <p:cNvPr id="5" name="表格 4">
            <a:extLst>
              <a:ext uri="{FF2B5EF4-FFF2-40B4-BE49-F238E27FC236}">
                <a16:creationId xmlns:a16="http://schemas.microsoft.com/office/drawing/2014/main" id="{5A6EA2C3-2918-4B69-BF34-AA81FCAA8355}"/>
              </a:ext>
            </a:extLst>
          </p:cNvPr>
          <p:cNvGraphicFramePr>
            <a:graphicFrameLocks noGrp="1"/>
          </p:cNvGraphicFramePr>
          <p:nvPr/>
        </p:nvGraphicFramePr>
        <p:xfrm>
          <a:off x="1576388" y="3581400"/>
          <a:ext cx="8683625" cy="2592390"/>
        </p:xfrm>
        <a:graphic>
          <a:graphicData uri="http://schemas.openxmlformats.org/drawingml/2006/table">
            <a:tbl>
              <a:tblPr firstRow="1" bandRow="1">
                <a:tableStyleId>{5C22544A-7EE6-4342-B048-85BDC9FD1C3A}</a:tableStyleId>
              </a:tblPr>
              <a:tblGrid>
                <a:gridCol w="2869993">
                  <a:extLst>
                    <a:ext uri="{9D8B030D-6E8A-4147-A177-3AD203B41FA5}">
                      <a16:colId xmlns:a16="http://schemas.microsoft.com/office/drawing/2014/main" val="20000"/>
                    </a:ext>
                  </a:extLst>
                </a:gridCol>
                <a:gridCol w="1311864">
                  <a:extLst>
                    <a:ext uri="{9D8B030D-6E8A-4147-A177-3AD203B41FA5}">
                      <a16:colId xmlns:a16="http://schemas.microsoft.com/office/drawing/2014/main" val="20001"/>
                    </a:ext>
                  </a:extLst>
                </a:gridCol>
                <a:gridCol w="4501768">
                  <a:extLst>
                    <a:ext uri="{9D8B030D-6E8A-4147-A177-3AD203B41FA5}">
                      <a16:colId xmlns:a16="http://schemas.microsoft.com/office/drawing/2014/main" val="20002"/>
                    </a:ext>
                  </a:extLst>
                </a:gridCol>
              </a:tblGrid>
              <a:tr h="432065">
                <a:tc>
                  <a:txBody>
                    <a:bodyPr/>
                    <a:lstStyle/>
                    <a:p>
                      <a:pPr algn="ctr">
                        <a:spcAft>
                          <a:spcPts val="0"/>
                        </a:spcAft>
                      </a:pPr>
                      <a:r>
                        <a:rPr lang="zh-CN" sz="1800" kern="0" dirty="0">
                          <a:effectLst/>
                          <a:latin typeface="微软雅黑" pitchFamily="34" charset="-122"/>
                          <a:ea typeface="微软雅黑" pitchFamily="34" charset="-122"/>
                        </a:rPr>
                        <a:t>方法名称</a:t>
                      </a:r>
                      <a:endParaRPr lang="zh-CN" sz="1800" kern="100" dirty="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zh-CN" sz="1800" kern="0">
                          <a:effectLst/>
                          <a:latin typeface="微软雅黑" pitchFamily="34" charset="-122"/>
                          <a:ea typeface="微软雅黑" pitchFamily="34" charset="-122"/>
                        </a:rPr>
                        <a:t>最优值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dirty="0" err="1">
                          <a:effectLst/>
                          <a:latin typeface="微软雅黑" pitchFamily="34" charset="-122"/>
                          <a:ea typeface="微软雅黑" pitchFamily="34" charset="-122"/>
                        </a:rPr>
                        <a:t>sklearn</a:t>
                      </a:r>
                      <a:r>
                        <a:rPr lang="zh-CN" sz="1800" kern="0" dirty="0">
                          <a:effectLst/>
                          <a:latin typeface="微软雅黑" pitchFamily="34" charset="-122"/>
                          <a:ea typeface="微软雅黑" pitchFamily="34" charset="-122"/>
                        </a:rPr>
                        <a:t>函数</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0"/>
                  </a:ext>
                </a:extLst>
              </a:tr>
              <a:tr h="432065">
                <a:tc>
                  <a:txBody>
                    <a:bodyPr/>
                    <a:lstStyle/>
                    <a:p>
                      <a:pPr algn="ctr">
                        <a:spcAft>
                          <a:spcPts val="0"/>
                        </a:spcAft>
                      </a:pPr>
                      <a:r>
                        <a:rPr lang="zh-CN" sz="1800" kern="0">
                          <a:effectLst/>
                          <a:latin typeface="微软雅黑" pitchFamily="34" charset="-122"/>
                          <a:ea typeface="微软雅黑" pitchFamily="34" charset="-122"/>
                        </a:rPr>
                        <a:t>平均绝对误差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mean_absolute_error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1"/>
                  </a:ext>
                </a:extLst>
              </a:tr>
              <a:tr h="432065">
                <a:tc>
                  <a:txBody>
                    <a:bodyPr/>
                    <a:lstStyle/>
                    <a:p>
                      <a:pPr algn="ctr">
                        <a:spcAft>
                          <a:spcPts val="0"/>
                        </a:spcAft>
                      </a:pPr>
                      <a:r>
                        <a:rPr lang="zh-CN" sz="1800" kern="0">
                          <a:effectLst/>
                          <a:latin typeface="微软雅黑" pitchFamily="34" charset="-122"/>
                          <a:ea typeface="微软雅黑" pitchFamily="34" charset="-122"/>
                        </a:rPr>
                        <a:t>均方误差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mean_squared_error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2"/>
                  </a:ext>
                </a:extLst>
              </a:tr>
              <a:tr h="432065">
                <a:tc>
                  <a:txBody>
                    <a:bodyPr/>
                    <a:lstStyle/>
                    <a:p>
                      <a:pPr algn="ctr">
                        <a:spcAft>
                          <a:spcPts val="0"/>
                        </a:spcAft>
                      </a:pPr>
                      <a:r>
                        <a:rPr lang="zh-CN" sz="1800" kern="0">
                          <a:effectLst/>
                          <a:latin typeface="微软雅黑" pitchFamily="34" charset="-122"/>
                          <a:ea typeface="微软雅黑" pitchFamily="34" charset="-122"/>
                        </a:rPr>
                        <a:t>中值绝对误差</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0.0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median_absolute_error</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3"/>
                  </a:ext>
                </a:extLst>
              </a:tr>
              <a:tr h="432065">
                <a:tc>
                  <a:txBody>
                    <a:bodyPr/>
                    <a:lstStyle/>
                    <a:p>
                      <a:pPr algn="ctr">
                        <a:spcAft>
                          <a:spcPts val="0"/>
                        </a:spcAft>
                      </a:pPr>
                      <a:r>
                        <a:rPr lang="zh-CN" sz="1800" kern="0">
                          <a:effectLst/>
                          <a:latin typeface="微软雅黑" pitchFamily="34" charset="-122"/>
                          <a:ea typeface="微软雅黑" pitchFamily="34" charset="-122"/>
                        </a:rPr>
                        <a:t>可解释方差值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metrics. explained_variance_score</a:t>
                      </a:r>
                      <a:endParaRPr lang="zh-CN" sz="1800" kern="10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4"/>
                  </a:ext>
                </a:extLst>
              </a:tr>
              <a:tr h="432065">
                <a:tc>
                  <a:txBody>
                    <a:bodyPr/>
                    <a:lstStyle/>
                    <a:p>
                      <a:pPr algn="ctr">
                        <a:spcAft>
                          <a:spcPts val="0"/>
                        </a:spcAft>
                      </a:pPr>
                      <a:r>
                        <a:rPr lang="en-US" sz="1800" kern="0">
                          <a:effectLst/>
                          <a:latin typeface="微软雅黑" pitchFamily="34" charset="-122"/>
                          <a:ea typeface="微软雅黑" pitchFamily="34" charset="-122"/>
                        </a:rPr>
                        <a:t>R</a:t>
                      </a:r>
                      <a:r>
                        <a:rPr lang="zh-CN" sz="1800" kern="0">
                          <a:effectLst/>
                          <a:latin typeface="微软雅黑" pitchFamily="34" charset="-122"/>
                          <a:ea typeface="微软雅黑" pitchFamily="34" charset="-122"/>
                        </a:rPr>
                        <a:t>方值</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a:effectLst/>
                          <a:latin typeface="微软雅黑" pitchFamily="34" charset="-122"/>
                          <a:ea typeface="微软雅黑" pitchFamily="34" charset="-122"/>
                        </a:rPr>
                        <a:t>1.0</a:t>
                      </a:r>
                      <a:endParaRPr lang="zh-CN" sz="1800" kern="100">
                        <a:effectLst/>
                        <a:latin typeface="微软雅黑" pitchFamily="34" charset="-122"/>
                        <a:ea typeface="微软雅黑" pitchFamily="34" charset="-122"/>
                        <a:cs typeface="Times New Roman"/>
                      </a:endParaRPr>
                    </a:p>
                  </a:txBody>
                  <a:tcPr marL="45707" marR="45707" marT="0" marB="0" anchor="ctr"/>
                </a:tc>
                <a:tc>
                  <a:txBody>
                    <a:bodyPr/>
                    <a:lstStyle/>
                    <a:p>
                      <a:pPr algn="ctr">
                        <a:spcAft>
                          <a:spcPts val="0"/>
                        </a:spcAft>
                      </a:pPr>
                      <a:r>
                        <a:rPr lang="en-US" sz="1800" kern="0" dirty="0">
                          <a:effectLst/>
                          <a:latin typeface="微软雅黑" pitchFamily="34" charset="-122"/>
                          <a:ea typeface="微软雅黑" pitchFamily="34" charset="-122"/>
                        </a:rPr>
                        <a:t>metrics. r2_score</a:t>
                      </a:r>
                      <a:endParaRPr lang="zh-CN" sz="1800" kern="100" dirty="0">
                        <a:effectLst/>
                        <a:latin typeface="微软雅黑" pitchFamily="34" charset="-122"/>
                        <a:ea typeface="微软雅黑" pitchFamily="34" charset="-122"/>
                        <a:cs typeface="Times New Roman"/>
                      </a:endParaRPr>
                    </a:p>
                  </a:txBody>
                  <a:tcPr marL="45707" marR="45707"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E6E7E071-8A25-4C46-A17F-5854847B8281}"/>
              </a:ext>
            </a:extLst>
          </p:cNvPr>
          <p:cNvSpPr>
            <a:spLocks noGrp="1"/>
          </p:cNvSpPr>
          <p:nvPr>
            <p:ph idx="1"/>
          </p:nvPr>
        </p:nvSpPr>
        <p:spPr/>
        <p:txBody>
          <a:bodyPr/>
          <a:lstStyle/>
          <a:p>
            <a:pPr marL="361950" indent="-361950">
              <a:spcBef>
                <a:spcPts val="400"/>
              </a:spcBef>
            </a:pPr>
            <a:r>
              <a:rPr lang="en-US" altLang="zh-CN" dirty="0" err="1"/>
              <a:t>sklearn</a:t>
            </a:r>
            <a:r>
              <a:rPr lang="zh-CN" altLang="zh-CN" dirty="0"/>
              <a:t>库的</a:t>
            </a:r>
            <a:r>
              <a:rPr lang="en-US" altLang="zh-CN" dirty="0"/>
              <a:t>datasets</a:t>
            </a:r>
            <a:r>
              <a:rPr lang="zh-CN" altLang="zh-CN" dirty="0"/>
              <a:t>模块集成了部分数据分析的经典数据集，可以使用这些数据集进行数据预处理，建模等操作，熟悉</a:t>
            </a:r>
            <a:r>
              <a:rPr lang="en-US" altLang="zh-CN" dirty="0" err="1"/>
              <a:t>sklearn</a:t>
            </a:r>
            <a:r>
              <a:rPr lang="zh-CN" altLang="zh-CN" dirty="0"/>
              <a:t>的数据处理流程和建模流程。</a:t>
            </a:r>
            <a:endParaRPr lang="en-US" altLang="zh-CN" dirty="0"/>
          </a:p>
          <a:p>
            <a:pPr marL="361950" indent="-361950">
              <a:spcBef>
                <a:spcPts val="400"/>
              </a:spcBef>
            </a:pPr>
            <a:r>
              <a:rPr lang="en-US" altLang="zh-CN" dirty="0"/>
              <a:t>datasets</a:t>
            </a:r>
            <a:r>
              <a:rPr lang="zh-CN" altLang="zh-CN" dirty="0"/>
              <a:t>模块常用数据集的加载函数与解释如</a:t>
            </a:r>
            <a:r>
              <a:rPr lang="zh-CN" altLang="en-US" dirty="0"/>
              <a:t>下</a:t>
            </a:r>
            <a:r>
              <a:rPr lang="zh-CN" altLang="zh-CN" dirty="0"/>
              <a:t>表所示。</a:t>
            </a:r>
            <a:endParaRPr lang="en-US" altLang="zh-CN" dirty="0"/>
          </a:p>
          <a:p>
            <a:pPr marL="361950" indent="-361950">
              <a:spcBef>
                <a:spcPts val="400"/>
              </a:spcBef>
            </a:pPr>
            <a:r>
              <a:rPr lang="zh-CN" altLang="zh-CN" dirty="0"/>
              <a:t>使用</a:t>
            </a:r>
            <a:r>
              <a:rPr lang="en-US" altLang="zh-CN" dirty="0" err="1"/>
              <a:t>sklearn</a:t>
            </a:r>
            <a:r>
              <a:rPr lang="zh-CN" altLang="zh-CN" dirty="0"/>
              <a:t>进行数据预处理会用到</a:t>
            </a:r>
            <a:r>
              <a:rPr lang="en-US" altLang="zh-CN" dirty="0" err="1"/>
              <a:t>sklearn</a:t>
            </a:r>
            <a:r>
              <a:rPr lang="zh-CN" altLang="zh-CN" dirty="0"/>
              <a:t>提供的统一接口</a:t>
            </a:r>
            <a:r>
              <a:rPr lang="en-US" altLang="zh-CN" dirty="0"/>
              <a:t>——</a:t>
            </a:r>
            <a:r>
              <a:rPr lang="zh-CN" altLang="zh-CN" dirty="0"/>
              <a:t>转换器（</a:t>
            </a:r>
            <a:r>
              <a:rPr lang="en-US" altLang="zh-CN" dirty="0"/>
              <a:t>Transformer</a:t>
            </a:r>
            <a:r>
              <a:rPr lang="zh-CN" altLang="zh-CN" dirty="0"/>
              <a:t>）。</a:t>
            </a:r>
            <a:endParaRPr lang="en-US" altLang="zh-CN" dirty="0"/>
          </a:p>
          <a:p>
            <a:pPr marL="361950" indent="-361950">
              <a:spcBef>
                <a:spcPts val="400"/>
              </a:spcBef>
            </a:pPr>
            <a:r>
              <a:rPr lang="zh-CN" altLang="zh-CN" dirty="0"/>
              <a:t>加载后的数据集可以视为一个字典，几乎所有的</a:t>
            </a:r>
            <a:r>
              <a:rPr lang="en-US" altLang="zh-CN" dirty="0" err="1"/>
              <a:t>sklearn</a:t>
            </a:r>
            <a:r>
              <a:rPr lang="zh-CN" altLang="zh-CN" dirty="0"/>
              <a:t>数据集均可以使用</a:t>
            </a:r>
            <a:r>
              <a:rPr lang="en-US" altLang="zh-CN" dirty="0"/>
              <a:t>data</a:t>
            </a:r>
            <a:r>
              <a:rPr lang="zh-CN" altLang="zh-CN" dirty="0"/>
              <a:t>，</a:t>
            </a:r>
            <a:r>
              <a:rPr lang="en-US" altLang="zh-CN" dirty="0"/>
              <a:t>target</a:t>
            </a:r>
            <a:r>
              <a:rPr lang="zh-CN" altLang="zh-CN" dirty="0"/>
              <a:t>，</a:t>
            </a:r>
            <a:r>
              <a:rPr lang="en-US" altLang="zh-CN" dirty="0" err="1"/>
              <a:t>feature_names</a:t>
            </a:r>
            <a:r>
              <a:rPr lang="zh-CN" altLang="zh-CN" dirty="0"/>
              <a:t>，</a:t>
            </a:r>
            <a:r>
              <a:rPr lang="en-US" altLang="zh-CN" dirty="0"/>
              <a:t>DESCR</a:t>
            </a:r>
            <a:r>
              <a:rPr lang="zh-CN" altLang="zh-CN" dirty="0"/>
              <a:t>分别获取数据集的数据，标签，特征名称和描述信息</a:t>
            </a:r>
            <a:r>
              <a:rPr lang="zh-CN" altLang="en-US" dirty="0"/>
              <a:t>。</a:t>
            </a:r>
          </a:p>
          <a:p>
            <a:pPr marL="361950" indent="-361950"/>
            <a:endParaRPr lang="zh-CN" altLang="en-US" dirty="0"/>
          </a:p>
        </p:txBody>
      </p:sp>
      <p:sp>
        <p:nvSpPr>
          <p:cNvPr id="12291" name="标题 2">
            <a:extLst>
              <a:ext uri="{FF2B5EF4-FFF2-40B4-BE49-F238E27FC236}">
                <a16:creationId xmlns:a16="http://schemas.microsoft.com/office/drawing/2014/main" id="{D66CD86D-EB97-4A8D-9A3B-849C8ACA54DE}"/>
              </a:ext>
            </a:extLst>
          </p:cNvPr>
          <p:cNvSpPr>
            <a:spLocks noGrp="1"/>
          </p:cNvSpPr>
          <p:nvPr>
            <p:ph type="title"/>
          </p:nvPr>
        </p:nvSpPr>
        <p:spPr/>
        <p:txBody>
          <a:bodyPr/>
          <a:lstStyle/>
          <a:p>
            <a:r>
              <a:rPr lang="zh-CN" altLang="en-US"/>
              <a:t>加载</a:t>
            </a:r>
            <a:r>
              <a:rPr lang="en-US" altLang="zh-CN"/>
              <a:t>datasets</a:t>
            </a:r>
            <a:r>
              <a:rPr lang="zh-CN" altLang="en-US"/>
              <a:t>模块中数据集</a:t>
            </a:r>
          </a:p>
        </p:txBody>
      </p:sp>
      <p:graphicFrame>
        <p:nvGraphicFramePr>
          <p:cNvPr id="5" name="内容占位符 4">
            <a:extLst>
              <a:ext uri="{FF2B5EF4-FFF2-40B4-BE49-F238E27FC236}">
                <a16:creationId xmlns:a16="http://schemas.microsoft.com/office/drawing/2014/main" id="{52879E9F-0013-48CE-BEE0-DE6CA5DBF722}"/>
              </a:ext>
            </a:extLst>
          </p:cNvPr>
          <p:cNvGraphicFramePr>
            <a:graphicFrameLocks noGrp="1"/>
          </p:cNvGraphicFramePr>
          <p:nvPr>
            <p:ph idx="10"/>
            <p:extLst>
              <p:ext uri="{D42A27DB-BD31-4B8C-83A1-F6EECF244321}">
                <p14:modId xmlns:p14="http://schemas.microsoft.com/office/powerpoint/2010/main" val="2569245065"/>
              </p:ext>
            </p:extLst>
          </p:nvPr>
        </p:nvGraphicFramePr>
        <p:xfrm>
          <a:off x="2371380" y="4882183"/>
          <a:ext cx="6414812" cy="1839754"/>
        </p:xfrm>
        <a:graphic>
          <a:graphicData uri="http://schemas.openxmlformats.org/drawingml/2006/table">
            <a:tbl>
              <a:tblPr firstRow="1" bandRow="1">
                <a:tableStyleId>{5C22544A-7EE6-4342-B048-85BDC9FD1C3A}</a:tableStyleId>
              </a:tblPr>
              <a:tblGrid>
                <a:gridCol w="1603703">
                  <a:extLst>
                    <a:ext uri="{9D8B030D-6E8A-4147-A177-3AD203B41FA5}">
                      <a16:colId xmlns:a16="http://schemas.microsoft.com/office/drawing/2014/main" val="20000"/>
                    </a:ext>
                  </a:extLst>
                </a:gridCol>
                <a:gridCol w="1603703">
                  <a:extLst>
                    <a:ext uri="{9D8B030D-6E8A-4147-A177-3AD203B41FA5}">
                      <a16:colId xmlns:a16="http://schemas.microsoft.com/office/drawing/2014/main" val="20001"/>
                    </a:ext>
                  </a:extLst>
                </a:gridCol>
                <a:gridCol w="1603703">
                  <a:extLst>
                    <a:ext uri="{9D8B030D-6E8A-4147-A177-3AD203B41FA5}">
                      <a16:colId xmlns:a16="http://schemas.microsoft.com/office/drawing/2014/main" val="20002"/>
                    </a:ext>
                  </a:extLst>
                </a:gridCol>
                <a:gridCol w="1603703">
                  <a:extLst>
                    <a:ext uri="{9D8B030D-6E8A-4147-A177-3AD203B41FA5}">
                      <a16:colId xmlns:a16="http://schemas.microsoft.com/office/drawing/2014/main" val="20003"/>
                    </a:ext>
                  </a:extLst>
                </a:gridCol>
              </a:tblGrid>
              <a:tr h="432197">
                <a:tc>
                  <a:txBody>
                    <a:bodyPr/>
                    <a:lstStyle/>
                    <a:p>
                      <a:pPr algn="ctr">
                        <a:spcAft>
                          <a:spcPts val="0"/>
                        </a:spcAft>
                      </a:pPr>
                      <a:r>
                        <a:rPr lang="zh-CN" sz="1600" kern="0" dirty="0">
                          <a:effectLst/>
                          <a:latin typeface="微软雅黑" pitchFamily="34" charset="-122"/>
                          <a:ea typeface="微软雅黑" pitchFamily="34" charset="-122"/>
                        </a:rPr>
                        <a:t>数据集加载函数</a:t>
                      </a:r>
                      <a:endParaRPr lang="zh-CN" sz="1600" kern="100" dirty="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数据集任务类型</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dirty="0">
                          <a:effectLst/>
                          <a:latin typeface="微软雅黑" pitchFamily="34" charset="-122"/>
                          <a:ea typeface="微软雅黑" pitchFamily="34" charset="-122"/>
                        </a:rPr>
                        <a:t>数据集加载函数</a:t>
                      </a:r>
                      <a:endParaRPr lang="zh-CN" sz="1600" kern="100" dirty="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dirty="0">
                          <a:effectLst/>
                          <a:latin typeface="微软雅黑" pitchFamily="34" charset="-122"/>
                          <a:ea typeface="微软雅黑" pitchFamily="34" charset="-122"/>
                        </a:rPr>
                        <a:t>数据集任务类型</a:t>
                      </a:r>
                      <a:endParaRPr lang="zh-CN" sz="1600" kern="100" dirty="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0"/>
                  </a:ext>
                </a:extLst>
              </a:tr>
              <a:tr h="432197">
                <a:tc>
                  <a:txBody>
                    <a:bodyPr/>
                    <a:lstStyle/>
                    <a:p>
                      <a:pPr algn="ctr">
                        <a:spcAft>
                          <a:spcPts val="0"/>
                        </a:spcAft>
                      </a:pPr>
                      <a:r>
                        <a:rPr lang="en-US" sz="1600" kern="0">
                          <a:effectLst/>
                          <a:latin typeface="微软雅黑" pitchFamily="34" charset="-122"/>
                          <a:ea typeface="微软雅黑" pitchFamily="34" charset="-122"/>
                        </a:rPr>
                        <a:t>load_ boston</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回归</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600" kern="0">
                          <a:effectLst/>
                          <a:latin typeface="微软雅黑" pitchFamily="34" charset="-122"/>
                          <a:ea typeface="微软雅黑" pitchFamily="34" charset="-122"/>
                        </a:rPr>
                        <a:t>load_breast_cancer</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分类，聚类</a:t>
                      </a:r>
                      <a:endParaRPr lang="zh-CN" sz="1600" kern="10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1"/>
                  </a:ext>
                </a:extLst>
              </a:tr>
              <a:tr h="432197">
                <a:tc>
                  <a:txBody>
                    <a:bodyPr/>
                    <a:lstStyle/>
                    <a:p>
                      <a:pPr algn="ctr">
                        <a:spcAft>
                          <a:spcPts val="0"/>
                        </a:spcAft>
                      </a:pPr>
                      <a:r>
                        <a:rPr lang="en-US" sz="1600" kern="0">
                          <a:effectLst/>
                          <a:latin typeface="微软雅黑" pitchFamily="34" charset="-122"/>
                          <a:ea typeface="微软雅黑" pitchFamily="34" charset="-122"/>
                        </a:rPr>
                        <a:t>fetch_california_housing</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回归</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600" kern="0">
                          <a:effectLst/>
                          <a:latin typeface="微软雅黑" pitchFamily="34" charset="-122"/>
                          <a:ea typeface="微软雅黑" pitchFamily="34" charset="-122"/>
                        </a:rPr>
                        <a:t>load_iris</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分类，聚类</a:t>
                      </a:r>
                      <a:endParaRPr lang="zh-CN" sz="1600" kern="10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2"/>
                  </a:ext>
                </a:extLst>
              </a:tr>
              <a:tr h="432197">
                <a:tc>
                  <a:txBody>
                    <a:bodyPr/>
                    <a:lstStyle/>
                    <a:p>
                      <a:pPr algn="ctr">
                        <a:spcAft>
                          <a:spcPts val="0"/>
                        </a:spcAft>
                      </a:pPr>
                      <a:r>
                        <a:rPr lang="en-US" sz="1600" kern="0">
                          <a:effectLst/>
                          <a:latin typeface="微软雅黑" pitchFamily="34" charset="-122"/>
                          <a:ea typeface="微软雅黑" pitchFamily="34" charset="-122"/>
                        </a:rPr>
                        <a:t>load_digits</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a:effectLst/>
                          <a:latin typeface="微软雅黑" pitchFamily="34" charset="-122"/>
                          <a:ea typeface="微软雅黑" pitchFamily="34" charset="-122"/>
                        </a:rPr>
                        <a:t>分类</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en-US" sz="1600" kern="0">
                          <a:effectLst/>
                          <a:latin typeface="微软雅黑" pitchFamily="34" charset="-122"/>
                          <a:ea typeface="微软雅黑" pitchFamily="34" charset="-122"/>
                        </a:rPr>
                        <a:t>load_wine</a:t>
                      </a:r>
                      <a:endParaRPr lang="zh-CN" sz="1600" kern="100">
                        <a:effectLst/>
                        <a:latin typeface="微软雅黑" pitchFamily="34" charset="-122"/>
                        <a:ea typeface="微软雅黑" pitchFamily="34" charset="-122"/>
                        <a:cs typeface="Times New Roman"/>
                      </a:endParaRPr>
                    </a:p>
                  </a:txBody>
                  <a:tcPr marL="27208" marR="27208" marT="0" marB="0" anchor="ctr"/>
                </a:tc>
                <a:tc>
                  <a:txBody>
                    <a:bodyPr/>
                    <a:lstStyle/>
                    <a:p>
                      <a:pPr algn="ctr">
                        <a:spcAft>
                          <a:spcPts val="0"/>
                        </a:spcAft>
                      </a:pPr>
                      <a:r>
                        <a:rPr lang="zh-CN" sz="1600" kern="0" dirty="0">
                          <a:effectLst/>
                          <a:latin typeface="微软雅黑" pitchFamily="34" charset="-122"/>
                          <a:ea typeface="微软雅黑" pitchFamily="34" charset="-122"/>
                        </a:rPr>
                        <a:t>分类</a:t>
                      </a:r>
                      <a:endParaRPr lang="zh-CN" sz="1600" kern="100" dirty="0">
                        <a:effectLst/>
                        <a:latin typeface="微软雅黑" pitchFamily="34" charset="-122"/>
                        <a:ea typeface="微软雅黑" pitchFamily="34" charset="-122"/>
                        <a:cs typeface="Times New Roman"/>
                      </a:endParaRPr>
                    </a:p>
                  </a:txBody>
                  <a:tcPr marL="27208" marR="27208" marT="0" marB="0" anchor="ctr"/>
                </a:tc>
                <a:extLst>
                  <a:ext uri="{0D108BD9-81ED-4DB2-BD59-A6C34878D82A}">
                    <a16:rowId xmlns:a16="http://schemas.microsoft.com/office/drawing/2014/main" val="10003"/>
                  </a:ext>
                </a:extLst>
              </a:tr>
            </a:tbl>
          </a:graphicData>
        </a:graphic>
      </p:graphicFrame>
      <p:sp>
        <p:nvSpPr>
          <p:cNvPr id="12319" name="内容占位符 3">
            <a:extLst>
              <a:ext uri="{FF2B5EF4-FFF2-40B4-BE49-F238E27FC236}">
                <a16:creationId xmlns:a16="http://schemas.microsoft.com/office/drawing/2014/main" id="{75648681-205F-4464-9FDA-AA0E9EC3DB56}"/>
              </a:ext>
            </a:extLst>
          </p:cNvPr>
          <p:cNvSpPr txBox="1">
            <a:spLocks/>
          </p:cNvSpPr>
          <p:nvPr/>
        </p:nvSpPr>
        <p:spPr bwMode="auto">
          <a:xfrm>
            <a:off x="423863" y="1138238"/>
            <a:ext cx="111077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20000"/>
              </a:spcBef>
              <a:buClr>
                <a:srgbClr val="000066"/>
              </a:buClr>
              <a:buFont typeface="Wingdings" panose="05000000000000000000" pitchFamily="2" charset="2"/>
              <a:buNone/>
            </a:pPr>
            <a:r>
              <a:rPr kumimoji="1"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datasets</a:t>
            </a:r>
            <a:r>
              <a:rPr kumimoji="1"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模块常用数据集加载函数及其解释</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2FBD9C5C-1785-4840-8EDB-657A452C30D5}"/>
              </a:ext>
            </a:extLst>
          </p:cNvPr>
          <p:cNvCxnSpPr>
            <a:cxnSpLocks/>
          </p:cNvCxnSpPr>
          <p:nvPr/>
        </p:nvCxnSpPr>
        <p:spPr>
          <a:xfrm>
            <a:off x="3265488" y="1081088"/>
            <a:ext cx="4762" cy="519271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2A32E6E2-61FC-4BF5-9549-EE9334F136CC}"/>
              </a:ext>
            </a:extLst>
          </p:cNvPr>
          <p:cNvSpPr>
            <a:spLocks noChangeShapeType="1"/>
          </p:cNvSpPr>
          <p:nvPr/>
        </p:nvSpPr>
        <p:spPr bwMode="auto">
          <a:xfrm>
            <a:off x="2649538" y="5611813"/>
            <a:ext cx="660558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514AA8B0-1F1A-472F-9502-1B1216A59F02}"/>
              </a:ext>
            </a:extLst>
          </p:cNvPr>
          <p:cNvSpPr>
            <a:spLocks noChangeArrowheads="1"/>
          </p:cNvSpPr>
          <p:nvPr/>
        </p:nvSpPr>
        <p:spPr bwMode="auto">
          <a:xfrm>
            <a:off x="2904947" y="13850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CA1896B-8B46-453B-B4F5-FDFF4FAD1DD2}"/>
              </a:ext>
            </a:extLst>
          </p:cNvPr>
          <p:cNvSpPr>
            <a:spLocks noChangeArrowheads="1"/>
          </p:cNvSpPr>
          <p:nvPr/>
        </p:nvSpPr>
        <p:spPr bwMode="auto">
          <a:xfrm>
            <a:off x="4000531" y="229752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sym typeface="微软雅黑" pitchFamily="34" charset="-122"/>
              </a:rPr>
              <a:t>构建并评价聚类模型</a:t>
            </a:r>
            <a:endParaRPr lang="zh-CN" altLang="en-US" sz="2200" dirty="0">
              <a:latin typeface="微软雅黑" pitchFamily="34" charset="-122"/>
              <a:ea typeface="微软雅黑" pitchFamily="34" charset="-122"/>
            </a:endParaRPr>
          </a:p>
        </p:txBody>
      </p:sp>
      <p:sp>
        <p:nvSpPr>
          <p:cNvPr id="40970" name="标题 3">
            <a:extLst>
              <a:ext uri="{FF2B5EF4-FFF2-40B4-BE49-F238E27FC236}">
                <a16:creationId xmlns:a16="http://schemas.microsoft.com/office/drawing/2014/main" id="{5BA3D17D-79C2-4CD7-85B9-B49EB1D2384B}"/>
              </a:ext>
            </a:extLst>
          </p:cNvPr>
          <p:cNvSpPr>
            <a:spLocks noGrp="1"/>
          </p:cNvSpPr>
          <p:nvPr>
            <p:ph type="title"/>
          </p:nvPr>
        </p:nvSpPr>
        <p:spPr/>
        <p:txBody>
          <a:bodyPr/>
          <a:lstStyle/>
          <a:p>
            <a:r>
              <a:rPr lang="zh-CN" altLang="en-US"/>
              <a:t>目录</a:t>
            </a:r>
          </a:p>
        </p:txBody>
      </p:sp>
      <p:sp>
        <p:nvSpPr>
          <p:cNvPr id="13" name="AutoShape 17">
            <a:extLst>
              <a:ext uri="{FF2B5EF4-FFF2-40B4-BE49-F238E27FC236}">
                <a16:creationId xmlns:a16="http://schemas.microsoft.com/office/drawing/2014/main" id="{384EA1E5-1669-4B14-91B6-96F108E92061}"/>
              </a:ext>
            </a:extLst>
          </p:cNvPr>
          <p:cNvSpPr>
            <a:spLocks noChangeArrowheads="1"/>
          </p:cNvSpPr>
          <p:nvPr/>
        </p:nvSpPr>
        <p:spPr bwMode="auto">
          <a:xfrm>
            <a:off x="4000531" y="13130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solidFill>
                  <a:schemeClr val="bg1"/>
                </a:solidFill>
                <a:latin typeface="微软雅黑" pitchFamily="34" charset="-122"/>
                <a:ea typeface="微软雅黑" pitchFamily="34" charset="-122"/>
                <a:sym typeface="微软雅黑" pitchFamily="34" charset="-122"/>
              </a:rPr>
              <a:t>使用</a:t>
            </a:r>
            <a:r>
              <a:rPr lang="en-US" altLang="zh-CN" sz="2200" dirty="0" err="1">
                <a:solidFill>
                  <a:schemeClr val="bg1"/>
                </a:solidFill>
                <a:latin typeface="微软雅黑" pitchFamily="34" charset="-122"/>
                <a:ea typeface="微软雅黑" pitchFamily="34" charset="-122"/>
                <a:sym typeface="微软雅黑" pitchFamily="34" charset="-122"/>
              </a:rPr>
              <a:t>sklearn</a:t>
            </a:r>
            <a:r>
              <a:rPr lang="zh-CN" altLang="en-US" sz="2200" dirty="0">
                <a:solidFill>
                  <a:schemeClr val="bg1"/>
                </a:solidFill>
                <a:latin typeface="微软雅黑" pitchFamily="34" charset="-122"/>
                <a:ea typeface="微软雅黑" pitchFamily="34" charset="-122"/>
                <a:sym typeface="微软雅黑" pitchFamily="34" charset="-122"/>
              </a:rPr>
              <a:t>转换器处理数据</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2AFD73DF-0C2F-448F-B43A-2F6051C3ECE4}"/>
              </a:ext>
            </a:extLst>
          </p:cNvPr>
          <p:cNvSpPr>
            <a:spLocks noChangeArrowheads="1"/>
          </p:cNvSpPr>
          <p:nvPr/>
        </p:nvSpPr>
        <p:spPr bwMode="auto">
          <a:xfrm>
            <a:off x="2928857" y="231552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6EAC67AC-5DE9-4E43-9B94-333661690016}"/>
              </a:ext>
            </a:extLst>
          </p:cNvPr>
          <p:cNvSpPr>
            <a:spLocks noChangeArrowheads="1"/>
          </p:cNvSpPr>
          <p:nvPr/>
        </p:nvSpPr>
        <p:spPr bwMode="auto">
          <a:xfrm>
            <a:off x="4012450" y="33052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构建并评价分类模型</a:t>
            </a:r>
          </a:p>
        </p:txBody>
      </p:sp>
      <p:sp>
        <p:nvSpPr>
          <p:cNvPr id="22" name="Oval 15">
            <a:extLst>
              <a:ext uri="{FF2B5EF4-FFF2-40B4-BE49-F238E27FC236}">
                <a16:creationId xmlns:a16="http://schemas.microsoft.com/office/drawing/2014/main" id="{AC7D5376-9F8A-434E-ACF6-8D0512639364}"/>
              </a:ext>
            </a:extLst>
          </p:cNvPr>
          <p:cNvSpPr>
            <a:spLocks noChangeArrowheads="1"/>
          </p:cNvSpPr>
          <p:nvPr/>
        </p:nvSpPr>
        <p:spPr bwMode="auto">
          <a:xfrm>
            <a:off x="2928857" y="33232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3597A069-AADB-43D2-BC1E-1186692D05E2}"/>
              </a:ext>
            </a:extLst>
          </p:cNvPr>
          <p:cNvSpPr>
            <a:spLocks noChangeArrowheads="1"/>
          </p:cNvSpPr>
          <p:nvPr/>
        </p:nvSpPr>
        <p:spPr bwMode="auto">
          <a:xfrm>
            <a:off x="4012450" y="431544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构建并评价回归模型</a:t>
            </a:r>
          </a:p>
        </p:txBody>
      </p:sp>
      <p:sp>
        <p:nvSpPr>
          <p:cNvPr id="29" name="Oval 15">
            <a:extLst>
              <a:ext uri="{FF2B5EF4-FFF2-40B4-BE49-F238E27FC236}">
                <a16:creationId xmlns:a16="http://schemas.microsoft.com/office/drawing/2014/main" id="{439B46B9-F899-4185-A0D9-0F09CDDEA5A8}"/>
              </a:ext>
            </a:extLst>
          </p:cNvPr>
          <p:cNvSpPr>
            <a:spLocks noChangeArrowheads="1"/>
          </p:cNvSpPr>
          <p:nvPr/>
        </p:nvSpPr>
        <p:spPr bwMode="auto">
          <a:xfrm>
            <a:off x="2904947" y="433344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14" name="AutoShape 17">
            <a:extLst>
              <a:ext uri="{FF2B5EF4-FFF2-40B4-BE49-F238E27FC236}">
                <a16:creationId xmlns:a16="http://schemas.microsoft.com/office/drawing/2014/main" id="{E94DD2D2-790D-43CB-902A-238D87629BEB}"/>
              </a:ext>
            </a:extLst>
          </p:cNvPr>
          <p:cNvSpPr>
            <a:spLocks noChangeArrowheads="1"/>
          </p:cNvSpPr>
          <p:nvPr/>
        </p:nvSpPr>
        <p:spPr bwMode="auto">
          <a:xfrm>
            <a:off x="4036360" y="527022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fontAlgn="auto">
              <a:spcBef>
                <a:spcPts val="0"/>
              </a:spcBef>
              <a:spcAft>
                <a:spcPts val="0"/>
              </a:spcAft>
              <a:defRPr/>
            </a:pPr>
            <a:r>
              <a:rPr lang="zh-CN" altLang="en-US" sz="2200" dirty="0">
                <a:latin typeface="微软雅黑" pitchFamily="34" charset="-122"/>
                <a:ea typeface="微软雅黑" pitchFamily="34" charset="-122"/>
              </a:rPr>
              <a:t>小结</a:t>
            </a:r>
          </a:p>
        </p:txBody>
      </p:sp>
      <p:sp>
        <p:nvSpPr>
          <p:cNvPr id="16" name="Oval 15">
            <a:extLst>
              <a:ext uri="{FF2B5EF4-FFF2-40B4-BE49-F238E27FC236}">
                <a16:creationId xmlns:a16="http://schemas.microsoft.com/office/drawing/2014/main" id="{6732641B-E0D5-4AB3-A090-769060F6C7FC}"/>
              </a:ext>
            </a:extLst>
          </p:cNvPr>
          <p:cNvSpPr>
            <a:spLocks noChangeArrowheads="1"/>
          </p:cNvSpPr>
          <p:nvPr/>
        </p:nvSpPr>
        <p:spPr bwMode="auto">
          <a:xfrm>
            <a:off x="2928857" y="528822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2CEDC57-ED42-4DA0-B863-2BC9DB2E6DCC}"/>
              </a:ext>
            </a:extLst>
          </p:cNvPr>
          <p:cNvSpPr>
            <a:spLocks noGrp="1"/>
          </p:cNvSpPr>
          <p:nvPr>
            <p:ph idx="1"/>
          </p:nvPr>
        </p:nvSpPr>
        <p:spPr>
          <a:xfrm>
            <a:off x="423863" y="1247775"/>
            <a:ext cx="11107737" cy="4876800"/>
          </a:xfrm>
        </p:spPr>
        <p:txBody>
          <a:bodyPr/>
          <a:lstStyle/>
          <a:p>
            <a:pPr marL="0" indent="0">
              <a:buFont typeface="Wingdings" panose="05000000000000000000" pitchFamily="2" charset="2"/>
              <a:buNone/>
              <a:defRPr/>
            </a:pPr>
            <a:r>
              <a:rPr lang="zh-CN" altLang="zh-CN" dirty="0"/>
              <a:t>本章主要根据数据分析的应用分类，重点介绍了</a:t>
            </a:r>
            <a:r>
              <a:rPr lang="zh-CN" altLang="zh-CN"/>
              <a:t>对应的数据分析</a:t>
            </a:r>
            <a:r>
              <a:rPr lang="zh-CN" altLang="zh-CN" dirty="0"/>
              <a:t>建模方法及实现过程。</a:t>
            </a:r>
            <a:endParaRPr lang="en-US" altLang="zh-CN" dirty="0"/>
          </a:p>
          <a:p>
            <a:pPr>
              <a:defRPr/>
            </a:pPr>
            <a:r>
              <a:rPr lang="en-US" altLang="zh-CN" dirty="0" err="1"/>
              <a:t>sklearn</a:t>
            </a:r>
            <a:r>
              <a:rPr lang="zh-CN" altLang="zh-CN" dirty="0"/>
              <a:t>数据分析技术的基本任务主要体现在聚类、分类和回归三类。</a:t>
            </a:r>
            <a:endParaRPr lang="en-US" altLang="zh-CN" dirty="0"/>
          </a:p>
          <a:p>
            <a:pPr>
              <a:defRPr/>
            </a:pPr>
            <a:r>
              <a:rPr lang="zh-CN" altLang="zh-CN" dirty="0"/>
              <a:t>每一类又有对应的多种评估方法，能够评价所构建模型的性能优劣。</a:t>
            </a:r>
            <a:endParaRPr lang="en-US" altLang="zh-CN" dirty="0"/>
          </a:p>
          <a:p>
            <a:pPr marL="0" indent="0">
              <a:buFont typeface="Wingdings" panose="05000000000000000000" pitchFamily="2" charset="2"/>
              <a:buNone/>
              <a:defRPr/>
            </a:pPr>
            <a:r>
              <a:rPr lang="zh-CN" altLang="zh-CN" dirty="0"/>
              <a:t>通过这一章的学习，读者基本能够掌握常用的模型构建与评估方法，可在以后的数据分析过程中采用适当的算法并按所介绍的步骤实现综合应用。</a:t>
            </a:r>
          </a:p>
          <a:p>
            <a:pPr>
              <a:defRPr/>
            </a:pPr>
            <a:endParaRPr lang="zh-CN" altLang="en-US" dirty="0"/>
          </a:p>
        </p:txBody>
      </p:sp>
      <p:sp>
        <p:nvSpPr>
          <p:cNvPr id="41987" name="标题 2">
            <a:extLst>
              <a:ext uri="{FF2B5EF4-FFF2-40B4-BE49-F238E27FC236}">
                <a16:creationId xmlns:a16="http://schemas.microsoft.com/office/drawing/2014/main" id="{32DC9FE9-475F-49E6-9557-55E015A09EDA}"/>
              </a:ext>
            </a:extLst>
          </p:cNvPr>
          <p:cNvSpPr>
            <a:spLocks noGrp="1"/>
          </p:cNvSpPr>
          <p:nvPr>
            <p:ph type="title"/>
          </p:nvPr>
        </p:nvSpPr>
        <p:spPr/>
        <p:txBody>
          <a:bodyPr/>
          <a:lstStyle/>
          <a:p>
            <a:r>
              <a:rPr lang="zh-CN" altLang="en-US"/>
              <a:t>小结</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FA8B2F0E-DE1D-4578-B3C5-86ED6C31175B}"/>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76DA14AF-3749-4C00-96EE-C9C0CA3E3E90}"/>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8C4540-C1A6-48B8-B3B1-F20D74B2817E}"/>
              </a:ext>
            </a:extLst>
          </p:cNvPr>
          <p:cNvSpPr>
            <a:spLocks noGrp="1"/>
          </p:cNvSpPr>
          <p:nvPr>
            <p:ph idx="1"/>
          </p:nvPr>
        </p:nvSpPr>
        <p:spPr/>
        <p:txBody>
          <a:bodyPr/>
          <a:lstStyle/>
          <a:p>
            <a:pPr>
              <a:defRPr/>
            </a:pPr>
            <a:r>
              <a:rPr lang="zh-CN" altLang="en-US" dirty="0"/>
              <a:t>在数据分析过程中，为了保证模型在实际系统中能够起到预期作用，一般需要将样本分成独立的三部分：</a:t>
            </a:r>
            <a:endParaRPr lang="en-US" altLang="zh-CN" dirty="0"/>
          </a:p>
          <a:p>
            <a:pPr marL="720000">
              <a:buFont typeface="Arial" pitchFamily="34" charset="0"/>
              <a:buChar char="•"/>
              <a:defRPr/>
            </a:pPr>
            <a:r>
              <a:rPr lang="zh-CN" altLang="en-US" dirty="0"/>
              <a:t>训练集（</a:t>
            </a:r>
            <a:r>
              <a:rPr lang="en-US" altLang="zh-CN" dirty="0"/>
              <a:t>train set</a:t>
            </a:r>
            <a:r>
              <a:rPr lang="zh-CN" altLang="en-US" dirty="0"/>
              <a:t>）：用于估计模型。</a:t>
            </a:r>
            <a:endParaRPr lang="en-US" altLang="zh-CN" dirty="0"/>
          </a:p>
          <a:p>
            <a:pPr marL="720000">
              <a:buFont typeface="Arial" pitchFamily="34" charset="0"/>
              <a:buChar char="•"/>
              <a:defRPr/>
            </a:pPr>
            <a:r>
              <a:rPr lang="zh-CN" altLang="en-US" dirty="0"/>
              <a:t>验证集（</a:t>
            </a:r>
            <a:r>
              <a:rPr lang="en-US" altLang="zh-CN" dirty="0"/>
              <a:t>validation set)</a:t>
            </a:r>
            <a:r>
              <a:rPr lang="zh-CN" altLang="en-US" dirty="0"/>
              <a:t>：用于确定网络结构或者控制模型复杂程度的参数。</a:t>
            </a:r>
            <a:endParaRPr lang="en-US" altLang="zh-CN" dirty="0"/>
          </a:p>
          <a:p>
            <a:pPr marL="720000">
              <a:buFont typeface="Arial" pitchFamily="34" charset="0"/>
              <a:buChar char="•"/>
              <a:defRPr/>
            </a:pPr>
            <a:r>
              <a:rPr lang="zh-CN" altLang="en-US" dirty="0"/>
              <a:t>测试集（</a:t>
            </a:r>
            <a:r>
              <a:rPr lang="en-US" altLang="zh-CN" dirty="0"/>
              <a:t>test set</a:t>
            </a:r>
            <a:r>
              <a:rPr lang="zh-CN" altLang="en-US" dirty="0"/>
              <a:t>）：用于检验最优的模型的性能。</a:t>
            </a:r>
            <a:endParaRPr lang="en-US" altLang="zh-CN" dirty="0"/>
          </a:p>
          <a:p>
            <a:pPr>
              <a:defRPr/>
            </a:pPr>
            <a:r>
              <a:rPr lang="zh-CN" altLang="en-US" dirty="0"/>
              <a:t>典型的划分方式是训练集占总样本的</a:t>
            </a:r>
            <a:r>
              <a:rPr lang="en-US" altLang="zh-CN" dirty="0"/>
              <a:t>50</a:t>
            </a:r>
            <a:r>
              <a:rPr lang="zh-CN" altLang="en-US" dirty="0"/>
              <a:t>％，而验证集和测试集各占</a:t>
            </a:r>
            <a:r>
              <a:rPr lang="en-US" altLang="zh-CN" dirty="0"/>
              <a:t>25</a:t>
            </a:r>
            <a:r>
              <a:rPr lang="zh-CN" altLang="en-US" dirty="0"/>
              <a:t>％。</a:t>
            </a:r>
          </a:p>
        </p:txBody>
      </p:sp>
      <p:sp>
        <p:nvSpPr>
          <p:cNvPr id="13315" name="标题 2">
            <a:extLst>
              <a:ext uri="{FF2B5EF4-FFF2-40B4-BE49-F238E27FC236}">
                <a16:creationId xmlns:a16="http://schemas.microsoft.com/office/drawing/2014/main" id="{92FFFC83-19BE-4B46-9BF9-7F329DDA3CDD}"/>
              </a:ext>
            </a:extLst>
          </p:cNvPr>
          <p:cNvSpPr>
            <a:spLocks noGrp="1"/>
          </p:cNvSpPr>
          <p:nvPr>
            <p:ph type="title"/>
          </p:nvPr>
        </p:nvSpPr>
        <p:spPr/>
        <p:txBody>
          <a:bodyPr/>
          <a:lstStyle/>
          <a:p>
            <a:r>
              <a:rPr lang="zh-CN" altLang="en-US"/>
              <a:t>将数据集划分为训练集和测试集</a:t>
            </a:r>
          </a:p>
        </p:txBody>
      </p:sp>
      <p:sp>
        <p:nvSpPr>
          <p:cNvPr id="13316" name="内容占位符 3">
            <a:extLst>
              <a:ext uri="{FF2B5EF4-FFF2-40B4-BE49-F238E27FC236}">
                <a16:creationId xmlns:a16="http://schemas.microsoft.com/office/drawing/2014/main" id="{DA7AAC84-023B-42D2-B78E-FBF5BF0ABAF2}"/>
              </a:ext>
            </a:extLst>
          </p:cNvPr>
          <p:cNvSpPr>
            <a:spLocks noGrp="1"/>
          </p:cNvSpPr>
          <p:nvPr>
            <p:ph idx="10"/>
          </p:nvPr>
        </p:nvSpPr>
        <p:spPr/>
        <p:txBody>
          <a:bodyPr/>
          <a:lstStyle/>
          <a:p>
            <a:r>
              <a:rPr b="1"/>
              <a:t>常用划分方式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AA45AF-6B74-4DEA-B6F5-8CDEA788ED2E}"/>
              </a:ext>
            </a:extLst>
          </p:cNvPr>
          <p:cNvSpPr>
            <a:spLocks noGrp="1"/>
          </p:cNvSpPr>
          <p:nvPr>
            <p:ph idx="1"/>
          </p:nvPr>
        </p:nvSpPr>
        <p:spPr/>
        <p:txBody>
          <a:bodyPr/>
          <a:lstStyle/>
          <a:p>
            <a:pPr>
              <a:defRPr/>
            </a:pPr>
            <a:r>
              <a:rPr lang="zh-CN" altLang="zh-CN" dirty="0"/>
              <a:t>当数据总量较少的时候，使用上面的方法将数据划分为三部分就不合适了。</a:t>
            </a:r>
            <a:endParaRPr lang="en-US" altLang="zh-CN" dirty="0"/>
          </a:p>
          <a:p>
            <a:pPr>
              <a:defRPr/>
            </a:pPr>
            <a:r>
              <a:rPr lang="zh-CN" altLang="zh-CN" dirty="0"/>
              <a:t>常用的方法是留少部分做测试集，然后对其余</a:t>
            </a:r>
            <a:r>
              <a:rPr lang="en-US" altLang="zh-CN" dirty="0"/>
              <a:t>N</a:t>
            </a:r>
            <a:r>
              <a:rPr lang="zh-CN" altLang="zh-CN" dirty="0"/>
              <a:t>个样本采用</a:t>
            </a:r>
            <a:r>
              <a:rPr lang="en-US" altLang="zh-CN" dirty="0"/>
              <a:t>K</a:t>
            </a:r>
            <a:r>
              <a:rPr lang="zh-CN" altLang="zh-CN" dirty="0"/>
              <a:t>折交叉验证法</a:t>
            </a:r>
            <a:r>
              <a:rPr lang="zh-CN" altLang="en-US" dirty="0"/>
              <a:t>，基本步骤如下：</a:t>
            </a:r>
            <a:endParaRPr lang="en-US" altLang="zh-CN" dirty="0"/>
          </a:p>
          <a:p>
            <a:pPr marL="720000">
              <a:buFont typeface="Arial" pitchFamily="34" charset="0"/>
              <a:buChar char="•"/>
              <a:defRPr/>
            </a:pPr>
            <a:r>
              <a:rPr lang="zh-CN" altLang="zh-CN" dirty="0"/>
              <a:t>将样本打乱</a:t>
            </a:r>
            <a:r>
              <a:rPr lang="zh-CN" altLang="en-US" dirty="0"/>
              <a:t>，</a:t>
            </a:r>
            <a:r>
              <a:rPr lang="zh-CN" altLang="zh-CN" dirty="0"/>
              <a:t>均匀分成</a:t>
            </a:r>
            <a:r>
              <a:rPr lang="en-US" altLang="zh-CN" dirty="0"/>
              <a:t>K</a:t>
            </a:r>
            <a:r>
              <a:rPr lang="zh-CN" altLang="zh-CN" dirty="0"/>
              <a:t>份</a:t>
            </a:r>
            <a:r>
              <a:rPr lang="zh-CN" altLang="en-US" dirty="0"/>
              <a:t>。</a:t>
            </a:r>
            <a:endParaRPr lang="en-US" altLang="zh-CN" dirty="0"/>
          </a:p>
          <a:p>
            <a:pPr marL="720000">
              <a:buFont typeface="Arial" pitchFamily="34" charset="0"/>
              <a:buChar char="•"/>
              <a:defRPr/>
            </a:pPr>
            <a:r>
              <a:rPr lang="zh-CN" altLang="zh-CN" dirty="0"/>
              <a:t>轮流选择其中</a:t>
            </a:r>
            <a:r>
              <a:rPr lang="en-US" altLang="zh-CN" dirty="0"/>
              <a:t>K</a:t>
            </a:r>
            <a:r>
              <a:rPr lang="zh-CN" altLang="zh-CN" dirty="0"/>
              <a:t>－</a:t>
            </a:r>
            <a:r>
              <a:rPr lang="en-US" altLang="zh-CN" dirty="0"/>
              <a:t>1</a:t>
            </a:r>
            <a:r>
              <a:rPr lang="zh-CN" altLang="zh-CN" dirty="0"/>
              <a:t>份做训练，剩余的一份做验证</a:t>
            </a:r>
            <a:r>
              <a:rPr lang="zh-CN" altLang="en-US" dirty="0"/>
              <a:t>。</a:t>
            </a:r>
            <a:endParaRPr lang="en-US" altLang="zh-CN" dirty="0"/>
          </a:p>
          <a:p>
            <a:pPr marL="720000">
              <a:buFont typeface="Arial" pitchFamily="34" charset="0"/>
              <a:buChar char="•"/>
              <a:defRPr/>
            </a:pPr>
            <a:r>
              <a:rPr lang="zh-CN" altLang="zh-CN" dirty="0"/>
              <a:t>计算预测误差平方和，把</a:t>
            </a:r>
            <a:r>
              <a:rPr lang="en-US" altLang="zh-CN" dirty="0"/>
              <a:t>K</a:t>
            </a:r>
            <a:r>
              <a:rPr lang="zh-CN" altLang="zh-CN" dirty="0"/>
              <a:t>次的预测误差平方和的均值作为选择最优模型结构的依据。</a:t>
            </a:r>
            <a:endParaRPr lang="zh-CN" altLang="en-US" dirty="0"/>
          </a:p>
        </p:txBody>
      </p:sp>
      <p:sp>
        <p:nvSpPr>
          <p:cNvPr id="14339" name="标题 2">
            <a:extLst>
              <a:ext uri="{FF2B5EF4-FFF2-40B4-BE49-F238E27FC236}">
                <a16:creationId xmlns:a16="http://schemas.microsoft.com/office/drawing/2014/main" id="{946E2CAB-91DD-40C3-9E61-B33D6835297D}"/>
              </a:ext>
            </a:extLst>
          </p:cNvPr>
          <p:cNvSpPr>
            <a:spLocks noGrp="1"/>
          </p:cNvSpPr>
          <p:nvPr>
            <p:ph type="title"/>
          </p:nvPr>
        </p:nvSpPr>
        <p:spPr/>
        <p:txBody>
          <a:bodyPr/>
          <a:lstStyle/>
          <a:p>
            <a:r>
              <a:rPr lang="zh-CN" altLang="en-US"/>
              <a:t>将数据集划分为训练集和测试集</a:t>
            </a:r>
          </a:p>
        </p:txBody>
      </p:sp>
      <p:sp>
        <p:nvSpPr>
          <p:cNvPr id="14340" name="内容占位符 3">
            <a:extLst>
              <a:ext uri="{FF2B5EF4-FFF2-40B4-BE49-F238E27FC236}">
                <a16:creationId xmlns:a16="http://schemas.microsoft.com/office/drawing/2014/main" id="{01B6B073-5B23-4535-BD43-51A7535D4EFD}"/>
              </a:ext>
            </a:extLst>
          </p:cNvPr>
          <p:cNvSpPr>
            <a:spLocks noGrp="1"/>
          </p:cNvSpPr>
          <p:nvPr>
            <p:ph idx="10"/>
          </p:nvPr>
        </p:nvSpPr>
        <p:spPr/>
        <p:txBody>
          <a:bodyPr/>
          <a:lstStyle/>
          <a:p>
            <a:r>
              <a:rPr lang="en-US" altLang="zh-CN" b="1"/>
              <a:t>K</a:t>
            </a:r>
            <a:r>
              <a:rPr altLang="zh-CN" b="1"/>
              <a:t>折交叉验证法</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1AC30B-AD86-4DE3-807D-02C616D9B69E}"/>
              </a:ext>
            </a:extLst>
          </p:cNvPr>
          <p:cNvSpPr>
            <a:spLocks noGrp="1"/>
          </p:cNvSpPr>
          <p:nvPr>
            <p:ph idx="1"/>
          </p:nvPr>
        </p:nvSpPr>
        <p:spPr>
          <a:xfrm>
            <a:off x="400050" y="1468438"/>
            <a:ext cx="11107738" cy="4368800"/>
          </a:xfrm>
        </p:spPr>
        <p:txBody>
          <a:bodyPr/>
          <a:lstStyle/>
          <a:p>
            <a:pPr>
              <a:spcBef>
                <a:spcPts val="300"/>
              </a:spcBef>
              <a:defRPr/>
            </a:pPr>
            <a:r>
              <a:rPr lang="en-US" altLang="zh-CN" dirty="0" err="1"/>
              <a:t>sklearn</a:t>
            </a:r>
            <a:r>
              <a:rPr lang="zh-CN" altLang="zh-CN" dirty="0"/>
              <a:t>的</a:t>
            </a:r>
            <a:r>
              <a:rPr lang="en-US" altLang="zh-CN" dirty="0" err="1"/>
              <a:t>model_selection</a:t>
            </a:r>
            <a:r>
              <a:rPr lang="zh-CN" altLang="zh-CN" dirty="0"/>
              <a:t>模块提供了</a:t>
            </a:r>
            <a:r>
              <a:rPr lang="en-US" altLang="zh-CN" dirty="0" err="1"/>
              <a:t>train_test_split</a:t>
            </a:r>
            <a:r>
              <a:rPr lang="zh-CN" altLang="zh-CN" dirty="0"/>
              <a:t>函数，能够对数据集进行拆分，其使用格式如下。</a:t>
            </a:r>
            <a:endParaRPr lang="en-US" altLang="zh-CN" dirty="0"/>
          </a:p>
          <a:p>
            <a:pPr marL="360000" indent="0">
              <a:spcBef>
                <a:spcPts val="300"/>
              </a:spcBef>
              <a:buFont typeface="Wingdings" panose="05000000000000000000" pitchFamily="2" charset="2"/>
              <a:buNone/>
              <a:defRPr/>
            </a:pPr>
            <a:r>
              <a:rPr lang="en-US" altLang="zh-CN" sz="2200" i="1" dirty="0" err="1">
                <a:latin typeface="Times New Roman" pitchFamily="18" charset="0"/>
              </a:rPr>
              <a:t>sklearn.model_selection.</a:t>
            </a:r>
            <a:r>
              <a:rPr lang="en-US" altLang="zh-CN" sz="2200" b="1" i="1" dirty="0" err="1">
                <a:latin typeface="Times New Roman" pitchFamily="18" charset="0"/>
              </a:rPr>
              <a:t>train_test_split</a:t>
            </a:r>
            <a:r>
              <a:rPr lang="en-US" altLang="zh-CN" sz="2200" i="1" dirty="0">
                <a:latin typeface="Times New Roman" pitchFamily="18" charset="0"/>
              </a:rPr>
              <a:t>(*arrays, **options)</a:t>
            </a:r>
            <a:endParaRPr lang="zh-CN" altLang="en-US" sz="2200" dirty="0">
              <a:latin typeface="Times New Roman" pitchFamily="18" charset="0"/>
            </a:endParaRPr>
          </a:p>
        </p:txBody>
      </p:sp>
      <p:sp>
        <p:nvSpPr>
          <p:cNvPr id="15363" name="标题 2">
            <a:extLst>
              <a:ext uri="{FF2B5EF4-FFF2-40B4-BE49-F238E27FC236}">
                <a16:creationId xmlns:a16="http://schemas.microsoft.com/office/drawing/2014/main" id="{9FF2892C-9686-47DE-B44E-88E3BF481F24}"/>
              </a:ext>
            </a:extLst>
          </p:cNvPr>
          <p:cNvSpPr>
            <a:spLocks noGrp="1"/>
          </p:cNvSpPr>
          <p:nvPr>
            <p:ph type="title"/>
          </p:nvPr>
        </p:nvSpPr>
        <p:spPr/>
        <p:txBody>
          <a:bodyPr/>
          <a:lstStyle/>
          <a:p>
            <a:r>
              <a:rPr lang="zh-CN" altLang="en-US"/>
              <a:t>将数据集划分为训练集和测试集</a:t>
            </a:r>
          </a:p>
        </p:txBody>
      </p:sp>
      <p:sp>
        <p:nvSpPr>
          <p:cNvPr id="15364" name="内容占位符 3">
            <a:extLst>
              <a:ext uri="{FF2B5EF4-FFF2-40B4-BE49-F238E27FC236}">
                <a16:creationId xmlns:a16="http://schemas.microsoft.com/office/drawing/2014/main" id="{06DAE552-B272-46ED-A6E3-48B1D6B05904}"/>
              </a:ext>
            </a:extLst>
          </p:cNvPr>
          <p:cNvSpPr>
            <a:spLocks noGrp="1"/>
          </p:cNvSpPr>
          <p:nvPr>
            <p:ph idx="10"/>
          </p:nvPr>
        </p:nvSpPr>
        <p:spPr>
          <a:xfrm>
            <a:off x="431800" y="1006475"/>
            <a:ext cx="11107738" cy="427038"/>
          </a:xfrm>
        </p:spPr>
        <p:txBody>
          <a:bodyPr/>
          <a:lstStyle/>
          <a:p>
            <a:r>
              <a:rPr lang="en-US" altLang="zh-CN" b="1"/>
              <a:t>train_test_split</a:t>
            </a:r>
            <a:r>
              <a:rPr altLang="zh-CN" b="1"/>
              <a:t>函数</a:t>
            </a:r>
            <a:endParaRPr b="1"/>
          </a:p>
        </p:txBody>
      </p:sp>
      <p:graphicFrame>
        <p:nvGraphicFramePr>
          <p:cNvPr id="5" name="表格 4">
            <a:extLst>
              <a:ext uri="{FF2B5EF4-FFF2-40B4-BE49-F238E27FC236}">
                <a16:creationId xmlns:a16="http://schemas.microsoft.com/office/drawing/2014/main" id="{32C5A0BB-404D-40F7-9BCB-FB40C219CEB0}"/>
              </a:ext>
            </a:extLst>
          </p:cNvPr>
          <p:cNvGraphicFramePr>
            <a:graphicFrameLocks noGrp="1"/>
          </p:cNvGraphicFramePr>
          <p:nvPr>
            <p:extLst>
              <p:ext uri="{D42A27DB-BD31-4B8C-83A1-F6EECF244321}">
                <p14:modId xmlns:p14="http://schemas.microsoft.com/office/powerpoint/2010/main" val="1234842286"/>
              </p:ext>
            </p:extLst>
          </p:nvPr>
        </p:nvGraphicFramePr>
        <p:xfrm>
          <a:off x="121202" y="2618685"/>
          <a:ext cx="10106163" cy="3605724"/>
        </p:xfrm>
        <a:graphic>
          <a:graphicData uri="http://schemas.openxmlformats.org/drawingml/2006/table">
            <a:tbl>
              <a:tblPr firstRow="1" firstCol="1" bandRow="1">
                <a:tableStyleId>{5C22544A-7EE6-4342-B048-85BDC9FD1C3A}</a:tableStyleId>
              </a:tblPr>
              <a:tblGrid>
                <a:gridCol w="1718570">
                  <a:extLst>
                    <a:ext uri="{9D8B030D-6E8A-4147-A177-3AD203B41FA5}">
                      <a16:colId xmlns:a16="http://schemas.microsoft.com/office/drawing/2014/main" val="20000"/>
                    </a:ext>
                  </a:extLst>
                </a:gridCol>
                <a:gridCol w="8387593">
                  <a:extLst>
                    <a:ext uri="{9D8B030D-6E8A-4147-A177-3AD203B41FA5}">
                      <a16:colId xmlns:a16="http://schemas.microsoft.com/office/drawing/2014/main" val="20001"/>
                    </a:ext>
                  </a:extLst>
                </a:gridCol>
              </a:tblGrid>
              <a:tr h="413751">
                <a:tc>
                  <a:txBody>
                    <a:bodyPr/>
                    <a:lstStyle/>
                    <a:p>
                      <a:pPr algn="ctr">
                        <a:spcAft>
                          <a:spcPts val="0"/>
                        </a:spcAft>
                      </a:pPr>
                      <a:r>
                        <a:rPr lang="zh-CN" sz="1600" kern="100">
                          <a:effectLst/>
                          <a:latin typeface="微软雅黑" pitchFamily="34" charset="-122"/>
                          <a:ea typeface="微软雅黑" pitchFamily="34" charset="-122"/>
                        </a:rPr>
                        <a:t>参数</a:t>
                      </a:r>
                      <a:r>
                        <a:rPr lang="zh-CN" sz="1600" kern="0">
                          <a:effectLst/>
                          <a:latin typeface="微软雅黑" pitchFamily="34" charset="-122"/>
                          <a:ea typeface="微软雅黑" pitchFamily="34" charset="-122"/>
                        </a:rPr>
                        <a:t>名称</a:t>
                      </a:r>
                      <a:endParaRPr lang="zh-CN" sz="1600" kern="100">
                        <a:effectLst/>
                        <a:latin typeface="微软雅黑" pitchFamily="34" charset="-122"/>
                        <a:ea typeface="微软雅黑" pitchFamily="34" charset="-122"/>
                        <a:cs typeface="Times New Roman"/>
                      </a:endParaRPr>
                    </a:p>
                  </a:txBody>
                  <a:tcPr marL="26065" marR="26065" marT="0" marB="0" anchor="ctr"/>
                </a:tc>
                <a:tc>
                  <a:txBody>
                    <a:bodyPr/>
                    <a:lstStyle/>
                    <a:p>
                      <a:pPr algn="ctr">
                        <a:spcAft>
                          <a:spcPts val="0"/>
                        </a:spcAft>
                      </a:pPr>
                      <a:r>
                        <a:rPr lang="zh-CN" sz="1600" kern="10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0"/>
                  </a:ext>
                </a:extLst>
              </a:tr>
              <a:tr h="467173">
                <a:tc>
                  <a:txBody>
                    <a:bodyPr/>
                    <a:lstStyle/>
                    <a:p>
                      <a:pPr algn="ctr">
                        <a:spcAft>
                          <a:spcPts val="0"/>
                        </a:spcAft>
                      </a:pPr>
                      <a:r>
                        <a:rPr lang="en-US" sz="1600" b="0" kern="100" dirty="0">
                          <a:effectLst/>
                          <a:latin typeface="微软雅黑" pitchFamily="34" charset="-122"/>
                          <a:ea typeface="微软雅黑" pitchFamily="34" charset="-122"/>
                        </a:rPr>
                        <a:t>*arrays</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dirty="0">
                          <a:effectLst/>
                          <a:latin typeface="微软雅黑" pitchFamily="34" charset="-122"/>
                          <a:ea typeface="微软雅黑" pitchFamily="34" charset="-122"/>
                        </a:rPr>
                        <a:t>接收一个或多个数据集。代表需要划分的数据集，若为分类回归则分别传入数据和标签，若为聚类则传入数据。无默认。</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1"/>
                  </a:ext>
                </a:extLst>
              </a:tr>
              <a:tr h="934347">
                <a:tc>
                  <a:txBody>
                    <a:bodyPr/>
                    <a:lstStyle/>
                    <a:p>
                      <a:pPr algn="ctr">
                        <a:spcAft>
                          <a:spcPts val="0"/>
                        </a:spcAft>
                      </a:pPr>
                      <a:r>
                        <a:rPr lang="en-US" sz="1600" b="0" kern="100" dirty="0" err="1">
                          <a:effectLst/>
                          <a:latin typeface="微软雅黑" pitchFamily="34" charset="-122"/>
                          <a:ea typeface="微软雅黑" pitchFamily="34" charset="-122"/>
                        </a:rPr>
                        <a:t>test_size</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类型的数据。代表测试集的大小。如果传入的为</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类型的数据则需要限定在</a:t>
                      </a:r>
                      <a:r>
                        <a:rPr lang="en-US" sz="1600" kern="100">
                          <a:effectLst/>
                          <a:latin typeface="微软雅黑" pitchFamily="34" charset="-122"/>
                          <a:ea typeface="微软雅黑" pitchFamily="34" charset="-122"/>
                        </a:rPr>
                        <a:t>0-1</a:t>
                      </a:r>
                      <a:r>
                        <a:rPr lang="zh-CN" sz="1600" kern="100">
                          <a:effectLst/>
                          <a:latin typeface="微软雅黑" pitchFamily="34" charset="-122"/>
                          <a:ea typeface="微软雅黑" pitchFamily="34" charset="-122"/>
                        </a:rPr>
                        <a:t>之间，代表测试集在总数中的占比；如果传入为</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类型的数据，则表示测试集记录的绝对数目。该参数与</a:t>
                      </a:r>
                      <a:r>
                        <a:rPr lang="en-US" sz="1600" kern="100">
                          <a:effectLst/>
                          <a:latin typeface="微软雅黑" pitchFamily="34" charset="-122"/>
                          <a:ea typeface="微软雅黑" pitchFamily="34" charset="-122"/>
                        </a:rPr>
                        <a:t>train_size</a:t>
                      </a:r>
                      <a:r>
                        <a:rPr lang="zh-CN" sz="1600" kern="100">
                          <a:effectLst/>
                          <a:latin typeface="微软雅黑" pitchFamily="34" charset="-122"/>
                          <a:ea typeface="微软雅黑" pitchFamily="34" charset="-122"/>
                        </a:rPr>
                        <a:t>可以只传入一个。在</a:t>
                      </a:r>
                      <a:r>
                        <a:rPr lang="en-US" sz="1600" kern="100">
                          <a:effectLst/>
                          <a:latin typeface="微软雅黑" pitchFamily="34" charset="-122"/>
                          <a:ea typeface="微软雅黑" pitchFamily="34" charset="-122"/>
                        </a:rPr>
                        <a:t>0.21</a:t>
                      </a:r>
                      <a:r>
                        <a:rPr lang="zh-CN" sz="1600" kern="100">
                          <a:effectLst/>
                          <a:latin typeface="微软雅黑" pitchFamily="34" charset="-122"/>
                          <a:ea typeface="微软雅黑" pitchFamily="34" charset="-122"/>
                        </a:rPr>
                        <a:t>版本前，若</a:t>
                      </a:r>
                      <a:r>
                        <a:rPr lang="en-US" sz="1600" kern="100">
                          <a:effectLst/>
                          <a:latin typeface="微软雅黑" pitchFamily="34" charset="-122"/>
                          <a:ea typeface="微软雅黑" pitchFamily="34" charset="-122"/>
                        </a:rPr>
                        <a:t>test_size</a:t>
                      </a:r>
                      <a:r>
                        <a:rPr lang="zh-CN" sz="1600" kern="100">
                          <a:effectLst/>
                          <a:latin typeface="微软雅黑" pitchFamily="34" charset="-122"/>
                          <a:ea typeface="微软雅黑" pitchFamily="34" charset="-122"/>
                        </a:rPr>
                        <a:t>和</a:t>
                      </a:r>
                      <a:r>
                        <a:rPr lang="en-US" sz="1600" kern="100">
                          <a:effectLst/>
                          <a:latin typeface="微软雅黑" pitchFamily="34" charset="-122"/>
                          <a:ea typeface="微软雅黑" pitchFamily="34" charset="-122"/>
                        </a:rPr>
                        <a:t>train_size</a:t>
                      </a:r>
                      <a:r>
                        <a:rPr lang="zh-CN" sz="1600" kern="100">
                          <a:effectLst/>
                          <a:latin typeface="微软雅黑" pitchFamily="34" charset="-122"/>
                          <a:ea typeface="微软雅黑" pitchFamily="34" charset="-122"/>
                        </a:rPr>
                        <a:t>均为默认则</a:t>
                      </a:r>
                      <a:r>
                        <a:rPr lang="en-US" sz="1600" kern="100">
                          <a:effectLst/>
                          <a:latin typeface="微软雅黑" pitchFamily="34" charset="-122"/>
                          <a:ea typeface="微软雅黑" pitchFamily="34" charset="-122"/>
                        </a:rPr>
                        <a:t>testsize</a:t>
                      </a:r>
                      <a:r>
                        <a:rPr lang="zh-CN" sz="1600" kern="100">
                          <a:effectLst/>
                          <a:latin typeface="微软雅黑" pitchFamily="34" charset="-122"/>
                          <a:ea typeface="微软雅黑" pitchFamily="34" charset="-122"/>
                        </a:rPr>
                        <a:t>为</a:t>
                      </a:r>
                      <a:r>
                        <a:rPr lang="en-US" sz="1600" kern="100">
                          <a:effectLst/>
                          <a:latin typeface="微软雅黑" pitchFamily="34" charset="-122"/>
                          <a:ea typeface="微软雅黑" pitchFamily="34" charset="-122"/>
                        </a:rPr>
                        <a:t>25%</a:t>
                      </a:r>
                      <a:r>
                        <a:rPr lang="zh-CN" sz="1600" kern="10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2"/>
                  </a:ext>
                </a:extLst>
              </a:tr>
              <a:tr h="413751">
                <a:tc>
                  <a:txBody>
                    <a:bodyPr/>
                    <a:lstStyle/>
                    <a:p>
                      <a:pPr algn="ctr">
                        <a:spcAft>
                          <a:spcPts val="0"/>
                        </a:spcAft>
                      </a:pPr>
                      <a:r>
                        <a:rPr lang="en-US" sz="1600" b="0" kern="100">
                          <a:effectLst/>
                          <a:latin typeface="微软雅黑" pitchFamily="34" charset="-122"/>
                          <a:ea typeface="微软雅黑" pitchFamily="34" charset="-122"/>
                        </a:rPr>
                        <a:t>train_size</a:t>
                      </a:r>
                      <a:endParaRPr lang="zh-CN" sz="1600" b="0" kern="10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float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类型的数据。代表训练集的大小。该参数与</a:t>
                      </a:r>
                      <a:r>
                        <a:rPr lang="en-US" sz="1600" kern="100">
                          <a:effectLst/>
                          <a:latin typeface="微软雅黑" pitchFamily="34" charset="-122"/>
                          <a:ea typeface="微软雅黑" pitchFamily="34" charset="-122"/>
                        </a:rPr>
                        <a:t>test_size</a:t>
                      </a:r>
                      <a:r>
                        <a:rPr lang="zh-CN" sz="1600" kern="100">
                          <a:effectLst/>
                          <a:latin typeface="微软雅黑" pitchFamily="34" charset="-122"/>
                          <a:ea typeface="微软雅黑" pitchFamily="34" charset="-122"/>
                        </a:rPr>
                        <a:t>可以只传入一个。</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3"/>
                  </a:ext>
                </a:extLst>
              </a:tr>
              <a:tr h="467173">
                <a:tc>
                  <a:txBody>
                    <a:bodyPr/>
                    <a:lstStyle/>
                    <a:p>
                      <a:pPr algn="ctr">
                        <a:spcAft>
                          <a:spcPts val="0"/>
                        </a:spcAft>
                      </a:pPr>
                      <a:r>
                        <a:rPr lang="en-US" sz="1600" b="0" kern="100" dirty="0" err="1">
                          <a:effectLst/>
                          <a:latin typeface="微软雅黑" pitchFamily="34" charset="-122"/>
                          <a:ea typeface="微软雅黑" pitchFamily="34" charset="-122"/>
                        </a:rPr>
                        <a:t>random_state</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int</a:t>
                      </a:r>
                      <a:r>
                        <a:rPr lang="zh-CN" sz="1600" kern="100">
                          <a:effectLst/>
                          <a:latin typeface="微软雅黑" pitchFamily="34" charset="-122"/>
                          <a:ea typeface="微软雅黑" pitchFamily="34" charset="-122"/>
                        </a:rPr>
                        <a:t>。代表随机种子编号，相同随机种子编号产生相同的随机结果，不同的随机种子编号产生不同的随机结果。默认为</a:t>
                      </a:r>
                      <a:r>
                        <a:rPr lang="en-US" sz="1600" kern="100">
                          <a:effectLst/>
                          <a:latin typeface="微软雅黑" pitchFamily="34" charset="-122"/>
                          <a:ea typeface="微软雅黑" pitchFamily="34" charset="-122"/>
                        </a:rPr>
                        <a:t>None</a:t>
                      </a:r>
                      <a:r>
                        <a:rPr lang="zh-CN" sz="1600" kern="100">
                          <a:effectLst/>
                          <a:latin typeface="微软雅黑" pitchFamily="34" charset="-122"/>
                          <a:ea typeface="微软雅黑" pitchFamily="34" charset="-122"/>
                        </a:rPr>
                        <a:t>。</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4"/>
                  </a:ext>
                </a:extLst>
              </a:tr>
              <a:tr h="413751">
                <a:tc>
                  <a:txBody>
                    <a:bodyPr/>
                    <a:lstStyle/>
                    <a:p>
                      <a:pPr algn="ctr">
                        <a:spcAft>
                          <a:spcPts val="0"/>
                        </a:spcAft>
                      </a:pPr>
                      <a:r>
                        <a:rPr lang="en-US" sz="1600" b="0" kern="100">
                          <a:effectLst/>
                          <a:latin typeface="微软雅黑" pitchFamily="34" charset="-122"/>
                          <a:ea typeface="微软雅黑" pitchFamily="34" charset="-122"/>
                        </a:rPr>
                        <a:t>shuffle</a:t>
                      </a:r>
                      <a:endParaRPr lang="zh-CN" sz="1600" b="0" kern="10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a:effectLst/>
                          <a:latin typeface="微软雅黑" pitchFamily="34" charset="-122"/>
                          <a:ea typeface="微软雅黑" pitchFamily="34" charset="-122"/>
                        </a:rPr>
                        <a:t>接收</a:t>
                      </a:r>
                      <a:r>
                        <a:rPr lang="en-US" sz="1600" kern="100">
                          <a:effectLst/>
                          <a:latin typeface="微软雅黑" pitchFamily="34" charset="-122"/>
                          <a:ea typeface="微软雅黑" pitchFamily="34" charset="-122"/>
                        </a:rPr>
                        <a:t>boolean</a:t>
                      </a:r>
                      <a:r>
                        <a:rPr lang="zh-CN" sz="1600" kern="100">
                          <a:effectLst/>
                          <a:latin typeface="微软雅黑" pitchFamily="34" charset="-122"/>
                          <a:ea typeface="微软雅黑" pitchFamily="34" charset="-122"/>
                        </a:rPr>
                        <a:t>。代表是否进行有放回抽样。若该参数取值为</a:t>
                      </a:r>
                      <a:r>
                        <a:rPr lang="en-US" sz="1600" kern="100">
                          <a:effectLst/>
                          <a:latin typeface="微软雅黑" pitchFamily="34" charset="-122"/>
                          <a:ea typeface="微软雅黑" pitchFamily="34" charset="-122"/>
                        </a:rPr>
                        <a:t>True</a:t>
                      </a:r>
                      <a:r>
                        <a:rPr lang="zh-CN" sz="1600" kern="100">
                          <a:effectLst/>
                          <a:latin typeface="微软雅黑" pitchFamily="34" charset="-122"/>
                          <a:ea typeface="微软雅黑" pitchFamily="34" charset="-122"/>
                        </a:rPr>
                        <a:t>则</a:t>
                      </a:r>
                      <a:r>
                        <a:rPr lang="en-US" sz="1600" kern="100">
                          <a:effectLst/>
                          <a:latin typeface="微软雅黑" pitchFamily="34" charset="-122"/>
                          <a:ea typeface="微软雅黑" pitchFamily="34" charset="-122"/>
                        </a:rPr>
                        <a:t>stratify</a:t>
                      </a:r>
                      <a:r>
                        <a:rPr lang="zh-CN" sz="1600" kern="100">
                          <a:effectLst/>
                          <a:latin typeface="微软雅黑" pitchFamily="34" charset="-122"/>
                          <a:ea typeface="微软雅黑" pitchFamily="34" charset="-122"/>
                        </a:rPr>
                        <a:t>参数必须不能为空。</a:t>
                      </a:r>
                      <a:endParaRPr lang="zh-CN" sz="1600" kern="10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5"/>
                  </a:ext>
                </a:extLst>
              </a:tr>
              <a:tr h="413751">
                <a:tc>
                  <a:txBody>
                    <a:bodyPr/>
                    <a:lstStyle/>
                    <a:p>
                      <a:pPr algn="ctr">
                        <a:spcAft>
                          <a:spcPts val="0"/>
                        </a:spcAft>
                      </a:pPr>
                      <a:r>
                        <a:rPr lang="en-US" sz="1600" b="0" kern="100" dirty="0">
                          <a:effectLst/>
                          <a:latin typeface="微软雅黑" pitchFamily="34" charset="-122"/>
                          <a:ea typeface="微软雅黑" pitchFamily="34" charset="-122"/>
                        </a:rPr>
                        <a:t>stratify</a:t>
                      </a:r>
                      <a:endParaRPr lang="zh-CN" sz="1600" b="0" kern="100" dirty="0">
                        <a:effectLst/>
                        <a:latin typeface="微软雅黑" pitchFamily="34" charset="-122"/>
                        <a:ea typeface="微软雅黑" pitchFamily="34" charset="-122"/>
                        <a:cs typeface="Times New Roman"/>
                      </a:endParaRPr>
                    </a:p>
                  </a:txBody>
                  <a:tcPr marL="26065" marR="26065" marT="0" marB="0" anchor="ctr"/>
                </a:tc>
                <a:tc>
                  <a:txBody>
                    <a:bodyPr/>
                    <a:lstStyle/>
                    <a:p>
                      <a:pPr algn="just">
                        <a:spcAft>
                          <a:spcPts val="0"/>
                        </a:spcAft>
                      </a:pPr>
                      <a:r>
                        <a:rPr lang="zh-CN" sz="1600" kern="100" dirty="0">
                          <a:effectLst/>
                          <a:latin typeface="微软雅黑" pitchFamily="34" charset="-122"/>
                          <a:ea typeface="微软雅黑" pitchFamily="34" charset="-122"/>
                        </a:rPr>
                        <a:t>接收</a:t>
                      </a:r>
                      <a:r>
                        <a:rPr lang="en-US" sz="1600" kern="100" dirty="0">
                          <a:effectLst/>
                          <a:latin typeface="微软雅黑" pitchFamily="34" charset="-122"/>
                          <a:ea typeface="微软雅黑" pitchFamily="34" charset="-122"/>
                        </a:rPr>
                        <a:t>array</a:t>
                      </a:r>
                      <a:r>
                        <a:rPr lang="zh-CN" sz="1600" kern="100" dirty="0">
                          <a:effectLst/>
                          <a:latin typeface="微软雅黑" pitchFamily="34" charset="-122"/>
                          <a:ea typeface="微软雅黑" pitchFamily="34" charset="-122"/>
                        </a:rPr>
                        <a:t>或者</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。如果不为</a:t>
                      </a:r>
                      <a:r>
                        <a:rPr lang="en-US" sz="1600" kern="100" dirty="0">
                          <a:effectLst/>
                          <a:latin typeface="微软雅黑" pitchFamily="34" charset="-122"/>
                          <a:ea typeface="微软雅黑" pitchFamily="34" charset="-122"/>
                        </a:rPr>
                        <a:t>None</a:t>
                      </a:r>
                      <a:r>
                        <a:rPr lang="zh-CN" sz="1600" kern="100" dirty="0">
                          <a:effectLst/>
                          <a:latin typeface="微软雅黑" pitchFamily="34" charset="-122"/>
                          <a:ea typeface="微软雅黑" pitchFamily="34" charset="-122"/>
                        </a:rPr>
                        <a:t>，则使用传入的标签进行分层抽样。</a:t>
                      </a:r>
                      <a:endParaRPr lang="zh-CN" sz="1600" kern="100" dirty="0">
                        <a:effectLst/>
                        <a:latin typeface="微软雅黑" pitchFamily="34" charset="-122"/>
                        <a:ea typeface="微软雅黑" pitchFamily="34" charset="-122"/>
                        <a:cs typeface="Times New Roman"/>
                      </a:endParaRPr>
                    </a:p>
                  </a:txBody>
                  <a:tcPr marL="26065" marR="26065"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EBC7A119-F168-4264-BA3F-E69A28D5BE46}"/>
              </a:ext>
            </a:extLst>
          </p:cNvPr>
          <p:cNvSpPr>
            <a:spLocks noGrp="1"/>
          </p:cNvSpPr>
          <p:nvPr>
            <p:ph idx="1"/>
          </p:nvPr>
        </p:nvSpPr>
        <p:spPr/>
        <p:txBody>
          <a:bodyPr/>
          <a:lstStyle/>
          <a:p>
            <a:pPr marL="361950" indent="-361950"/>
            <a:r>
              <a:rPr lang="en-US" altLang="zh-CN"/>
              <a:t>train_test_split</a:t>
            </a:r>
            <a:r>
              <a:rPr lang="zh-CN" altLang="zh-CN"/>
              <a:t>函数根据传入的数据，分别将传入的数据划分为训练集和测试集。</a:t>
            </a:r>
            <a:endParaRPr lang="en-US" altLang="zh-CN"/>
          </a:p>
          <a:p>
            <a:pPr marL="361950" indent="-361950"/>
            <a:r>
              <a:rPr lang="zh-CN" altLang="zh-CN"/>
              <a:t>如果传入的是</a:t>
            </a:r>
            <a:r>
              <a:rPr lang="en-US" altLang="zh-CN"/>
              <a:t>1</a:t>
            </a:r>
            <a:r>
              <a:rPr lang="zh-CN" altLang="zh-CN"/>
              <a:t>组数据，那么生成的就是这一组数据随机划分后训练集和测试集，总共</a:t>
            </a:r>
            <a:r>
              <a:rPr lang="en-US" altLang="zh-CN"/>
              <a:t>2</a:t>
            </a:r>
            <a:r>
              <a:rPr lang="zh-CN" altLang="zh-CN"/>
              <a:t>组。如果传入的是</a:t>
            </a:r>
            <a:r>
              <a:rPr lang="en-US" altLang="zh-CN"/>
              <a:t>2</a:t>
            </a:r>
            <a:r>
              <a:rPr lang="zh-CN" altLang="zh-CN"/>
              <a:t>组数据，则生成的训练集和测试集分别</a:t>
            </a:r>
            <a:r>
              <a:rPr lang="en-US" altLang="zh-CN"/>
              <a:t>2</a:t>
            </a:r>
            <a:r>
              <a:rPr lang="zh-CN" altLang="zh-CN"/>
              <a:t>组，总共</a:t>
            </a:r>
            <a:r>
              <a:rPr lang="en-US" altLang="zh-CN"/>
              <a:t>4</a:t>
            </a:r>
            <a:r>
              <a:rPr lang="zh-CN" altLang="zh-CN"/>
              <a:t>组。</a:t>
            </a:r>
            <a:endParaRPr lang="en-US" altLang="zh-CN"/>
          </a:p>
          <a:p>
            <a:pPr marL="361950" indent="-361950"/>
            <a:r>
              <a:rPr lang="en-US" altLang="zh-CN"/>
              <a:t>train_test_split</a:t>
            </a:r>
            <a:r>
              <a:rPr lang="zh-CN" altLang="zh-CN"/>
              <a:t>是最常用的数据划分方法，在</a:t>
            </a:r>
            <a:r>
              <a:rPr lang="en-US" altLang="zh-CN"/>
              <a:t>model_selection</a:t>
            </a:r>
            <a:r>
              <a:rPr lang="zh-CN" altLang="zh-CN"/>
              <a:t>模块中还提供了其他数据集划分的函数，如</a:t>
            </a:r>
            <a:r>
              <a:rPr lang="en-US" altLang="zh-CN"/>
              <a:t>PredefinedSplit</a:t>
            </a:r>
            <a:r>
              <a:rPr lang="zh-CN" altLang="zh-CN"/>
              <a:t>，</a:t>
            </a:r>
            <a:r>
              <a:rPr lang="en-US" altLang="zh-CN"/>
              <a:t>ShuffleSplit</a:t>
            </a:r>
            <a:r>
              <a:rPr lang="zh-CN" altLang="zh-CN"/>
              <a:t>等。</a:t>
            </a:r>
            <a:endParaRPr lang="zh-CN" altLang="en-US"/>
          </a:p>
        </p:txBody>
      </p:sp>
      <p:sp>
        <p:nvSpPr>
          <p:cNvPr id="16387" name="标题 2">
            <a:extLst>
              <a:ext uri="{FF2B5EF4-FFF2-40B4-BE49-F238E27FC236}">
                <a16:creationId xmlns:a16="http://schemas.microsoft.com/office/drawing/2014/main" id="{BD874C51-F03C-4D27-8428-C3490DFE753A}"/>
              </a:ext>
            </a:extLst>
          </p:cNvPr>
          <p:cNvSpPr>
            <a:spLocks noGrp="1"/>
          </p:cNvSpPr>
          <p:nvPr>
            <p:ph type="title"/>
          </p:nvPr>
        </p:nvSpPr>
        <p:spPr/>
        <p:txBody>
          <a:bodyPr/>
          <a:lstStyle/>
          <a:p>
            <a:r>
              <a:rPr lang="zh-CN" altLang="en-US"/>
              <a:t>将数据集划分为训练集和测试集</a:t>
            </a:r>
          </a:p>
        </p:txBody>
      </p:sp>
      <p:sp>
        <p:nvSpPr>
          <p:cNvPr id="16388" name="内容占位符 3">
            <a:extLst>
              <a:ext uri="{FF2B5EF4-FFF2-40B4-BE49-F238E27FC236}">
                <a16:creationId xmlns:a16="http://schemas.microsoft.com/office/drawing/2014/main" id="{7ED8AEF2-2EA1-4290-9265-AB53C8DFE867}"/>
              </a:ext>
            </a:extLst>
          </p:cNvPr>
          <p:cNvSpPr>
            <a:spLocks noGrp="1"/>
          </p:cNvSpPr>
          <p:nvPr>
            <p:ph idx="10"/>
          </p:nvPr>
        </p:nvSpPr>
        <p:spPr/>
        <p:txBody>
          <a:bodyPr/>
          <a:lstStyle/>
          <a:p>
            <a:r>
              <a:rPr lang="en-US" altLang="zh-CN" b="1"/>
              <a:t>train_test_split</a:t>
            </a:r>
            <a:r>
              <a:rPr altLang="zh-CN" b="1"/>
              <a:t>函数</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30521034-3A7A-4CB3-BD20-886374C92AB4}"/>
              </a:ext>
            </a:extLst>
          </p:cNvPr>
          <p:cNvSpPr>
            <a:spLocks noGrp="1"/>
          </p:cNvSpPr>
          <p:nvPr>
            <p:ph idx="1"/>
          </p:nvPr>
        </p:nvSpPr>
        <p:spPr>
          <a:xfrm>
            <a:off x="423863" y="1530350"/>
            <a:ext cx="11107737" cy="4368800"/>
          </a:xfrm>
        </p:spPr>
        <p:txBody>
          <a:bodyPr/>
          <a:lstStyle/>
          <a:p>
            <a:pPr marL="361950" indent="-361950"/>
            <a:r>
              <a:rPr lang="en-US" altLang="zh-CN"/>
              <a:t>sklearn</a:t>
            </a:r>
            <a:r>
              <a:rPr lang="zh-CN" altLang="zh-CN"/>
              <a:t>把相关的功能封装为转换器（</a:t>
            </a:r>
            <a:r>
              <a:rPr lang="en-US" altLang="zh-CN"/>
              <a:t>transformer</a:t>
            </a:r>
            <a:r>
              <a:rPr lang="zh-CN" altLang="zh-CN"/>
              <a:t>）。使用</a:t>
            </a:r>
            <a:r>
              <a:rPr lang="en-US" altLang="zh-CN"/>
              <a:t>sklearn</a:t>
            </a:r>
            <a:r>
              <a:rPr lang="zh-CN" altLang="zh-CN"/>
              <a:t>转换器能够实现对传入的</a:t>
            </a:r>
            <a:r>
              <a:rPr lang="en-US" altLang="zh-CN"/>
              <a:t>NumPy</a:t>
            </a:r>
            <a:r>
              <a:rPr lang="zh-CN" altLang="zh-CN"/>
              <a:t>数组进行标准化处理，归一化处理，二值化处理，</a:t>
            </a:r>
            <a:r>
              <a:rPr lang="en-US" altLang="zh-CN"/>
              <a:t>PCA</a:t>
            </a:r>
            <a:r>
              <a:rPr lang="zh-CN" altLang="zh-CN"/>
              <a:t>降维等操作。转换器主要包括三个方法</a:t>
            </a:r>
            <a:r>
              <a:rPr lang="zh-CN" altLang="en-US"/>
              <a:t>：</a:t>
            </a:r>
          </a:p>
        </p:txBody>
      </p:sp>
      <p:sp>
        <p:nvSpPr>
          <p:cNvPr id="17411" name="标题 2">
            <a:extLst>
              <a:ext uri="{FF2B5EF4-FFF2-40B4-BE49-F238E27FC236}">
                <a16:creationId xmlns:a16="http://schemas.microsoft.com/office/drawing/2014/main" id="{1EB95E8F-2118-49A5-A8A1-3A02C47849FA}"/>
              </a:ext>
            </a:extLst>
          </p:cNvPr>
          <p:cNvSpPr>
            <a:spLocks noGrp="1"/>
          </p:cNvSpPr>
          <p:nvPr>
            <p:ph type="title"/>
          </p:nvPr>
        </p:nvSpPr>
        <p:spPr/>
        <p:txBody>
          <a:bodyPr/>
          <a:lstStyle/>
          <a:p>
            <a:r>
              <a:rPr lang="zh-CN" altLang="en-US"/>
              <a:t>使用</a:t>
            </a:r>
            <a:r>
              <a:rPr lang="en-US" altLang="zh-CN"/>
              <a:t>sklearn</a:t>
            </a:r>
            <a:r>
              <a:rPr lang="zh-CN" altLang="en-US"/>
              <a:t>转换器进行数据预处理与降维</a:t>
            </a:r>
          </a:p>
        </p:txBody>
      </p:sp>
      <p:sp>
        <p:nvSpPr>
          <p:cNvPr id="17412" name="内容占位符 3">
            <a:extLst>
              <a:ext uri="{FF2B5EF4-FFF2-40B4-BE49-F238E27FC236}">
                <a16:creationId xmlns:a16="http://schemas.microsoft.com/office/drawing/2014/main" id="{87F2A7F3-4765-46F1-B0D4-8F42659CCC09}"/>
              </a:ext>
            </a:extLst>
          </p:cNvPr>
          <p:cNvSpPr>
            <a:spLocks noGrp="1"/>
          </p:cNvSpPr>
          <p:nvPr>
            <p:ph idx="10"/>
          </p:nvPr>
        </p:nvSpPr>
        <p:spPr/>
        <p:txBody>
          <a:bodyPr/>
          <a:lstStyle/>
          <a:p>
            <a:r>
              <a:rPr lang="en-US" altLang="zh-CN" b="1"/>
              <a:t>sklearn</a:t>
            </a:r>
            <a:r>
              <a:rPr altLang="zh-CN" b="1"/>
              <a:t>转换器三个方法</a:t>
            </a:r>
            <a:endParaRPr b="1"/>
          </a:p>
        </p:txBody>
      </p:sp>
      <p:graphicFrame>
        <p:nvGraphicFramePr>
          <p:cNvPr id="5" name="表格 4">
            <a:extLst>
              <a:ext uri="{FF2B5EF4-FFF2-40B4-BE49-F238E27FC236}">
                <a16:creationId xmlns:a16="http://schemas.microsoft.com/office/drawing/2014/main" id="{9489BA8B-43A7-42DA-93BD-B64030148C92}"/>
              </a:ext>
            </a:extLst>
          </p:cNvPr>
          <p:cNvGraphicFramePr>
            <a:graphicFrameLocks noGrp="1"/>
          </p:cNvGraphicFramePr>
          <p:nvPr>
            <p:extLst>
              <p:ext uri="{D42A27DB-BD31-4B8C-83A1-F6EECF244321}">
                <p14:modId xmlns:p14="http://schemas.microsoft.com/office/powerpoint/2010/main" val="2332124917"/>
              </p:ext>
            </p:extLst>
          </p:nvPr>
        </p:nvGraphicFramePr>
        <p:xfrm>
          <a:off x="660400" y="2523504"/>
          <a:ext cx="8164443" cy="3485388"/>
        </p:xfrm>
        <a:graphic>
          <a:graphicData uri="http://schemas.openxmlformats.org/drawingml/2006/table">
            <a:tbl>
              <a:tblPr firstRow="1" firstCol="1" bandRow="1">
                <a:tableStyleId>{5C22544A-7EE6-4342-B048-85BDC9FD1C3A}</a:tableStyleId>
              </a:tblPr>
              <a:tblGrid>
                <a:gridCol w="1468997">
                  <a:extLst>
                    <a:ext uri="{9D8B030D-6E8A-4147-A177-3AD203B41FA5}">
                      <a16:colId xmlns:a16="http://schemas.microsoft.com/office/drawing/2014/main" val="20000"/>
                    </a:ext>
                  </a:extLst>
                </a:gridCol>
                <a:gridCol w="6695446">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zh-CN" sz="1600" kern="100" dirty="0">
                          <a:effectLst/>
                          <a:latin typeface="微软雅黑" pitchFamily="34" charset="-122"/>
                          <a:ea typeface="微软雅黑" pitchFamily="34" charset="-122"/>
                        </a:rPr>
                        <a:t>方法名称</a:t>
                      </a:r>
                      <a:endParaRPr lang="zh-CN" sz="1600" kern="100" dirty="0">
                        <a:effectLst/>
                        <a:latin typeface="微软雅黑" pitchFamily="34" charset="-122"/>
                        <a:ea typeface="微软雅黑" pitchFamily="34" charset="-122"/>
                        <a:cs typeface="宋体"/>
                      </a:endParaRPr>
                    </a:p>
                  </a:txBody>
                  <a:tcPr marL="25946" marR="25946" marT="0" marB="0" anchor="ctr"/>
                </a:tc>
                <a:tc>
                  <a:txBody>
                    <a:bodyPr/>
                    <a:lstStyle/>
                    <a:p>
                      <a:pPr algn="ctr">
                        <a:lnSpc>
                          <a:spcPct val="150000"/>
                        </a:lnSpc>
                        <a:spcAft>
                          <a:spcPts val="0"/>
                        </a:spcAft>
                      </a:pPr>
                      <a:r>
                        <a:rPr lang="zh-CN" sz="1600" kern="100" dirty="0">
                          <a:effectLst/>
                          <a:latin typeface="微软雅黑" pitchFamily="34" charset="-122"/>
                          <a:ea typeface="微软雅黑" pitchFamily="34" charset="-122"/>
                        </a:rPr>
                        <a:t>说明</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dirty="0">
                          <a:effectLst/>
                          <a:latin typeface="微软雅黑" pitchFamily="34" charset="-122"/>
                          <a:ea typeface="微软雅黑" pitchFamily="34" charset="-122"/>
                        </a:rPr>
                        <a:t>fit</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a:effectLst/>
                          <a:latin typeface="微软雅黑" pitchFamily="34" charset="-122"/>
                          <a:ea typeface="微软雅黑" pitchFamily="34" charset="-122"/>
                        </a:rPr>
                        <a:t>fit</a:t>
                      </a:r>
                      <a:r>
                        <a:rPr lang="zh-CN" sz="1600" kern="100">
                          <a:effectLst/>
                          <a:latin typeface="微软雅黑" pitchFamily="34" charset="-122"/>
                          <a:ea typeface="微软雅黑" pitchFamily="34" charset="-122"/>
                        </a:rPr>
                        <a:t>方法主要通过分析特征和目标值，提取有价值的信息，这些信息可以是统计量，也可以是权值系数等。</a:t>
                      </a:r>
                      <a:endParaRPr lang="zh-CN" sz="1600" kern="10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dirty="0">
                          <a:effectLst/>
                          <a:latin typeface="微软雅黑" pitchFamily="34" charset="-122"/>
                          <a:ea typeface="微软雅黑" pitchFamily="34" charset="-122"/>
                        </a:rPr>
                        <a:t>transform</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dirty="0">
                          <a:effectLst/>
                          <a:latin typeface="微软雅黑" pitchFamily="34" charset="-122"/>
                          <a:ea typeface="微软雅黑" pitchFamily="34" charset="-122"/>
                        </a:rPr>
                        <a:t>transform</a:t>
                      </a:r>
                      <a:r>
                        <a:rPr lang="zh-CN" sz="1600" kern="100" dirty="0">
                          <a:effectLst/>
                          <a:latin typeface="微软雅黑" pitchFamily="34" charset="-122"/>
                          <a:ea typeface="微软雅黑" pitchFamily="34" charset="-122"/>
                        </a:rPr>
                        <a:t>方法主要用来对特征进行转换。从可利用信息的角度可分为无信息转换和有信息转换。无信息转换是指不利用任何其他信息进行转换，比如指数和对数函数转换等。有信息转换根据是否利用目标值向量又可分为无监督转换和有监督转换。无监督转换指只利用特征的统计信息的转换，比如标准化和</a:t>
                      </a:r>
                      <a:r>
                        <a:rPr lang="en-US" sz="1600" kern="100" dirty="0">
                          <a:effectLst/>
                          <a:latin typeface="微软雅黑" pitchFamily="34" charset="-122"/>
                          <a:ea typeface="微软雅黑" pitchFamily="34" charset="-122"/>
                        </a:rPr>
                        <a:t>PCA</a:t>
                      </a:r>
                      <a:r>
                        <a:rPr lang="zh-CN" sz="1600" kern="100" dirty="0">
                          <a:effectLst/>
                          <a:latin typeface="微软雅黑" pitchFamily="34" charset="-122"/>
                          <a:ea typeface="微软雅黑" pitchFamily="34" charset="-122"/>
                        </a:rPr>
                        <a:t>降维等。有监督转换指既利用了特征信息又利用了目标值信息的转换，比如通过模型选择特征和</a:t>
                      </a:r>
                      <a:r>
                        <a:rPr lang="en-US" sz="1600" kern="100" dirty="0">
                          <a:effectLst/>
                          <a:latin typeface="微软雅黑" pitchFamily="34" charset="-122"/>
                          <a:ea typeface="微软雅黑" pitchFamily="34" charset="-122"/>
                        </a:rPr>
                        <a:t>LDA</a:t>
                      </a:r>
                      <a:r>
                        <a:rPr lang="zh-CN" sz="1600" kern="100" dirty="0">
                          <a:effectLst/>
                          <a:latin typeface="微软雅黑" pitchFamily="34" charset="-122"/>
                          <a:ea typeface="微软雅黑" pitchFamily="34" charset="-122"/>
                        </a:rPr>
                        <a:t>降维等。</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dirty="0" err="1">
                          <a:effectLst/>
                          <a:latin typeface="微软雅黑" pitchFamily="34" charset="-122"/>
                          <a:ea typeface="微软雅黑" pitchFamily="34" charset="-122"/>
                        </a:rPr>
                        <a:t>fit_transform</a:t>
                      </a:r>
                      <a:endParaRPr lang="zh-CN" sz="1600" b="0" kern="100" dirty="0">
                        <a:effectLst/>
                        <a:latin typeface="微软雅黑" pitchFamily="34" charset="-122"/>
                        <a:ea typeface="微软雅黑" pitchFamily="34" charset="-122"/>
                        <a:cs typeface="宋体"/>
                      </a:endParaRPr>
                    </a:p>
                  </a:txBody>
                  <a:tcPr marL="25946" marR="25946" marT="0" marB="0" anchor="ctr"/>
                </a:tc>
                <a:tc>
                  <a:txBody>
                    <a:bodyPr/>
                    <a:lstStyle/>
                    <a:p>
                      <a:pPr algn="just">
                        <a:lnSpc>
                          <a:spcPct val="150000"/>
                        </a:lnSpc>
                        <a:spcAft>
                          <a:spcPts val="0"/>
                        </a:spcAft>
                      </a:pPr>
                      <a:r>
                        <a:rPr lang="en-US" sz="1600" kern="100" dirty="0" err="1">
                          <a:effectLst/>
                          <a:latin typeface="微软雅黑" pitchFamily="34" charset="-122"/>
                          <a:ea typeface="微软雅黑" pitchFamily="34" charset="-122"/>
                        </a:rPr>
                        <a:t>fit_transform</a:t>
                      </a:r>
                      <a:r>
                        <a:rPr lang="zh-CN" sz="1600" kern="100" dirty="0">
                          <a:effectLst/>
                          <a:latin typeface="微软雅黑" pitchFamily="34" charset="-122"/>
                          <a:ea typeface="微软雅黑" pitchFamily="34" charset="-122"/>
                        </a:rPr>
                        <a:t>方法就是先调用</a:t>
                      </a:r>
                      <a:r>
                        <a:rPr lang="en-US" sz="1600" kern="100" dirty="0">
                          <a:effectLst/>
                          <a:latin typeface="微软雅黑" pitchFamily="34" charset="-122"/>
                          <a:ea typeface="微软雅黑" pitchFamily="34" charset="-122"/>
                        </a:rPr>
                        <a:t>fit</a:t>
                      </a:r>
                      <a:r>
                        <a:rPr lang="zh-CN" sz="1600" kern="100" dirty="0">
                          <a:effectLst/>
                          <a:latin typeface="微软雅黑" pitchFamily="34" charset="-122"/>
                          <a:ea typeface="微软雅黑" pitchFamily="34" charset="-122"/>
                        </a:rPr>
                        <a:t>方法，然后调用</a:t>
                      </a:r>
                      <a:r>
                        <a:rPr lang="en-US" sz="1600" kern="100" dirty="0">
                          <a:effectLst/>
                          <a:latin typeface="微软雅黑" pitchFamily="34" charset="-122"/>
                          <a:ea typeface="微软雅黑" pitchFamily="34" charset="-122"/>
                        </a:rPr>
                        <a:t>transform</a:t>
                      </a:r>
                      <a:r>
                        <a:rPr lang="zh-CN" sz="1600" kern="100" dirty="0">
                          <a:effectLst/>
                          <a:latin typeface="微软雅黑" pitchFamily="34" charset="-122"/>
                          <a:ea typeface="微软雅黑" pitchFamily="34" charset="-122"/>
                        </a:rPr>
                        <a:t>方法。</a:t>
                      </a:r>
                      <a:endParaRPr lang="zh-CN" sz="1600" kern="100" dirty="0">
                        <a:effectLst/>
                        <a:latin typeface="微软雅黑" pitchFamily="34" charset="-122"/>
                        <a:ea typeface="微软雅黑" pitchFamily="34" charset="-122"/>
                        <a:cs typeface="宋体"/>
                      </a:endParaRPr>
                    </a:p>
                  </a:txBody>
                  <a:tcPr marL="25946" marR="25946"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A7A81C-8455-4060-9FCA-C2C3FA68D996}"/>
              </a:ext>
            </a:extLst>
          </p:cNvPr>
          <p:cNvSpPr>
            <a:spLocks noGrp="1"/>
          </p:cNvSpPr>
          <p:nvPr>
            <p:ph idx="1"/>
          </p:nvPr>
        </p:nvSpPr>
        <p:spPr/>
        <p:txBody>
          <a:bodyPr/>
          <a:lstStyle/>
          <a:p>
            <a:pPr>
              <a:defRPr/>
            </a:pPr>
            <a:r>
              <a:rPr lang="zh-CN" altLang="zh-CN" dirty="0"/>
              <a:t>在数据分析过程中，各类特征处理相关的操作都需要对训练集和测试集分开操作，需要将训练集的操作规则，权重系数等应用到测试集中。</a:t>
            </a:r>
            <a:endParaRPr lang="en-US" altLang="zh-CN" dirty="0"/>
          </a:p>
          <a:p>
            <a:pPr>
              <a:defRPr/>
            </a:pPr>
            <a:r>
              <a:rPr lang="zh-CN" altLang="zh-CN" dirty="0"/>
              <a:t>如果使用</a:t>
            </a:r>
            <a:r>
              <a:rPr lang="en-US" altLang="zh-CN" dirty="0"/>
              <a:t>pandas</a:t>
            </a:r>
            <a:r>
              <a:rPr lang="zh-CN" altLang="zh-CN" dirty="0"/>
              <a:t>，则应用至测试集的过程相对烦琐，使用</a:t>
            </a:r>
            <a:r>
              <a:rPr lang="en-US" altLang="zh-CN" dirty="0" err="1"/>
              <a:t>sklearn</a:t>
            </a:r>
            <a:r>
              <a:rPr lang="zh-CN" altLang="zh-CN" dirty="0"/>
              <a:t>转换器可以解决这一困扰。</a:t>
            </a:r>
            <a:endParaRPr lang="zh-CN" altLang="en-US" dirty="0"/>
          </a:p>
          <a:p>
            <a:pPr marL="0" indent="0">
              <a:buFont typeface="Wingdings" panose="05000000000000000000" pitchFamily="2" charset="2"/>
              <a:buNone/>
              <a:defRPr/>
            </a:pPr>
            <a:endParaRPr lang="en-US" altLang="zh-CN" dirty="0"/>
          </a:p>
        </p:txBody>
      </p:sp>
      <p:sp>
        <p:nvSpPr>
          <p:cNvPr id="18435" name="标题 2">
            <a:extLst>
              <a:ext uri="{FF2B5EF4-FFF2-40B4-BE49-F238E27FC236}">
                <a16:creationId xmlns:a16="http://schemas.microsoft.com/office/drawing/2014/main" id="{660291DC-4FE1-406B-87A6-7432F162D112}"/>
              </a:ext>
            </a:extLst>
          </p:cNvPr>
          <p:cNvSpPr>
            <a:spLocks noGrp="1"/>
          </p:cNvSpPr>
          <p:nvPr>
            <p:ph type="title"/>
          </p:nvPr>
        </p:nvSpPr>
        <p:spPr/>
        <p:txBody>
          <a:bodyPr/>
          <a:lstStyle/>
          <a:p>
            <a:r>
              <a:rPr lang="zh-CN" altLang="en-US"/>
              <a:t>使用</a:t>
            </a:r>
            <a:r>
              <a:rPr lang="en-US" altLang="zh-CN"/>
              <a:t>sklearn</a:t>
            </a:r>
            <a:r>
              <a:rPr lang="zh-CN" altLang="en-US"/>
              <a:t>转换器进行数据预处理与降维</a:t>
            </a:r>
          </a:p>
        </p:txBody>
      </p:sp>
      <p:sp>
        <p:nvSpPr>
          <p:cNvPr id="18436" name="内容占位符 3">
            <a:extLst>
              <a:ext uri="{FF2B5EF4-FFF2-40B4-BE49-F238E27FC236}">
                <a16:creationId xmlns:a16="http://schemas.microsoft.com/office/drawing/2014/main" id="{07141261-FCE1-4C08-9B8B-193D7FFB9EBC}"/>
              </a:ext>
            </a:extLst>
          </p:cNvPr>
          <p:cNvSpPr>
            <a:spLocks noGrp="1"/>
          </p:cNvSpPr>
          <p:nvPr>
            <p:ph idx="10"/>
          </p:nvPr>
        </p:nvSpPr>
        <p:spPr/>
        <p:txBody>
          <a:bodyPr/>
          <a:lstStyle/>
          <a:p>
            <a:r>
              <a:rPr lang="en-US" altLang="zh-CN" b="1"/>
              <a:t>sklearn</a:t>
            </a:r>
            <a:r>
              <a:rPr altLang="zh-CN" b="1"/>
              <a:t>转换器</a:t>
            </a:r>
            <a:endParaRPr b="1"/>
          </a:p>
        </p:txBody>
      </p:sp>
    </p:spTree>
  </p:cSld>
  <p:clrMapOvr>
    <a:masterClrMapping/>
  </p:clrMapOvr>
</p:sld>
</file>

<file path=ppt/theme/theme1.xml><?xml version="1.0" encoding="utf-8"?>
<a:theme xmlns:a="http://schemas.openxmlformats.org/drawingml/2006/main" name="人邮">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txDef>
      <a:spPr>
        <a:noFill/>
      </a:spPr>
      <a:bodyPr wrap="square" numCol="1" rtlCol="0">
        <a:sp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人邮" id="{12D75854-6A52-486C-A0FD-C8986F57544C}" vid="{4FF1CD36-0D99-4383-A6DB-D955F05BFBA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5747</TotalTime>
  <Words>3471</Words>
  <Application>Microsoft Office PowerPoint</Application>
  <PresentationFormat>宽屏</PresentationFormat>
  <Paragraphs>385</Paragraphs>
  <Slides>32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仿宋</vt:lpstr>
      <vt:lpstr>黑体</vt:lpstr>
      <vt:lpstr>微软雅黑</vt:lpstr>
      <vt:lpstr>Arial</vt:lpstr>
      <vt:lpstr>Calibri</vt:lpstr>
      <vt:lpstr>Lucida Console</vt:lpstr>
      <vt:lpstr>Times New Roman</vt:lpstr>
      <vt:lpstr>Wingdings</vt:lpstr>
      <vt:lpstr>人邮</vt:lpstr>
      <vt:lpstr>使用scikit-learn构建模型</vt:lpstr>
      <vt:lpstr>目录</vt:lpstr>
      <vt:lpstr>加载datasets模块中数据集</vt:lpstr>
      <vt:lpstr>将数据集划分为训练集和测试集</vt:lpstr>
      <vt:lpstr>将数据集划分为训练集和测试集</vt:lpstr>
      <vt:lpstr>将数据集划分为训练集和测试集</vt:lpstr>
      <vt:lpstr>将数据集划分为训练集和测试集</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使用sklearn转换器进行数据预处理与降维</vt:lpstr>
      <vt:lpstr>目录</vt:lpstr>
      <vt:lpstr>使用sklearn估计器构建聚类模型</vt:lpstr>
      <vt:lpstr>使用sklearn估计器构建聚类模型</vt:lpstr>
      <vt:lpstr>使用sklearn估计器构建聚类模型</vt:lpstr>
      <vt:lpstr>使用sklearn估计器构建聚类模型</vt:lpstr>
      <vt:lpstr>评价聚类模型</vt:lpstr>
      <vt:lpstr>评价聚类模型</vt:lpstr>
      <vt:lpstr>目录</vt:lpstr>
      <vt:lpstr>使用sklearn估计器构建分类模型</vt:lpstr>
      <vt:lpstr>使用sklearn估计器构建分类模型</vt:lpstr>
      <vt:lpstr>评价分类模型</vt:lpstr>
      <vt:lpstr>评价分类模型</vt:lpstr>
      <vt:lpstr>目录</vt:lpstr>
      <vt:lpstr>使用sklearn估计器构建回归模型</vt:lpstr>
      <vt:lpstr>使用sklearn估计器构建回归模型</vt:lpstr>
      <vt:lpstr>使用sklearn估计器构建回归模型</vt:lpstr>
      <vt:lpstr>评价回归模型</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hui yang</cp:lastModifiedBy>
  <cp:revision>308</cp:revision>
  <dcterms:created xsi:type="dcterms:W3CDTF">2017-01-10T15:44:52Z</dcterms:created>
  <dcterms:modified xsi:type="dcterms:W3CDTF">2019-05-19T10:20:41Z</dcterms:modified>
</cp:coreProperties>
</file>