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6" r:id="rId2"/>
    <p:sldId id="548" r:id="rId3"/>
    <p:sldId id="494" r:id="rId4"/>
    <p:sldId id="547" r:id="rId5"/>
    <p:sldId id="545" r:id="rId6"/>
    <p:sldId id="546" r:id="rId7"/>
    <p:sldId id="538" r:id="rId8"/>
    <p:sldId id="541" r:id="rId9"/>
    <p:sldId id="539" r:id="rId10"/>
    <p:sldId id="540" r:id="rId11"/>
    <p:sldId id="53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6149"/>
            <a:ext cx="6796585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823EFF5-52EE-4825-B7BC-67CAEFC26131}"/>
              </a:ext>
            </a:extLst>
          </p:cNvPr>
          <p:cNvCxnSpPr>
            <a:cxnSpLocks/>
            <a:endCxn id="23" idx="1"/>
          </p:cNvCxnSpPr>
          <p:nvPr userDrawn="1"/>
        </p:nvCxnSpPr>
        <p:spPr>
          <a:xfrm flipV="1">
            <a:off x="6589273" y="558510"/>
            <a:ext cx="1919839" cy="36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1803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program!</a:t>
            </a:r>
          </a:p>
          <a:p>
            <a:pPr lvl="0"/>
            <a:r>
              <a:rPr lang="en-US" altLang="zh-CN" dirty="0"/>
              <a:t>English</a:t>
            </a:r>
          </a:p>
          <a:p>
            <a:pPr lvl="0"/>
            <a:endParaRPr lang="en-US" altLang="zh-CN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>
            <a:off x="423819" y="6508520"/>
            <a:ext cx="9514220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English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单击此处编辑母版标题样式</a:t>
            </a:r>
            <a:r>
              <a:rPr lang="en-US" altLang="zh-CN" dirty="0"/>
              <a:t>English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4950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单击此处编辑母版文本样式（内容）</a:t>
            </a:r>
            <a:r>
              <a:rPr lang="en-US" altLang="zh-CN" dirty="0"/>
              <a:t> English</a:t>
            </a:r>
          </a:p>
          <a:p>
            <a:pPr lvl="0"/>
            <a:r>
              <a:rPr lang="en-US" altLang="zh-CN" dirty="0"/>
              <a:t>English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>
            <a:off x="423819" y="6508520"/>
            <a:ext cx="9514220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English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单击此处编辑母版标题样式</a:t>
            </a:r>
            <a:r>
              <a:rPr lang="en-US" altLang="zh-CN" dirty="0"/>
              <a:t>English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5618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7FFACF4-1857-4EA0-A441-466E4AB4E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F6C9CCD-D692-46D5-ABFA-87D1BBFB3184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23" name="图片 22" descr="AW视觉符号.jpg">
            <a:extLst>
              <a:ext uri="{FF2B5EF4-FFF2-40B4-BE49-F238E27FC236}">
                <a16:creationId xmlns:a16="http://schemas.microsoft.com/office/drawing/2014/main" id="{CC281F0A-35CB-4929-9964-98C8BB904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5">
            <a:extLst>
              <a:ext uri="{FF2B5EF4-FFF2-40B4-BE49-F238E27FC236}">
                <a16:creationId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823EFF5-52EE-4825-B7BC-67CAEFC26131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 flipV="1">
            <a:off x="6589273" y="558510"/>
            <a:ext cx="1919839" cy="36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27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DC4DE-0575-40C3-AA8C-CEF7151E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058303-F0D6-4340-B6DD-9E28016B8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88DE8-1601-45BE-ADE1-84FFF000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7D98-28F3-4AD4-AF77-3A04AFADE83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9F86-1FEF-4E77-BB4C-47CC8E4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52012-C2BD-49D9-8C7F-42BC33D3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7D6-81D1-40DD-A0DC-57E6116C1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  <p:sldLayoutId id="2147483664" r:id="rId3"/>
    <p:sldLayoutId id="2147483752" r:id="rId4"/>
    <p:sldLayoutId id="21474837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edu.tipdm.org/course/234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sci.com/api/notebooks/5a8b010a7f2d695222327f34/RenderedContent#%E7%BB%83%E4%B9%A02-%E6%95%B0%E6%8D%AE%E8%BF%87%E6%BB%A4%E4%B8%8E%E6%8E%92%E5%BA%8F" TargetMode="External"/><Relationship Id="rId2" Type="http://schemas.openxmlformats.org/officeDocument/2006/relationships/hyperlink" Target="https://www.kesci.com/api/notebooks/5a8b010a7f2d695222327f34/RenderedContent#%E7%BB%83%E4%B9%A01-%E5%BC%80%E5%A7%8B%E4%BA%86%E8%A7%A3%E4%BD%A0%E7%9A%84%E6%95%B0%E6%8D%A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esci.com/api/notebooks/5a8b010a7f2d695222327f34/RenderedContent#%E7%BB%83%E4%B9%A09-%E6%97%B6%E9%97%B4%E5%BA%8F%E5%88%9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633614F-D384-4676-AA43-F8621E232974}"/>
              </a:ext>
            </a:extLst>
          </p:cNvPr>
          <p:cNvSpPr/>
          <p:nvPr/>
        </p:nvSpPr>
        <p:spPr>
          <a:xfrm>
            <a:off x="0" y="1446021"/>
            <a:ext cx="12191999" cy="5447489"/>
          </a:xfrm>
          <a:prstGeom prst="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CC8F5B-D768-4FD8-96B2-274EAC63EA6B}"/>
              </a:ext>
            </a:extLst>
          </p:cNvPr>
          <p:cNvSpPr txBox="1"/>
          <p:nvPr/>
        </p:nvSpPr>
        <p:spPr>
          <a:xfrm>
            <a:off x="588518" y="1603058"/>
            <a:ext cx="1101495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全国高校大数据与人工智能双师型骨干师资研修班</a:t>
            </a:r>
            <a:endParaRPr lang="en-US" altLang="zh-CN" sz="6000" dirty="0">
              <a:solidFill>
                <a:srgbClr val="FFFF1C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Segoe UI Semibold" panose="020B07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6674C7-F48C-4BB4-B222-65E2BBD1CBD7}"/>
              </a:ext>
            </a:extLst>
          </p:cNvPr>
          <p:cNvSpPr/>
          <p:nvPr/>
        </p:nvSpPr>
        <p:spPr>
          <a:xfrm>
            <a:off x="588518" y="3649845"/>
            <a:ext cx="8069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2020 </a:t>
            </a:r>
            <a:r>
              <a:rPr lang="zh-CN" altLang="en-US" sz="32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年</a:t>
            </a:r>
            <a:r>
              <a:rPr lang="en-US" altLang="zh-CN" sz="32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6</a:t>
            </a:r>
            <a:r>
              <a:rPr lang="zh-CN" altLang="en-US" sz="32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月</a:t>
            </a:r>
            <a:r>
              <a:rPr lang="en-US" altLang="zh-CN" sz="32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2-11</a:t>
            </a:r>
            <a:r>
              <a:rPr lang="zh-CN" altLang="en-US" sz="32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891867-F95F-401C-8436-105A38A63CAC}"/>
              </a:ext>
            </a:extLst>
          </p:cNvPr>
          <p:cNvSpPr/>
          <p:nvPr/>
        </p:nvSpPr>
        <p:spPr>
          <a:xfrm>
            <a:off x="588518" y="5930389"/>
            <a:ext cx="7212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支持单位：</a:t>
            </a:r>
            <a:r>
              <a:rPr lang="zh-CN" altLang="zh-CN" sz="24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广</a:t>
            </a:r>
            <a:r>
              <a:rPr lang="zh-CN" altLang="en-US" sz="24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东</a:t>
            </a:r>
            <a:r>
              <a:rPr lang="zh-CN" altLang="zh-CN" sz="24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泰迪智能科技</a:t>
            </a:r>
            <a:r>
              <a:rPr lang="zh-CN" altLang="en-US" sz="24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股份</a:t>
            </a:r>
            <a:r>
              <a:rPr lang="zh-CN" altLang="zh-CN" sz="2400" dirty="0">
                <a:solidFill>
                  <a:srgbClr val="FFFF1C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Segoe UI Semibold" panose="020B0702040204020203" pitchFamily="34" charset="0"/>
              </a:rPr>
              <a:t>有限公司</a:t>
            </a:r>
            <a:endParaRPr lang="zh-CN" altLang="en-US" sz="2400" dirty="0">
              <a:solidFill>
                <a:srgbClr val="FFFF1C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Segoe UI Semibold" panose="020B0702040204020203" pitchFamily="34" charset="0"/>
            </a:endParaRPr>
          </a:p>
        </p:txBody>
      </p:sp>
      <p:pic>
        <p:nvPicPr>
          <p:cNvPr id="9" name="Picture 6" descr="C:\Users\Administrator\Desktop\中九教育\高教帮微信公众号新.jpg">
            <a:extLst>
              <a:ext uri="{FF2B5EF4-FFF2-40B4-BE49-F238E27FC236}">
                <a16:creationId xmlns:a16="http://schemas.microsoft.com/office/drawing/2014/main" id="{DCA006CF-3648-4582-8871-22500BB8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258" y="4440670"/>
            <a:ext cx="1172209" cy="1107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A5C1AA-02F9-4946-84C2-8BE39644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4" y="171584"/>
            <a:ext cx="1166131" cy="116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1FE3FA4-93C9-4E39-8983-28001FEC61C5}"/>
              </a:ext>
            </a:extLst>
          </p:cNvPr>
          <p:cNvSpPr/>
          <p:nvPr/>
        </p:nvSpPr>
        <p:spPr>
          <a:xfrm>
            <a:off x="1596874" y="229961"/>
            <a:ext cx="6357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Bahnschrift Light Condensed" panose="020B0502040204020203" pitchFamily="34" charset="0"/>
                <a:ea typeface="华文隶书" panose="02010800040101010101" pitchFamily="2" charset="-122"/>
                <a:cs typeface="Segoe UI Semibold" panose="020B0702040204020203" pitchFamily="34" charset="0"/>
              </a:rPr>
              <a:t>主办：中国高校大数据教育创新联盟</a:t>
            </a:r>
            <a:endParaRPr lang="en-US" altLang="zh-CN" sz="2800" dirty="0">
              <a:solidFill>
                <a:srgbClr val="00B050"/>
              </a:solidFill>
              <a:latin typeface="Bahnschrift Light Condensed" panose="020B0502040204020203" pitchFamily="34" charset="0"/>
              <a:ea typeface="华文隶书" panose="02010800040101010101" pitchFamily="2" charset="-122"/>
              <a:cs typeface="Segoe UI Semibold" panose="020B0702040204020203" pitchFamily="34" charset="0"/>
            </a:endParaRPr>
          </a:p>
          <a:p>
            <a:r>
              <a:rPr lang="zh-CN" altLang="en-US" sz="2800" dirty="0">
                <a:solidFill>
                  <a:srgbClr val="00B050"/>
                </a:solidFill>
                <a:latin typeface="Bahnschrift Light Condensed" panose="020B0502040204020203" pitchFamily="34" charset="0"/>
                <a:ea typeface="华文隶书" panose="02010800040101010101" pitchFamily="2" charset="-122"/>
                <a:cs typeface="Segoe UI Semibold" panose="020B0702040204020203" pitchFamily="34" charset="0"/>
              </a:rPr>
              <a:t>               泰迪杯数据挖掘挑战赛组委会 </a:t>
            </a:r>
          </a:p>
        </p:txBody>
      </p:sp>
    </p:spTree>
    <p:extLst>
      <p:ext uri="{BB962C8B-B14F-4D97-AF65-F5344CB8AC3E}">
        <p14:creationId xmlns:p14="http://schemas.microsoft.com/office/powerpoint/2010/main" val="181761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06689D-3F4D-47F2-8C3F-EE765558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148381"/>
            <a:ext cx="11107601" cy="5123209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读取“</a:t>
            </a:r>
            <a:r>
              <a:rPr lang="en-US" altLang="zh-CN" dirty="0"/>
              <a:t>appl_1980_2014.csv”</a:t>
            </a:r>
            <a:r>
              <a:rPr lang="zh-CN" altLang="en-US" dirty="0"/>
              <a:t>数据并存为一个名叫</a:t>
            </a:r>
            <a:r>
              <a:rPr lang="en-US" altLang="zh-CN" dirty="0"/>
              <a:t>apple</a:t>
            </a:r>
            <a:r>
              <a:rPr lang="zh-CN" altLang="en-US" dirty="0"/>
              <a:t>的数据框。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查看每一列的数据类型。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/>
              <a:t>Date</a:t>
            </a:r>
            <a:r>
              <a:rPr lang="zh-CN" altLang="en-US" dirty="0"/>
              <a:t>这个列转换为</a:t>
            </a:r>
            <a:r>
              <a:rPr lang="en-US" altLang="zh-CN" dirty="0"/>
              <a:t>datetime</a:t>
            </a:r>
            <a:r>
              <a:rPr lang="zh-CN" altLang="en-US" dirty="0"/>
              <a:t>类型。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将</a:t>
            </a:r>
            <a:r>
              <a:rPr lang="en-US" altLang="zh-CN" dirty="0"/>
              <a:t>Date</a:t>
            </a:r>
            <a:r>
              <a:rPr lang="zh-CN" altLang="en-US" dirty="0"/>
              <a:t>设置为索引。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5. </a:t>
            </a:r>
            <a:r>
              <a:rPr lang="zh-CN" altLang="en-US" dirty="0"/>
              <a:t>有重复的日期吗？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6. </a:t>
            </a:r>
            <a:r>
              <a:rPr lang="zh-CN" altLang="en-US" dirty="0"/>
              <a:t>将</a:t>
            </a:r>
            <a:r>
              <a:rPr lang="en-US" altLang="zh-CN" dirty="0"/>
              <a:t>index</a:t>
            </a:r>
            <a:r>
              <a:rPr lang="zh-CN" altLang="en-US" dirty="0"/>
              <a:t>设置为升序。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7. </a:t>
            </a:r>
            <a:r>
              <a:rPr lang="zh-CN" altLang="en-US" dirty="0"/>
              <a:t>找到每个月的最后一个交易日</a:t>
            </a:r>
            <a:r>
              <a:rPr lang="en-US" altLang="zh-CN" dirty="0"/>
              <a:t>(</a:t>
            </a:r>
            <a:r>
              <a:rPr lang="en-US" altLang="zh-CN" dirty="0" err="1"/>
              <a:t>businessday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8. </a:t>
            </a:r>
            <a:r>
              <a:rPr lang="zh-CN" altLang="en-US" dirty="0"/>
              <a:t>数据集中最早的日期和最晚的日期相差多少天？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9. </a:t>
            </a:r>
            <a:r>
              <a:rPr lang="zh-CN" altLang="en-US" dirty="0"/>
              <a:t>在数据中一共有多少个月？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10. </a:t>
            </a:r>
            <a:r>
              <a:rPr lang="zh-CN" altLang="en-US" dirty="0"/>
              <a:t>按照时间顺序可视化</a:t>
            </a:r>
            <a:r>
              <a:rPr lang="en-US" altLang="zh-CN" dirty="0"/>
              <a:t>Adj Close</a:t>
            </a:r>
            <a:r>
              <a:rPr lang="zh-CN" altLang="en-US" dirty="0"/>
              <a:t>值。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710C79-3C0B-4728-A355-4A5DA6E5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 </a:t>
            </a:r>
            <a:r>
              <a:rPr lang="en-US" altLang="zh-CN" dirty="0"/>
              <a:t>Apple </a:t>
            </a:r>
            <a:r>
              <a:rPr lang="zh-CN" altLang="en-US" dirty="0"/>
              <a:t>公司股价数据</a:t>
            </a:r>
          </a:p>
        </p:txBody>
      </p:sp>
    </p:spTree>
    <p:extLst>
      <p:ext uri="{BB962C8B-B14F-4D97-AF65-F5344CB8AC3E}">
        <p14:creationId xmlns:p14="http://schemas.microsoft.com/office/powerpoint/2010/main" val="206559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6692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7733A5-8A33-4FC7-8FA3-0879630A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/>
              <a:t>课程内容按日发布，发布后即可学习，每天课程发布时间：上午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集中学习答疑时间：每晚</a:t>
            </a:r>
            <a:r>
              <a:rPr lang="en-US" altLang="zh-CN" dirty="0"/>
              <a:t>19</a:t>
            </a:r>
            <a:r>
              <a:rPr lang="zh-CN" altLang="en-US" dirty="0"/>
              <a:t>：</a:t>
            </a:r>
            <a:r>
              <a:rPr lang="en-US" altLang="zh-CN" dirty="0"/>
              <a:t>00-21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（周日</a:t>
            </a:r>
            <a:r>
              <a:rPr lang="en-US" altLang="zh-CN" dirty="0"/>
              <a:t>14</a:t>
            </a:r>
            <a:r>
              <a:rPr lang="zh-CN" altLang="en-US" dirty="0"/>
              <a:t>：</a:t>
            </a:r>
            <a:r>
              <a:rPr lang="en-US" altLang="zh-CN" dirty="0"/>
              <a:t>00-18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），最后一天进行线上测试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课程编排思路：项目课程，以项目</a:t>
            </a:r>
            <a:r>
              <a:rPr lang="en-US" altLang="zh-CN" dirty="0"/>
              <a:t>/</a:t>
            </a:r>
            <a:r>
              <a:rPr lang="zh-CN" altLang="en-US" dirty="0"/>
              <a:t>任务驱动教学过程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具体课程安排见邀请函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学习建议：动手演练、及时完成每日作业、有问题在群里提出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B1BF25-C253-4AD3-839F-944E3063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学前小提示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F0788F-41F1-47C7-B0BE-1CDBD8AC67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2880"/>
            <a:ext cx="6796585" cy="692150"/>
          </a:xfrm>
        </p:spPr>
        <p:txBody>
          <a:bodyPr/>
          <a:lstStyle/>
          <a:p>
            <a:r>
              <a:rPr lang="en-US" altLang="zh-CN" b="0" dirty="0"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cs typeface="Times New Roman" panose="02020603050405020304" pitchFamily="18" charset="0"/>
              </a:rPr>
              <a:t>数据分析实训</a:t>
            </a:r>
            <a:endParaRPr lang="zh-CN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0CF690-D2A1-46F0-9032-926F4AADED12}"/>
              </a:ext>
            </a:extLst>
          </p:cNvPr>
          <p:cNvSpPr txBox="1"/>
          <p:nvPr/>
        </p:nvSpPr>
        <p:spPr>
          <a:xfrm>
            <a:off x="2592280" y="3512970"/>
            <a:ext cx="97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 敏</a:t>
            </a: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BF0DA4-3EE8-43C3-88B5-024710E3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视频课程：</a:t>
            </a:r>
            <a:r>
              <a:rPr lang="en-US" altLang="zh-CN" dirty="0"/>
              <a:t>《Python</a:t>
            </a:r>
            <a:r>
              <a:rPr lang="zh-CN" altLang="en-US" dirty="0"/>
              <a:t>数据分析与应用</a:t>
            </a:r>
            <a:r>
              <a:rPr lang="en-US" altLang="zh-CN" dirty="0"/>
              <a:t>》</a:t>
            </a:r>
            <a:r>
              <a:rPr lang="en-US" altLang="zh-CN" dirty="0">
                <a:hlinkClick r:id="rId2"/>
              </a:rPr>
              <a:t>https://edu.tipdm.org/course/2340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Pandas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3"/>
              </a:rPr>
              <a:t>https://pandas.pydata.org/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推荐图书：</a:t>
            </a:r>
            <a:r>
              <a:rPr lang="en-US" altLang="zh-CN" dirty="0"/>
              <a:t>《Python</a:t>
            </a:r>
            <a:r>
              <a:rPr lang="zh-CN" altLang="en-US" dirty="0"/>
              <a:t>数据分析与应用</a:t>
            </a:r>
            <a:r>
              <a:rPr lang="en-US" altLang="zh-CN" dirty="0"/>
              <a:t>》 ISBN</a:t>
            </a:r>
            <a:r>
              <a:rPr lang="zh-CN" altLang="en-US" dirty="0"/>
              <a:t>：</a:t>
            </a:r>
            <a:r>
              <a:rPr lang="en-US" altLang="zh-CN" dirty="0"/>
              <a:t>9787115373045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9E7A48-8A8B-4679-AE1C-E80726C9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拓展学习资料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5F9E2-85A1-4C39-B58B-266B8202A13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19" y="1147858"/>
            <a:ext cx="11107601" cy="4264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79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/>
              <a:t>Python</a:t>
            </a:r>
            <a:r>
              <a:rPr lang="zh-CN" altLang="en-US" dirty="0"/>
              <a:t>环境</a:t>
            </a:r>
          </a:p>
        </p:txBody>
      </p:sp>
      <p:grpSp>
        <p:nvGrpSpPr>
          <p:cNvPr id="77" name="组 76"/>
          <p:cNvGrpSpPr/>
          <p:nvPr/>
        </p:nvGrpSpPr>
        <p:grpSpPr>
          <a:xfrm>
            <a:off x="5228339" y="2537336"/>
            <a:ext cx="3321750" cy="400110"/>
            <a:chOff x="5228339" y="2537336"/>
            <a:chExt cx="3321750" cy="40011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828242" y="2537336"/>
              <a:ext cx="27218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000" b="1" i="1" dirty="0"/>
                <a:t>程序</a:t>
              </a:r>
              <a:r>
                <a:rPr kumimoji="0" lang="zh-CN" altLang="en-US" sz="2000" b="1" i="1" dirty="0"/>
                <a:t>运行基础</a:t>
              </a:r>
              <a:r>
                <a:rPr kumimoji="0" lang="en-US" altLang="zh-CN" sz="2000" b="1" i="1" dirty="0"/>
                <a:t>(</a:t>
              </a:r>
              <a:r>
                <a:rPr lang="zh-CN" altLang="en-US" sz="2000" b="1" i="1" dirty="0"/>
                <a:t>引擎</a:t>
              </a:r>
              <a:r>
                <a:rPr kumimoji="0" lang="en-US" altLang="zh-CN" sz="2000" b="1" i="1" dirty="0"/>
                <a:t>)</a:t>
              </a:r>
              <a:endParaRPr kumimoji="0" lang="zh-CN" altLang="en-US" sz="2000" b="1" i="1" dirty="0"/>
            </a:p>
          </p:txBody>
        </p:sp>
        <p:cxnSp>
          <p:nvCxnSpPr>
            <p:cNvPr id="16" name="直接箭头连接符 181"/>
            <p:cNvCxnSpPr>
              <a:endCxn id="15" idx="1"/>
            </p:cNvCxnSpPr>
            <p:nvPr/>
          </p:nvCxnSpPr>
          <p:spPr>
            <a:xfrm flipV="1">
              <a:off x="5228339" y="2737391"/>
              <a:ext cx="599903" cy="4098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0" name="组 79"/>
          <p:cNvGrpSpPr/>
          <p:nvPr/>
        </p:nvGrpSpPr>
        <p:grpSpPr>
          <a:xfrm>
            <a:off x="5233069" y="3413380"/>
            <a:ext cx="2268564" cy="400110"/>
            <a:chOff x="5233069" y="3413380"/>
            <a:chExt cx="2268564" cy="400110"/>
          </a:xfrm>
        </p:grpSpPr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5832972" y="3413380"/>
              <a:ext cx="166866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000" b="1" i="1" dirty="0"/>
                <a:t>功能拓展</a:t>
              </a:r>
              <a:endParaRPr kumimoji="0" lang="zh-CN" altLang="en-US" sz="2000" b="1" i="1" dirty="0"/>
            </a:p>
          </p:txBody>
        </p:sp>
        <p:cxnSp>
          <p:nvCxnSpPr>
            <p:cNvPr id="33" name="直接箭头连接符 181"/>
            <p:cNvCxnSpPr>
              <a:endCxn id="32" idx="1"/>
            </p:cNvCxnSpPr>
            <p:nvPr/>
          </p:nvCxnSpPr>
          <p:spPr>
            <a:xfrm flipV="1">
              <a:off x="5233069" y="3613435"/>
              <a:ext cx="599903" cy="4098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1" name="组 80"/>
          <p:cNvGrpSpPr/>
          <p:nvPr/>
        </p:nvGrpSpPr>
        <p:grpSpPr>
          <a:xfrm>
            <a:off x="5233069" y="4299474"/>
            <a:ext cx="3021682" cy="400110"/>
            <a:chOff x="5233069" y="4299474"/>
            <a:chExt cx="3021682" cy="400110"/>
          </a:xfrm>
        </p:grpSpPr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5832973" y="4299474"/>
              <a:ext cx="242177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2000" b="1" i="1" dirty="0"/>
                <a:t>提高代码编辑效率</a:t>
              </a:r>
            </a:p>
          </p:txBody>
        </p:sp>
        <p:cxnSp>
          <p:nvCxnSpPr>
            <p:cNvPr id="35" name="直接箭头连接符 181"/>
            <p:cNvCxnSpPr>
              <a:endCxn id="34" idx="1"/>
            </p:cNvCxnSpPr>
            <p:nvPr/>
          </p:nvCxnSpPr>
          <p:spPr>
            <a:xfrm flipV="1">
              <a:off x="5233069" y="4499529"/>
              <a:ext cx="599904" cy="4098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6" name="组 75"/>
          <p:cNvGrpSpPr/>
          <p:nvPr/>
        </p:nvGrpSpPr>
        <p:grpSpPr>
          <a:xfrm>
            <a:off x="2000698" y="2377682"/>
            <a:ext cx="3108683" cy="2466295"/>
            <a:chOff x="2000698" y="2377682"/>
            <a:chExt cx="3108683" cy="2466295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357333" y="2520705"/>
              <a:ext cx="1752047" cy="461665"/>
            </a:xfrm>
            <a:prstGeom prst="rect">
              <a:avLst/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400" dirty="0">
                  <a:latin typeface="黑体"/>
                  <a:ea typeface="黑体"/>
                  <a:cs typeface="黑体"/>
                </a:rPr>
                <a:t>Python</a:t>
              </a:r>
              <a:endParaRPr kumimoji="0" lang="zh-CN" altLang="en-US" sz="2400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357333" y="3377263"/>
              <a:ext cx="1752047" cy="461665"/>
            </a:xfrm>
            <a:prstGeom prst="rect">
              <a:avLst/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2400" dirty="0">
                  <a:latin typeface="黑体"/>
                  <a:ea typeface="黑体"/>
                  <a:cs typeface="黑体"/>
                </a:rPr>
                <a:t>第三方类库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357333" y="4278125"/>
              <a:ext cx="1752048" cy="461665"/>
            </a:xfrm>
            <a:prstGeom prst="rect">
              <a:avLst/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2400" dirty="0">
                  <a:latin typeface="黑体"/>
                  <a:ea typeface="黑体"/>
                  <a:cs typeface="黑体"/>
                </a:rPr>
                <a:t>编辑器</a:t>
              </a:r>
            </a:p>
          </p:txBody>
        </p:sp>
        <p:grpSp>
          <p:nvGrpSpPr>
            <p:cNvPr id="30" name="组 29"/>
            <p:cNvGrpSpPr/>
            <p:nvPr/>
          </p:nvGrpSpPr>
          <p:grpSpPr>
            <a:xfrm>
              <a:off x="2835263" y="2646203"/>
              <a:ext cx="503320" cy="1921054"/>
              <a:chOff x="279184" y="2380382"/>
              <a:chExt cx="888651" cy="1921054"/>
            </a:xfrm>
          </p:grpSpPr>
          <p:cxnSp>
            <p:nvCxnSpPr>
              <p:cNvPr id="19" name="直线连接符 18"/>
              <p:cNvCxnSpPr/>
              <p:nvPr/>
            </p:nvCxnSpPr>
            <p:spPr>
              <a:xfrm flipV="1">
                <a:off x="279184" y="2380382"/>
                <a:ext cx="875400" cy="3076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291783" y="4300768"/>
                <a:ext cx="876052" cy="0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283332" y="2380382"/>
                <a:ext cx="16283" cy="1921054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/>
              <p:cNvCxnSpPr/>
              <p:nvPr/>
            </p:nvCxnSpPr>
            <p:spPr>
              <a:xfrm flipV="1">
                <a:off x="283914" y="3330267"/>
                <a:ext cx="875400" cy="3076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/>
            <p:cNvSpPr txBox="1"/>
            <p:nvPr/>
          </p:nvSpPr>
          <p:spPr>
            <a:xfrm>
              <a:off x="2000698" y="2377682"/>
              <a:ext cx="553998" cy="24662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 i="1" dirty="0"/>
                <a:t>Python</a:t>
              </a:r>
              <a:r>
                <a:rPr lang="zh-CN" altLang="en-US" sz="2400" b="1" i="1" dirty="0"/>
                <a:t>开发环境</a:t>
              </a: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1147014" y="2982370"/>
            <a:ext cx="3086343" cy="2899295"/>
            <a:chOff x="1147014" y="2982370"/>
            <a:chExt cx="3086343" cy="2899295"/>
          </a:xfrm>
        </p:grpSpPr>
        <p:cxnSp>
          <p:nvCxnSpPr>
            <p:cNvPr id="38" name="直接箭头连接符 181"/>
            <p:cNvCxnSpPr>
              <a:stCxn id="12" idx="2"/>
              <a:endCxn id="54" idx="0"/>
            </p:cNvCxnSpPr>
            <p:nvPr/>
          </p:nvCxnSpPr>
          <p:spPr>
            <a:xfrm flipH="1">
              <a:off x="2023038" y="2982370"/>
              <a:ext cx="2210319" cy="2437630"/>
            </a:xfrm>
            <a:prstGeom prst="straightConnector1">
              <a:avLst/>
            </a:prstGeom>
            <a:noFill/>
            <a:ln w="12700" cap="flat">
              <a:solidFill>
                <a:srgbClr val="1FFF22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接箭头连接符 181"/>
            <p:cNvCxnSpPr>
              <a:stCxn id="13" idx="2"/>
              <a:endCxn id="54" idx="0"/>
            </p:cNvCxnSpPr>
            <p:nvPr/>
          </p:nvCxnSpPr>
          <p:spPr>
            <a:xfrm flipH="1">
              <a:off x="2023038" y="3838928"/>
              <a:ext cx="2210319" cy="1581072"/>
            </a:xfrm>
            <a:prstGeom prst="straightConnector1">
              <a:avLst/>
            </a:prstGeom>
            <a:noFill/>
            <a:ln w="12700" cap="flat">
              <a:solidFill>
                <a:srgbClr val="1FFF22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直接箭头连接符 181"/>
            <p:cNvCxnSpPr>
              <a:stCxn id="14" idx="2"/>
              <a:endCxn id="54" idx="0"/>
            </p:cNvCxnSpPr>
            <p:nvPr/>
          </p:nvCxnSpPr>
          <p:spPr>
            <a:xfrm flipH="1">
              <a:off x="2023038" y="4739790"/>
              <a:ext cx="2210319" cy="680210"/>
            </a:xfrm>
            <a:prstGeom prst="straightConnector1">
              <a:avLst/>
            </a:prstGeom>
            <a:noFill/>
            <a:ln w="12700" cap="flat">
              <a:solidFill>
                <a:srgbClr val="1FFF22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1147014" y="5420000"/>
              <a:ext cx="1752047" cy="461665"/>
            </a:xfrm>
            <a:prstGeom prst="rect">
              <a:avLst/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400" dirty="0">
                  <a:latin typeface="黑体"/>
                  <a:ea typeface="黑体"/>
                  <a:cs typeface="黑体"/>
                </a:rPr>
                <a:t>Anaconda</a:t>
              </a:r>
              <a:endParaRPr kumimoji="0" lang="zh-CN" altLang="en-US" sz="2400" dirty="0">
                <a:latin typeface="黑体"/>
                <a:ea typeface="黑体"/>
                <a:cs typeface="黑体"/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4233357" y="3838928"/>
            <a:ext cx="4759744" cy="2578446"/>
            <a:chOff x="4233357" y="3838928"/>
            <a:chExt cx="4759744" cy="2578446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7516411" y="4949280"/>
              <a:ext cx="1476690" cy="1468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000" i="1" dirty="0" err="1"/>
                <a:t>Numpy</a:t>
              </a:r>
              <a:endParaRPr kumimoji="0" lang="en-US" altLang="zh-CN" sz="2000" i="1" dirty="0"/>
            </a:p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200" i="1" dirty="0"/>
                <a:t>pandas</a:t>
              </a:r>
            </a:p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000" i="1" dirty="0" err="1"/>
                <a:t>scikit</a:t>
              </a:r>
              <a:r>
                <a:rPr kumimoji="0" lang="en-US" altLang="zh-CN" sz="2000" i="1" dirty="0"/>
                <a:t>-learn</a:t>
              </a:r>
            </a:p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dirty="0"/>
                <a:t>……</a:t>
              </a:r>
              <a:endParaRPr kumimoji="0" lang="zh-CN" altLang="en-US" sz="2000" i="1" dirty="0"/>
            </a:p>
          </p:txBody>
        </p:sp>
        <p:cxnSp>
          <p:nvCxnSpPr>
            <p:cNvPr id="61" name="直接箭头连接符 181"/>
            <p:cNvCxnSpPr>
              <a:stCxn id="13" idx="2"/>
              <a:endCxn id="57" idx="1"/>
            </p:cNvCxnSpPr>
            <p:nvPr/>
          </p:nvCxnSpPr>
          <p:spPr>
            <a:xfrm>
              <a:off x="4233357" y="3838928"/>
              <a:ext cx="3283054" cy="1844399"/>
            </a:xfrm>
            <a:prstGeom prst="straightConnector1">
              <a:avLst/>
            </a:prstGeom>
            <a:noFill/>
            <a:ln w="12700" cap="flat">
              <a:solidFill>
                <a:srgbClr val="FB9708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3" name="组 82"/>
          <p:cNvGrpSpPr/>
          <p:nvPr/>
        </p:nvGrpSpPr>
        <p:grpSpPr>
          <a:xfrm>
            <a:off x="4233357" y="1074506"/>
            <a:ext cx="5714059" cy="1446199"/>
            <a:chOff x="4233357" y="1074506"/>
            <a:chExt cx="5714059" cy="1446199"/>
          </a:xfrm>
        </p:grpSpPr>
        <p:pic>
          <p:nvPicPr>
            <p:cNvPr id="65" name="图片 64" descr="屏幕快照 2017-12-06 15.07.5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6" b="50073"/>
            <a:stretch/>
          </p:blipFill>
          <p:spPr>
            <a:xfrm>
              <a:off x="5989861" y="1074506"/>
              <a:ext cx="3957555" cy="1391781"/>
            </a:xfrm>
            <a:prstGeom prst="rect">
              <a:avLst/>
            </a:prstGeom>
          </p:spPr>
        </p:pic>
        <p:cxnSp>
          <p:nvCxnSpPr>
            <p:cNvPr id="66" name="直接箭头连接符 181"/>
            <p:cNvCxnSpPr>
              <a:stCxn id="12" idx="0"/>
              <a:endCxn id="65" idx="1"/>
            </p:cNvCxnSpPr>
            <p:nvPr/>
          </p:nvCxnSpPr>
          <p:spPr>
            <a:xfrm flipV="1">
              <a:off x="4233357" y="1770397"/>
              <a:ext cx="1756504" cy="750308"/>
            </a:xfrm>
            <a:prstGeom prst="straightConnector1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0" name="组 99"/>
          <p:cNvGrpSpPr/>
          <p:nvPr/>
        </p:nvGrpSpPr>
        <p:grpSpPr>
          <a:xfrm>
            <a:off x="4233357" y="4739790"/>
            <a:ext cx="2928635" cy="1663638"/>
            <a:chOff x="4233357" y="4739790"/>
            <a:chExt cx="2928635" cy="1663638"/>
          </a:xfrm>
        </p:grpSpPr>
        <p:cxnSp>
          <p:nvCxnSpPr>
            <p:cNvPr id="58" name="直接箭头连接符 181"/>
            <p:cNvCxnSpPr>
              <a:stCxn id="14" idx="2"/>
              <a:endCxn id="88" idx="1"/>
            </p:cNvCxnSpPr>
            <p:nvPr/>
          </p:nvCxnSpPr>
          <p:spPr>
            <a:xfrm>
              <a:off x="4233357" y="4739790"/>
              <a:ext cx="777394" cy="1036287"/>
            </a:xfrm>
            <a:prstGeom prst="straightConnector1">
              <a:avLst/>
            </a:prstGeom>
            <a:noFill/>
            <a:ln w="12700" cap="flat">
              <a:solidFill>
                <a:srgbClr val="0000FF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5010751" y="5148726"/>
              <a:ext cx="2151241" cy="1254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200" i="1" dirty="0" err="1"/>
                <a:t>Pycharm</a:t>
              </a:r>
              <a:endParaRPr kumimoji="0" lang="en-US" altLang="zh-CN" sz="2200" i="1" dirty="0"/>
            </a:p>
            <a:p>
              <a:pPr fontAlgn="auto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200" i="1" dirty="0" err="1"/>
                <a:t>Spyder</a:t>
              </a:r>
              <a:endParaRPr lang="en-US" altLang="zh-CN" sz="2200" i="1" dirty="0"/>
            </a:p>
            <a:p>
              <a:pPr fontAlgn="auto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200" i="1" dirty="0" err="1"/>
                <a:t>jupyter</a:t>
              </a:r>
              <a:r>
                <a:rPr lang="en-US" altLang="zh-CN" sz="2200" i="1" dirty="0"/>
                <a:t> notebook</a:t>
              </a:r>
              <a:endParaRPr kumimoji="0" lang="zh-CN" altLang="en-US" sz="2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130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/>
              <a:t>Python</a:t>
            </a:r>
            <a:r>
              <a:rPr lang="zh-CN" altLang="en-US" dirty="0"/>
              <a:t>环境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3577327" y="3509422"/>
            <a:ext cx="3709400" cy="2840961"/>
            <a:chOff x="1267077" y="2894630"/>
            <a:chExt cx="3709400" cy="3151296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535111" y="2894630"/>
              <a:ext cx="1171406" cy="461665"/>
            </a:xfrm>
            <a:prstGeom prst="rect">
              <a:avLst/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400" dirty="0">
                  <a:latin typeface="黑体"/>
                  <a:ea typeface="黑体"/>
                  <a:cs typeface="黑体"/>
                </a:rPr>
                <a:t>Python</a:t>
              </a:r>
              <a:endParaRPr kumimoji="0" lang="zh-CN" altLang="en-US" sz="2400" dirty="0">
                <a:latin typeface="黑体"/>
                <a:ea typeface="黑体"/>
                <a:cs typeface="黑体"/>
              </a:endParaRPr>
            </a:p>
          </p:txBody>
        </p:sp>
        <p:grpSp>
          <p:nvGrpSpPr>
            <p:cNvPr id="48" name="组 47"/>
            <p:cNvGrpSpPr/>
            <p:nvPr/>
          </p:nvGrpSpPr>
          <p:grpSpPr>
            <a:xfrm>
              <a:off x="2013040" y="3093967"/>
              <a:ext cx="503320" cy="2650877"/>
              <a:chOff x="279184" y="2380382"/>
              <a:chExt cx="888651" cy="1921054"/>
            </a:xfrm>
          </p:grpSpPr>
          <p:cxnSp>
            <p:nvCxnSpPr>
              <p:cNvPr id="50" name="直线连接符 49"/>
              <p:cNvCxnSpPr/>
              <p:nvPr/>
            </p:nvCxnSpPr>
            <p:spPr>
              <a:xfrm flipV="1">
                <a:off x="279184" y="2380382"/>
                <a:ext cx="875400" cy="3076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/>
              <p:cNvCxnSpPr/>
              <p:nvPr/>
            </p:nvCxnSpPr>
            <p:spPr>
              <a:xfrm>
                <a:off x="291783" y="4300768"/>
                <a:ext cx="876052" cy="0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/>
              <p:cNvCxnSpPr/>
              <p:nvPr/>
            </p:nvCxnSpPr>
            <p:spPr>
              <a:xfrm>
                <a:off x="283332" y="2380382"/>
                <a:ext cx="16283" cy="1921054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/>
              <p:cNvCxnSpPr/>
              <p:nvPr/>
            </p:nvCxnSpPr>
            <p:spPr>
              <a:xfrm flipV="1">
                <a:off x="283914" y="3330267"/>
                <a:ext cx="875400" cy="3076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/>
            <p:cNvSpPr txBox="1"/>
            <p:nvPr/>
          </p:nvSpPr>
          <p:spPr>
            <a:xfrm>
              <a:off x="1267077" y="3224183"/>
              <a:ext cx="553998" cy="24662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 i="1" dirty="0"/>
                <a:t>Anaconda</a:t>
              </a:r>
              <a:endParaRPr lang="zh-CN" altLang="en-US" sz="2400" b="1" i="1" dirty="0"/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2544663" y="3802075"/>
              <a:ext cx="1476690" cy="1305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200" i="1" dirty="0" err="1"/>
                <a:t>Numpy</a:t>
              </a:r>
              <a:endParaRPr kumimoji="0" lang="en-US" altLang="zh-CN" sz="2200" i="1" dirty="0"/>
            </a:p>
            <a:p>
              <a:pPr fontAlgn="auto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200" i="1" dirty="0"/>
                <a:t>pandas</a:t>
              </a:r>
            </a:p>
            <a:p>
              <a:pPr fontAlgn="auto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200" i="1" dirty="0" err="1"/>
                <a:t>scikit</a:t>
              </a:r>
              <a:r>
                <a:rPr kumimoji="0" lang="en-US" altLang="zh-CN" sz="2200" i="1" dirty="0"/>
                <a:t>-learn</a:t>
              </a:r>
            </a:p>
            <a:p>
              <a:pPr fontAlgn="auto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200" i="1" dirty="0"/>
                <a:t>……</a:t>
              </a:r>
              <a:endParaRPr kumimoji="0" lang="zh-CN" altLang="en-US" sz="2200" i="1" dirty="0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2544664" y="5355481"/>
              <a:ext cx="2431813" cy="690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lnSpc>
                  <a:spcPct val="6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200" i="1" dirty="0" err="1"/>
                <a:t>Spyder</a:t>
              </a:r>
              <a:endParaRPr lang="en-US" altLang="zh-CN" sz="2200" i="1" dirty="0"/>
            </a:p>
            <a:p>
              <a:pPr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200" i="1" dirty="0" err="1"/>
                <a:t>jupyter</a:t>
              </a:r>
              <a:r>
                <a:rPr lang="en-US" altLang="zh-CN" sz="2200" i="1" dirty="0"/>
                <a:t> notebook</a:t>
              </a:r>
              <a:endParaRPr lang="zh-CN" altLang="en-US" sz="2200" i="1" dirty="0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3676044" y="1766772"/>
            <a:ext cx="6896932" cy="1305486"/>
            <a:chOff x="1102711" y="1707009"/>
            <a:chExt cx="6896932" cy="1305486"/>
          </a:xfrm>
        </p:grpSpPr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1102711" y="2023302"/>
              <a:ext cx="1752047" cy="461665"/>
            </a:xfrm>
            <a:prstGeom prst="rect">
              <a:avLst/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400" dirty="0">
                  <a:latin typeface="黑体"/>
                  <a:ea typeface="黑体"/>
                  <a:cs typeface="黑体"/>
                </a:rPr>
                <a:t>Python</a:t>
              </a:r>
              <a:endParaRPr kumimoji="0" lang="zh-CN" altLang="en-US" sz="2400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3612227" y="1811105"/>
              <a:ext cx="2151241" cy="814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200" i="1" dirty="0" err="1"/>
                <a:t>Pycharm</a:t>
              </a:r>
              <a:endParaRPr kumimoji="0" lang="en-US" altLang="zh-CN" sz="2200" i="1" dirty="0"/>
            </a:p>
            <a:p>
              <a:pPr fontAlgn="auto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200" i="1" dirty="0" err="1"/>
                <a:t>jupyter</a:t>
              </a:r>
              <a:r>
                <a:rPr lang="en-US" altLang="zh-CN" sz="2200" i="1" dirty="0"/>
                <a:t> notebook</a:t>
              </a:r>
              <a:endParaRPr kumimoji="0" lang="zh-CN" altLang="en-US" sz="2200" i="1" dirty="0"/>
            </a:p>
          </p:txBody>
        </p:sp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6522953" y="1707009"/>
              <a:ext cx="1476690" cy="1305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200" i="1" dirty="0" err="1"/>
                <a:t>Numpy</a:t>
              </a:r>
              <a:endParaRPr kumimoji="0" lang="en-US" altLang="zh-CN" sz="2200" i="1" dirty="0"/>
            </a:p>
            <a:p>
              <a:pPr fontAlgn="auto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200" i="1" dirty="0"/>
                <a:t>pandas</a:t>
              </a:r>
            </a:p>
            <a:p>
              <a:pPr fontAlgn="auto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200" i="1" dirty="0" err="1"/>
                <a:t>scikit</a:t>
              </a:r>
              <a:r>
                <a:rPr kumimoji="0" lang="en-US" altLang="zh-CN" sz="2200" i="1" dirty="0"/>
                <a:t>-learn</a:t>
              </a:r>
            </a:p>
            <a:p>
              <a:pPr fontAlgn="auto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200" i="1" dirty="0"/>
                <a:t>……</a:t>
              </a:r>
              <a:endParaRPr kumimoji="0" lang="zh-CN" altLang="en-US" sz="2200" i="1" dirty="0"/>
            </a:p>
          </p:txBody>
        </p:sp>
        <p:sp>
          <p:nvSpPr>
            <p:cNvPr id="63" name="正偏差 62"/>
            <p:cNvSpPr/>
            <p:nvPr/>
          </p:nvSpPr>
          <p:spPr bwMode="auto">
            <a:xfrm>
              <a:off x="3128705" y="2162947"/>
              <a:ext cx="270879" cy="248657"/>
            </a:xfrm>
            <a:prstGeom prst="mathPlus">
              <a:avLst/>
            </a:prstGeom>
            <a:solidFill>
              <a:schemeClr val="tx1"/>
            </a:solidFill>
            <a:ln w="25400" cap="flat" cmpd="sng">
              <a:noFill/>
              <a:prstDash val="sysDash"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正偏差 63"/>
            <p:cNvSpPr/>
            <p:nvPr/>
          </p:nvSpPr>
          <p:spPr bwMode="auto">
            <a:xfrm>
              <a:off x="5938143" y="2135760"/>
              <a:ext cx="270879" cy="248657"/>
            </a:xfrm>
            <a:prstGeom prst="mathPlus">
              <a:avLst/>
            </a:prstGeom>
            <a:solidFill>
              <a:schemeClr val="tx1"/>
            </a:solidFill>
            <a:ln w="25400" cap="flat" cmpd="sng">
              <a:noFill/>
              <a:prstDash val="sysDash"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52466" y="2045891"/>
            <a:ext cx="207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i="1" dirty="0">
                <a:latin typeface="+mj-ea"/>
                <a:ea typeface="+mj-ea"/>
              </a:rPr>
              <a:t>环境方案一</a:t>
            </a:r>
            <a:r>
              <a:rPr kumimoji="1" lang="en-US" altLang="zh-CN" sz="2200" i="1" dirty="0">
                <a:latin typeface="+mj-ea"/>
                <a:ea typeface="+mj-ea"/>
              </a:rPr>
              <a:t> </a:t>
            </a:r>
            <a:r>
              <a:rPr kumimoji="1" lang="zh-CN" altLang="en-US" sz="2200" dirty="0">
                <a:latin typeface="+mj-ea"/>
                <a:ea typeface="+mj-ea"/>
              </a:rPr>
              <a:t>：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54477" y="4547536"/>
            <a:ext cx="207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i="1" dirty="0">
                <a:latin typeface="+mj-ea"/>
                <a:ea typeface="+mj-ea"/>
              </a:rPr>
              <a:t>环境方案二</a:t>
            </a:r>
            <a:r>
              <a:rPr kumimoji="1" lang="en-US" altLang="zh-CN" sz="2200" i="1" dirty="0">
                <a:latin typeface="+mj-ea"/>
                <a:ea typeface="+mj-ea"/>
              </a:rPr>
              <a:t> </a:t>
            </a:r>
            <a:r>
              <a:rPr kumimoji="1" lang="zh-CN" altLang="en-US" sz="2200" dirty="0">
                <a:latin typeface="+mj-ea"/>
                <a:ea typeface="+mj-ea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3812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18C8008-A605-4920-BBAF-267A9EBCB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294035"/>
              </p:ext>
            </p:extLst>
          </p:nvPr>
        </p:nvGraphicFramePr>
        <p:xfrm>
          <a:off x="254875" y="1027283"/>
          <a:ext cx="11582628" cy="2301224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860876">
                  <a:extLst>
                    <a:ext uri="{9D8B030D-6E8A-4147-A177-3AD203B41FA5}">
                      <a16:colId xmlns:a16="http://schemas.microsoft.com/office/drawing/2014/main" val="3375738066"/>
                    </a:ext>
                  </a:extLst>
                </a:gridCol>
                <a:gridCol w="3860876">
                  <a:extLst>
                    <a:ext uri="{9D8B030D-6E8A-4147-A177-3AD203B41FA5}">
                      <a16:colId xmlns:a16="http://schemas.microsoft.com/office/drawing/2014/main" val="1117033203"/>
                    </a:ext>
                  </a:extLst>
                </a:gridCol>
                <a:gridCol w="3860876">
                  <a:extLst>
                    <a:ext uri="{9D8B030D-6E8A-4147-A177-3AD203B41FA5}">
                      <a16:colId xmlns:a16="http://schemas.microsoft.com/office/drawing/2014/main" val="776872167"/>
                    </a:ext>
                  </a:extLst>
                </a:gridCol>
              </a:tblGrid>
              <a:tr h="491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100" kern="100" dirty="0">
                          <a:effectLst/>
                        </a:rPr>
                        <a:t>实训</a:t>
                      </a:r>
                      <a:r>
                        <a:rPr lang="zh-CN" sz="2100" kern="100" dirty="0">
                          <a:effectLst/>
                        </a:rPr>
                        <a:t>编号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内容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相应数据集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extLst>
                  <a:ext uri="{0D108BD9-81ED-4DB2-BD59-A6C34878D82A}">
                    <a16:rowId xmlns:a16="http://schemas.microsoft.com/office/drawing/2014/main" val="4265611177"/>
                  </a:ext>
                </a:extLst>
              </a:tr>
              <a:tr h="8252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u="none" strike="noStrike" kern="100" dirty="0">
                          <a:effectLst/>
                          <a:hlinkClick r:id="rId2"/>
                        </a:rPr>
                        <a:t>实训1 - </a:t>
                      </a:r>
                      <a:r>
                        <a:rPr lang="en-US" sz="2100" u="none" strike="noStrike" kern="100" dirty="0" err="1">
                          <a:effectLst/>
                          <a:hlinkClick r:id="rId2"/>
                        </a:rPr>
                        <a:t>开始了解你的数据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100" kern="100" dirty="0">
                          <a:effectLst/>
                        </a:rPr>
                        <a:t>探索 </a:t>
                      </a:r>
                      <a:r>
                        <a:rPr lang="en-US" altLang="zh-CN" sz="2100" kern="100" dirty="0">
                          <a:effectLst/>
                        </a:rPr>
                        <a:t>Iris </a:t>
                      </a:r>
                      <a:r>
                        <a:rPr lang="zh-CN" altLang="en-US" sz="2100" kern="100" dirty="0">
                          <a:effectLst/>
                        </a:rPr>
                        <a:t>鸢尾花数据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Iris.csv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extLst>
                  <a:ext uri="{0D108BD9-81ED-4DB2-BD59-A6C34878D82A}">
                    <a16:rowId xmlns:a16="http://schemas.microsoft.com/office/drawing/2014/main" val="3287140945"/>
                  </a:ext>
                </a:extLst>
              </a:tr>
              <a:tr h="491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u="none" strike="noStrike" kern="100" dirty="0">
                          <a:effectLst/>
                          <a:hlinkClick r:id="rId3"/>
                        </a:rPr>
                        <a:t>实训2 - </a:t>
                      </a:r>
                      <a:r>
                        <a:rPr lang="en-US" sz="2100" u="none" strike="noStrike" kern="100" dirty="0" err="1">
                          <a:effectLst/>
                          <a:hlinkClick r:id="rId3"/>
                        </a:rPr>
                        <a:t>数据过滤与排序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100" kern="100" dirty="0">
                          <a:effectLst/>
                        </a:rPr>
                        <a:t>探索</a:t>
                      </a:r>
                      <a:r>
                        <a:rPr lang="en-US" altLang="zh-CN" sz="2100" kern="100" dirty="0">
                          <a:effectLst/>
                        </a:rPr>
                        <a:t>Chipotle</a:t>
                      </a:r>
                      <a:r>
                        <a:rPr lang="zh-CN" altLang="en-US" sz="2100" kern="100" dirty="0">
                          <a:effectLst/>
                        </a:rPr>
                        <a:t>快餐数据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tc>
                  <a:txBody>
                    <a:bodyPr/>
                    <a:lstStyle/>
                    <a:p>
                      <a:pPr marL="0" marR="0" lvl="0" indent="0" algn="just" defTabSz="9675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kern="100" dirty="0" err="1">
                          <a:effectLst/>
                        </a:rPr>
                        <a:t>chipotle.tsv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extLst>
                  <a:ext uri="{0D108BD9-81ED-4DB2-BD59-A6C34878D82A}">
                    <a16:rowId xmlns:a16="http://schemas.microsoft.com/office/drawing/2014/main" val="2226234225"/>
                  </a:ext>
                </a:extLst>
              </a:tr>
              <a:tr h="491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u="none" strike="noStrike" kern="100" dirty="0">
                          <a:effectLst/>
                          <a:hlinkClick r:id="rId4"/>
                        </a:rPr>
                        <a:t>实训3 - </a:t>
                      </a:r>
                      <a:r>
                        <a:rPr lang="en-US" sz="2100" u="none" strike="noStrike" kern="100" dirty="0" err="1">
                          <a:effectLst/>
                          <a:hlinkClick r:id="rId4"/>
                        </a:rPr>
                        <a:t>时间序列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探索</a:t>
                      </a:r>
                      <a:r>
                        <a:rPr lang="en-US" sz="2100" kern="100" dirty="0">
                          <a:effectLst/>
                        </a:rPr>
                        <a:t>Apple</a:t>
                      </a:r>
                      <a:r>
                        <a:rPr lang="zh-CN" sz="2100" kern="100" dirty="0">
                          <a:effectLst/>
                        </a:rPr>
                        <a:t>公司股价数据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Apple_stock.csv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352" marR="79352" marT="79352" marB="79352" anchor="ctr"/>
                </a:tc>
                <a:extLst>
                  <a:ext uri="{0D108BD9-81ED-4DB2-BD59-A6C34878D82A}">
                    <a16:rowId xmlns:a16="http://schemas.microsoft.com/office/drawing/2014/main" val="2551778649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6258C09D-3F99-4F2E-B67B-BF304D7C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</p:spTree>
    <p:extLst>
      <p:ext uri="{BB962C8B-B14F-4D97-AF65-F5344CB8AC3E}">
        <p14:creationId xmlns:p14="http://schemas.microsoft.com/office/powerpoint/2010/main" val="377468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06689D-3F4D-47F2-8C3F-EE765558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148381"/>
            <a:ext cx="11107601" cy="51232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读取数据，将数据存成变量</a:t>
            </a:r>
            <a:r>
              <a:rPr lang="en-US" altLang="zh-CN" dirty="0"/>
              <a:t>iris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创建数据框的列名称</a:t>
            </a:r>
            <a:r>
              <a:rPr lang="en-US" altLang="zh-CN" dirty="0"/>
              <a:t>['</a:t>
            </a:r>
            <a:r>
              <a:rPr lang="en-US" altLang="zh-CN" dirty="0" err="1"/>
              <a:t>sepal_length</a:t>
            </a:r>
            <a:r>
              <a:rPr lang="en-US" altLang="zh-CN" dirty="0"/>
              <a:t>', '</a:t>
            </a:r>
            <a:r>
              <a:rPr lang="en-US" altLang="zh-CN" dirty="0" err="1"/>
              <a:t>sepal_width</a:t>
            </a:r>
            <a:r>
              <a:rPr lang="en-US" altLang="zh-CN" dirty="0"/>
              <a:t>', '</a:t>
            </a:r>
            <a:r>
              <a:rPr lang="en-US" altLang="zh-CN" dirty="0" err="1"/>
              <a:t>petal_length</a:t>
            </a:r>
            <a:r>
              <a:rPr lang="en-US" altLang="zh-CN" dirty="0"/>
              <a:t>', '</a:t>
            </a:r>
            <a:r>
              <a:rPr lang="en-US" altLang="zh-CN" dirty="0" err="1"/>
              <a:t>petal_width</a:t>
            </a:r>
            <a:r>
              <a:rPr lang="en-US" altLang="zh-CN" dirty="0"/>
              <a:t>', 'class’]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数据框中有缺失值吗？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将列</a:t>
            </a:r>
            <a:r>
              <a:rPr lang="en-US" altLang="zh-CN" dirty="0" err="1"/>
              <a:t>petal_length</a:t>
            </a:r>
            <a:r>
              <a:rPr lang="zh-CN" altLang="en-US" dirty="0"/>
              <a:t>的第十到十九行设置为缺失值。</a:t>
            </a:r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将</a:t>
            </a:r>
            <a:r>
              <a:rPr lang="en-US" altLang="zh-CN" dirty="0" err="1"/>
              <a:t>petal_lengt</a:t>
            </a:r>
            <a:r>
              <a:rPr lang="zh-CN" altLang="en-US" dirty="0"/>
              <a:t>缺失值全部替换为</a:t>
            </a:r>
            <a:r>
              <a:rPr lang="en-US" altLang="zh-CN" dirty="0"/>
              <a:t>1.0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删除列</a:t>
            </a:r>
            <a:r>
              <a:rPr lang="en-US" altLang="zh-CN" dirty="0"/>
              <a:t>class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7. </a:t>
            </a:r>
            <a:r>
              <a:rPr lang="zh-CN" altLang="en-US" dirty="0"/>
              <a:t>将数据框前三行设置为缺失值。</a:t>
            </a:r>
          </a:p>
          <a:p>
            <a:pPr marL="0" indent="0">
              <a:buNone/>
            </a:pPr>
            <a:r>
              <a:rPr lang="en-US" altLang="zh-CN" dirty="0"/>
              <a:t>8. </a:t>
            </a:r>
            <a:r>
              <a:rPr lang="zh-CN" altLang="en-US" dirty="0"/>
              <a:t>删除有缺失值的行。</a:t>
            </a:r>
          </a:p>
          <a:p>
            <a:pPr marL="0" indent="0">
              <a:buNone/>
            </a:pPr>
            <a:r>
              <a:rPr lang="en-US" altLang="zh-CN" dirty="0"/>
              <a:t>9. </a:t>
            </a:r>
            <a:r>
              <a:rPr lang="zh-CN" altLang="en-US" dirty="0"/>
              <a:t>重新设置索引。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710C79-3C0B-4728-A355-4A5DA6E5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 </a:t>
            </a:r>
            <a:r>
              <a:rPr lang="en-US" altLang="zh-CN" dirty="0"/>
              <a:t>Iris </a:t>
            </a:r>
            <a:r>
              <a:rPr lang="zh-CN" altLang="en-US" dirty="0"/>
              <a:t>鸢尾花数据</a:t>
            </a:r>
          </a:p>
        </p:txBody>
      </p:sp>
    </p:spTree>
    <p:extLst>
      <p:ext uri="{BB962C8B-B14F-4D97-AF65-F5344CB8AC3E}">
        <p14:creationId xmlns:p14="http://schemas.microsoft.com/office/powerpoint/2010/main" val="374374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06689D-3F4D-47F2-8C3F-EE765558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148381"/>
            <a:ext cx="11107601" cy="5123209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1. </a:t>
            </a:r>
            <a:r>
              <a:rPr lang="zh-CN" altLang="zh-CN" dirty="0"/>
              <a:t>将数据集存入一个名为</a:t>
            </a:r>
            <a:r>
              <a:rPr lang="en-US" altLang="zh-CN" dirty="0" err="1"/>
              <a:t>chipo</a:t>
            </a:r>
            <a:r>
              <a:rPr lang="zh-CN" altLang="zh-CN" dirty="0"/>
              <a:t>的数据框内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2. </a:t>
            </a:r>
            <a:r>
              <a:rPr lang="zh-CN" altLang="zh-CN" dirty="0"/>
              <a:t>查看前</a:t>
            </a:r>
            <a:r>
              <a:rPr lang="en-US" altLang="zh-CN" dirty="0"/>
              <a:t>10</a:t>
            </a:r>
            <a:r>
              <a:rPr lang="zh-CN" altLang="zh-CN" dirty="0"/>
              <a:t>行内容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3. </a:t>
            </a:r>
            <a:r>
              <a:rPr lang="zh-CN" altLang="zh-CN" dirty="0"/>
              <a:t>数据集中有多少个列</a:t>
            </a:r>
            <a:r>
              <a:rPr lang="en-US" altLang="zh-CN" dirty="0"/>
              <a:t>(columns)</a:t>
            </a:r>
            <a:r>
              <a:rPr lang="zh-CN" altLang="zh-CN" dirty="0"/>
              <a:t>？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4. </a:t>
            </a:r>
            <a:r>
              <a:rPr lang="zh-CN" altLang="zh-CN" dirty="0"/>
              <a:t>打印出全部的列名称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5. </a:t>
            </a:r>
            <a:r>
              <a:rPr lang="zh-CN" altLang="zh-CN" dirty="0"/>
              <a:t>数据集的索引是怎样的？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6. </a:t>
            </a:r>
            <a:r>
              <a:rPr lang="zh-CN" altLang="zh-CN" dirty="0"/>
              <a:t>被下单数最多商品</a:t>
            </a:r>
            <a:r>
              <a:rPr lang="en-US" altLang="zh-CN" dirty="0"/>
              <a:t>(item)</a:t>
            </a:r>
            <a:r>
              <a:rPr lang="zh-CN" altLang="zh-CN" dirty="0"/>
              <a:t>是什么</a:t>
            </a:r>
            <a:r>
              <a:rPr lang="en-US" altLang="zh-CN" dirty="0"/>
              <a:t>?</a:t>
            </a:r>
            <a:endParaRPr lang="zh-CN" altLang="zh-CN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7. </a:t>
            </a:r>
            <a:r>
              <a:rPr lang="zh-CN" altLang="zh-CN" dirty="0"/>
              <a:t>在</a:t>
            </a:r>
            <a:r>
              <a:rPr lang="en-US" altLang="zh-CN" dirty="0" err="1"/>
              <a:t>item_name</a:t>
            </a:r>
            <a:r>
              <a:rPr lang="zh-CN" altLang="zh-CN" dirty="0"/>
              <a:t>这一列中，一共有多少种商品被下单？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8. </a:t>
            </a:r>
            <a:r>
              <a:rPr lang="zh-CN" altLang="zh-CN" dirty="0"/>
              <a:t>一共有多少个商品被下单？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9. </a:t>
            </a:r>
            <a:r>
              <a:rPr lang="zh-CN" altLang="zh-CN" dirty="0"/>
              <a:t>将</a:t>
            </a:r>
            <a:r>
              <a:rPr lang="en-US" altLang="zh-CN" dirty="0" err="1"/>
              <a:t>item_price</a:t>
            </a:r>
            <a:r>
              <a:rPr lang="zh-CN" altLang="zh-CN" dirty="0"/>
              <a:t>转换为浮点数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10. </a:t>
            </a:r>
            <a:r>
              <a:rPr lang="zh-CN" altLang="zh-CN" dirty="0"/>
              <a:t>在该数据集对应的时期内，收入</a:t>
            </a:r>
            <a:r>
              <a:rPr lang="en-US" altLang="zh-CN" dirty="0"/>
              <a:t>(revenue)</a:t>
            </a:r>
            <a:r>
              <a:rPr lang="zh-CN" altLang="zh-CN" dirty="0"/>
              <a:t>是多少？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/>
              <a:t>11. </a:t>
            </a:r>
            <a:r>
              <a:rPr lang="zh-CN" altLang="zh-CN" dirty="0"/>
              <a:t>在该数据集对应的时期内，一共有多少订单？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12. </a:t>
            </a:r>
            <a:r>
              <a:rPr lang="zh-CN" altLang="en-US" dirty="0"/>
              <a:t>平均</a:t>
            </a:r>
            <a:r>
              <a:rPr lang="zh-CN" altLang="zh-CN" dirty="0"/>
              <a:t>每一单</a:t>
            </a:r>
            <a:r>
              <a:rPr lang="en-US" altLang="zh-CN" dirty="0"/>
              <a:t>(order)</a:t>
            </a:r>
            <a:r>
              <a:rPr lang="zh-CN" altLang="zh-CN" dirty="0"/>
              <a:t>对应的总价是多少？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710C79-3C0B-4728-A355-4A5DA6E5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</a:t>
            </a:r>
            <a:r>
              <a:rPr lang="en-US" altLang="zh-CN" dirty="0"/>
              <a:t>Chipotle</a:t>
            </a:r>
            <a:r>
              <a:rPr lang="zh-CN" altLang="en-US" dirty="0"/>
              <a:t>快餐数据</a:t>
            </a:r>
          </a:p>
        </p:txBody>
      </p:sp>
    </p:spTree>
    <p:extLst>
      <p:ext uri="{BB962C8B-B14F-4D97-AF65-F5344CB8AC3E}">
        <p14:creationId xmlns:p14="http://schemas.microsoft.com/office/powerpoint/2010/main" val="15482019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5947</TotalTime>
  <Words>675</Words>
  <Application>Microsoft Office PowerPoint</Application>
  <PresentationFormat>宽屏</PresentationFormat>
  <Paragraphs>98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仿宋</vt:lpstr>
      <vt:lpstr>黑体</vt:lpstr>
      <vt:lpstr>华文隶书</vt:lpstr>
      <vt:lpstr>楷体</vt:lpstr>
      <vt:lpstr>微软雅黑</vt:lpstr>
      <vt:lpstr>Arial</vt:lpstr>
      <vt:lpstr>Bahnschrift Light Condensed</vt:lpstr>
      <vt:lpstr>Calibri</vt:lpstr>
      <vt:lpstr>Times New Roman</vt:lpstr>
      <vt:lpstr>Wingdings</vt:lpstr>
      <vt:lpstr>2_Office 主题</vt:lpstr>
      <vt:lpstr>PowerPoint 演示文稿</vt:lpstr>
      <vt:lpstr>学前小提示</vt:lpstr>
      <vt:lpstr>Python数据分析实训</vt:lpstr>
      <vt:lpstr>拓展学习资料</vt:lpstr>
      <vt:lpstr>搭建Python环境</vt:lpstr>
      <vt:lpstr>搭建Python环境</vt:lpstr>
      <vt:lpstr>数据说明</vt:lpstr>
      <vt:lpstr>探索 Iris 鸢尾花数据</vt:lpstr>
      <vt:lpstr>探索Chipotle快餐数据</vt:lpstr>
      <vt:lpstr>探索 Apple 公司股价数据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zhangmin@tipdm.com</cp:lastModifiedBy>
  <cp:revision>304</cp:revision>
  <dcterms:created xsi:type="dcterms:W3CDTF">2017-01-10T15:44:52Z</dcterms:created>
  <dcterms:modified xsi:type="dcterms:W3CDTF">2020-05-28T09:39:14Z</dcterms:modified>
</cp:coreProperties>
</file>