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4"/>
  </p:notesMasterIdLst>
  <p:sldIdLst>
    <p:sldId id="494" r:id="rId2"/>
    <p:sldId id="534" r:id="rId3"/>
    <p:sldId id="519" r:id="rId4"/>
    <p:sldId id="518" r:id="rId5"/>
    <p:sldId id="507" r:id="rId6"/>
    <p:sldId id="541" r:id="rId7"/>
    <p:sldId id="543" r:id="rId8"/>
    <p:sldId id="542" r:id="rId9"/>
    <p:sldId id="540" r:id="rId10"/>
    <p:sldId id="510" r:id="rId11"/>
    <p:sldId id="545" r:id="rId12"/>
    <p:sldId id="546" r:id="rId13"/>
    <p:sldId id="547" r:id="rId14"/>
    <p:sldId id="551" r:id="rId15"/>
    <p:sldId id="549" r:id="rId16"/>
    <p:sldId id="552" r:id="rId17"/>
    <p:sldId id="553" r:id="rId18"/>
    <p:sldId id="554" r:id="rId19"/>
    <p:sldId id="555" r:id="rId20"/>
    <p:sldId id="550" r:id="rId21"/>
    <p:sldId id="538" r:id="rId22"/>
    <p:sldId id="260" r:id="rId2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autoAdjust="0"/>
    <p:restoredTop sz="94660" autoAdjust="0"/>
  </p:normalViewPr>
  <p:slideViewPr>
    <p:cSldViewPr snapToGrid="0">
      <p:cViewPr varScale="1">
        <p:scale>
          <a:sx n="72" d="100"/>
          <a:sy n="72" d="100"/>
        </p:scale>
        <p:origin x="356"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8B339ED-B778-44CD-8853-7C05582FB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E8E1998-9501-41B8-9B09-06F0806156D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EAF0FF35-6807-4826-B024-04037DF45D46}" type="datetimeFigureOut">
              <a:rPr lang="zh-CN" altLang="en-US"/>
              <a:pPr>
                <a:defRPr/>
              </a:pPr>
              <a:t>2020/7/29</a:t>
            </a:fld>
            <a:endParaRPr lang="zh-CN" altLang="en-US"/>
          </a:p>
        </p:txBody>
      </p:sp>
      <p:sp>
        <p:nvSpPr>
          <p:cNvPr id="4" name="幻灯片图像占位符 3">
            <a:extLst>
              <a:ext uri="{FF2B5EF4-FFF2-40B4-BE49-F238E27FC236}">
                <a16:creationId xmlns:a16="http://schemas.microsoft.com/office/drawing/2014/main" id="{4D515B65-B234-49A9-B8BD-5BC1962CA53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988BBABB-FF94-44CC-B358-889A5FE9B7E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E2634834-0673-4B29-8903-58A9AD47EAC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A589E34A-30CE-4F19-9125-8CB6A09343D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等线" pitchFamily="2" charset="-122"/>
                <a:ea typeface="等线" pitchFamily="2" charset="-122"/>
              </a:defRPr>
            </a:lvl1pPr>
          </a:lstStyle>
          <a:p>
            <a:pPr>
              <a:defRPr/>
            </a:pPr>
            <a:fld id="{21D7D7B5-C437-49A8-9DAA-652FD43520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6DBAEC1B-2AD5-48EF-B79D-592BF530F77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39938" name="Rectangle 3">
            <a:extLst>
              <a:ext uri="{FF2B5EF4-FFF2-40B4-BE49-F238E27FC236}">
                <a16:creationId xmlns:a16="http://schemas.microsoft.com/office/drawing/2014/main" id="{B5BD7FE8-F280-4FFA-9445-EE87C702CC52}"/>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D988FA9-2E2D-4AB0-A235-FBD36981BD92}"/>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dirty="0">
              <a:solidFill>
                <a:schemeClr val="bg1"/>
              </a:solidFill>
              <a:latin typeface="Calibri"/>
              <a:ea typeface="宋体"/>
              <a:cs typeface="宋体" charset="0"/>
            </a:endParaRPr>
          </a:p>
        </p:txBody>
      </p:sp>
      <p:pic>
        <p:nvPicPr>
          <p:cNvPr id="4" name="图片 3">
            <a:extLst>
              <a:ext uri="{FF2B5EF4-FFF2-40B4-BE49-F238E27FC236}">
                <a16:creationId xmlns:a16="http://schemas.microsoft.com/office/drawing/2014/main" id="{061F578E-A0F4-4755-A6A7-115875A341D0}"/>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14DE7C3C-08F8-4805-B884-863CB3939F46}"/>
              </a:ext>
            </a:extLst>
          </p:cNvPr>
          <p:cNvSpPr txBox="1">
            <a:spLocks noChangeArrowheads="1"/>
          </p:cNvSpPr>
          <p:nvPr/>
        </p:nvSpPr>
        <p:spPr bwMode="auto">
          <a:xfrm>
            <a:off x="8152606"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defRPr/>
            </a:pPr>
            <a:r>
              <a:rPr lang="zh-CN" altLang="en-US" b="1" dirty="0">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4D89E693-4DE9-4218-90A4-CE67D9FEAE72}"/>
              </a:ext>
            </a:extLst>
          </p:cNvPr>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2CBBD949-2A94-4996-BA8B-4187D4E76527}"/>
              </a:ext>
            </a:extLst>
          </p:cNvPr>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itchFamily="18" charset="0"/>
              </a:defRPr>
            </a:lvl1pPr>
          </a:lstStyle>
          <a:p>
            <a:r>
              <a:rPr lang="zh-CN" altLang="en-US" noProof="1"/>
              <a:t>单击此处编辑母版标题样式</a:t>
            </a:r>
          </a:p>
        </p:txBody>
      </p:sp>
      <p:sp>
        <p:nvSpPr>
          <p:cNvPr id="9" name="日期占位符 1">
            <a:extLst>
              <a:ext uri="{FF2B5EF4-FFF2-40B4-BE49-F238E27FC236}">
                <a16:creationId xmlns:a16="http://schemas.microsoft.com/office/drawing/2014/main" id="{A8B955FF-0328-444B-A955-07F9EAF2D019}"/>
              </a:ext>
            </a:extLst>
          </p:cNvPr>
          <p:cNvSpPr>
            <a:spLocks noGrp="1"/>
          </p:cNvSpPr>
          <p:nvPr>
            <p:ph type="dt" sz="half" idx="10"/>
          </p:nvPr>
        </p:nvSpPr>
        <p:spPr/>
        <p:txBody>
          <a:bodyPr/>
          <a:lstStyle>
            <a:lvl1pPr>
              <a:defRPr/>
            </a:lvl1pPr>
          </a:lstStyle>
          <a:p>
            <a:pPr>
              <a:defRPr/>
            </a:pPr>
            <a:fld id="{EFD99B62-7413-4FB4-9C1A-A0ED94A8AA58}" type="datetimeFigureOut">
              <a:rPr lang="zh-CN" altLang="en-US"/>
              <a:pPr>
                <a:defRPr/>
              </a:pPr>
              <a:t>2020/7/29</a:t>
            </a:fld>
            <a:endParaRPr lang="zh-CN" altLang="en-US"/>
          </a:p>
        </p:txBody>
      </p:sp>
      <p:sp>
        <p:nvSpPr>
          <p:cNvPr id="10" name="页脚占位符 2">
            <a:extLst>
              <a:ext uri="{FF2B5EF4-FFF2-40B4-BE49-F238E27FC236}">
                <a16:creationId xmlns:a16="http://schemas.microsoft.com/office/drawing/2014/main" id="{7A08F8AE-EBF9-468B-B7DA-6C4177987749}"/>
              </a:ext>
            </a:extLst>
          </p:cNvPr>
          <p:cNvSpPr>
            <a:spLocks noGrp="1"/>
          </p:cNvSpPr>
          <p:nvPr>
            <p:ph type="ftr" sz="quarter" idx="11"/>
          </p:nvPr>
        </p:nvSpPr>
        <p:spPr/>
        <p:txBody>
          <a:bodyPr/>
          <a:lstStyle>
            <a:lvl1pPr>
              <a:defRPr/>
            </a:lvl1pPr>
          </a:lstStyle>
          <a:p>
            <a:pPr>
              <a:defRPr/>
            </a:pPr>
            <a:endParaRPr lang="zh-CN" altLang="en-US"/>
          </a:p>
        </p:txBody>
      </p:sp>
      <p:sp>
        <p:nvSpPr>
          <p:cNvPr id="11" name="灯片编号占位符 3">
            <a:extLst>
              <a:ext uri="{FF2B5EF4-FFF2-40B4-BE49-F238E27FC236}">
                <a16:creationId xmlns:a16="http://schemas.microsoft.com/office/drawing/2014/main" id="{95ED2846-0561-49EC-99AC-42118DC01ACA}"/>
              </a:ext>
            </a:extLst>
          </p:cNvPr>
          <p:cNvSpPr>
            <a:spLocks noGrp="1"/>
          </p:cNvSpPr>
          <p:nvPr>
            <p:ph type="sldNum" sz="quarter" idx="12"/>
          </p:nvPr>
        </p:nvSpPr>
        <p:spPr/>
        <p:txBody>
          <a:bodyPr/>
          <a:lstStyle>
            <a:lvl1pPr>
              <a:defRPr/>
            </a:lvl1pPr>
          </a:lstStyle>
          <a:p>
            <a:pPr>
              <a:defRPr/>
            </a:pPr>
            <a:fld id="{87765BD0-8639-4309-B2A4-CEF6862AE3FC}" type="slidenum">
              <a:rPr lang="zh-CN" altLang="en-US"/>
              <a:pPr>
                <a:defRPr/>
              </a:pPr>
              <a:t>‹#›</a:t>
            </a:fld>
            <a:endParaRPr lang="zh-CN" altLang="en-US"/>
          </a:p>
        </p:txBody>
      </p:sp>
    </p:spTree>
    <p:extLst>
      <p:ext uri="{BB962C8B-B14F-4D97-AF65-F5344CB8AC3E}">
        <p14:creationId xmlns:p14="http://schemas.microsoft.com/office/powerpoint/2010/main" val="1694149260"/>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68043D03-175C-41F8-B23C-567A13C347C7}"/>
              </a:ext>
            </a:extLst>
          </p:cNvPr>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000">
                <a:solidFill>
                  <a:srgbClr val="7F7F7F"/>
                </a:solidFill>
                <a:latin typeface="Arial" panose="02080604020202020204" pitchFamily="34" charset="0"/>
                <a:cs typeface="Arial" panose="02080604020202020204" pitchFamily="34" charset="0"/>
              </a:rPr>
              <a:t> </a:t>
            </a:r>
            <a:fld id="{524AD63B-5F2C-4628-8441-2A0E534DA5F7}" type="slidenum">
              <a:rPr lang="en-US" altLang="zh-CN" sz="1000" smtClean="0">
                <a:latin typeface="Arial" panose="02080604020202020204" pitchFamily="34" charset="0"/>
                <a:cs typeface="Arial" panose="02080604020202020204" pitchFamily="34" charset="0"/>
              </a:rPr>
              <a:pPr algn="ctr">
                <a:defRPr/>
              </a:pPr>
              <a:t>‹#›</a:t>
            </a:fld>
            <a:endParaRPr lang="en-US" altLang="zh-CN" sz="1000">
              <a:latin typeface="Arial" panose="02080604020202020204" pitchFamily="34" charset="0"/>
              <a:cs typeface="Arial" panose="02080604020202020204" pitchFamily="34" charset="0"/>
            </a:endParaRPr>
          </a:p>
        </p:txBody>
      </p:sp>
      <p:cxnSp>
        <p:nvCxnSpPr>
          <p:cNvPr id="6" name="直接连接符 19">
            <a:extLst>
              <a:ext uri="{FF2B5EF4-FFF2-40B4-BE49-F238E27FC236}">
                <a16:creationId xmlns:a16="http://schemas.microsoft.com/office/drawing/2014/main" id="{F78A34D9-9611-49E9-9A84-DCBA08064D34}"/>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1B4CE6B8-9988-4EA7-82CD-753135D5D2D3}"/>
              </a:ext>
            </a:extLst>
          </p:cNvPr>
          <p:cNvCxnSpPr>
            <a:cxnSpLocks/>
          </p:cNvCxnSpPr>
          <p:nvPr/>
        </p:nvCxnSpPr>
        <p:spPr>
          <a:xfrm>
            <a:off x="423819" y="6508750"/>
            <a:ext cx="951393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6E878488-638A-4D79-9065-3DDF84C2A8EC}"/>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D3ADCCC0-8460-4A51-B71F-8089C33290E1}"/>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spcBef>
                <a:spcPts val="900"/>
              </a:spcBef>
              <a:buClr>
                <a:srgbClr val="032089"/>
              </a:buClr>
              <a:buFont typeface="Wingdings" panose="05000000000000000000" pitchFamily="2" charset="2"/>
              <a:buChar char="Ø"/>
              <a:defRPr sz="1800" b="0" baseline="0">
                <a:latin typeface="微软雅黑" pitchFamily="34" charset="-122"/>
                <a:ea typeface="微软雅黑" pitchFamily="34" charset="-122"/>
                <a:cs typeface="Times New Roman" pitchFamily="18" charset="0"/>
              </a:defRPr>
            </a:lvl1pPr>
            <a:lvl2pPr>
              <a:lnSpc>
                <a:spcPct val="130000"/>
              </a:lnSpc>
              <a:buClr>
                <a:srgbClr val="032089"/>
              </a:buClr>
              <a:buFont typeface="Wingdings" panose="05000000000000000000" pitchFamily="2" charset="2"/>
              <a:buChar char="l"/>
              <a:defRPr sz="2330"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noProof="1"/>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baseline="0">
                <a:solidFill>
                  <a:schemeClr val="tx1"/>
                </a:solidFill>
                <a:latin typeface="微软雅黑" pitchFamily="34" charset="-122"/>
                <a:cs typeface="Times New Roman"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baseline="0" dirty="0" smtClean="0">
                <a:latin typeface="微软雅黑" pitchFamily="34" charset="-122"/>
                <a:ea typeface="微软雅黑" pitchFamily="34" charset="-122"/>
                <a:cs typeface="Times New Roman" pitchFamily="18" charset="0"/>
              </a:defRPr>
            </a:lvl1pPr>
          </a:lstStyle>
          <a:p>
            <a:pPr lvl="0"/>
            <a:r>
              <a:rPr lang="zh-CN" altLang="en-US" noProof="1"/>
              <a:t>单击此处编辑母版文本样式</a:t>
            </a:r>
          </a:p>
        </p:txBody>
      </p:sp>
    </p:spTree>
    <p:extLst>
      <p:ext uri="{BB962C8B-B14F-4D97-AF65-F5344CB8AC3E}">
        <p14:creationId xmlns:p14="http://schemas.microsoft.com/office/powerpoint/2010/main" val="391174084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D615E0F8-3969-4F3A-96F1-5A3FFDA1BBE9}"/>
              </a:ext>
            </a:extLst>
          </p:cNvPr>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000">
                <a:solidFill>
                  <a:srgbClr val="7F7F7F"/>
                </a:solidFill>
                <a:latin typeface="Arial" panose="02080604020202020204" pitchFamily="34" charset="0"/>
                <a:cs typeface="Arial" panose="02080604020202020204" pitchFamily="34" charset="0"/>
              </a:rPr>
              <a:t> </a:t>
            </a:r>
            <a:fld id="{12438CEF-EDDA-4DCE-9A5B-764076D13ABE}" type="slidenum">
              <a:rPr lang="en-US" altLang="zh-CN" sz="1000" smtClean="0">
                <a:latin typeface="Arial" panose="02080604020202020204" pitchFamily="34" charset="0"/>
                <a:cs typeface="Arial" panose="02080604020202020204" pitchFamily="34" charset="0"/>
              </a:rPr>
              <a:pPr algn="ctr">
                <a:defRPr/>
              </a:pPr>
              <a:t>‹#›</a:t>
            </a:fld>
            <a:endParaRPr lang="en-US" altLang="zh-CN" sz="1000">
              <a:latin typeface="Arial" panose="02080604020202020204" pitchFamily="34" charset="0"/>
              <a:cs typeface="Arial" panose="02080604020202020204" pitchFamily="34" charset="0"/>
            </a:endParaRPr>
          </a:p>
        </p:txBody>
      </p:sp>
      <p:cxnSp>
        <p:nvCxnSpPr>
          <p:cNvPr id="6" name="直接连接符 19">
            <a:extLst>
              <a:ext uri="{FF2B5EF4-FFF2-40B4-BE49-F238E27FC236}">
                <a16:creationId xmlns:a16="http://schemas.microsoft.com/office/drawing/2014/main" id="{3BA5C705-64D7-4DC7-A8E4-F460CCE7F7C3}"/>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5060A924-BE00-4E13-A89A-4C68D897A669}"/>
              </a:ext>
            </a:extLst>
          </p:cNvPr>
          <p:cNvCxnSpPr>
            <a:cxnSpLocks/>
          </p:cNvCxnSpPr>
          <p:nvPr/>
        </p:nvCxnSpPr>
        <p:spPr>
          <a:xfrm>
            <a:off x="423819" y="6508750"/>
            <a:ext cx="951393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8BBD29A0-7238-44B5-B95C-C6A0C7A8EA53}"/>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0B740AF4-4F4A-423C-AE67-DC3438642124}"/>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anose="05000000000000000000" pitchFamily="2" charset="2"/>
              <a:buChar char="l"/>
              <a:defRPr sz="2330"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noProof="1"/>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baseline="0">
                <a:solidFill>
                  <a:schemeClr val="tx1"/>
                </a:solidFill>
                <a:latin typeface="微软雅黑" pitchFamily="34" charset="-122"/>
                <a:cs typeface="Times New Roman"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baseline="0" dirty="0" smtClean="0">
                <a:latin typeface="微软雅黑" pitchFamily="34" charset="-122"/>
                <a:ea typeface="微软雅黑" pitchFamily="34" charset="-122"/>
                <a:cs typeface="Times New Roman" pitchFamily="18" charset="0"/>
              </a:defRPr>
            </a:lvl1pPr>
          </a:lstStyle>
          <a:p>
            <a:pPr lvl="0"/>
            <a:r>
              <a:rPr lang="zh-CN" altLang="en-US" noProof="1"/>
              <a:t>单击此处编辑母版文本样式</a:t>
            </a:r>
          </a:p>
        </p:txBody>
      </p:sp>
    </p:spTree>
    <p:extLst>
      <p:ext uri="{BB962C8B-B14F-4D97-AF65-F5344CB8AC3E}">
        <p14:creationId xmlns:p14="http://schemas.microsoft.com/office/powerpoint/2010/main" val="12205313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359FCFE-780C-4DC9-BB8F-C2871BF58111}"/>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dirty="0">
              <a:solidFill>
                <a:schemeClr val="bg1"/>
              </a:solidFill>
              <a:latin typeface="Calibri"/>
              <a:ea typeface="宋体"/>
              <a:cs typeface="宋体" charset="0"/>
            </a:endParaRPr>
          </a:p>
        </p:txBody>
      </p:sp>
      <p:sp>
        <p:nvSpPr>
          <p:cNvPr id="3" name="Title 1">
            <a:extLst>
              <a:ext uri="{FF2B5EF4-FFF2-40B4-BE49-F238E27FC236}">
                <a16:creationId xmlns:a16="http://schemas.microsoft.com/office/drawing/2014/main" id="{B6754C84-BAA5-4112-B60B-5975A15E65C9}"/>
              </a:ext>
            </a:extLst>
          </p:cNvPr>
          <p:cNvSpPr txBox="1"/>
          <p:nvPr/>
        </p:nvSpPr>
        <p:spPr>
          <a:xfrm>
            <a:off x="5108398" y="2071633"/>
            <a:ext cx="7082050"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itchFamily="34" charset="-122"/>
                <a:ea typeface="微软雅黑" pitchFamily="34" charset="-122"/>
                <a:cs typeface="+mn-cs"/>
              </a:defRPr>
            </a:lvl1pPr>
          </a:lstStyle>
          <a:p>
            <a:pPr>
              <a:defRPr/>
            </a:pPr>
            <a:r>
              <a:rPr altLang="zh-CN" sz="6600">
                <a:ln>
                  <a:solidFill>
                    <a:schemeClr val="bg1"/>
                  </a:solidFill>
                </a:ln>
                <a:effectLst>
                  <a:reflection blurRad="6350" stA="50000" endA="300" endPos="50000" dist="29997" dir="5400000" sy="-100000" algn="bl" rotWithShape="0"/>
                </a:effectLst>
              </a:rPr>
              <a:t>Thank you!</a:t>
            </a:r>
            <a:endParaRPr lang="zh-CN" altLang="en-US" sz="6600">
              <a:ln>
                <a:solidFill>
                  <a:schemeClr val="bg1"/>
                </a:solidFill>
              </a:ln>
              <a:effectLst>
                <a:reflection blurRad="6350" stA="50000" endA="300" endPos="50000" dist="29997" dir="5400000" sy="-100000" algn="bl" rotWithShape="0"/>
              </a:effectLst>
            </a:endParaRPr>
          </a:p>
        </p:txBody>
      </p:sp>
      <p:pic>
        <p:nvPicPr>
          <p:cNvPr id="4" name="图片 3">
            <a:extLst>
              <a:ext uri="{FF2B5EF4-FFF2-40B4-BE49-F238E27FC236}">
                <a16:creationId xmlns:a16="http://schemas.microsoft.com/office/drawing/2014/main" id="{D1EC14CD-6350-48A6-ACBC-3346C739B2E8}"/>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3B34CABC-E0DA-4765-9608-109A1A4DF6A0}"/>
              </a:ext>
            </a:extLst>
          </p:cNvPr>
          <p:cNvSpPr txBox="1">
            <a:spLocks noChangeArrowheads="1"/>
          </p:cNvSpPr>
          <p:nvPr/>
        </p:nvSpPr>
        <p:spPr bwMode="auto">
          <a:xfrm>
            <a:off x="8152606"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defRPr/>
            </a:pPr>
            <a:r>
              <a:rPr lang="zh-CN" altLang="en-US" b="1" dirty="0">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0A909C07-3563-4E4D-8086-5D4D07F8D322}"/>
              </a:ext>
            </a:extLst>
          </p:cNvPr>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54D0D142-168B-4B02-B53A-A0CA2104BDD7}"/>
              </a:ext>
            </a:extLst>
          </p:cNvPr>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70629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865591E-F6A9-4405-B720-EDDBC0413155}"/>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1510517-FAF7-45C6-B579-CD700F47710E}"/>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5E70D461-B6CD-42E9-9A0B-0CDC97B2E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FD99B62-7413-4FB4-9C1A-A0ED94A8AA58}" type="datetimeFigureOut">
              <a:rPr lang="zh-CN" altLang="en-US"/>
              <a:pPr>
                <a:defRPr/>
              </a:pPr>
              <a:t>2020/7/29</a:t>
            </a:fld>
            <a:endParaRPr lang="zh-CN" altLang="en-US"/>
          </a:p>
        </p:txBody>
      </p:sp>
      <p:sp>
        <p:nvSpPr>
          <p:cNvPr id="13" name="页脚占位符 12">
            <a:extLst>
              <a:ext uri="{FF2B5EF4-FFF2-40B4-BE49-F238E27FC236}">
                <a16:creationId xmlns:a16="http://schemas.microsoft.com/office/drawing/2014/main" id="{A1BC6B55-8EE6-4CCE-854A-A8EB6C2BB3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262F0417-C90C-4CA2-AD37-B360748FE14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3D239D69-AE9D-48DB-AB3A-AA2587BADC3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rtl="0" eaLnBrk="0" fontAlgn="base" hangingPunct="0">
        <a:spcBef>
          <a:spcPct val="0"/>
        </a:spcBef>
        <a:spcAft>
          <a:spcPct val="0"/>
        </a:spcAft>
        <a:defRPr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sz="2500">
          <a:solidFill>
            <a:schemeClr val="tx1"/>
          </a:solidFill>
          <a:latin typeface="Calibri" pitchFamily="34" charset="0"/>
          <a:ea typeface="微软雅黑" pitchFamily="34" charset="-122"/>
          <a:cs typeface="微软雅黑" charset="0"/>
        </a:defRPr>
      </a:lvl5pPr>
      <a:lvl6pPr marL="483870" algn="l" rtl="0" eaLnBrk="0" fontAlgn="base" hangingPunct="0">
        <a:spcBef>
          <a:spcPct val="0"/>
        </a:spcBef>
        <a:spcAft>
          <a:spcPct val="0"/>
        </a:spcAft>
        <a:defRPr sz="2540">
          <a:solidFill>
            <a:schemeClr val="tx1"/>
          </a:solidFill>
          <a:latin typeface="Calibri" pitchFamily="34" charset="0"/>
          <a:ea typeface="黑体" panose="02010609060101010101" charset="-122"/>
        </a:defRPr>
      </a:lvl6pPr>
      <a:lvl7pPr marL="967740" algn="l" rtl="0" eaLnBrk="0" fontAlgn="base" hangingPunct="0">
        <a:spcBef>
          <a:spcPct val="0"/>
        </a:spcBef>
        <a:spcAft>
          <a:spcPct val="0"/>
        </a:spcAft>
        <a:defRPr sz="2540">
          <a:solidFill>
            <a:schemeClr val="tx1"/>
          </a:solidFill>
          <a:latin typeface="Calibri" pitchFamily="34" charset="0"/>
          <a:ea typeface="黑体" panose="02010609060101010101" charset="-122"/>
        </a:defRPr>
      </a:lvl7pPr>
      <a:lvl8pPr marL="1450975" algn="l" rtl="0" eaLnBrk="0" fontAlgn="base" hangingPunct="0">
        <a:spcBef>
          <a:spcPct val="0"/>
        </a:spcBef>
        <a:spcAft>
          <a:spcPct val="0"/>
        </a:spcAft>
        <a:defRPr sz="2540">
          <a:solidFill>
            <a:schemeClr val="tx1"/>
          </a:solidFill>
          <a:latin typeface="Calibri" pitchFamily="34" charset="0"/>
          <a:ea typeface="黑体" panose="02010609060101010101" charset="-122"/>
        </a:defRPr>
      </a:lvl8pPr>
      <a:lvl9pPr marL="1934845" algn="l" rtl="0" eaLnBrk="0" fontAlgn="base" hangingPunct="0">
        <a:spcBef>
          <a:spcPct val="0"/>
        </a:spcBef>
        <a:spcAft>
          <a:spcPct val="0"/>
        </a:spcAft>
        <a:defRPr sz="2540">
          <a:solidFill>
            <a:schemeClr val="tx1"/>
          </a:solidFill>
          <a:latin typeface="Calibri" pitchFamily="34" charset="0"/>
          <a:ea typeface="黑体" panose="02010609060101010101"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4.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5.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4">
            <a:extLst>
              <a:ext uri="{FF2B5EF4-FFF2-40B4-BE49-F238E27FC236}">
                <a16:creationId xmlns:a16="http://schemas.microsoft.com/office/drawing/2014/main" id="{9B66747D-3A3D-450A-BFE4-7BE9A0A51122}"/>
              </a:ext>
            </a:extLst>
          </p:cNvPr>
          <p:cNvSpPr>
            <a:spLocks noGrp="1" noChangeArrowheads="1"/>
          </p:cNvSpPr>
          <p:nvPr>
            <p:ph type="title"/>
          </p:nvPr>
        </p:nvSpPr>
        <p:spPr>
          <a:xfrm>
            <a:off x="5470525" y="2706688"/>
            <a:ext cx="6345238" cy="692150"/>
          </a:xfrm>
        </p:spPr>
        <p:txBody>
          <a:bodyPr/>
          <a:lstStyle/>
          <a:p>
            <a:r>
              <a:rPr lang="zh-CN" altLang="en-US" b="0" dirty="0"/>
              <a:t>超市销售数据分析</a:t>
            </a:r>
            <a:endParaRPr lang="zh-CN" altLang="en-US" b="0" dirty="0">
              <a:cs typeface="Times New Roman" panose="02020603050405020304" pitchFamily="18" charset="0"/>
            </a:endParaRPr>
          </a:p>
        </p:txBody>
      </p:sp>
      <p:sp>
        <p:nvSpPr>
          <p:cNvPr id="2" name="文本框 1">
            <a:extLst>
              <a:ext uri="{FF2B5EF4-FFF2-40B4-BE49-F238E27FC236}">
                <a16:creationId xmlns:a16="http://schemas.microsoft.com/office/drawing/2014/main" id="{5DA5A7B0-B1FC-4CBD-B5B0-E40F0A8F4AEF}"/>
              </a:ext>
            </a:extLst>
          </p:cNvPr>
          <p:cNvSpPr txBox="1"/>
          <p:nvPr/>
        </p:nvSpPr>
        <p:spPr>
          <a:xfrm>
            <a:off x="7880464" y="3582786"/>
            <a:ext cx="3873731"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小组成员：黄洪锐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A6F1FD3-6C8B-4425-AD20-101C99852F7B}"/>
              </a:ext>
            </a:extLst>
          </p:cNvPr>
          <p:cNvSpPr>
            <a:spLocks noGrp="1"/>
          </p:cNvSpPr>
          <p:nvPr>
            <p:ph idx="1"/>
          </p:nvPr>
        </p:nvSpPr>
        <p:spPr>
          <a:xfrm>
            <a:off x="423863" y="1741488"/>
            <a:ext cx="11436350" cy="4370387"/>
          </a:xfrm>
        </p:spPr>
        <p:txBody>
          <a:bodyPr/>
          <a:lstStyle/>
          <a:p>
            <a:pPr>
              <a:defRPr/>
            </a:pPr>
            <a:r>
              <a:rPr kumimoji="1" lang="zh-CN" altLang="en-US" dirty="0"/>
              <a:t>同样数据框中有是否促销，和中类编码的属性</a:t>
            </a:r>
            <a:endParaRPr kumimoji="1" lang="en-US" altLang="zh-CN" dirty="0"/>
          </a:p>
          <a:p>
            <a:pPr>
              <a:defRPr/>
            </a:pPr>
            <a:r>
              <a:rPr kumimoji="1" lang="zh-CN" altLang="en-US" dirty="0"/>
              <a:t>我们对其进行组合即可。而后对金额进行统计。</a:t>
            </a:r>
            <a:endParaRPr kumimoji="1" lang="en-US" altLang="zh-CN" dirty="0"/>
          </a:p>
          <a:p>
            <a:pPr marL="0" indent="0">
              <a:buNone/>
              <a:defRPr/>
            </a:pPr>
            <a:endParaRPr kumimoji="1" lang="en-US" altLang="zh-CN" dirty="0"/>
          </a:p>
        </p:txBody>
      </p:sp>
      <p:sp>
        <p:nvSpPr>
          <p:cNvPr id="19458" name="标题 2">
            <a:extLst>
              <a:ext uri="{FF2B5EF4-FFF2-40B4-BE49-F238E27FC236}">
                <a16:creationId xmlns:a16="http://schemas.microsoft.com/office/drawing/2014/main" id="{1A72AF90-907C-4CF0-8747-A510CCBC970F}"/>
              </a:ext>
            </a:extLst>
          </p:cNvPr>
          <p:cNvSpPr>
            <a:spLocks noGrp="1" noChangeArrowheads="1"/>
          </p:cNvSpPr>
          <p:nvPr>
            <p:ph type="title"/>
          </p:nvPr>
        </p:nvSpPr>
        <p:spPr>
          <a:xfrm>
            <a:off x="255588" y="358775"/>
            <a:ext cx="10972800" cy="528638"/>
          </a:xfrm>
        </p:spPr>
        <p:txBody>
          <a:bodyPr/>
          <a:lstStyle/>
          <a:p>
            <a:r>
              <a:rPr lang="zh-CN" altLang="en-US" dirty="0"/>
              <a:t>统计每个中类商品的促销销售金额和非促销销售金额</a:t>
            </a:r>
          </a:p>
        </p:txBody>
      </p:sp>
      <p:sp>
        <p:nvSpPr>
          <p:cNvPr id="19459" name="内容占位符 3">
            <a:extLst>
              <a:ext uri="{FF2B5EF4-FFF2-40B4-BE49-F238E27FC236}">
                <a16:creationId xmlns:a16="http://schemas.microsoft.com/office/drawing/2014/main" id="{316506FC-9744-4A12-86FA-EFDDA97756A2}"/>
              </a:ext>
            </a:extLst>
          </p:cNvPr>
          <p:cNvSpPr>
            <a:spLocks noGrp="1" noChangeArrowheads="1"/>
          </p:cNvSpPr>
          <p:nvPr>
            <p:ph idx="10"/>
          </p:nvPr>
        </p:nvSpPr>
        <p:spPr>
          <a:xfrm>
            <a:off x="423863" y="1138238"/>
            <a:ext cx="11107737" cy="427037"/>
          </a:xfrm>
        </p:spPr>
        <p:txBody>
          <a:bodyPr/>
          <a:lstStyle/>
          <a:p>
            <a:r>
              <a:rPr lang="zh-CN" altLang="en-US" dirty="0"/>
              <a:t>对中类，是否促销进行组合，统计其销售金额，可以更有效看出哪种方式更有效促销</a:t>
            </a:r>
            <a:endParaRPr dirty="0"/>
          </a:p>
        </p:txBody>
      </p:sp>
      <p:pic>
        <p:nvPicPr>
          <p:cNvPr id="4" name="图片 3">
            <a:extLst>
              <a:ext uri="{FF2B5EF4-FFF2-40B4-BE49-F238E27FC236}">
                <a16:creationId xmlns:a16="http://schemas.microsoft.com/office/drawing/2014/main" id="{202A77DB-2781-415F-8206-6F2FA1D61690}"/>
              </a:ext>
            </a:extLst>
          </p:cNvPr>
          <p:cNvPicPr>
            <a:picLocks noChangeAspect="1"/>
          </p:cNvPicPr>
          <p:nvPr/>
        </p:nvPicPr>
        <p:blipFill>
          <a:blip r:embed="rId2"/>
          <a:stretch>
            <a:fillRect/>
          </a:stretch>
        </p:blipFill>
        <p:spPr>
          <a:xfrm>
            <a:off x="6693762" y="1741489"/>
            <a:ext cx="3728067" cy="42789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A6F1FD3-6C8B-4425-AD20-101C99852F7B}"/>
              </a:ext>
            </a:extLst>
          </p:cNvPr>
          <p:cNvSpPr>
            <a:spLocks noGrp="1"/>
          </p:cNvSpPr>
          <p:nvPr>
            <p:ph idx="1"/>
          </p:nvPr>
        </p:nvSpPr>
        <p:spPr>
          <a:xfrm>
            <a:off x="423863" y="1741488"/>
            <a:ext cx="11436350" cy="4757737"/>
          </a:xfrm>
        </p:spPr>
        <p:txBody>
          <a:bodyPr/>
          <a:lstStyle/>
          <a:p>
            <a:pPr>
              <a:defRPr/>
            </a:pPr>
            <a:r>
              <a:rPr kumimoji="1" lang="zh-CN" altLang="en-US" dirty="0"/>
              <a:t>首先数据框中没有周的属性，因此我们需要根据所给出的日期类得到其周的信息。</a:t>
            </a:r>
            <a:endParaRPr kumimoji="1" lang="en-US" altLang="zh-CN" dirty="0"/>
          </a:p>
          <a:p>
            <a:pPr>
              <a:defRPr/>
            </a:pPr>
            <a:r>
              <a:rPr kumimoji="1" lang="zh-CN" altLang="en-US" dirty="0"/>
              <a:t>得到周的信息后，我们根据商品类型和周信息进行组合，然后对金额进行统计。</a:t>
            </a:r>
            <a:endParaRPr kumimoji="1" lang="en-US" altLang="zh-CN" dirty="0"/>
          </a:p>
          <a:p>
            <a:pPr marL="0" indent="0">
              <a:buNone/>
              <a:defRPr/>
            </a:pPr>
            <a:endParaRPr kumimoji="1" lang="en-US" altLang="zh-CN" dirty="0"/>
          </a:p>
        </p:txBody>
      </p:sp>
      <p:sp>
        <p:nvSpPr>
          <p:cNvPr id="19458" name="标题 2">
            <a:extLst>
              <a:ext uri="{FF2B5EF4-FFF2-40B4-BE49-F238E27FC236}">
                <a16:creationId xmlns:a16="http://schemas.microsoft.com/office/drawing/2014/main" id="{1A72AF90-907C-4CF0-8747-A510CCBC970F}"/>
              </a:ext>
            </a:extLst>
          </p:cNvPr>
          <p:cNvSpPr>
            <a:spLocks noGrp="1" noChangeArrowheads="1"/>
          </p:cNvSpPr>
          <p:nvPr>
            <p:ph type="title"/>
          </p:nvPr>
        </p:nvSpPr>
        <p:spPr>
          <a:xfrm>
            <a:off x="255588" y="358775"/>
            <a:ext cx="10972800" cy="528638"/>
          </a:xfrm>
        </p:spPr>
        <p:txBody>
          <a:bodyPr/>
          <a:lstStyle/>
          <a:p>
            <a:r>
              <a:rPr lang="zh-CN" altLang="en-US" dirty="0"/>
              <a:t>统计生鲜类产品和一般产品的每周销售金额</a:t>
            </a:r>
          </a:p>
        </p:txBody>
      </p:sp>
      <p:sp>
        <p:nvSpPr>
          <p:cNvPr id="19459" name="内容占位符 3">
            <a:extLst>
              <a:ext uri="{FF2B5EF4-FFF2-40B4-BE49-F238E27FC236}">
                <a16:creationId xmlns:a16="http://schemas.microsoft.com/office/drawing/2014/main" id="{316506FC-9744-4A12-86FA-EFDDA97756A2}"/>
              </a:ext>
            </a:extLst>
          </p:cNvPr>
          <p:cNvSpPr>
            <a:spLocks noGrp="1" noChangeArrowheads="1"/>
          </p:cNvSpPr>
          <p:nvPr>
            <p:ph idx="10"/>
          </p:nvPr>
        </p:nvSpPr>
        <p:spPr>
          <a:xfrm>
            <a:off x="423863" y="1138238"/>
            <a:ext cx="11107737" cy="427037"/>
          </a:xfrm>
        </p:spPr>
        <p:txBody>
          <a:bodyPr/>
          <a:lstStyle/>
          <a:p>
            <a:r>
              <a:rPr lang="zh-CN" altLang="en-US" dirty="0"/>
              <a:t>统计生鲜类和一般类产品的每周销售金额可以很好的看出其属性对销售的影响</a:t>
            </a:r>
            <a:endParaRPr dirty="0"/>
          </a:p>
        </p:txBody>
      </p:sp>
      <p:pic>
        <p:nvPicPr>
          <p:cNvPr id="5" name="图片 4">
            <a:extLst>
              <a:ext uri="{FF2B5EF4-FFF2-40B4-BE49-F238E27FC236}">
                <a16:creationId xmlns:a16="http://schemas.microsoft.com/office/drawing/2014/main" id="{9B6D0044-AAC7-439A-8676-F39EA8596CCA}"/>
              </a:ext>
            </a:extLst>
          </p:cNvPr>
          <p:cNvPicPr>
            <a:picLocks noChangeAspect="1"/>
          </p:cNvPicPr>
          <p:nvPr/>
        </p:nvPicPr>
        <p:blipFill>
          <a:blip r:embed="rId2"/>
          <a:stretch>
            <a:fillRect/>
          </a:stretch>
        </p:blipFill>
        <p:spPr>
          <a:xfrm>
            <a:off x="4032250" y="2752078"/>
            <a:ext cx="3419475" cy="3536010"/>
          </a:xfrm>
          <a:prstGeom prst="rect">
            <a:avLst/>
          </a:prstGeom>
        </p:spPr>
      </p:pic>
    </p:spTree>
    <p:extLst>
      <p:ext uri="{BB962C8B-B14F-4D97-AF65-F5344CB8AC3E}">
        <p14:creationId xmlns:p14="http://schemas.microsoft.com/office/powerpoint/2010/main" val="3195530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A6F1FD3-6C8B-4425-AD20-101C99852F7B}"/>
              </a:ext>
            </a:extLst>
          </p:cNvPr>
          <p:cNvSpPr>
            <a:spLocks noGrp="1"/>
          </p:cNvSpPr>
          <p:nvPr>
            <p:ph idx="1"/>
          </p:nvPr>
        </p:nvSpPr>
        <p:spPr>
          <a:xfrm>
            <a:off x="423863" y="1741488"/>
            <a:ext cx="11436350" cy="4757737"/>
          </a:xfrm>
        </p:spPr>
        <p:txBody>
          <a:bodyPr/>
          <a:lstStyle/>
          <a:p>
            <a:pPr>
              <a:defRPr/>
            </a:pPr>
            <a:r>
              <a:rPr kumimoji="1" lang="zh-CN" altLang="en-US" dirty="0"/>
              <a:t>我们根据顾客的编号和月份进行组合，然后对销售额和消费天数进行统计得到想要的数据。</a:t>
            </a:r>
            <a:endParaRPr kumimoji="1" lang="en-US" altLang="zh-CN" dirty="0"/>
          </a:p>
          <a:p>
            <a:pPr marL="0" indent="0">
              <a:buNone/>
              <a:defRPr/>
            </a:pPr>
            <a:endParaRPr kumimoji="1" lang="en-US" altLang="zh-CN" dirty="0"/>
          </a:p>
        </p:txBody>
      </p:sp>
      <p:sp>
        <p:nvSpPr>
          <p:cNvPr id="19458" name="标题 2">
            <a:extLst>
              <a:ext uri="{FF2B5EF4-FFF2-40B4-BE49-F238E27FC236}">
                <a16:creationId xmlns:a16="http://schemas.microsoft.com/office/drawing/2014/main" id="{1A72AF90-907C-4CF0-8747-A510CCBC970F}"/>
              </a:ext>
            </a:extLst>
          </p:cNvPr>
          <p:cNvSpPr>
            <a:spLocks noGrp="1" noChangeArrowheads="1"/>
          </p:cNvSpPr>
          <p:nvPr>
            <p:ph type="title"/>
          </p:nvPr>
        </p:nvSpPr>
        <p:spPr>
          <a:xfrm>
            <a:off x="255588" y="358775"/>
            <a:ext cx="10972800" cy="528638"/>
          </a:xfrm>
        </p:spPr>
        <p:txBody>
          <a:bodyPr/>
          <a:lstStyle/>
          <a:p>
            <a:r>
              <a:rPr lang="zh-CN" altLang="en-US" dirty="0"/>
              <a:t>统计每位顾客每月的消费额及消费天数</a:t>
            </a:r>
          </a:p>
        </p:txBody>
      </p:sp>
      <p:sp>
        <p:nvSpPr>
          <p:cNvPr id="19459" name="内容占位符 3">
            <a:extLst>
              <a:ext uri="{FF2B5EF4-FFF2-40B4-BE49-F238E27FC236}">
                <a16:creationId xmlns:a16="http://schemas.microsoft.com/office/drawing/2014/main" id="{316506FC-9744-4A12-86FA-EFDDA97756A2}"/>
              </a:ext>
            </a:extLst>
          </p:cNvPr>
          <p:cNvSpPr>
            <a:spLocks noGrp="1" noChangeArrowheads="1"/>
          </p:cNvSpPr>
          <p:nvPr>
            <p:ph idx="10"/>
          </p:nvPr>
        </p:nvSpPr>
        <p:spPr>
          <a:xfrm>
            <a:off x="331787" y="1050848"/>
            <a:ext cx="11107737" cy="690640"/>
          </a:xfrm>
        </p:spPr>
        <p:txBody>
          <a:bodyPr/>
          <a:lstStyle/>
          <a:p>
            <a:pPr fontAlgn="ctr"/>
            <a:r>
              <a:rPr lang="zh-CN" altLang="en-US" dirty="0"/>
              <a:t>查看顾客每个月的消费额，及其消费天数，由此可以更清晰知道那些顾客经常光顾商店</a:t>
            </a:r>
          </a:p>
        </p:txBody>
      </p:sp>
      <p:pic>
        <p:nvPicPr>
          <p:cNvPr id="6" name="图片 5">
            <a:extLst>
              <a:ext uri="{FF2B5EF4-FFF2-40B4-BE49-F238E27FC236}">
                <a16:creationId xmlns:a16="http://schemas.microsoft.com/office/drawing/2014/main" id="{BBEC7818-E2E1-4D1B-A65A-8A8ADC4F1333}"/>
              </a:ext>
            </a:extLst>
          </p:cNvPr>
          <p:cNvPicPr>
            <a:picLocks noChangeAspect="1"/>
          </p:cNvPicPr>
          <p:nvPr/>
        </p:nvPicPr>
        <p:blipFill>
          <a:blip r:embed="rId2"/>
          <a:stretch>
            <a:fillRect/>
          </a:stretch>
        </p:blipFill>
        <p:spPr>
          <a:xfrm>
            <a:off x="3888419" y="2432128"/>
            <a:ext cx="3506988" cy="3662316"/>
          </a:xfrm>
          <a:prstGeom prst="rect">
            <a:avLst/>
          </a:prstGeom>
          <a:noFill/>
          <a:ln>
            <a:noFill/>
          </a:ln>
        </p:spPr>
      </p:pic>
    </p:spTree>
    <p:extLst>
      <p:ext uri="{BB962C8B-B14F-4D97-AF65-F5344CB8AC3E}">
        <p14:creationId xmlns:p14="http://schemas.microsoft.com/office/powerpoint/2010/main" val="374374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FD9EC0E-3C5A-41AE-B86E-FF5E22C8DAA6}"/>
              </a:ext>
            </a:extLst>
          </p:cNvPr>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2F01F21E-F4F9-4622-BD7E-0A05B9C18352}"/>
              </a:ext>
            </a:extLst>
          </p:cNvPr>
          <p:cNvSpPr>
            <a:spLocks noChangeShapeType="1"/>
          </p:cNvSpPr>
          <p:nvPr/>
        </p:nvSpPr>
        <p:spPr bwMode="auto">
          <a:xfrm>
            <a:off x="2649538" y="19399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30C80098-DBDF-44A8-8B78-79F16B01E9A4}"/>
              </a:ext>
            </a:extLst>
          </p:cNvPr>
          <p:cNvSpPr>
            <a:spLocks noChangeArrowheads="1"/>
          </p:cNvSpPr>
          <p:nvPr/>
        </p:nvSpPr>
        <p:spPr bwMode="auto">
          <a:xfrm>
            <a:off x="2904947" y="379309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3" name="AutoShape 17">
            <a:hlinkClick r:id="rId2" action="ppaction://hlinksldjump"/>
            <a:extLst>
              <a:ext uri="{FF2B5EF4-FFF2-40B4-BE49-F238E27FC236}">
                <a16:creationId xmlns:a16="http://schemas.microsoft.com/office/drawing/2014/main" id="{1ED5858A-DC05-4505-828C-344F2BE2A69A}"/>
              </a:ext>
            </a:extLst>
          </p:cNvPr>
          <p:cNvSpPr>
            <a:spLocks noChangeArrowheads="1"/>
          </p:cNvSpPr>
          <p:nvPr/>
        </p:nvSpPr>
        <p:spPr bwMode="auto">
          <a:xfrm>
            <a:off x="4012450" y="1651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ctr"/>
            <a:r>
              <a:rPr lang="zh-CN" altLang="en-US" sz="2400" b="1" dirty="0"/>
              <a:t>读取超市零销售数据并做预处理</a:t>
            </a:r>
          </a:p>
        </p:txBody>
      </p:sp>
      <p:sp>
        <p:nvSpPr>
          <p:cNvPr id="8197" name="标题 3">
            <a:extLst>
              <a:ext uri="{FF2B5EF4-FFF2-40B4-BE49-F238E27FC236}">
                <a16:creationId xmlns:a16="http://schemas.microsoft.com/office/drawing/2014/main" id="{0CC56E7A-7656-401C-B8C3-6EED42EA6096}"/>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hlinkClick r:id="rId3" action="ppaction://hlinksldjump"/>
            <a:extLst>
              <a:ext uri="{FF2B5EF4-FFF2-40B4-BE49-F238E27FC236}">
                <a16:creationId xmlns:a16="http://schemas.microsoft.com/office/drawing/2014/main" id="{2EB060AE-3AE5-446D-843D-1BB385354C5A}"/>
              </a:ext>
            </a:extLst>
          </p:cNvPr>
          <p:cNvSpPr>
            <a:spLocks noChangeArrowheads="1"/>
          </p:cNvSpPr>
          <p:nvPr/>
        </p:nvSpPr>
        <p:spPr bwMode="auto">
          <a:xfrm>
            <a:off x="4012450" y="3812349"/>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ctr"/>
            <a:r>
              <a:rPr lang="zh-CN" altLang="en-US" sz="2400" dirty="0"/>
              <a:t>绘制商品销售金额情况图</a:t>
            </a:r>
          </a:p>
        </p:txBody>
      </p:sp>
      <p:sp>
        <p:nvSpPr>
          <p:cNvPr id="15" name="Oval 15">
            <a:extLst>
              <a:ext uri="{FF2B5EF4-FFF2-40B4-BE49-F238E27FC236}">
                <a16:creationId xmlns:a16="http://schemas.microsoft.com/office/drawing/2014/main" id="{708487C8-882A-4D2D-B078-0123C99CF92A}"/>
              </a:ext>
            </a:extLst>
          </p:cNvPr>
          <p:cNvSpPr>
            <a:spLocks noChangeArrowheads="1"/>
          </p:cNvSpPr>
          <p:nvPr/>
        </p:nvSpPr>
        <p:spPr bwMode="auto">
          <a:xfrm>
            <a:off x="2904947" y="171741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1</a:t>
            </a:r>
          </a:p>
        </p:txBody>
      </p:sp>
      <p:sp>
        <p:nvSpPr>
          <p:cNvPr id="21" name="AutoShape 17">
            <a:hlinkClick r:id="rId4" action="ppaction://hlinksldjump"/>
            <a:extLst>
              <a:ext uri="{FF2B5EF4-FFF2-40B4-BE49-F238E27FC236}">
                <a16:creationId xmlns:a16="http://schemas.microsoft.com/office/drawing/2014/main" id="{97AA76CB-3DF5-4FCB-91BA-7B3E7E6C71B6}"/>
              </a:ext>
            </a:extLst>
          </p:cNvPr>
          <p:cNvSpPr>
            <a:spLocks noChangeArrowheads="1"/>
          </p:cNvSpPr>
          <p:nvPr/>
        </p:nvSpPr>
        <p:spPr bwMode="auto">
          <a:xfrm>
            <a:off x="4012450" y="283122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ctr"/>
            <a:r>
              <a:rPr lang="zh-CN" altLang="en-US" sz="2400" b="1" dirty="0"/>
              <a:t>统计其他列对销售金额的影响</a:t>
            </a:r>
          </a:p>
        </p:txBody>
      </p:sp>
      <p:sp>
        <p:nvSpPr>
          <p:cNvPr id="22" name="Oval 15">
            <a:extLst>
              <a:ext uri="{FF2B5EF4-FFF2-40B4-BE49-F238E27FC236}">
                <a16:creationId xmlns:a16="http://schemas.microsoft.com/office/drawing/2014/main" id="{4866ACEF-1AAB-4031-93DC-1EEEC9666956}"/>
              </a:ext>
            </a:extLst>
          </p:cNvPr>
          <p:cNvSpPr>
            <a:spLocks noChangeArrowheads="1"/>
          </p:cNvSpPr>
          <p:nvPr/>
        </p:nvSpPr>
        <p:spPr bwMode="auto">
          <a:xfrm>
            <a:off x="2904947" y="2871421"/>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8" name="AutoShape 17">
            <a:hlinkClick r:id="" action="ppaction://noaction"/>
            <a:extLst>
              <a:ext uri="{FF2B5EF4-FFF2-40B4-BE49-F238E27FC236}">
                <a16:creationId xmlns:a16="http://schemas.microsoft.com/office/drawing/2014/main" id="{4AF0CB43-FA2C-4791-BC8A-40DF0E19FFC2}"/>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7C89F5DC-5C3D-4656-9CA1-4F166931D657}"/>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extLst>
      <p:ext uri="{BB962C8B-B14F-4D97-AF65-F5344CB8AC3E}">
        <p14:creationId xmlns:p14="http://schemas.microsoft.com/office/powerpoint/2010/main" val="317527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38C28E-B406-4A06-86A6-A9CA1360AA75}"/>
              </a:ext>
            </a:extLst>
          </p:cNvPr>
          <p:cNvSpPr>
            <a:spLocks noGrp="1"/>
          </p:cNvSpPr>
          <p:nvPr>
            <p:ph idx="1"/>
          </p:nvPr>
        </p:nvSpPr>
        <p:spPr>
          <a:xfrm>
            <a:off x="423863" y="1817688"/>
            <a:ext cx="11107737" cy="4338637"/>
          </a:xfrm>
        </p:spPr>
        <p:txBody>
          <a:bodyPr/>
          <a:lstStyle/>
          <a:p>
            <a:pPr>
              <a:defRPr/>
            </a:pPr>
            <a:r>
              <a:rPr lang="zh-CN" altLang="en-US" dirty="0"/>
              <a:t>绘制生鲜类商品和一般商品每天销售金额的折线图。</a:t>
            </a:r>
          </a:p>
          <a:p>
            <a:pPr>
              <a:defRPr/>
            </a:pPr>
            <a:r>
              <a:rPr lang="zh-CN" altLang="en-US" dirty="0"/>
              <a:t>按月绘制各大类商品销售金额的占比饼图。</a:t>
            </a:r>
          </a:p>
          <a:p>
            <a:pPr>
              <a:defRPr/>
            </a:pPr>
            <a:r>
              <a:rPr lang="zh-CN" altLang="en-US" dirty="0"/>
              <a:t>绘制促销商品和非促销商品销售金额的周环比增长率柱状图。</a:t>
            </a:r>
          </a:p>
          <a:p>
            <a:pPr>
              <a:defRPr/>
            </a:pPr>
            <a:r>
              <a:rPr lang="zh-CN" altLang="en-US" dirty="0"/>
              <a:t>根据消费情况，分别为累计消费前 </a:t>
            </a:r>
            <a:r>
              <a:rPr lang="en-US" altLang="zh-CN" dirty="0"/>
              <a:t>10 </a:t>
            </a:r>
            <a:r>
              <a:rPr lang="zh-CN" altLang="en-US" dirty="0"/>
              <a:t>的顾客画像。</a:t>
            </a:r>
          </a:p>
          <a:p>
            <a:pPr marL="0" indent="0">
              <a:buFont typeface="Wingdings" panose="05000000000000000000" pitchFamily="2" charset="2"/>
              <a:buNone/>
              <a:defRPr/>
            </a:pPr>
            <a:r>
              <a:rPr kumimoji="1" lang="zh-CN" altLang="en-US" dirty="0"/>
              <a:t>图像画出之后可以更直观数据，从而得出结论。</a:t>
            </a:r>
          </a:p>
        </p:txBody>
      </p:sp>
      <p:sp>
        <p:nvSpPr>
          <p:cNvPr id="15362" name="标题 2">
            <a:extLst>
              <a:ext uri="{FF2B5EF4-FFF2-40B4-BE49-F238E27FC236}">
                <a16:creationId xmlns:a16="http://schemas.microsoft.com/office/drawing/2014/main" id="{34EBA3B6-E6A3-4819-B759-BEF6B1E2D61A}"/>
              </a:ext>
            </a:extLst>
          </p:cNvPr>
          <p:cNvSpPr>
            <a:spLocks noGrp="1" noChangeArrowheads="1"/>
          </p:cNvSpPr>
          <p:nvPr>
            <p:ph type="title"/>
          </p:nvPr>
        </p:nvSpPr>
        <p:spPr>
          <a:xfrm>
            <a:off x="255588" y="358775"/>
            <a:ext cx="10972800" cy="528638"/>
          </a:xfrm>
        </p:spPr>
        <p:txBody>
          <a:bodyPr/>
          <a:lstStyle/>
          <a:p>
            <a:pPr fontAlgn="ctr"/>
            <a:r>
              <a:rPr lang="zh-CN" altLang="en-US" dirty="0"/>
              <a:t>绘制商品销售金额情况图</a:t>
            </a:r>
          </a:p>
        </p:txBody>
      </p:sp>
      <p:sp>
        <p:nvSpPr>
          <p:cNvPr id="15363" name="内容占位符 3">
            <a:extLst>
              <a:ext uri="{FF2B5EF4-FFF2-40B4-BE49-F238E27FC236}">
                <a16:creationId xmlns:a16="http://schemas.microsoft.com/office/drawing/2014/main" id="{727A3AE6-3BD8-47F1-ACE2-5E8B64D2C1AC}"/>
              </a:ext>
            </a:extLst>
          </p:cNvPr>
          <p:cNvSpPr>
            <a:spLocks noGrp="1" noChangeArrowheads="1"/>
          </p:cNvSpPr>
          <p:nvPr>
            <p:ph idx="10"/>
          </p:nvPr>
        </p:nvSpPr>
        <p:spPr>
          <a:xfrm>
            <a:off x="423863" y="1138238"/>
            <a:ext cx="11107737" cy="592908"/>
          </a:xfrm>
        </p:spPr>
        <p:txBody>
          <a:bodyPr/>
          <a:lstStyle/>
          <a:p>
            <a:r>
              <a:rPr lang="zh-CN" altLang="en-US" sz="1800" dirty="0"/>
              <a:t>我们对分析统计得到的数据进行绘图可以更加直观的了解我们的数据变化趋势，从而对我们的结论提供更有力的帮助</a:t>
            </a:r>
            <a:r>
              <a:rPr sz="1800" dirty="0"/>
              <a:t>。</a:t>
            </a:r>
          </a:p>
        </p:txBody>
      </p:sp>
    </p:spTree>
    <p:extLst>
      <p:ext uri="{BB962C8B-B14F-4D97-AF65-F5344CB8AC3E}">
        <p14:creationId xmlns:p14="http://schemas.microsoft.com/office/powerpoint/2010/main" val="3616777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A6F1FD3-6C8B-4425-AD20-101C99852F7B}"/>
              </a:ext>
            </a:extLst>
          </p:cNvPr>
          <p:cNvSpPr>
            <a:spLocks noGrp="1"/>
          </p:cNvSpPr>
          <p:nvPr>
            <p:ph idx="1"/>
          </p:nvPr>
        </p:nvSpPr>
        <p:spPr>
          <a:xfrm>
            <a:off x="254100" y="1050131"/>
            <a:ext cx="11436350" cy="4757737"/>
          </a:xfrm>
        </p:spPr>
        <p:txBody>
          <a:bodyPr/>
          <a:lstStyle/>
          <a:p>
            <a:pPr>
              <a:defRPr/>
            </a:pPr>
            <a:r>
              <a:rPr lang="zh-CN" altLang="en-US" dirty="0"/>
              <a:t>获取生鲜类商品和一般商品的每天销售金额，因为两种销售金额的天数不一致，因此这里我们需要两个子图描绘两种商品的销售金额状况。</a:t>
            </a:r>
            <a:endParaRPr kumimoji="1" lang="en-US" altLang="zh-CN" dirty="0"/>
          </a:p>
          <a:p>
            <a:pPr marL="0" indent="0">
              <a:buNone/>
              <a:defRPr/>
            </a:pPr>
            <a:endParaRPr kumimoji="1" lang="en-US" altLang="zh-CN" dirty="0"/>
          </a:p>
        </p:txBody>
      </p:sp>
      <p:sp>
        <p:nvSpPr>
          <p:cNvPr id="19458" name="标题 2">
            <a:extLst>
              <a:ext uri="{FF2B5EF4-FFF2-40B4-BE49-F238E27FC236}">
                <a16:creationId xmlns:a16="http://schemas.microsoft.com/office/drawing/2014/main" id="{1A72AF90-907C-4CF0-8747-A510CCBC970F}"/>
              </a:ext>
            </a:extLst>
          </p:cNvPr>
          <p:cNvSpPr>
            <a:spLocks noGrp="1" noChangeArrowheads="1"/>
          </p:cNvSpPr>
          <p:nvPr>
            <p:ph type="title"/>
          </p:nvPr>
        </p:nvSpPr>
        <p:spPr>
          <a:xfrm>
            <a:off x="255588" y="358775"/>
            <a:ext cx="10972800" cy="528638"/>
          </a:xfrm>
        </p:spPr>
        <p:txBody>
          <a:bodyPr/>
          <a:lstStyle/>
          <a:p>
            <a:r>
              <a:rPr lang="zh-CN" altLang="en-US" dirty="0"/>
              <a:t>绘制生鲜类商品和一般商品每天销售金额的折线图</a:t>
            </a:r>
          </a:p>
        </p:txBody>
      </p:sp>
      <p:pic>
        <p:nvPicPr>
          <p:cNvPr id="7" name="图片 6">
            <a:extLst>
              <a:ext uri="{FF2B5EF4-FFF2-40B4-BE49-F238E27FC236}">
                <a16:creationId xmlns:a16="http://schemas.microsoft.com/office/drawing/2014/main" id="{160BA43B-4B3B-4EA2-8132-51083801549D}"/>
              </a:ext>
            </a:extLst>
          </p:cNvPr>
          <p:cNvPicPr>
            <a:picLocks noChangeAspect="1"/>
          </p:cNvPicPr>
          <p:nvPr/>
        </p:nvPicPr>
        <p:blipFill>
          <a:blip r:embed="rId2"/>
          <a:stretch>
            <a:fillRect/>
          </a:stretch>
        </p:blipFill>
        <p:spPr>
          <a:xfrm>
            <a:off x="184566" y="2009990"/>
            <a:ext cx="6074191" cy="3960596"/>
          </a:xfrm>
          <a:prstGeom prst="rect">
            <a:avLst/>
          </a:prstGeom>
          <a:noFill/>
          <a:ln>
            <a:noFill/>
          </a:ln>
        </p:spPr>
      </p:pic>
      <p:pic>
        <p:nvPicPr>
          <p:cNvPr id="8" name="图片 7">
            <a:extLst>
              <a:ext uri="{FF2B5EF4-FFF2-40B4-BE49-F238E27FC236}">
                <a16:creationId xmlns:a16="http://schemas.microsoft.com/office/drawing/2014/main" id="{923F2E82-D346-411B-8AD2-D45215DEA2A2}"/>
              </a:ext>
            </a:extLst>
          </p:cNvPr>
          <p:cNvPicPr>
            <a:picLocks noChangeAspect="1"/>
          </p:cNvPicPr>
          <p:nvPr/>
        </p:nvPicPr>
        <p:blipFill>
          <a:blip r:embed="rId3"/>
          <a:stretch>
            <a:fillRect/>
          </a:stretch>
        </p:blipFill>
        <p:spPr>
          <a:xfrm>
            <a:off x="6328291" y="2009989"/>
            <a:ext cx="5268595" cy="3960595"/>
          </a:xfrm>
          <a:prstGeom prst="rect">
            <a:avLst/>
          </a:prstGeom>
          <a:noFill/>
          <a:ln>
            <a:noFill/>
          </a:ln>
        </p:spPr>
      </p:pic>
    </p:spTree>
    <p:extLst>
      <p:ext uri="{BB962C8B-B14F-4D97-AF65-F5344CB8AC3E}">
        <p14:creationId xmlns:p14="http://schemas.microsoft.com/office/powerpoint/2010/main" val="2306086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A6F1FD3-6C8B-4425-AD20-101C99852F7B}"/>
              </a:ext>
            </a:extLst>
          </p:cNvPr>
          <p:cNvSpPr>
            <a:spLocks noGrp="1"/>
          </p:cNvSpPr>
          <p:nvPr>
            <p:ph idx="1"/>
          </p:nvPr>
        </p:nvSpPr>
        <p:spPr>
          <a:xfrm>
            <a:off x="377825" y="1128929"/>
            <a:ext cx="11436350" cy="4757737"/>
          </a:xfrm>
        </p:spPr>
        <p:txBody>
          <a:bodyPr/>
          <a:lstStyle/>
          <a:p>
            <a:pPr>
              <a:defRPr/>
            </a:pPr>
            <a:r>
              <a:rPr lang="zh-CN" altLang="en-US" dirty="0"/>
              <a:t>查看个大类商品的销售金额的比值，可以更直观的比对出哪一大类的商品销售的更受欢迎。</a:t>
            </a:r>
          </a:p>
          <a:p>
            <a:pPr fontAlgn="ctr"/>
            <a:r>
              <a:rPr lang="zh-CN" altLang="en-US" dirty="0"/>
              <a:t>首先先一样需要读取数据，同时给数据加上月份的属性，然后再对商品类型，月份进行组合，对销售金额进行统计。</a:t>
            </a:r>
          </a:p>
          <a:p>
            <a:pPr marL="0" indent="0">
              <a:buNone/>
              <a:defRPr/>
            </a:pPr>
            <a:endParaRPr kumimoji="1" lang="en-US" altLang="zh-CN" dirty="0"/>
          </a:p>
        </p:txBody>
      </p:sp>
      <p:sp>
        <p:nvSpPr>
          <p:cNvPr id="19458" name="标题 2">
            <a:extLst>
              <a:ext uri="{FF2B5EF4-FFF2-40B4-BE49-F238E27FC236}">
                <a16:creationId xmlns:a16="http://schemas.microsoft.com/office/drawing/2014/main" id="{1A72AF90-907C-4CF0-8747-A510CCBC970F}"/>
              </a:ext>
            </a:extLst>
          </p:cNvPr>
          <p:cNvSpPr>
            <a:spLocks noGrp="1" noChangeArrowheads="1"/>
          </p:cNvSpPr>
          <p:nvPr>
            <p:ph type="title"/>
          </p:nvPr>
        </p:nvSpPr>
        <p:spPr>
          <a:xfrm>
            <a:off x="255588" y="358775"/>
            <a:ext cx="10972800" cy="528638"/>
          </a:xfrm>
        </p:spPr>
        <p:txBody>
          <a:bodyPr/>
          <a:lstStyle/>
          <a:p>
            <a:r>
              <a:rPr lang="zh-CN" altLang="en-US" dirty="0"/>
              <a:t>月绘制各大类商品销售金额的占比饼图</a:t>
            </a:r>
          </a:p>
        </p:txBody>
      </p:sp>
    </p:spTree>
    <p:extLst>
      <p:ext uri="{BB962C8B-B14F-4D97-AF65-F5344CB8AC3E}">
        <p14:creationId xmlns:p14="http://schemas.microsoft.com/office/powerpoint/2010/main" val="271869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2">
            <a:extLst>
              <a:ext uri="{FF2B5EF4-FFF2-40B4-BE49-F238E27FC236}">
                <a16:creationId xmlns:a16="http://schemas.microsoft.com/office/drawing/2014/main" id="{1A72AF90-907C-4CF0-8747-A510CCBC970F}"/>
              </a:ext>
            </a:extLst>
          </p:cNvPr>
          <p:cNvSpPr>
            <a:spLocks noGrp="1" noChangeArrowheads="1"/>
          </p:cNvSpPr>
          <p:nvPr>
            <p:ph type="title"/>
          </p:nvPr>
        </p:nvSpPr>
        <p:spPr>
          <a:xfrm>
            <a:off x="255588" y="358775"/>
            <a:ext cx="10972800" cy="528638"/>
          </a:xfrm>
        </p:spPr>
        <p:txBody>
          <a:bodyPr/>
          <a:lstStyle/>
          <a:p>
            <a:r>
              <a:rPr lang="zh-CN" altLang="en-US" dirty="0"/>
              <a:t>月绘制各大类商品销售金额的占比饼图</a:t>
            </a:r>
          </a:p>
        </p:txBody>
      </p:sp>
      <p:pic>
        <p:nvPicPr>
          <p:cNvPr id="9" name="图片 8">
            <a:extLst>
              <a:ext uri="{FF2B5EF4-FFF2-40B4-BE49-F238E27FC236}">
                <a16:creationId xmlns:a16="http://schemas.microsoft.com/office/drawing/2014/main" id="{DEC66765-BE4E-4B33-97C8-414647D053FB}"/>
              </a:ext>
            </a:extLst>
          </p:cNvPr>
          <p:cNvPicPr>
            <a:picLocks noChangeAspect="1"/>
          </p:cNvPicPr>
          <p:nvPr/>
        </p:nvPicPr>
        <p:blipFill>
          <a:blip r:embed="rId2"/>
          <a:stretch>
            <a:fillRect/>
          </a:stretch>
        </p:blipFill>
        <p:spPr>
          <a:xfrm>
            <a:off x="3420618" y="1201420"/>
            <a:ext cx="5350763" cy="5297805"/>
          </a:xfrm>
          <a:prstGeom prst="rect">
            <a:avLst/>
          </a:prstGeom>
          <a:noFill/>
          <a:ln>
            <a:noFill/>
          </a:ln>
        </p:spPr>
      </p:pic>
    </p:spTree>
    <p:extLst>
      <p:ext uri="{BB962C8B-B14F-4D97-AF65-F5344CB8AC3E}">
        <p14:creationId xmlns:p14="http://schemas.microsoft.com/office/powerpoint/2010/main" val="3478552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A6F1FD3-6C8B-4425-AD20-101C99852F7B}"/>
              </a:ext>
            </a:extLst>
          </p:cNvPr>
          <p:cNvSpPr>
            <a:spLocks noGrp="1"/>
          </p:cNvSpPr>
          <p:nvPr>
            <p:ph idx="1"/>
          </p:nvPr>
        </p:nvSpPr>
        <p:spPr>
          <a:xfrm>
            <a:off x="377825" y="1128929"/>
            <a:ext cx="11436350" cy="4757737"/>
          </a:xfrm>
        </p:spPr>
        <p:txBody>
          <a:bodyPr/>
          <a:lstStyle/>
          <a:p>
            <a:pPr>
              <a:defRPr/>
            </a:pPr>
            <a:r>
              <a:rPr lang="zh-CN" altLang="en-US" dirty="0"/>
              <a:t>对促销和非促销进行分析，同时需要看出其两者间的发展趋势。</a:t>
            </a:r>
          </a:p>
          <a:p>
            <a:pPr fontAlgn="ctr"/>
            <a:r>
              <a:rPr lang="zh-CN" altLang="en-US" dirty="0"/>
              <a:t>我们需要算出促销和非促销的周环比</a:t>
            </a:r>
          </a:p>
          <a:p>
            <a:pPr fontAlgn="ctr"/>
            <a:r>
              <a:rPr lang="zh-CN" altLang="en-US" dirty="0"/>
              <a:t>周环比公式为：周环比增长率</a:t>
            </a:r>
            <a:r>
              <a:rPr lang="en-US" altLang="zh-CN" dirty="0"/>
              <a:t>=</a:t>
            </a:r>
            <a:r>
              <a:rPr lang="zh-CN" altLang="en-US" dirty="0"/>
              <a:t>（本周数</a:t>
            </a:r>
            <a:r>
              <a:rPr lang="en-US" altLang="zh-CN" dirty="0"/>
              <a:t>-</a:t>
            </a:r>
            <a:r>
              <a:rPr lang="zh-CN" altLang="en-US" dirty="0"/>
              <a:t>上周数）</a:t>
            </a:r>
            <a:r>
              <a:rPr lang="en-US" altLang="zh-CN" dirty="0"/>
              <a:t>/</a:t>
            </a:r>
            <a:r>
              <a:rPr lang="zh-CN" altLang="en-US" dirty="0"/>
              <a:t>上周数</a:t>
            </a:r>
            <a:r>
              <a:rPr lang="en-US" altLang="zh-CN" dirty="0"/>
              <a:t>×100%</a:t>
            </a:r>
            <a:r>
              <a:rPr lang="zh-CN" altLang="en-US" dirty="0"/>
              <a:t>。</a:t>
            </a:r>
          </a:p>
          <a:p>
            <a:pPr marL="0" indent="0" fontAlgn="ctr">
              <a:buNone/>
            </a:pPr>
            <a:endParaRPr lang="zh-CN" altLang="en-US" dirty="0"/>
          </a:p>
          <a:p>
            <a:pPr marL="0" indent="0">
              <a:buNone/>
              <a:defRPr/>
            </a:pPr>
            <a:endParaRPr kumimoji="1" lang="en-US" altLang="zh-CN" dirty="0"/>
          </a:p>
        </p:txBody>
      </p:sp>
      <p:sp>
        <p:nvSpPr>
          <p:cNvPr id="19458" name="标题 2">
            <a:extLst>
              <a:ext uri="{FF2B5EF4-FFF2-40B4-BE49-F238E27FC236}">
                <a16:creationId xmlns:a16="http://schemas.microsoft.com/office/drawing/2014/main" id="{1A72AF90-907C-4CF0-8747-A510CCBC970F}"/>
              </a:ext>
            </a:extLst>
          </p:cNvPr>
          <p:cNvSpPr>
            <a:spLocks noGrp="1" noChangeArrowheads="1"/>
          </p:cNvSpPr>
          <p:nvPr>
            <p:ph type="title"/>
          </p:nvPr>
        </p:nvSpPr>
        <p:spPr>
          <a:xfrm>
            <a:off x="255588" y="358775"/>
            <a:ext cx="10972800" cy="528638"/>
          </a:xfrm>
        </p:spPr>
        <p:txBody>
          <a:bodyPr/>
          <a:lstStyle/>
          <a:p>
            <a:r>
              <a:rPr lang="zh-CN" altLang="en-US" dirty="0"/>
              <a:t>绘制促销商品和非促销商品销售金额的周环比增长率柱状图</a:t>
            </a:r>
          </a:p>
        </p:txBody>
      </p:sp>
      <p:pic>
        <p:nvPicPr>
          <p:cNvPr id="4" name="图片 3">
            <a:extLst>
              <a:ext uri="{FF2B5EF4-FFF2-40B4-BE49-F238E27FC236}">
                <a16:creationId xmlns:a16="http://schemas.microsoft.com/office/drawing/2014/main" id="{07A0B560-D213-41C2-B202-068413D991FD}"/>
              </a:ext>
            </a:extLst>
          </p:cNvPr>
          <p:cNvPicPr>
            <a:picLocks noChangeAspect="1"/>
          </p:cNvPicPr>
          <p:nvPr/>
        </p:nvPicPr>
        <p:blipFill>
          <a:blip r:embed="rId2"/>
          <a:stretch>
            <a:fillRect/>
          </a:stretch>
        </p:blipFill>
        <p:spPr>
          <a:xfrm>
            <a:off x="3435657" y="2787096"/>
            <a:ext cx="4829206" cy="3341086"/>
          </a:xfrm>
          <a:prstGeom prst="rect">
            <a:avLst/>
          </a:prstGeom>
          <a:noFill/>
          <a:ln>
            <a:noFill/>
          </a:ln>
        </p:spPr>
      </p:pic>
    </p:spTree>
    <p:extLst>
      <p:ext uri="{BB962C8B-B14F-4D97-AF65-F5344CB8AC3E}">
        <p14:creationId xmlns:p14="http://schemas.microsoft.com/office/powerpoint/2010/main" val="1153703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A6F1FD3-6C8B-4425-AD20-101C99852F7B}"/>
              </a:ext>
            </a:extLst>
          </p:cNvPr>
          <p:cNvSpPr>
            <a:spLocks noGrp="1"/>
          </p:cNvSpPr>
          <p:nvPr>
            <p:ph idx="1"/>
          </p:nvPr>
        </p:nvSpPr>
        <p:spPr>
          <a:xfrm>
            <a:off x="377825" y="1128929"/>
            <a:ext cx="11436350" cy="5156461"/>
          </a:xfrm>
        </p:spPr>
        <p:txBody>
          <a:bodyPr/>
          <a:lstStyle/>
          <a:p>
            <a:pPr>
              <a:defRPr/>
            </a:pPr>
            <a:r>
              <a:rPr lang="zh-CN" altLang="en-US" dirty="0"/>
              <a:t>为统计消费前十的顾客画出图像我们可以看出在此消费最大或将近比较大的数目是多少。</a:t>
            </a:r>
          </a:p>
          <a:p>
            <a:pPr>
              <a:defRPr/>
            </a:pPr>
            <a:r>
              <a:rPr lang="zh-CN" altLang="en-US" dirty="0"/>
              <a:t>首先我们需要对顾客编号进行分组，然后对销售金额进行统计。</a:t>
            </a:r>
          </a:p>
          <a:p>
            <a:pPr fontAlgn="ctr"/>
            <a:r>
              <a:rPr lang="zh-CN" altLang="en-US" dirty="0"/>
              <a:t>最后再按照销售金额进行排序得到最终想要的结果。</a:t>
            </a:r>
          </a:p>
          <a:p>
            <a:pPr marL="0" indent="0" fontAlgn="ctr">
              <a:buNone/>
            </a:pPr>
            <a:endParaRPr lang="zh-CN" altLang="en-US" dirty="0"/>
          </a:p>
          <a:p>
            <a:pPr marL="0" indent="0">
              <a:buNone/>
              <a:defRPr/>
            </a:pPr>
            <a:endParaRPr kumimoji="1" lang="en-US" altLang="zh-CN" dirty="0"/>
          </a:p>
        </p:txBody>
      </p:sp>
      <p:sp>
        <p:nvSpPr>
          <p:cNvPr id="19458" name="标题 2">
            <a:extLst>
              <a:ext uri="{FF2B5EF4-FFF2-40B4-BE49-F238E27FC236}">
                <a16:creationId xmlns:a16="http://schemas.microsoft.com/office/drawing/2014/main" id="{1A72AF90-907C-4CF0-8747-A510CCBC970F}"/>
              </a:ext>
            </a:extLst>
          </p:cNvPr>
          <p:cNvSpPr>
            <a:spLocks noGrp="1" noChangeArrowheads="1"/>
          </p:cNvSpPr>
          <p:nvPr>
            <p:ph type="title"/>
          </p:nvPr>
        </p:nvSpPr>
        <p:spPr>
          <a:xfrm>
            <a:off x="255588" y="358775"/>
            <a:ext cx="10972800" cy="528638"/>
          </a:xfrm>
        </p:spPr>
        <p:txBody>
          <a:bodyPr/>
          <a:lstStyle/>
          <a:p>
            <a:r>
              <a:rPr lang="zh-CN" altLang="en-US" dirty="0"/>
              <a:t>根据消费情况，分别为累计消费前 </a:t>
            </a:r>
            <a:r>
              <a:rPr lang="en-US" altLang="zh-CN" dirty="0"/>
              <a:t>10 </a:t>
            </a:r>
            <a:r>
              <a:rPr lang="zh-CN" altLang="en-US" dirty="0"/>
              <a:t>的顾客画像</a:t>
            </a:r>
          </a:p>
        </p:txBody>
      </p:sp>
      <p:pic>
        <p:nvPicPr>
          <p:cNvPr id="5" name="图片 4">
            <a:extLst>
              <a:ext uri="{FF2B5EF4-FFF2-40B4-BE49-F238E27FC236}">
                <a16:creationId xmlns:a16="http://schemas.microsoft.com/office/drawing/2014/main" id="{874CBC5E-13D0-4D4F-83FE-FFFA8FE6A4E7}"/>
              </a:ext>
            </a:extLst>
          </p:cNvPr>
          <p:cNvPicPr>
            <a:picLocks noChangeAspect="1"/>
          </p:cNvPicPr>
          <p:nvPr/>
        </p:nvPicPr>
        <p:blipFill>
          <a:blip r:embed="rId2"/>
          <a:stretch>
            <a:fillRect/>
          </a:stretch>
        </p:blipFill>
        <p:spPr>
          <a:xfrm>
            <a:off x="6272073" y="2927890"/>
            <a:ext cx="3962400" cy="3073400"/>
          </a:xfrm>
          <a:prstGeom prst="rect">
            <a:avLst/>
          </a:prstGeom>
          <a:noFill/>
          <a:ln>
            <a:noFill/>
          </a:ln>
        </p:spPr>
      </p:pic>
      <p:pic>
        <p:nvPicPr>
          <p:cNvPr id="6" name="图片 5">
            <a:extLst>
              <a:ext uri="{FF2B5EF4-FFF2-40B4-BE49-F238E27FC236}">
                <a16:creationId xmlns:a16="http://schemas.microsoft.com/office/drawing/2014/main" id="{2D982FAD-74BC-416A-9593-F4C7F8CFE960}"/>
              </a:ext>
            </a:extLst>
          </p:cNvPr>
          <p:cNvPicPr>
            <a:picLocks noChangeAspect="1"/>
          </p:cNvPicPr>
          <p:nvPr/>
        </p:nvPicPr>
        <p:blipFill>
          <a:blip r:embed="rId3"/>
          <a:stretch>
            <a:fillRect/>
          </a:stretch>
        </p:blipFill>
        <p:spPr>
          <a:xfrm>
            <a:off x="1380478" y="2927890"/>
            <a:ext cx="2874252" cy="2706734"/>
          </a:xfrm>
          <a:prstGeom prst="rect">
            <a:avLst/>
          </a:prstGeom>
          <a:noFill/>
          <a:ln>
            <a:noFill/>
          </a:ln>
        </p:spPr>
      </p:pic>
    </p:spTree>
    <p:extLst>
      <p:ext uri="{BB962C8B-B14F-4D97-AF65-F5344CB8AC3E}">
        <p14:creationId xmlns:p14="http://schemas.microsoft.com/office/powerpoint/2010/main" val="351798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FD9EC0E-3C5A-41AE-B86E-FF5E22C8DAA6}"/>
              </a:ext>
            </a:extLst>
          </p:cNvPr>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2F01F21E-F4F9-4622-BD7E-0A05B9C18352}"/>
              </a:ext>
            </a:extLst>
          </p:cNvPr>
          <p:cNvSpPr>
            <a:spLocks noChangeShapeType="1"/>
          </p:cNvSpPr>
          <p:nvPr/>
        </p:nvSpPr>
        <p:spPr bwMode="auto">
          <a:xfrm>
            <a:off x="2649538" y="19399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30C80098-DBDF-44A8-8B78-79F16B01E9A4}"/>
              </a:ext>
            </a:extLst>
          </p:cNvPr>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1ED5858A-DC05-4505-828C-344F2BE2A69A}"/>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lvl="0" algn="ctr" fontAlgn="ctr"/>
            <a:r>
              <a:rPr lang="zh-CN" altLang="en-US" sz="2400" b="1" dirty="0"/>
              <a:t>统计其他列对销售金额的影响</a:t>
            </a:r>
          </a:p>
        </p:txBody>
      </p:sp>
      <p:sp>
        <p:nvSpPr>
          <p:cNvPr id="8197" name="标题 3">
            <a:extLst>
              <a:ext uri="{FF2B5EF4-FFF2-40B4-BE49-F238E27FC236}">
                <a16:creationId xmlns:a16="http://schemas.microsoft.com/office/drawing/2014/main" id="{0CC56E7A-7656-401C-B8C3-6EED42EA6096}"/>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hlinkClick r:id="rId3" action="ppaction://hlinksldjump"/>
            <a:extLst>
              <a:ext uri="{FF2B5EF4-FFF2-40B4-BE49-F238E27FC236}">
                <a16:creationId xmlns:a16="http://schemas.microsoft.com/office/drawing/2014/main" id="{2EB060AE-3AE5-446D-843D-1BB385354C5A}"/>
              </a:ext>
            </a:extLst>
          </p:cNvPr>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lvl="0" algn="ctr" fontAlgn="ctr"/>
            <a:r>
              <a:rPr lang="zh-CN" altLang="en-US" sz="2400" b="1" dirty="0"/>
              <a:t>读取超市零销售数据并做预处理</a:t>
            </a:r>
          </a:p>
        </p:txBody>
      </p:sp>
      <p:sp>
        <p:nvSpPr>
          <p:cNvPr id="15" name="Oval 15">
            <a:extLst>
              <a:ext uri="{FF2B5EF4-FFF2-40B4-BE49-F238E27FC236}">
                <a16:creationId xmlns:a16="http://schemas.microsoft.com/office/drawing/2014/main" id="{708487C8-882A-4D2D-B078-0123C99CF92A}"/>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4" action="ppaction://hlinksldjump"/>
            <a:extLst>
              <a:ext uri="{FF2B5EF4-FFF2-40B4-BE49-F238E27FC236}">
                <a16:creationId xmlns:a16="http://schemas.microsoft.com/office/drawing/2014/main" id="{97AA76CB-3DF5-4FCB-91BA-7B3E7E6C71B6}"/>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ctr"/>
            <a:r>
              <a:rPr lang="zh-CN" altLang="en-US" sz="2400" dirty="0"/>
              <a:t>绘制商品销售金额情况图</a:t>
            </a:r>
          </a:p>
        </p:txBody>
      </p:sp>
      <p:sp>
        <p:nvSpPr>
          <p:cNvPr id="22" name="Oval 15">
            <a:extLst>
              <a:ext uri="{FF2B5EF4-FFF2-40B4-BE49-F238E27FC236}">
                <a16:creationId xmlns:a16="http://schemas.microsoft.com/office/drawing/2014/main" id="{4866ACEF-1AAB-4031-93DC-1EEEC9666956}"/>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 action="ppaction://noaction"/>
            <a:extLst>
              <a:ext uri="{FF2B5EF4-FFF2-40B4-BE49-F238E27FC236}">
                <a16:creationId xmlns:a16="http://schemas.microsoft.com/office/drawing/2014/main" id="{4AF0CB43-FA2C-4791-BC8A-40DF0E19FFC2}"/>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7C89F5DC-5C3D-4656-9CA1-4F166931D657}"/>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FD9EC0E-3C5A-41AE-B86E-FF5E22C8DAA6}"/>
              </a:ext>
            </a:extLst>
          </p:cNvPr>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2F01F21E-F4F9-4622-BD7E-0A05B9C18352}"/>
              </a:ext>
            </a:extLst>
          </p:cNvPr>
          <p:cNvSpPr>
            <a:spLocks noChangeShapeType="1"/>
          </p:cNvSpPr>
          <p:nvPr/>
        </p:nvSpPr>
        <p:spPr bwMode="auto">
          <a:xfrm>
            <a:off x="2649538" y="19399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30C80098-DBDF-44A8-8B78-79F16B01E9A4}"/>
              </a:ext>
            </a:extLst>
          </p:cNvPr>
          <p:cNvSpPr>
            <a:spLocks noChangeArrowheads="1"/>
          </p:cNvSpPr>
          <p:nvPr/>
        </p:nvSpPr>
        <p:spPr bwMode="auto">
          <a:xfrm>
            <a:off x="2923488" y="486966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23" name="AutoShape 17">
            <a:hlinkClick r:id="rId2" action="ppaction://hlinksldjump"/>
            <a:extLst>
              <a:ext uri="{FF2B5EF4-FFF2-40B4-BE49-F238E27FC236}">
                <a16:creationId xmlns:a16="http://schemas.microsoft.com/office/drawing/2014/main" id="{1ED5858A-DC05-4505-828C-344F2BE2A69A}"/>
              </a:ext>
            </a:extLst>
          </p:cNvPr>
          <p:cNvSpPr>
            <a:spLocks noChangeArrowheads="1"/>
          </p:cNvSpPr>
          <p:nvPr/>
        </p:nvSpPr>
        <p:spPr bwMode="auto">
          <a:xfrm>
            <a:off x="4012450" y="1651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ctr"/>
            <a:r>
              <a:rPr lang="zh-CN" altLang="en-US" sz="2400" b="1" dirty="0"/>
              <a:t>读取超市零销售数据并做预处理</a:t>
            </a:r>
          </a:p>
        </p:txBody>
      </p:sp>
      <p:sp>
        <p:nvSpPr>
          <p:cNvPr id="8197" name="标题 3">
            <a:extLst>
              <a:ext uri="{FF2B5EF4-FFF2-40B4-BE49-F238E27FC236}">
                <a16:creationId xmlns:a16="http://schemas.microsoft.com/office/drawing/2014/main" id="{0CC56E7A-7656-401C-B8C3-6EED42EA6096}"/>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hlinkClick r:id="rId3" action="ppaction://hlinksldjump"/>
            <a:extLst>
              <a:ext uri="{FF2B5EF4-FFF2-40B4-BE49-F238E27FC236}">
                <a16:creationId xmlns:a16="http://schemas.microsoft.com/office/drawing/2014/main" id="{2EB060AE-3AE5-446D-843D-1BB385354C5A}"/>
              </a:ext>
            </a:extLst>
          </p:cNvPr>
          <p:cNvSpPr>
            <a:spLocks noChangeArrowheads="1"/>
          </p:cNvSpPr>
          <p:nvPr/>
        </p:nvSpPr>
        <p:spPr bwMode="auto">
          <a:xfrm>
            <a:off x="4012450" y="485611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ctr"/>
            <a:r>
              <a:rPr lang="zh-CN" altLang="en-US" sz="2400" dirty="0">
                <a:latin typeface="微软雅黑" pitchFamily="34" charset="-122"/>
                <a:ea typeface="微软雅黑" pitchFamily="34" charset="-122"/>
              </a:rPr>
              <a:t>小结</a:t>
            </a:r>
          </a:p>
        </p:txBody>
      </p:sp>
      <p:sp>
        <p:nvSpPr>
          <p:cNvPr id="15" name="Oval 15">
            <a:extLst>
              <a:ext uri="{FF2B5EF4-FFF2-40B4-BE49-F238E27FC236}">
                <a16:creationId xmlns:a16="http://schemas.microsoft.com/office/drawing/2014/main" id="{708487C8-882A-4D2D-B078-0123C99CF92A}"/>
              </a:ext>
            </a:extLst>
          </p:cNvPr>
          <p:cNvSpPr>
            <a:spLocks noChangeArrowheads="1"/>
          </p:cNvSpPr>
          <p:nvPr/>
        </p:nvSpPr>
        <p:spPr bwMode="auto">
          <a:xfrm>
            <a:off x="2904947" y="171741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1</a:t>
            </a:r>
          </a:p>
        </p:txBody>
      </p:sp>
      <p:sp>
        <p:nvSpPr>
          <p:cNvPr id="21" name="AutoShape 17">
            <a:hlinkClick r:id="rId4" action="ppaction://hlinksldjump"/>
            <a:extLst>
              <a:ext uri="{FF2B5EF4-FFF2-40B4-BE49-F238E27FC236}">
                <a16:creationId xmlns:a16="http://schemas.microsoft.com/office/drawing/2014/main" id="{97AA76CB-3DF5-4FCB-91BA-7B3E7E6C71B6}"/>
              </a:ext>
            </a:extLst>
          </p:cNvPr>
          <p:cNvSpPr>
            <a:spLocks noChangeArrowheads="1"/>
          </p:cNvSpPr>
          <p:nvPr/>
        </p:nvSpPr>
        <p:spPr bwMode="auto">
          <a:xfrm>
            <a:off x="4012450" y="283122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ctr"/>
            <a:r>
              <a:rPr lang="zh-CN" altLang="en-US" sz="2400" b="1" dirty="0"/>
              <a:t>统计其他列对销售金额的影响</a:t>
            </a:r>
          </a:p>
        </p:txBody>
      </p:sp>
      <p:sp>
        <p:nvSpPr>
          <p:cNvPr id="22" name="Oval 15">
            <a:extLst>
              <a:ext uri="{FF2B5EF4-FFF2-40B4-BE49-F238E27FC236}">
                <a16:creationId xmlns:a16="http://schemas.microsoft.com/office/drawing/2014/main" id="{4866ACEF-1AAB-4031-93DC-1EEEC9666956}"/>
              </a:ext>
            </a:extLst>
          </p:cNvPr>
          <p:cNvSpPr>
            <a:spLocks noChangeArrowheads="1"/>
          </p:cNvSpPr>
          <p:nvPr/>
        </p:nvSpPr>
        <p:spPr bwMode="auto">
          <a:xfrm>
            <a:off x="2904947" y="2871421"/>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8" name="AutoShape 17">
            <a:hlinkClick r:id="" action="ppaction://noaction"/>
            <a:extLst>
              <a:ext uri="{FF2B5EF4-FFF2-40B4-BE49-F238E27FC236}">
                <a16:creationId xmlns:a16="http://schemas.microsoft.com/office/drawing/2014/main" id="{4AF0CB43-FA2C-4791-BC8A-40DF0E19FFC2}"/>
              </a:ext>
            </a:extLst>
          </p:cNvPr>
          <p:cNvSpPr>
            <a:spLocks noChangeArrowheads="1"/>
          </p:cNvSpPr>
          <p:nvPr/>
        </p:nvSpPr>
        <p:spPr bwMode="auto">
          <a:xfrm>
            <a:off x="4012450" y="384421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000" dirty="0"/>
              <a:t>绘制商品销售金额情况图</a:t>
            </a:r>
          </a:p>
        </p:txBody>
      </p:sp>
      <p:sp>
        <p:nvSpPr>
          <p:cNvPr id="29" name="Oval 15">
            <a:extLst>
              <a:ext uri="{FF2B5EF4-FFF2-40B4-BE49-F238E27FC236}">
                <a16:creationId xmlns:a16="http://schemas.microsoft.com/office/drawing/2014/main" id="{7C89F5DC-5C3D-4656-9CA1-4F166931D657}"/>
              </a:ext>
            </a:extLst>
          </p:cNvPr>
          <p:cNvSpPr>
            <a:spLocks noChangeArrowheads="1"/>
          </p:cNvSpPr>
          <p:nvPr/>
        </p:nvSpPr>
        <p:spPr bwMode="auto">
          <a:xfrm>
            <a:off x="2904947" y="3904071"/>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1441553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a:extLst>
              <a:ext uri="{FF2B5EF4-FFF2-40B4-BE49-F238E27FC236}">
                <a16:creationId xmlns:a16="http://schemas.microsoft.com/office/drawing/2014/main" id="{B2844C31-2031-4035-B92B-4AD6F3D0C4D4}"/>
              </a:ext>
            </a:extLst>
          </p:cNvPr>
          <p:cNvSpPr>
            <a:spLocks noGrp="1"/>
          </p:cNvSpPr>
          <p:nvPr>
            <p:ph idx="1"/>
          </p:nvPr>
        </p:nvSpPr>
        <p:spPr>
          <a:xfrm>
            <a:off x="423863" y="1296988"/>
            <a:ext cx="11107737" cy="4814887"/>
          </a:xfrm>
        </p:spPr>
        <p:txBody>
          <a:bodyPr/>
          <a:lstStyle/>
          <a:p>
            <a:pPr marL="0" indent="0">
              <a:buNone/>
            </a:pPr>
            <a:r>
              <a:rPr kumimoji="1" lang="zh-CN" altLang="en-US" noProof="1">
                <a:cs typeface="宋体" charset="0"/>
              </a:rPr>
              <a:t>本项目结合了商品销售数据进行分析，</a:t>
            </a:r>
            <a:r>
              <a:rPr lang="zh-CN" altLang="en-US" dirty="0"/>
              <a:t>在大类，中类，小类以及是否促销，按时间方面都有进行分析与统计，很好的分析说明了商场的销售状况。如：在促销与非促销中，显然非促销的商品销售额更大更加显著，因此我们建议超市不要搞那么多促销。</a:t>
            </a:r>
          </a:p>
          <a:p>
            <a:pPr marL="0" indent="0">
              <a:buFont typeface="Wingdings" panose="05000000000000000000" pitchFamily="2" charset="2"/>
              <a:buNone/>
            </a:pPr>
            <a:endParaRPr kumimoji="1" lang="zh-CN" altLang="en-US" noProof="1">
              <a:cs typeface="宋体" charset="0"/>
            </a:endParaRPr>
          </a:p>
        </p:txBody>
      </p:sp>
      <p:sp>
        <p:nvSpPr>
          <p:cNvPr id="2" name="标题 2">
            <a:extLst>
              <a:ext uri="{FF2B5EF4-FFF2-40B4-BE49-F238E27FC236}">
                <a16:creationId xmlns:a16="http://schemas.microsoft.com/office/drawing/2014/main" id="{2E33090E-590B-4B85-B632-7AF3643D42B8}"/>
              </a:ext>
            </a:extLst>
          </p:cNvPr>
          <p:cNvSpPr>
            <a:spLocks noGrp="1" noChangeArrowheads="1"/>
          </p:cNvSpPr>
          <p:nvPr>
            <p:ph type="title"/>
          </p:nvPr>
        </p:nvSpPr>
        <p:spPr>
          <a:xfrm>
            <a:off x="255588" y="358775"/>
            <a:ext cx="10972800" cy="528638"/>
          </a:xfrm>
        </p:spPr>
        <p:txBody>
          <a:bodyPr/>
          <a:lstStyle/>
          <a:p>
            <a:r>
              <a:rPr lang="zh-CN" altLang="en-US"/>
              <a:t>小结</a:t>
            </a:r>
          </a:p>
        </p:txBody>
      </p:sp>
      <p:pic>
        <p:nvPicPr>
          <p:cNvPr id="37891" name="Picture 2">
            <a:extLst>
              <a:ext uri="{FF2B5EF4-FFF2-40B4-BE49-F238E27FC236}">
                <a16:creationId xmlns:a16="http://schemas.microsoft.com/office/drawing/2014/main" id="{EE2B4775-F233-4790-920C-C7FF9B350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3450" y="3240088"/>
            <a:ext cx="38100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BD2FE0FD-FCE9-4D51-80B5-6A0129286146}"/>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80604020202020204" pitchFamily="34" charset="0"/>
                <a:ea typeface="宋体" pitchFamily="2" charset="-122"/>
              </a:defRPr>
            </a:lvl1pPr>
            <a:lvl2pPr marL="742950" indent="-285750" eaLnBrk="0" hangingPunct="0">
              <a:defRPr sz="900">
                <a:solidFill>
                  <a:srgbClr val="000000"/>
                </a:solidFill>
                <a:latin typeface="Arial" panose="02080604020202020204" pitchFamily="34" charset="0"/>
                <a:ea typeface="宋体" pitchFamily="2" charset="-122"/>
              </a:defRPr>
            </a:lvl2pPr>
            <a:lvl3pPr marL="1143000" indent="-228600" eaLnBrk="0" hangingPunct="0">
              <a:defRPr sz="900">
                <a:solidFill>
                  <a:srgbClr val="000000"/>
                </a:solidFill>
                <a:latin typeface="Arial" panose="02080604020202020204" pitchFamily="34" charset="0"/>
                <a:ea typeface="宋体" pitchFamily="2" charset="-122"/>
              </a:defRPr>
            </a:lvl3pPr>
            <a:lvl4pPr marL="1600200" indent="-228600" eaLnBrk="0" hangingPunct="0">
              <a:defRPr sz="900">
                <a:solidFill>
                  <a:srgbClr val="000000"/>
                </a:solidFill>
                <a:latin typeface="Arial" panose="02080604020202020204" pitchFamily="34" charset="0"/>
                <a:ea typeface="宋体" pitchFamily="2" charset="-122"/>
              </a:defRPr>
            </a:lvl4pPr>
            <a:lvl5pPr marL="2057400" indent="-228600" eaLnBrk="0" hangingPunct="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eaLnBrk="1" fontAlgn="auto" hangingPunct="1">
              <a:spcBef>
                <a:spcPts val="0"/>
              </a:spcBef>
              <a:spcAft>
                <a:spcPts val="0"/>
              </a:spcAft>
              <a:defRPr/>
            </a:pPr>
            <a:endParaRPr lang="zh-CN" altLang="en-US" sz="950"/>
          </a:p>
        </p:txBody>
      </p:sp>
      <p:sp>
        <p:nvSpPr>
          <p:cNvPr id="10246" name="Rectangle 6">
            <a:extLst>
              <a:ext uri="{FF2B5EF4-FFF2-40B4-BE49-F238E27FC236}">
                <a16:creationId xmlns:a16="http://schemas.microsoft.com/office/drawing/2014/main" id="{C35E8D78-1EA1-441D-BC02-1217E3DE851A}"/>
              </a:ext>
            </a:extLst>
          </p:cNvPr>
          <p:cNvSpPr>
            <a:spLocks noChangeArrowheads="1"/>
          </p:cNvSpPr>
          <p:nvPr/>
        </p:nvSpPr>
        <p:spPr bwMode="auto">
          <a:xfrm>
            <a:off x="1524000" y="-392113"/>
            <a:ext cx="184150" cy="385763"/>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fontAlgn="auto">
              <a:spcBef>
                <a:spcPts val="0"/>
              </a:spcBef>
              <a:spcAft>
                <a:spcPts val="0"/>
              </a:spcAft>
              <a:defRPr/>
            </a:pPr>
            <a:endParaRPr lang="zh-CN" altLang="en-US" sz="1905">
              <a:latin typeface="Arial" panose="0208060402020202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a:extLst>
              <a:ext uri="{FF2B5EF4-FFF2-40B4-BE49-F238E27FC236}">
                <a16:creationId xmlns:a16="http://schemas.microsoft.com/office/drawing/2014/main" id="{586A7127-8AB1-4A74-9EBA-0FE50C6C119C}"/>
              </a:ext>
            </a:extLst>
          </p:cNvPr>
          <p:cNvSpPr>
            <a:spLocks noGrp="1" noChangeArrowheads="1"/>
          </p:cNvSpPr>
          <p:nvPr>
            <p:ph type="title"/>
          </p:nvPr>
        </p:nvSpPr>
        <p:spPr>
          <a:xfrm>
            <a:off x="255588" y="358775"/>
            <a:ext cx="10972800" cy="528638"/>
          </a:xfrm>
        </p:spPr>
        <p:txBody>
          <a:bodyPr/>
          <a:lstStyle/>
          <a:p>
            <a:r>
              <a:rPr lang="zh-CN" altLang="en-US" dirty="0"/>
              <a:t>分析超市销售数据背景</a:t>
            </a:r>
          </a:p>
        </p:txBody>
      </p:sp>
      <p:sp>
        <p:nvSpPr>
          <p:cNvPr id="3" name="内容占位符 2">
            <a:extLst>
              <a:ext uri="{FF2B5EF4-FFF2-40B4-BE49-F238E27FC236}">
                <a16:creationId xmlns:a16="http://schemas.microsoft.com/office/drawing/2014/main" id="{F988F139-8F3F-4394-B02A-DBB9B34D2C95}"/>
              </a:ext>
            </a:extLst>
          </p:cNvPr>
          <p:cNvSpPr>
            <a:spLocks noGrp="1"/>
          </p:cNvSpPr>
          <p:nvPr>
            <p:ph idx="1"/>
          </p:nvPr>
        </p:nvSpPr>
        <p:spPr>
          <a:xfrm>
            <a:off x="255588" y="1528930"/>
            <a:ext cx="11107737" cy="3235575"/>
          </a:xfrm>
        </p:spPr>
        <p:txBody>
          <a:bodyPr/>
          <a:lstStyle/>
          <a:p>
            <a:pPr marL="0" indent="0">
              <a:buNone/>
              <a:defRPr/>
            </a:pPr>
            <a:r>
              <a:rPr lang="zh-CN" altLang="en-US" dirty="0"/>
              <a:t>近年来，随着新零售业的快速发展，消费者购买商品时有了更多的对比和选择，导致超市行业的竞争日益激烈，利润空间不断压缩。超市的经营管理产生了大量数据，对这些数据进行分析，可以提升超市的竞争力，为超市的运营及经营策略调整提供重要依据。</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a:extLst>
              <a:ext uri="{FF2B5EF4-FFF2-40B4-BE49-F238E27FC236}">
                <a16:creationId xmlns:a16="http://schemas.microsoft.com/office/drawing/2014/main" id="{67CA6BDA-5B5A-42A9-954E-4554AEDD0515}"/>
              </a:ext>
            </a:extLst>
          </p:cNvPr>
          <p:cNvSpPr>
            <a:spLocks noGrp="1"/>
          </p:cNvSpPr>
          <p:nvPr>
            <p:ph idx="1"/>
          </p:nvPr>
        </p:nvSpPr>
        <p:spPr>
          <a:xfrm>
            <a:off x="330200" y="1817688"/>
            <a:ext cx="4322763" cy="4338637"/>
          </a:xfrm>
        </p:spPr>
        <p:txBody>
          <a:bodyPr/>
          <a:lstStyle/>
          <a:p>
            <a:pPr marL="361950" indent="-361950"/>
            <a:r>
              <a:rPr kumimoji="1" lang="zh-CN" altLang="en-US" noProof="1">
                <a:cs typeface="宋体" charset="0"/>
              </a:rPr>
              <a:t>根据所给的附件数据进行分析，由于数据并不完善，一次需要做进一步处理。</a:t>
            </a:r>
            <a:endParaRPr kumimoji="1" lang="en-US" altLang="zh-CN" noProof="1">
              <a:cs typeface="宋体" charset="0"/>
            </a:endParaRPr>
          </a:p>
          <a:p>
            <a:pPr marL="361950" indent="-361950"/>
            <a:r>
              <a:rPr kumimoji="1" lang="zh-CN" altLang="en-US" noProof="1">
                <a:cs typeface="宋体" charset="0"/>
              </a:rPr>
              <a:t>读取到数据后数据展示大概为右图所示。</a:t>
            </a:r>
          </a:p>
          <a:p>
            <a:pPr marL="361950" indent="-361950"/>
            <a:endParaRPr kumimoji="1" lang="zh-CN" altLang="en-US" noProof="1">
              <a:cs typeface="宋体" charset="0"/>
            </a:endParaRPr>
          </a:p>
        </p:txBody>
      </p:sp>
      <p:sp>
        <p:nvSpPr>
          <p:cNvPr id="2" name="标题 1">
            <a:extLst>
              <a:ext uri="{FF2B5EF4-FFF2-40B4-BE49-F238E27FC236}">
                <a16:creationId xmlns:a16="http://schemas.microsoft.com/office/drawing/2014/main" id="{81DD446E-6FD0-4B3A-AEBC-016D78D6FF91}"/>
              </a:ext>
            </a:extLst>
          </p:cNvPr>
          <p:cNvSpPr>
            <a:spLocks noGrp="1" noChangeArrowheads="1"/>
          </p:cNvSpPr>
          <p:nvPr>
            <p:ph type="title"/>
          </p:nvPr>
        </p:nvSpPr>
        <p:spPr>
          <a:xfrm>
            <a:off x="255588" y="358775"/>
            <a:ext cx="10972800" cy="528638"/>
          </a:xfrm>
        </p:spPr>
        <p:txBody>
          <a:bodyPr/>
          <a:lstStyle/>
          <a:p>
            <a:r>
              <a:rPr lang="zh-CN" altLang="en-US" dirty="0"/>
              <a:t>超市销售数据</a:t>
            </a:r>
          </a:p>
        </p:txBody>
      </p:sp>
      <p:sp>
        <p:nvSpPr>
          <p:cNvPr id="11267" name="内容占位符 3">
            <a:extLst>
              <a:ext uri="{FF2B5EF4-FFF2-40B4-BE49-F238E27FC236}">
                <a16:creationId xmlns:a16="http://schemas.microsoft.com/office/drawing/2014/main" id="{5202AE2C-85CA-4A72-81B8-5DF7885FA058}"/>
              </a:ext>
            </a:extLst>
          </p:cNvPr>
          <p:cNvSpPr>
            <a:spLocks noGrp="1" noChangeArrowheads="1"/>
          </p:cNvSpPr>
          <p:nvPr>
            <p:ph idx="10"/>
          </p:nvPr>
        </p:nvSpPr>
        <p:spPr>
          <a:xfrm>
            <a:off x="423863" y="1138238"/>
            <a:ext cx="11107737" cy="427037"/>
          </a:xfrm>
        </p:spPr>
        <p:txBody>
          <a:bodyPr/>
          <a:lstStyle/>
          <a:p>
            <a:r>
              <a:rPr lang="zh-CN" altLang="en-US" b="1" dirty="0"/>
              <a:t>超市销售数据</a:t>
            </a:r>
            <a:r>
              <a:rPr altLang="zh-CN" b="1" dirty="0"/>
              <a:t>特征说明</a:t>
            </a:r>
            <a:endParaRPr b="1" dirty="0"/>
          </a:p>
        </p:txBody>
      </p:sp>
      <p:graphicFrame>
        <p:nvGraphicFramePr>
          <p:cNvPr id="6" name="表格 5">
            <a:extLst>
              <a:ext uri="{FF2B5EF4-FFF2-40B4-BE49-F238E27FC236}">
                <a16:creationId xmlns:a16="http://schemas.microsoft.com/office/drawing/2014/main" id="{C69A3BF2-4A8B-44EF-93C1-703EE8694FA6}"/>
              </a:ext>
            </a:extLst>
          </p:cNvPr>
          <p:cNvGraphicFramePr>
            <a:graphicFrameLocks noGrp="1"/>
          </p:cNvGraphicFramePr>
          <p:nvPr>
            <p:extLst>
              <p:ext uri="{D42A27DB-BD31-4B8C-83A1-F6EECF244321}">
                <p14:modId xmlns:p14="http://schemas.microsoft.com/office/powerpoint/2010/main" val="1803522735"/>
              </p:ext>
            </p:extLst>
          </p:nvPr>
        </p:nvGraphicFramePr>
        <p:xfrm>
          <a:off x="4840288" y="1860550"/>
          <a:ext cx="6550026" cy="4319590"/>
        </p:xfrm>
        <a:graphic>
          <a:graphicData uri="http://schemas.openxmlformats.org/drawingml/2006/table">
            <a:tbl>
              <a:tblPr>
                <a:tableStyleId>{5C22544A-7EE6-4342-B048-85BDC9FD1C3A}</a:tableStyleId>
              </a:tblPr>
              <a:tblGrid>
                <a:gridCol w="1591192">
                  <a:extLst>
                    <a:ext uri="{9D8B030D-6E8A-4147-A177-3AD203B41FA5}">
                      <a16:colId xmlns:a16="http://schemas.microsoft.com/office/drawing/2014/main" val="20000"/>
                    </a:ext>
                  </a:extLst>
                </a:gridCol>
                <a:gridCol w="2479417">
                  <a:extLst>
                    <a:ext uri="{9D8B030D-6E8A-4147-A177-3AD203B41FA5}">
                      <a16:colId xmlns:a16="http://schemas.microsoft.com/office/drawing/2014/main" val="20001"/>
                    </a:ext>
                  </a:extLst>
                </a:gridCol>
                <a:gridCol w="2479417">
                  <a:extLst>
                    <a:ext uri="{9D8B030D-6E8A-4147-A177-3AD203B41FA5}">
                      <a16:colId xmlns:a16="http://schemas.microsoft.com/office/drawing/2014/main" val="20002"/>
                    </a:ext>
                  </a:extLst>
                </a:gridCol>
              </a:tblGrid>
              <a:tr h="431959">
                <a:tc>
                  <a:txBody>
                    <a:bodyPr/>
                    <a:lstStyle/>
                    <a:p>
                      <a:pPr algn="ctr">
                        <a:lnSpc>
                          <a:spcPct val="115000"/>
                        </a:lnSpc>
                        <a:spcAft>
                          <a:spcPts val="0"/>
                        </a:spcAft>
                      </a:pPr>
                      <a:r>
                        <a:rPr lang="en-US" sz="1800" b="1" kern="0" dirty="0">
                          <a:solidFill>
                            <a:schemeClr val="bg1"/>
                          </a:solidFill>
                          <a:effectLst/>
                          <a:latin typeface="微软雅黑" pitchFamily="34" charset="-122"/>
                          <a:ea typeface="微软雅黑" pitchFamily="34" charset="-122"/>
                        </a:rPr>
                        <a:t> </a:t>
                      </a:r>
                      <a:endParaRPr lang="zh-CN" sz="1800" b="1" kern="100" dirty="0">
                        <a:solidFill>
                          <a:schemeClr val="bg1"/>
                        </a:solidFill>
                        <a:effectLst/>
                        <a:latin typeface="微软雅黑" pitchFamily="34" charset="-122"/>
                        <a:ea typeface="微软雅黑" pitchFamily="34" charset="-122"/>
                        <a:cs typeface="Times New Roman"/>
                      </a:endParaRPr>
                    </a:p>
                  </a:txBody>
                  <a:tcPr marL="27428" marR="27428" marT="0" marB="0" anchor="ctr">
                    <a:solidFill>
                      <a:schemeClr val="accent1"/>
                    </a:solidFill>
                  </a:tcPr>
                </a:tc>
                <a:tc>
                  <a:txBody>
                    <a:bodyPr/>
                    <a:lstStyle/>
                    <a:p>
                      <a:pPr algn="ctr">
                        <a:lnSpc>
                          <a:spcPct val="115000"/>
                        </a:lnSpc>
                        <a:spcAft>
                          <a:spcPts val="0"/>
                        </a:spcAft>
                      </a:pPr>
                      <a:r>
                        <a:rPr lang="zh-CN" sz="1800" b="1" kern="0" dirty="0">
                          <a:solidFill>
                            <a:schemeClr val="bg1"/>
                          </a:solidFill>
                          <a:effectLst/>
                          <a:latin typeface="微软雅黑" pitchFamily="34" charset="-122"/>
                          <a:ea typeface="微软雅黑" pitchFamily="34" charset="-122"/>
                        </a:rPr>
                        <a:t>特征名称</a:t>
                      </a:r>
                      <a:endParaRPr lang="zh-CN" sz="1800" b="1" kern="100" dirty="0">
                        <a:solidFill>
                          <a:schemeClr val="bg1"/>
                        </a:solidFill>
                        <a:effectLst/>
                        <a:latin typeface="微软雅黑" pitchFamily="34" charset="-122"/>
                        <a:ea typeface="微软雅黑" pitchFamily="34" charset="-122"/>
                        <a:cs typeface="Times New Roman"/>
                      </a:endParaRPr>
                    </a:p>
                  </a:txBody>
                  <a:tcPr marL="27428" marR="27428" marT="0" marB="0" anchor="ctr">
                    <a:solidFill>
                      <a:schemeClr val="accent1"/>
                    </a:solidFill>
                  </a:tcPr>
                </a:tc>
                <a:tc>
                  <a:txBody>
                    <a:bodyPr/>
                    <a:lstStyle/>
                    <a:p>
                      <a:pPr algn="ctr">
                        <a:lnSpc>
                          <a:spcPct val="115000"/>
                        </a:lnSpc>
                        <a:spcAft>
                          <a:spcPts val="0"/>
                        </a:spcAft>
                      </a:pPr>
                      <a:r>
                        <a:rPr lang="zh-CN" sz="1800" b="1" kern="0" dirty="0">
                          <a:solidFill>
                            <a:schemeClr val="bg1"/>
                          </a:solidFill>
                          <a:effectLst/>
                          <a:latin typeface="微软雅黑" pitchFamily="34" charset="-122"/>
                          <a:ea typeface="微软雅黑" pitchFamily="34" charset="-122"/>
                        </a:rPr>
                        <a:t>特征说明</a:t>
                      </a:r>
                      <a:endParaRPr lang="zh-CN" sz="1800" b="1" kern="100" dirty="0">
                        <a:solidFill>
                          <a:schemeClr val="bg1"/>
                        </a:solidFill>
                        <a:effectLst/>
                        <a:latin typeface="微软雅黑" pitchFamily="34" charset="-122"/>
                        <a:ea typeface="微软雅黑" pitchFamily="34" charset="-122"/>
                        <a:cs typeface="Times New Roman"/>
                      </a:endParaRPr>
                    </a:p>
                  </a:txBody>
                  <a:tcPr marL="27428" marR="27428" marT="0" marB="0" anchor="ctr">
                    <a:solidFill>
                      <a:schemeClr val="accent1"/>
                    </a:solidFill>
                  </a:tcPr>
                </a:tc>
                <a:extLst>
                  <a:ext uri="{0D108BD9-81ED-4DB2-BD59-A6C34878D82A}">
                    <a16:rowId xmlns:a16="http://schemas.microsoft.com/office/drawing/2014/main" val="10000"/>
                  </a:ext>
                </a:extLst>
              </a:tr>
              <a:tr h="431959">
                <a:tc rowSpan="9">
                  <a:txBody>
                    <a:bodyPr/>
                    <a:lstStyle/>
                    <a:p>
                      <a:pPr algn="ctr">
                        <a:lnSpc>
                          <a:spcPct val="115000"/>
                        </a:lnSpc>
                        <a:spcAft>
                          <a:spcPts val="0"/>
                        </a:spcAft>
                      </a:pPr>
                      <a:r>
                        <a:rPr lang="zh-CN" altLang="en-US" sz="1800" kern="0" dirty="0">
                          <a:solidFill>
                            <a:schemeClr val="bg1"/>
                          </a:solidFill>
                          <a:effectLst/>
                          <a:latin typeface="微软雅黑" pitchFamily="34" charset="-122"/>
                          <a:ea typeface="微软雅黑" pitchFamily="34" charset="-122"/>
                        </a:rPr>
                        <a:t>销售</a:t>
                      </a:r>
                      <a:r>
                        <a:rPr lang="zh-CN" sz="1800" kern="0" dirty="0">
                          <a:solidFill>
                            <a:schemeClr val="bg1"/>
                          </a:solidFill>
                          <a:effectLst/>
                          <a:latin typeface="微软雅黑" pitchFamily="34" charset="-122"/>
                          <a:ea typeface="微软雅黑" pitchFamily="34" charset="-122"/>
                        </a:rPr>
                        <a:t>基本信息</a:t>
                      </a:r>
                      <a:endParaRPr lang="zh-CN" sz="1800" kern="100" dirty="0">
                        <a:solidFill>
                          <a:schemeClr val="bg1"/>
                        </a:solidFill>
                        <a:effectLst/>
                        <a:latin typeface="微软雅黑" pitchFamily="34" charset="-122"/>
                        <a:ea typeface="微软雅黑" pitchFamily="34" charset="-122"/>
                        <a:cs typeface="Times New Roman"/>
                      </a:endParaRPr>
                    </a:p>
                  </a:txBody>
                  <a:tcPr marL="27428" marR="27428" marT="0" marB="0" anchor="ctr">
                    <a:solidFill>
                      <a:schemeClr val="accent1"/>
                    </a:solidFill>
                  </a:tcP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rPr>
                        <a:t>顾客编号</a:t>
                      </a:r>
                      <a:endParaRPr 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rPr>
                        <a:t>每位顾客的编号</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1"/>
                  </a:ext>
                </a:extLst>
              </a:tr>
              <a:tr h="431959">
                <a:tc vMerge="1">
                  <a:txBody>
                    <a:bodyPr/>
                    <a:lstStyle/>
                    <a:p>
                      <a:endParaRPr lang="zh-CN"/>
                    </a:p>
                  </a:txBody>
                  <a:tcP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rPr>
                        <a:t>大类编码</a:t>
                      </a:r>
                      <a:endParaRPr 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altLang="en-US" sz="1800" kern="100" dirty="0">
                          <a:effectLst/>
                          <a:latin typeface="微软雅黑" pitchFamily="34" charset="-122"/>
                          <a:ea typeface="微软雅黑" pitchFamily="34" charset="-122"/>
                          <a:cs typeface="Times New Roman"/>
                        </a:rPr>
                        <a:t>商品所属大类的编号</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2"/>
                  </a:ext>
                </a:extLst>
              </a:tr>
              <a:tr h="431959">
                <a:tc vMerge="1">
                  <a:txBody>
                    <a:bodyPr/>
                    <a:lstStyle/>
                    <a:p>
                      <a:endParaRPr lang="zh-CN"/>
                    </a:p>
                  </a:txBody>
                  <a:tcP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rPr>
                        <a:t>大类名称</a:t>
                      </a:r>
                      <a:endParaRPr 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altLang="en-US" sz="1800" kern="100" dirty="0">
                          <a:effectLst/>
                          <a:latin typeface="微软雅黑" pitchFamily="34" charset="-122"/>
                          <a:ea typeface="微软雅黑" pitchFamily="34" charset="-122"/>
                          <a:cs typeface="Times New Roman"/>
                        </a:rPr>
                        <a:t>商品所属大类的名称</a:t>
                      </a:r>
                      <a:endParaRPr lang="zh-CN" alt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3"/>
                  </a:ext>
                </a:extLst>
              </a:tr>
              <a:tr h="431959">
                <a:tc vMerge="1">
                  <a:txBody>
                    <a:bodyPr/>
                    <a:lstStyle/>
                    <a:p>
                      <a:endParaRPr lang="zh-CN"/>
                    </a:p>
                  </a:txBody>
                  <a:tcP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rPr>
                        <a:t>中类编码</a:t>
                      </a:r>
                      <a:endParaRPr 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rPr>
                        <a:t>商品所属中类的编号</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4"/>
                  </a:ext>
                </a:extLst>
              </a:tr>
              <a:tr h="431959">
                <a:tc vMerge="1">
                  <a:txBody>
                    <a:bodyPr/>
                    <a:lstStyle/>
                    <a:p>
                      <a:endParaRPr lang="zh-CN"/>
                    </a:p>
                  </a:txBody>
                  <a:tcP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cs typeface="Times New Roman"/>
                        </a:rPr>
                        <a:t>中类名称</a:t>
                      </a:r>
                      <a:endParaRPr 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rPr>
                        <a:t>商品所属中类的名称</a:t>
                      </a:r>
                      <a:endParaRPr lang="zh-CN" alt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5"/>
                  </a:ext>
                </a:extLst>
              </a:tr>
              <a:tr h="431959">
                <a:tc vMerge="1">
                  <a:txBody>
                    <a:bodyPr/>
                    <a:lstStyle/>
                    <a:p>
                      <a:endParaRPr lang="zh-CN"/>
                    </a:p>
                  </a:txBody>
                  <a:tcP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rPr>
                        <a:t>小类编码</a:t>
                      </a:r>
                      <a:endParaRPr lang="zh-CN" alt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cs typeface="Times New Roman"/>
                        </a:rPr>
                        <a:t>商品具体编号</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6"/>
                  </a:ext>
                </a:extLst>
              </a:tr>
              <a:tr h="431959">
                <a:tc vMerge="1">
                  <a:txBody>
                    <a:bodyPr/>
                    <a:lstStyle/>
                    <a:p>
                      <a:endParaRPr lang="zh-CN"/>
                    </a:p>
                  </a:txBody>
                  <a:tcP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cs typeface="Times New Roman"/>
                        </a:rPr>
                        <a:t>小类名称</a:t>
                      </a:r>
                      <a:endParaRPr lang="zh-CN" alt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cs typeface="Times New Roman"/>
                        </a:rPr>
                        <a:t>商品名称</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7"/>
                  </a:ext>
                </a:extLst>
              </a:tr>
              <a:tr h="431959">
                <a:tc vMerge="1">
                  <a:txBody>
                    <a:bodyPr/>
                    <a:lstStyle/>
                    <a:p>
                      <a:endParaRPr lang="zh-CN"/>
                    </a:p>
                  </a:txBody>
                  <a:tcPr/>
                </a:tc>
                <a:tc>
                  <a:txBody>
                    <a:bodyPr/>
                    <a:lstStyle/>
                    <a:p>
                      <a:pPr algn="ctr">
                        <a:lnSpc>
                          <a:spcPct val="115000"/>
                        </a:lnSpc>
                        <a:spcAft>
                          <a:spcPts val="0"/>
                        </a:spcAft>
                      </a:pPr>
                      <a:r>
                        <a:rPr lang="zh-CN" altLang="en-US" sz="1800" kern="100" dirty="0">
                          <a:effectLst/>
                          <a:latin typeface="微软雅黑" pitchFamily="34" charset="-122"/>
                          <a:ea typeface="微软雅黑" pitchFamily="34" charset="-122"/>
                          <a:cs typeface="Times New Roman"/>
                        </a:rPr>
                        <a:t>销售日期</a:t>
                      </a:r>
                      <a:endParaRPr 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cs typeface="Times New Roman"/>
                        </a:rPr>
                        <a:t>商品销售的日期</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8"/>
                  </a:ext>
                </a:extLst>
              </a:tr>
              <a:tr h="431959">
                <a:tc vMerge="1">
                  <a:txBody>
                    <a:bodyPr/>
                    <a:lstStyle/>
                    <a:p>
                      <a:endParaRPr lang="zh-CN"/>
                    </a:p>
                  </a:txBody>
                  <a:tcP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rPr>
                        <a:t>销售月份</a:t>
                      </a:r>
                      <a:endParaRPr 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rPr>
                        <a:t>商品销售</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a:extLst>
              <a:ext uri="{FF2B5EF4-FFF2-40B4-BE49-F238E27FC236}">
                <a16:creationId xmlns:a16="http://schemas.microsoft.com/office/drawing/2014/main" id="{571C1163-B7D3-480F-B8F6-53673CF748CC}"/>
              </a:ext>
            </a:extLst>
          </p:cNvPr>
          <p:cNvSpPr>
            <a:spLocks noGrp="1" noChangeArrowheads="1"/>
          </p:cNvSpPr>
          <p:nvPr>
            <p:ph type="title"/>
          </p:nvPr>
        </p:nvSpPr>
        <p:spPr>
          <a:xfrm>
            <a:off x="255588" y="358775"/>
            <a:ext cx="10972800" cy="528638"/>
          </a:xfrm>
        </p:spPr>
        <p:txBody>
          <a:bodyPr/>
          <a:lstStyle/>
          <a:p>
            <a:r>
              <a:rPr lang="zh-CN" altLang="en-US"/>
              <a:t>航空公司客户数据说明</a:t>
            </a:r>
          </a:p>
        </p:txBody>
      </p:sp>
      <p:sp>
        <p:nvSpPr>
          <p:cNvPr id="12350" name="TextBox 2">
            <a:extLst>
              <a:ext uri="{FF2B5EF4-FFF2-40B4-BE49-F238E27FC236}">
                <a16:creationId xmlns:a16="http://schemas.microsoft.com/office/drawing/2014/main" id="{C3D5EFDC-0275-42AF-AF32-C89281587412}"/>
              </a:ext>
            </a:extLst>
          </p:cNvPr>
          <p:cNvSpPr txBox="1">
            <a:spLocks noChangeArrowheads="1"/>
          </p:cNvSpPr>
          <p:nvPr/>
        </p:nvSpPr>
        <p:spPr bwMode="auto">
          <a:xfrm>
            <a:off x="10574338" y="989013"/>
            <a:ext cx="781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续表</a:t>
            </a:r>
          </a:p>
        </p:txBody>
      </p:sp>
      <p:graphicFrame>
        <p:nvGraphicFramePr>
          <p:cNvPr id="8" name="表格 7">
            <a:extLst>
              <a:ext uri="{FF2B5EF4-FFF2-40B4-BE49-F238E27FC236}">
                <a16:creationId xmlns:a16="http://schemas.microsoft.com/office/drawing/2014/main" id="{C2B8315B-64E1-4745-921F-02F55B1CD441}"/>
              </a:ext>
            </a:extLst>
          </p:cNvPr>
          <p:cNvGraphicFramePr>
            <a:graphicFrameLocks noGrp="1"/>
          </p:cNvGraphicFramePr>
          <p:nvPr>
            <p:extLst>
              <p:ext uri="{D42A27DB-BD31-4B8C-83A1-F6EECF244321}">
                <p14:modId xmlns:p14="http://schemas.microsoft.com/office/powerpoint/2010/main" val="385221188"/>
              </p:ext>
            </p:extLst>
          </p:nvPr>
        </p:nvGraphicFramePr>
        <p:xfrm>
          <a:off x="2294850" y="1896901"/>
          <a:ext cx="6550026" cy="3746693"/>
        </p:xfrm>
        <a:graphic>
          <a:graphicData uri="http://schemas.openxmlformats.org/drawingml/2006/table">
            <a:tbl>
              <a:tblPr>
                <a:tableStyleId>{5C22544A-7EE6-4342-B048-85BDC9FD1C3A}</a:tableStyleId>
              </a:tblPr>
              <a:tblGrid>
                <a:gridCol w="1591192">
                  <a:extLst>
                    <a:ext uri="{9D8B030D-6E8A-4147-A177-3AD203B41FA5}">
                      <a16:colId xmlns:a16="http://schemas.microsoft.com/office/drawing/2014/main" val="20000"/>
                    </a:ext>
                  </a:extLst>
                </a:gridCol>
                <a:gridCol w="2479417">
                  <a:extLst>
                    <a:ext uri="{9D8B030D-6E8A-4147-A177-3AD203B41FA5}">
                      <a16:colId xmlns:a16="http://schemas.microsoft.com/office/drawing/2014/main" val="20001"/>
                    </a:ext>
                  </a:extLst>
                </a:gridCol>
                <a:gridCol w="2479417">
                  <a:extLst>
                    <a:ext uri="{9D8B030D-6E8A-4147-A177-3AD203B41FA5}">
                      <a16:colId xmlns:a16="http://schemas.microsoft.com/office/drawing/2014/main" val="20002"/>
                    </a:ext>
                  </a:extLst>
                </a:gridCol>
              </a:tblGrid>
              <a:tr h="271204">
                <a:tc>
                  <a:txBody>
                    <a:bodyPr/>
                    <a:lstStyle/>
                    <a:p>
                      <a:pPr algn="ctr">
                        <a:lnSpc>
                          <a:spcPct val="115000"/>
                        </a:lnSpc>
                        <a:spcAft>
                          <a:spcPts val="0"/>
                        </a:spcAft>
                      </a:pPr>
                      <a:r>
                        <a:rPr lang="en-US" sz="1800" b="1" kern="0" dirty="0">
                          <a:solidFill>
                            <a:schemeClr val="bg1"/>
                          </a:solidFill>
                          <a:effectLst/>
                          <a:latin typeface="微软雅黑" pitchFamily="34" charset="-122"/>
                          <a:ea typeface="微软雅黑" pitchFamily="34" charset="-122"/>
                        </a:rPr>
                        <a:t> </a:t>
                      </a:r>
                      <a:endParaRPr lang="zh-CN" sz="1800" b="1" kern="100" dirty="0">
                        <a:solidFill>
                          <a:schemeClr val="bg1"/>
                        </a:solidFill>
                        <a:effectLst/>
                        <a:latin typeface="微软雅黑" pitchFamily="34" charset="-122"/>
                        <a:ea typeface="微软雅黑" pitchFamily="34" charset="-122"/>
                        <a:cs typeface="Times New Roman"/>
                      </a:endParaRPr>
                    </a:p>
                  </a:txBody>
                  <a:tcPr marL="27428" marR="27428" marT="0" marB="0" anchor="ctr">
                    <a:solidFill>
                      <a:schemeClr val="accent1"/>
                    </a:solidFill>
                  </a:tcPr>
                </a:tc>
                <a:tc>
                  <a:txBody>
                    <a:bodyPr/>
                    <a:lstStyle/>
                    <a:p>
                      <a:pPr algn="ctr">
                        <a:lnSpc>
                          <a:spcPct val="115000"/>
                        </a:lnSpc>
                        <a:spcAft>
                          <a:spcPts val="0"/>
                        </a:spcAft>
                      </a:pPr>
                      <a:r>
                        <a:rPr lang="zh-CN" sz="1800" b="1" kern="0" dirty="0">
                          <a:solidFill>
                            <a:schemeClr val="bg1"/>
                          </a:solidFill>
                          <a:effectLst/>
                          <a:latin typeface="微软雅黑" pitchFamily="34" charset="-122"/>
                          <a:ea typeface="微软雅黑" pitchFamily="34" charset="-122"/>
                        </a:rPr>
                        <a:t>特征名称</a:t>
                      </a:r>
                      <a:endParaRPr lang="zh-CN" sz="1800" b="1" kern="100" dirty="0">
                        <a:solidFill>
                          <a:schemeClr val="bg1"/>
                        </a:solidFill>
                        <a:effectLst/>
                        <a:latin typeface="微软雅黑" pitchFamily="34" charset="-122"/>
                        <a:ea typeface="微软雅黑" pitchFamily="34" charset="-122"/>
                        <a:cs typeface="Times New Roman"/>
                      </a:endParaRPr>
                    </a:p>
                  </a:txBody>
                  <a:tcPr marL="27428" marR="27428" marT="0" marB="0" anchor="ctr">
                    <a:solidFill>
                      <a:schemeClr val="accent1"/>
                    </a:solidFill>
                  </a:tcPr>
                </a:tc>
                <a:tc>
                  <a:txBody>
                    <a:bodyPr/>
                    <a:lstStyle/>
                    <a:p>
                      <a:pPr algn="ctr">
                        <a:lnSpc>
                          <a:spcPct val="115000"/>
                        </a:lnSpc>
                        <a:spcAft>
                          <a:spcPts val="0"/>
                        </a:spcAft>
                      </a:pPr>
                      <a:r>
                        <a:rPr lang="zh-CN" sz="1800" b="1" kern="0" dirty="0">
                          <a:solidFill>
                            <a:schemeClr val="bg1"/>
                          </a:solidFill>
                          <a:effectLst/>
                          <a:latin typeface="微软雅黑" pitchFamily="34" charset="-122"/>
                          <a:ea typeface="微软雅黑" pitchFamily="34" charset="-122"/>
                        </a:rPr>
                        <a:t>特征说明</a:t>
                      </a:r>
                      <a:endParaRPr lang="zh-CN" sz="1800" b="1" kern="100" dirty="0">
                        <a:solidFill>
                          <a:schemeClr val="bg1"/>
                        </a:solidFill>
                        <a:effectLst/>
                        <a:latin typeface="微软雅黑" pitchFamily="34" charset="-122"/>
                        <a:ea typeface="微软雅黑" pitchFamily="34" charset="-122"/>
                        <a:cs typeface="Times New Roman"/>
                      </a:endParaRPr>
                    </a:p>
                  </a:txBody>
                  <a:tcPr marL="27428" marR="27428" marT="0" marB="0" anchor="ctr">
                    <a:solidFill>
                      <a:schemeClr val="accent1"/>
                    </a:solidFill>
                  </a:tcPr>
                </a:tc>
                <a:extLst>
                  <a:ext uri="{0D108BD9-81ED-4DB2-BD59-A6C34878D82A}">
                    <a16:rowId xmlns:a16="http://schemas.microsoft.com/office/drawing/2014/main" val="10000"/>
                  </a:ext>
                </a:extLst>
              </a:tr>
              <a:tr h="431959">
                <a:tc rowSpan="8">
                  <a:txBody>
                    <a:bodyPr/>
                    <a:lstStyle/>
                    <a:p>
                      <a:pPr algn="ctr">
                        <a:lnSpc>
                          <a:spcPct val="115000"/>
                        </a:lnSpc>
                        <a:spcAft>
                          <a:spcPts val="0"/>
                        </a:spcAft>
                      </a:pPr>
                      <a:r>
                        <a:rPr lang="zh-CN" altLang="en-US" sz="1800" kern="0" dirty="0">
                          <a:solidFill>
                            <a:schemeClr val="bg1"/>
                          </a:solidFill>
                          <a:effectLst/>
                          <a:latin typeface="微软雅黑" pitchFamily="34" charset="-122"/>
                          <a:ea typeface="微软雅黑" pitchFamily="34" charset="-122"/>
                        </a:rPr>
                        <a:t>销售</a:t>
                      </a:r>
                      <a:r>
                        <a:rPr lang="zh-CN" sz="1800" kern="0" dirty="0">
                          <a:solidFill>
                            <a:schemeClr val="bg1"/>
                          </a:solidFill>
                          <a:effectLst/>
                          <a:latin typeface="微软雅黑" pitchFamily="34" charset="-122"/>
                          <a:ea typeface="微软雅黑" pitchFamily="34" charset="-122"/>
                        </a:rPr>
                        <a:t>基本信息</a:t>
                      </a:r>
                      <a:endParaRPr lang="zh-CN" sz="1800" kern="100" dirty="0">
                        <a:solidFill>
                          <a:schemeClr val="bg1"/>
                        </a:solidFill>
                        <a:effectLst/>
                        <a:latin typeface="微软雅黑" pitchFamily="34" charset="-122"/>
                        <a:ea typeface="微软雅黑" pitchFamily="34" charset="-122"/>
                        <a:cs typeface="Times New Roman"/>
                      </a:endParaRPr>
                    </a:p>
                  </a:txBody>
                  <a:tcPr marL="27428" marR="27428" marT="0" marB="0" anchor="ctr">
                    <a:solidFill>
                      <a:schemeClr val="accent1"/>
                    </a:solidFill>
                  </a:tcP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rPr>
                        <a:t>商品编码</a:t>
                      </a:r>
                      <a:endParaRPr 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rPr>
                        <a:t>每个商品独有的编码</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1"/>
                  </a:ext>
                </a:extLst>
              </a:tr>
              <a:tr h="431959">
                <a:tc vMerge="1">
                  <a:txBody>
                    <a:bodyPr/>
                    <a:lstStyle/>
                    <a:p>
                      <a:endParaRPr lang="zh-CN"/>
                    </a:p>
                  </a:txBody>
                  <a:tcP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rPr>
                        <a:t>规格型号</a:t>
                      </a:r>
                      <a:endParaRPr 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altLang="en-US" sz="1800" kern="100" dirty="0">
                          <a:effectLst/>
                          <a:latin typeface="微软雅黑" pitchFamily="34" charset="-122"/>
                          <a:ea typeface="微软雅黑" pitchFamily="34" charset="-122"/>
                          <a:cs typeface="Times New Roman"/>
                        </a:rPr>
                        <a:t>每个商品的编号</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2"/>
                  </a:ext>
                </a:extLst>
              </a:tr>
              <a:tr h="431959">
                <a:tc vMerge="1">
                  <a:txBody>
                    <a:bodyPr/>
                    <a:lstStyle/>
                    <a:p>
                      <a:endParaRPr lang="zh-CN"/>
                    </a:p>
                  </a:txBody>
                  <a:tcP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rPr>
                        <a:t>商品类型</a:t>
                      </a:r>
                      <a:endParaRPr 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altLang="en-US" sz="1800" kern="100" dirty="0">
                          <a:effectLst/>
                          <a:latin typeface="微软雅黑" pitchFamily="34" charset="-122"/>
                          <a:ea typeface="微软雅黑" pitchFamily="34" charset="-122"/>
                          <a:cs typeface="Times New Roman"/>
                        </a:rPr>
                        <a:t>每个商品的类型</a:t>
                      </a:r>
                      <a:endParaRPr lang="zh-CN" alt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3"/>
                  </a:ext>
                </a:extLst>
              </a:tr>
              <a:tr h="431959">
                <a:tc vMerge="1">
                  <a:txBody>
                    <a:bodyPr/>
                    <a:lstStyle/>
                    <a:p>
                      <a:endParaRPr lang="zh-CN"/>
                    </a:p>
                  </a:txBody>
                  <a:tcP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rPr>
                        <a:t>单位</a:t>
                      </a:r>
                      <a:endParaRPr 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rPr>
                        <a:t>商品单价的单位</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4"/>
                  </a:ext>
                </a:extLst>
              </a:tr>
              <a:tr h="431959">
                <a:tc vMerge="1">
                  <a:txBody>
                    <a:bodyPr/>
                    <a:lstStyle/>
                    <a:p>
                      <a:endParaRPr lang="zh-CN"/>
                    </a:p>
                  </a:txBody>
                  <a:tcP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cs typeface="Times New Roman"/>
                        </a:rPr>
                        <a:t>销售数量</a:t>
                      </a:r>
                      <a:endParaRPr 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rPr>
                        <a:t>销售的个数</a:t>
                      </a:r>
                      <a:endParaRPr lang="zh-CN" alt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5"/>
                  </a:ext>
                </a:extLst>
              </a:tr>
              <a:tr h="431959">
                <a:tc vMerge="1">
                  <a:txBody>
                    <a:bodyPr/>
                    <a:lstStyle/>
                    <a:p>
                      <a:endParaRPr lang="zh-CN"/>
                    </a:p>
                  </a:txBody>
                  <a:tcP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rPr>
                        <a:t>销售金额</a:t>
                      </a:r>
                      <a:endParaRPr lang="zh-CN" alt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cs typeface="Times New Roman"/>
                        </a:rPr>
                        <a:t>销售的金额</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6"/>
                  </a:ext>
                </a:extLst>
              </a:tr>
              <a:tr h="431959">
                <a:tc vMerge="1">
                  <a:txBody>
                    <a:bodyPr/>
                    <a:lstStyle/>
                    <a:p>
                      <a:endParaRPr lang="zh-CN"/>
                    </a:p>
                  </a:txBody>
                  <a:tcP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cs typeface="Times New Roman"/>
                        </a:rPr>
                        <a:t>商品单价</a:t>
                      </a:r>
                      <a:endParaRPr lang="zh-CN" alt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cs typeface="Times New Roman"/>
                        </a:rPr>
                        <a:t>商品单价</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7"/>
                  </a:ext>
                </a:extLst>
              </a:tr>
              <a:tr h="431959">
                <a:tc vMerge="1">
                  <a:txBody>
                    <a:bodyPr/>
                    <a:lstStyle/>
                    <a:p>
                      <a:endParaRPr lang="zh-CN"/>
                    </a:p>
                  </a:txBody>
                  <a:tcPr/>
                </a:tc>
                <a:tc>
                  <a:txBody>
                    <a:bodyPr/>
                    <a:lstStyle/>
                    <a:p>
                      <a:pPr algn="ctr">
                        <a:lnSpc>
                          <a:spcPct val="115000"/>
                        </a:lnSpc>
                        <a:spcAft>
                          <a:spcPts val="0"/>
                        </a:spcAft>
                      </a:pPr>
                      <a:r>
                        <a:rPr lang="zh-CN" altLang="en-US" sz="1800" kern="100" dirty="0">
                          <a:effectLst/>
                          <a:latin typeface="微软雅黑" pitchFamily="34" charset="-122"/>
                          <a:ea typeface="微软雅黑" pitchFamily="34" charset="-122"/>
                          <a:cs typeface="Times New Roman"/>
                        </a:rPr>
                        <a:t>是否促销</a:t>
                      </a:r>
                      <a:endParaRPr 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cs typeface="Times New Roman"/>
                        </a:rPr>
                        <a:t>是否促销</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38C28E-B406-4A06-86A6-A9CA1360AA75}"/>
              </a:ext>
            </a:extLst>
          </p:cNvPr>
          <p:cNvSpPr>
            <a:spLocks noGrp="1"/>
          </p:cNvSpPr>
          <p:nvPr>
            <p:ph idx="1"/>
          </p:nvPr>
        </p:nvSpPr>
        <p:spPr>
          <a:xfrm>
            <a:off x="423863" y="1817688"/>
            <a:ext cx="11107737" cy="4338637"/>
          </a:xfrm>
        </p:spPr>
        <p:txBody>
          <a:bodyPr/>
          <a:lstStyle/>
          <a:p>
            <a:pPr>
              <a:defRPr/>
            </a:pPr>
            <a:r>
              <a:rPr kumimoji="1" lang="zh-CN" altLang="en-US" dirty="0"/>
              <a:t>去掉一些重复作用的列，例如：</a:t>
            </a:r>
            <a:r>
              <a:rPr kumimoji="1" lang="en-US" altLang="zh-CN" dirty="0"/>
              <a:t>'</a:t>
            </a:r>
            <a:r>
              <a:rPr kumimoji="1" lang="zh-CN" altLang="en-US" dirty="0"/>
              <a:t>大类名称</a:t>
            </a:r>
            <a:r>
              <a:rPr kumimoji="1" lang="en-US" altLang="zh-CN" dirty="0"/>
              <a:t>','</a:t>
            </a:r>
            <a:r>
              <a:rPr kumimoji="1" lang="zh-CN" altLang="en-US" dirty="0"/>
              <a:t>中类名称</a:t>
            </a:r>
            <a:r>
              <a:rPr kumimoji="1" lang="en-US" altLang="zh-CN" dirty="0"/>
              <a:t>','</a:t>
            </a:r>
            <a:r>
              <a:rPr kumimoji="1" lang="zh-CN" altLang="en-US" dirty="0"/>
              <a:t>小类名称</a:t>
            </a:r>
            <a:r>
              <a:rPr kumimoji="1" lang="en-US" altLang="zh-CN" dirty="0"/>
              <a:t>','</a:t>
            </a:r>
            <a:r>
              <a:rPr kumimoji="1" lang="zh-CN" altLang="en-US" dirty="0"/>
              <a:t>单位</a:t>
            </a:r>
            <a:r>
              <a:rPr kumimoji="1" lang="en-US" altLang="zh-CN" dirty="0"/>
              <a:t>','</a:t>
            </a:r>
            <a:r>
              <a:rPr kumimoji="1" lang="zh-CN" altLang="en-US" dirty="0"/>
              <a:t>销售月份</a:t>
            </a:r>
            <a:r>
              <a:rPr kumimoji="1" lang="en-US" altLang="zh-CN" dirty="0"/>
              <a:t>'</a:t>
            </a:r>
            <a:r>
              <a:rPr kumimoji="1" lang="zh-CN" altLang="en-US" dirty="0"/>
              <a:t>。</a:t>
            </a:r>
          </a:p>
          <a:p>
            <a:pPr>
              <a:defRPr/>
            </a:pPr>
            <a:r>
              <a:rPr kumimoji="1" lang="zh-CN" altLang="en-US" dirty="0"/>
              <a:t>格式化日期，删除有异常的日期。</a:t>
            </a:r>
          </a:p>
          <a:p>
            <a:pPr marL="0" indent="0">
              <a:buFont typeface="Wingdings" panose="05000000000000000000" pitchFamily="2" charset="2"/>
              <a:buNone/>
              <a:defRPr/>
            </a:pPr>
            <a:r>
              <a:rPr kumimoji="1" lang="zh-CN" altLang="en-US" dirty="0"/>
              <a:t>数据预处理完成后将数据重新保存起来。</a:t>
            </a:r>
          </a:p>
        </p:txBody>
      </p:sp>
      <p:sp>
        <p:nvSpPr>
          <p:cNvPr id="15362" name="标题 2">
            <a:extLst>
              <a:ext uri="{FF2B5EF4-FFF2-40B4-BE49-F238E27FC236}">
                <a16:creationId xmlns:a16="http://schemas.microsoft.com/office/drawing/2014/main" id="{34EBA3B6-E6A3-4819-B759-BEF6B1E2D61A}"/>
              </a:ext>
            </a:extLst>
          </p:cNvPr>
          <p:cNvSpPr>
            <a:spLocks noGrp="1" noChangeArrowheads="1"/>
          </p:cNvSpPr>
          <p:nvPr>
            <p:ph type="title"/>
          </p:nvPr>
        </p:nvSpPr>
        <p:spPr>
          <a:xfrm>
            <a:off x="255588" y="358775"/>
            <a:ext cx="10972800" cy="528638"/>
          </a:xfrm>
        </p:spPr>
        <p:txBody>
          <a:bodyPr/>
          <a:lstStyle/>
          <a:p>
            <a:r>
              <a:rPr lang="zh-CN" altLang="en-US" dirty="0"/>
              <a:t>数据预处理</a:t>
            </a:r>
          </a:p>
        </p:txBody>
      </p:sp>
      <p:sp>
        <p:nvSpPr>
          <p:cNvPr id="15363" name="内容占位符 3">
            <a:extLst>
              <a:ext uri="{FF2B5EF4-FFF2-40B4-BE49-F238E27FC236}">
                <a16:creationId xmlns:a16="http://schemas.microsoft.com/office/drawing/2014/main" id="{727A3AE6-3BD8-47F1-ACE2-5E8B64D2C1AC}"/>
              </a:ext>
            </a:extLst>
          </p:cNvPr>
          <p:cNvSpPr>
            <a:spLocks noGrp="1" noChangeArrowheads="1"/>
          </p:cNvSpPr>
          <p:nvPr>
            <p:ph idx="10"/>
          </p:nvPr>
        </p:nvSpPr>
        <p:spPr>
          <a:xfrm>
            <a:off x="423863" y="1138238"/>
            <a:ext cx="11107737" cy="427037"/>
          </a:xfrm>
        </p:spPr>
        <p:txBody>
          <a:bodyPr/>
          <a:lstStyle/>
          <a:p>
            <a:r>
              <a:rPr lang="zh-CN" altLang="en-US" sz="1800" dirty="0"/>
              <a:t>对数据进行预处理，显然数据框中有许多属性是冗余的</a:t>
            </a:r>
            <a:r>
              <a:rPr sz="1800" dirty="0"/>
              <a:t>。</a:t>
            </a:r>
          </a:p>
        </p:txBody>
      </p:sp>
    </p:spTree>
    <p:extLst>
      <p:ext uri="{BB962C8B-B14F-4D97-AF65-F5344CB8AC3E}">
        <p14:creationId xmlns:p14="http://schemas.microsoft.com/office/powerpoint/2010/main" val="299681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FD9EC0E-3C5A-41AE-B86E-FF5E22C8DAA6}"/>
              </a:ext>
            </a:extLst>
          </p:cNvPr>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2F01F21E-F4F9-4622-BD7E-0A05B9C18352}"/>
              </a:ext>
            </a:extLst>
          </p:cNvPr>
          <p:cNvSpPr>
            <a:spLocks noChangeShapeType="1"/>
          </p:cNvSpPr>
          <p:nvPr/>
        </p:nvSpPr>
        <p:spPr bwMode="auto">
          <a:xfrm>
            <a:off x="2649538" y="19399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30C80098-DBDF-44A8-8B78-79F16B01E9A4}"/>
              </a:ext>
            </a:extLst>
          </p:cNvPr>
          <p:cNvSpPr>
            <a:spLocks noChangeArrowheads="1"/>
          </p:cNvSpPr>
          <p:nvPr/>
        </p:nvSpPr>
        <p:spPr bwMode="auto">
          <a:xfrm>
            <a:off x="2923488" y="2636065"/>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3" name="AutoShape 17">
            <a:hlinkClick r:id="" action="ppaction://noaction"/>
            <a:extLst>
              <a:ext uri="{FF2B5EF4-FFF2-40B4-BE49-F238E27FC236}">
                <a16:creationId xmlns:a16="http://schemas.microsoft.com/office/drawing/2014/main" id="{1ED5858A-DC05-4505-828C-344F2BE2A69A}"/>
              </a:ext>
            </a:extLst>
          </p:cNvPr>
          <p:cNvSpPr>
            <a:spLocks noChangeArrowheads="1"/>
          </p:cNvSpPr>
          <p:nvPr/>
        </p:nvSpPr>
        <p:spPr bwMode="auto">
          <a:xfrm>
            <a:off x="4012450" y="1651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ctr"/>
            <a:r>
              <a:rPr lang="zh-CN" altLang="en-US" sz="2400" b="1" dirty="0"/>
              <a:t>读取超市零销售数据并做预处理</a:t>
            </a:r>
          </a:p>
        </p:txBody>
      </p:sp>
      <p:sp>
        <p:nvSpPr>
          <p:cNvPr id="8197" name="标题 3">
            <a:extLst>
              <a:ext uri="{FF2B5EF4-FFF2-40B4-BE49-F238E27FC236}">
                <a16:creationId xmlns:a16="http://schemas.microsoft.com/office/drawing/2014/main" id="{0CC56E7A-7656-401C-B8C3-6EED42EA6096}"/>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hlinkClick r:id="rId2" action="ppaction://hlinksldjump"/>
            <a:extLst>
              <a:ext uri="{FF2B5EF4-FFF2-40B4-BE49-F238E27FC236}">
                <a16:creationId xmlns:a16="http://schemas.microsoft.com/office/drawing/2014/main" id="{2EB060AE-3AE5-446D-843D-1BB385354C5A}"/>
              </a:ext>
            </a:extLst>
          </p:cNvPr>
          <p:cNvSpPr>
            <a:spLocks noChangeArrowheads="1"/>
          </p:cNvSpPr>
          <p:nvPr/>
        </p:nvSpPr>
        <p:spPr bwMode="auto">
          <a:xfrm>
            <a:off x="4012450" y="2590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lvl="0" algn="ctr" fontAlgn="ctr"/>
            <a:r>
              <a:rPr lang="zh-CN" altLang="en-US" sz="2400" b="1" dirty="0"/>
              <a:t>统计其他列对销售金额的影响</a:t>
            </a:r>
          </a:p>
        </p:txBody>
      </p:sp>
      <p:sp>
        <p:nvSpPr>
          <p:cNvPr id="15" name="Oval 15">
            <a:extLst>
              <a:ext uri="{FF2B5EF4-FFF2-40B4-BE49-F238E27FC236}">
                <a16:creationId xmlns:a16="http://schemas.microsoft.com/office/drawing/2014/main" id="{708487C8-882A-4D2D-B078-0123C99CF92A}"/>
              </a:ext>
            </a:extLst>
          </p:cNvPr>
          <p:cNvSpPr>
            <a:spLocks noChangeArrowheads="1"/>
          </p:cNvSpPr>
          <p:nvPr/>
        </p:nvSpPr>
        <p:spPr bwMode="auto">
          <a:xfrm>
            <a:off x="2904947" y="171741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1</a:t>
            </a:r>
          </a:p>
        </p:txBody>
      </p:sp>
      <p:sp>
        <p:nvSpPr>
          <p:cNvPr id="21" name="AutoShape 17">
            <a:hlinkClick r:id="rId3" action="ppaction://hlinksldjump"/>
            <a:extLst>
              <a:ext uri="{FF2B5EF4-FFF2-40B4-BE49-F238E27FC236}">
                <a16:creationId xmlns:a16="http://schemas.microsoft.com/office/drawing/2014/main" id="{97AA76CB-3DF5-4FCB-91BA-7B3E7E6C71B6}"/>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ctr"/>
            <a:r>
              <a:rPr lang="zh-CN" altLang="en-US" sz="2400" dirty="0"/>
              <a:t>绘制商品销售金额情况图</a:t>
            </a:r>
          </a:p>
        </p:txBody>
      </p:sp>
      <p:sp>
        <p:nvSpPr>
          <p:cNvPr id="22" name="Oval 15">
            <a:extLst>
              <a:ext uri="{FF2B5EF4-FFF2-40B4-BE49-F238E27FC236}">
                <a16:creationId xmlns:a16="http://schemas.microsoft.com/office/drawing/2014/main" id="{4866ACEF-1AAB-4031-93DC-1EEEC9666956}"/>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 action="ppaction://noaction"/>
            <a:extLst>
              <a:ext uri="{FF2B5EF4-FFF2-40B4-BE49-F238E27FC236}">
                <a16:creationId xmlns:a16="http://schemas.microsoft.com/office/drawing/2014/main" id="{4AF0CB43-FA2C-4791-BC8A-40DF0E19FFC2}"/>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7C89F5DC-5C3D-4656-9CA1-4F166931D657}"/>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extLst>
      <p:ext uri="{BB962C8B-B14F-4D97-AF65-F5344CB8AC3E}">
        <p14:creationId xmlns:p14="http://schemas.microsoft.com/office/powerpoint/2010/main" val="288805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38C28E-B406-4A06-86A6-A9CA1360AA75}"/>
              </a:ext>
            </a:extLst>
          </p:cNvPr>
          <p:cNvSpPr>
            <a:spLocks noGrp="1"/>
          </p:cNvSpPr>
          <p:nvPr>
            <p:ph idx="1"/>
          </p:nvPr>
        </p:nvSpPr>
        <p:spPr>
          <a:xfrm>
            <a:off x="423863" y="1817688"/>
            <a:ext cx="11107737" cy="4338637"/>
          </a:xfrm>
        </p:spPr>
        <p:txBody>
          <a:bodyPr/>
          <a:lstStyle/>
          <a:p>
            <a:pPr>
              <a:defRPr/>
            </a:pPr>
            <a:r>
              <a:rPr kumimoji="1" lang="zh-CN" altLang="en-US" dirty="0"/>
              <a:t>统计每个大类商品的销售金额。</a:t>
            </a:r>
          </a:p>
          <a:p>
            <a:pPr>
              <a:defRPr/>
            </a:pPr>
            <a:r>
              <a:rPr lang="zh-CN" altLang="en-US" dirty="0"/>
              <a:t>统计每个中类商品的促销销售金额和非促销销售金额。</a:t>
            </a:r>
          </a:p>
          <a:p>
            <a:pPr>
              <a:defRPr/>
            </a:pPr>
            <a:r>
              <a:rPr lang="zh-CN" altLang="en-US" dirty="0"/>
              <a:t>统计生鲜类产品和一般产品的每周销售金额。</a:t>
            </a:r>
            <a:endParaRPr kumimoji="1" lang="zh-CN" altLang="en-US" dirty="0"/>
          </a:p>
          <a:p>
            <a:pPr>
              <a:defRPr/>
            </a:pPr>
            <a:r>
              <a:rPr lang="zh-CN" altLang="en-US" dirty="0"/>
              <a:t>统计每位顾客每月的消费额及消费天数。</a:t>
            </a:r>
            <a:endParaRPr kumimoji="1" lang="zh-CN" altLang="en-US" dirty="0"/>
          </a:p>
          <a:p>
            <a:pPr marL="0" indent="0">
              <a:buFont typeface="Wingdings" panose="05000000000000000000" pitchFamily="2" charset="2"/>
              <a:buNone/>
              <a:defRPr/>
            </a:pPr>
            <a:r>
              <a:rPr kumimoji="1" lang="zh-CN" altLang="en-US" dirty="0"/>
              <a:t>数据预处理完成后将数据重新保存起来。</a:t>
            </a:r>
          </a:p>
        </p:txBody>
      </p:sp>
      <p:sp>
        <p:nvSpPr>
          <p:cNvPr id="15362" name="标题 2">
            <a:extLst>
              <a:ext uri="{FF2B5EF4-FFF2-40B4-BE49-F238E27FC236}">
                <a16:creationId xmlns:a16="http://schemas.microsoft.com/office/drawing/2014/main" id="{34EBA3B6-E6A3-4819-B759-BEF6B1E2D61A}"/>
              </a:ext>
            </a:extLst>
          </p:cNvPr>
          <p:cNvSpPr>
            <a:spLocks noGrp="1" noChangeArrowheads="1"/>
          </p:cNvSpPr>
          <p:nvPr>
            <p:ph type="title"/>
          </p:nvPr>
        </p:nvSpPr>
        <p:spPr>
          <a:xfrm>
            <a:off x="255588" y="358775"/>
            <a:ext cx="10972800" cy="528638"/>
          </a:xfrm>
        </p:spPr>
        <p:txBody>
          <a:bodyPr/>
          <a:lstStyle/>
          <a:p>
            <a:pPr fontAlgn="ctr"/>
            <a:r>
              <a:rPr lang="zh-CN" altLang="en-US" dirty="0"/>
              <a:t>统计其他列对销售金额的影响</a:t>
            </a:r>
          </a:p>
        </p:txBody>
      </p:sp>
      <p:sp>
        <p:nvSpPr>
          <p:cNvPr id="15363" name="内容占位符 3">
            <a:extLst>
              <a:ext uri="{FF2B5EF4-FFF2-40B4-BE49-F238E27FC236}">
                <a16:creationId xmlns:a16="http://schemas.microsoft.com/office/drawing/2014/main" id="{727A3AE6-3BD8-47F1-ACE2-5E8B64D2C1AC}"/>
              </a:ext>
            </a:extLst>
          </p:cNvPr>
          <p:cNvSpPr>
            <a:spLocks noGrp="1" noChangeArrowheads="1"/>
          </p:cNvSpPr>
          <p:nvPr>
            <p:ph idx="10"/>
          </p:nvPr>
        </p:nvSpPr>
        <p:spPr>
          <a:xfrm>
            <a:off x="423863" y="1138238"/>
            <a:ext cx="11107737" cy="427037"/>
          </a:xfrm>
        </p:spPr>
        <p:txBody>
          <a:bodyPr/>
          <a:lstStyle/>
          <a:p>
            <a:r>
              <a:rPr lang="zh-CN" altLang="en-US" sz="1800" dirty="0"/>
              <a:t>对数据的某些列进行分类组合，统计其对销售金额的影响</a:t>
            </a:r>
            <a:r>
              <a:rPr sz="1800" dirty="0"/>
              <a:t>。</a:t>
            </a:r>
          </a:p>
        </p:txBody>
      </p:sp>
    </p:spTree>
    <p:extLst>
      <p:ext uri="{BB962C8B-B14F-4D97-AF65-F5344CB8AC3E}">
        <p14:creationId xmlns:p14="http://schemas.microsoft.com/office/powerpoint/2010/main" val="493366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A367504-C379-456B-981A-A38F0C0A6F2D}"/>
              </a:ext>
            </a:extLst>
          </p:cNvPr>
          <p:cNvSpPr>
            <a:spLocks noGrp="1"/>
          </p:cNvSpPr>
          <p:nvPr>
            <p:ph idx="1"/>
          </p:nvPr>
        </p:nvSpPr>
        <p:spPr>
          <a:xfrm>
            <a:off x="423863" y="1741488"/>
            <a:ext cx="11107737" cy="4370387"/>
          </a:xfrm>
        </p:spPr>
        <p:txBody>
          <a:bodyPr/>
          <a:lstStyle/>
          <a:p>
            <a:pPr>
              <a:defRPr/>
            </a:pPr>
            <a:r>
              <a:rPr kumimoji="1" lang="zh-CN" altLang="en-US" dirty="0"/>
              <a:t>每个商品都有其属于的大类，有大类名称和大类编码，我们取其中之一即可。</a:t>
            </a:r>
            <a:endParaRPr kumimoji="1" lang="en-US" altLang="zh-CN" dirty="0"/>
          </a:p>
          <a:p>
            <a:pPr marL="360045" indent="0">
              <a:buFont typeface="Wingdings" panose="05000000000000000000" pitchFamily="2" charset="2"/>
              <a:buNone/>
              <a:defRPr/>
            </a:pPr>
            <a:r>
              <a:rPr kumimoji="1" lang="zh-CN" altLang="en-US" dirty="0"/>
              <a:t>处理方法：对大类进行分类组合，对销售金额进行统计。</a:t>
            </a:r>
          </a:p>
          <a:p>
            <a:pPr>
              <a:defRPr/>
            </a:pPr>
            <a:endParaRPr kumimoji="1" lang="zh-CN" altLang="en-US" dirty="0"/>
          </a:p>
        </p:txBody>
      </p:sp>
      <p:sp>
        <p:nvSpPr>
          <p:cNvPr id="18434" name="标题 2">
            <a:extLst>
              <a:ext uri="{FF2B5EF4-FFF2-40B4-BE49-F238E27FC236}">
                <a16:creationId xmlns:a16="http://schemas.microsoft.com/office/drawing/2014/main" id="{113D1F46-887A-48B4-AE60-E42E7C4B2FC6}"/>
              </a:ext>
            </a:extLst>
          </p:cNvPr>
          <p:cNvSpPr>
            <a:spLocks noGrp="1" noChangeArrowheads="1"/>
          </p:cNvSpPr>
          <p:nvPr>
            <p:ph type="title"/>
          </p:nvPr>
        </p:nvSpPr>
        <p:spPr>
          <a:xfrm>
            <a:off x="255588" y="358775"/>
            <a:ext cx="10972800" cy="528638"/>
          </a:xfrm>
        </p:spPr>
        <p:txBody>
          <a:bodyPr/>
          <a:lstStyle/>
          <a:p>
            <a:pPr>
              <a:defRPr/>
            </a:pPr>
            <a:r>
              <a:rPr kumimoji="1" lang="zh-CN" altLang="en-US" dirty="0"/>
              <a:t>统计每个大类商品的销售金额</a:t>
            </a:r>
          </a:p>
        </p:txBody>
      </p:sp>
      <p:sp>
        <p:nvSpPr>
          <p:cNvPr id="18435" name="内容占位符 3">
            <a:extLst>
              <a:ext uri="{FF2B5EF4-FFF2-40B4-BE49-F238E27FC236}">
                <a16:creationId xmlns:a16="http://schemas.microsoft.com/office/drawing/2014/main" id="{65D1847B-8C62-4B83-8AF6-B70445E97A29}"/>
              </a:ext>
            </a:extLst>
          </p:cNvPr>
          <p:cNvSpPr>
            <a:spLocks noGrp="1" noChangeArrowheads="1"/>
          </p:cNvSpPr>
          <p:nvPr>
            <p:ph idx="10"/>
          </p:nvPr>
        </p:nvSpPr>
        <p:spPr>
          <a:xfrm>
            <a:off x="423863" y="1138238"/>
            <a:ext cx="11107737" cy="427037"/>
          </a:xfrm>
        </p:spPr>
        <p:txBody>
          <a:bodyPr/>
          <a:lstStyle/>
          <a:p>
            <a:r>
              <a:rPr lang="zh-CN" altLang="en-US" sz="1800" dirty="0"/>
              <a:t>对于每个大类商品，我们需要进行统计，可以比较笼统地看出那些大类销售更加受欢迎</a:t>
            </a:r>
            <a:r>
              <a:rPr sz="1800" dirty="0"/>
              <a:t>。</a:t>
            </a:r>
          </a:p>
        </p:txBody>
      </p:sp>
      <p:pic>
        <p:nvPicPr>
          <p:cNvPr id="4" name="图片 3">
            <a:extLst>
              <a:ext uri="{FF2B5EF4-FFF2-40B4-BE49-F238E27FC236}">
                <a16:creationId xmlns:a16="http://schemas.microsoft.com/office/drawing/2014/main" id="{B598FBBF-00E3-4ADC-9B5A-A7F7D118A9E4}"/>
              </a:ext>
            </a:extLst>
          </p:cNvPr>
          <p:cNvPicPr>
            <a:picLocks noChangeAspect="1"/>
          </p:cNvPicPr>
          <p:nvPr/>
        </p:nvPicPr>
        <p:blipFill>
          <a:blip r:embed="rId2"/>
          <a:stretch>
            <a:fillRect/>
          </a:stretch>
        </p:blipFill>
        <p:spPr>
          <a:xfrm>
            <a:off x="4203393" y="2894120"/>
            <a:ext cx="2400300" cy="3527133"/>
          </a:xfrm>
          <a:prstGeom prst="rect">
            <a:avLst/>
          </a:prstGeom>
        </p:spPr>
      </p:pic>
    </p:spTree>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1242</Words>
  <Application>Microsoft Office PowerPoint</Application>
  <PresentationFormat>宽屏</PresentationFormat>
  <Paragraphs>138</Paragraphs>
  <Slides>22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等线</vt:lpstr>
      <vt:lpstr>仿宋</vt:lpstr>
      <vt:lpstr>微软雅黑</vt:lpstr>
      <vt:lpstr>Arial</vt:lpstr>
      <vt:lpstr>Calibri</vt:lpstr>
      <vt:lpstr>Times New Roman</vt:lpstr>
      <vt:lpstr>Wingdings</vt:lpstr>
      <vt:lpstr>2_Office 主题</vt:lpstr>
      <vt:lpstr>超市销售数据分析</vt:lpstr>
      <vt:lpstr>目录</vt:lpstr>
      <vt:lpstr>分析超市销售数据背景</vt:lpstr>
      <vt:lpstr>超市销售数据</vt:lpstr>
      <vt:lpstr>航空公司客户数据说明</vt:lpstr>
      <vt:lpstr>数据预处理</vt:lpstr>
      <vt:lpstr>目录</vt:lpstr>
      <vt:lpstr>统计其他列对销售金额的影响</vt:lpstr>
      <vt:lpstr>统计每个大类商品的销售金额</vt:lpstr>
      <vt:lpstr>统计每个中类商品的促销销售金额和非促销销售金额</vt:lpstr>
      <vt:lpstr>统计生鲜类产品和一般产品的每周销售金额</vt:lpstr>
      <vt:lpstr>统计每位顾客每月的消费额及消费天数</vt:lpstr>
      <vt:lpstr>目录</vt:lpstr>
      <vt:lpstr>绘制商品销售金额情况图</vt:lpstr>
      <vt:lpstr>绘制生鲜类商品和一般商品每天销售金额的折线图</vt:lpstr>
      <vt:lpstr>月绘制各大类商品销售金额的占比饼图</vt:lpstr>
      <vt:lpstr>月绘制各大类商品销售金额的占比饼图</vt:lpstr>
      <vt:lpstr>绘制促销商品和非促销商品销售金额的周环比增长率柱状图</vt:lpstr>
      <vt:lpstr>根据消费情况，分别为累计消费前 10 的顾客画像</vt:lpstr>
      <vt:lpstr>目录</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hhr</cp:lastModifiedBy>
  <cp:revision>308</cp:revision>
  <dcterms:created xsi:type="dcterms:W3CDTF">2017-01-10T23:44:52Z</dcterms:created>
  <dcterms:modified xsi:type="dcterms:W3CDTF">2020-07-29T03:30:52Z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