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5" r:id="rId3"/>
    <p:sldId id="382" r:id="rId4"/>
    <p:sldId id="358" r:id="rId5"/>
    <p:sldId id="361" r:id="rId6"/>
    <p:sldId id="360" r:id="rId7"/>
    <p:sldId id="378" r:id="rId8"/>
    <p:sldId id="379" r:id="rId9"/>
    <p:sldId id="381" r:id="rId10"/>
    <p:sldId id="380" r:id="rId11"/>
    <p:sldId id="362" r:id="rId12"/>
    <p:sldId id="366" r:id="rId13"/>
    <p:sldId id="363" r:id="rId14"/>
    <p:sldId id="368" r:id="rId15"/>
    <p:sldId id="376" r:id="rId16"/>
    <p:sldId id="383" r:id="rId17"/>
    <p:sldId id="369" r:id="rId18"/>
    <p:sldId id="377" r:id="rId19"/>
    <p:sldId id="370" r:id="rId20"/>
    <p:sldId id="374" r:id="rId21"/>
    <p:sldId id="375" r:id="rId22"/>
    <p:sldId id="364" r:id="rId23"/>
    <p:sldId id="349" r:id="rId24"/>
  </p:sldIdLst>
  <p:sldSz cx="10160000" cy="5715000"/>
  <p:notesSz cx="6858000" cy="9144000"/>
  <p:defaultTextStyle>
    <a:defPPr>
      <a:defRPr lang="zh-CN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BB2"/>
    <a:srgbClr val="FFA20D"/>
    <a:srgbClr val="22AA12"/>
    <a:srgbClr val="1F5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76" y="72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7377F-BD6B-8040-A082-081AEA7F9B67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1E24E-2BCD-6049-A4C9-EE81A9104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11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DBBE-FC4E-4C06-8121-5512D5980348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8B2F2-8CB5-4632-AE00-CA884C4B0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5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36" y="0"/>
            <a:ext cx="10185136" cy="571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120884" y="2934927"/>
            <a:ext cx="1915583" cy="400110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张敏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3983303"/>
            <a:ext cx="10134865" cy="1718468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67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43" y="1709870"/>
            <a:ext cx="5617068" cy="576792"/>
          </a:xfrm>
        </p:spPr>
        <p:txBody>
          <a:bodyPr/>
          <a:lstStyle>
            <a:lvl1pPr algn="ctr">
              <a:defRPr sz="3333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 userDrawn="1"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28058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160000" cy="571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4"/>
            <a:ext cx="7997031" cy="38364"/>
          </a:xfrm>
          <a:prstGeom prst="rect">
            <a:avLst/>
          </a:prstGeom>
          <a:solidFill>
            <a:srgbClr val="105BCA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FA20D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 userDrawn="1"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1451640"/>
            <a:ext cx="9253834" cy="3641026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0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48"/>
            <a:ext cx="10185560" cy="571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4" y="1514314"/>
            <a:ext cx="9253823" cy="3616434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</p:spTree>
    <p:extLst>
      <p:ext uri="{BB962C8B-B14F-4D97-AF65-F5344CB8AC3E}">
        <p14:creationId xmlns:p14="http://schemas.microsoft.com/office/powerpoint/2010/main" val="408538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57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z="7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 userDrawn="1"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936705"/>
            <a:ext cx="9003206" cy="4155963"/>
          </a:xfrm>
        </p:spPr>
        <p:txBody>
          <a:bodyPr>
            <a:noAutofit/>
          </a:bodyPr>
          <a:lstStyle>
            <a:lvl1pPr marL="226753" indent="-22675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6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9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</p:spTree>
    <p:extLst>
      <p:ext uri="{BB962C8B-B14F-4D97-AF65-F5344CB8AC3E}">
        <p14:creationId xmlns:p14="http://schemas.microsoft.com/office/powerpoint/2010/main" val="50191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867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0417"/>
            <a:ext cx="10158678" cy="180710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595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4169907" y="1289423"/>
            <a:ext cx="5901709" cy="1625685"/>
          </a:xfrm>
          <a:prstGeom prst="rect">
            <a:avLst/>
          </a:prstGeom>
        </p:spPr>
        <p:txBody>
          <a:bodyPr lIns="57150" tIns="28575" rIns="57150" bIns="28575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55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5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63" y="1872345"/>
            <a:ext cx="3914183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990" y="162719"/>
            <a:ext cx="9144000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1896" y="989542"/>
            <a:ext cx="9144000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1896" y="4456907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983A-0C6D-4BEE-9F3B-79B9667509F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2348-AB15-40A2-8854-5E6560C51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0234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60468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90702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20936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26210" indent="-22621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250">
          <a:solidFill>
            <a:schemeClr val="tx1"/>
          </a:solidFill>
          <a:latin typeface="+mn-lt"/>
          <a:ea typeface="+mn-ea"/>
          <a:cs typeface="宋体" charset="0"/>
        </a:defRPr>
      </a:lvl1pPr>
      <a:lvl2pPr marL="490783" indent="-18784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833">
          <a:solidFill>
            <a:schemeClr val="tx1"/>
          </a:solidFill>
          <a:latin typeface="+mn-lt"/>
          <a:ea typeface="+mn-ea"/>
        </a:defRPr>
      </a:lvl2pPr>
      <a:lvl3pPr marL="755356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83">
          <a:solidFill>
            <a:schemeClr val="tx1"/>
          </a:solidFill>
          <a:latin typeface="+mn-lt"/>
          <a:ea typeface="+mn-ea"/>
        </a:defRPr>
      </a:lvl3pPr>
      <a:lvl4pPr marL="1056969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50">
          <a:solidFill>
            <a:schemeClr val="tx1"/>
          </a:solidFill>
          <a:latin typeface="+mn-lt"/>
          <a:ea typeface="+mn-ea"/>
        </a:defRPr>
      </a:lvl4pPr>
      <a:lvl5pPr marL="1359904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50">
          <a:solidFill>
            <a:schemeClr val="tx1"/>
          </a:solidFill>
          <a:latin typeface="+mn-lt"/>
          <a:ea typeface="+mn-ea"/>
        </a:defRPr>
      </a:lvl5pPr>
      <a:lvl6pPr marL="166287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6pPr>
      <a:lvl7pPr marL="1965211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7pPr>
      <a:lvl8pPr marL="226755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8pPr>
      <a:lvl9pPr marL="256989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3023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6046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3pPr>
      <a:lvl4pPr marL="9070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4pPr>
      <a:lvl5pPr marL="120936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5pPr>
      <a:lvl6pPr marL="151170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8140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1163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4187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109998" y="1709870"/>
            <a:ext cx="7937358" cy="576792"/>
          </a:xfrm>
        </p:spPr>
        <p:txBody>
          <a:bodyPr/>
          <a:lstStyle/>
          <a:p>
            <a:r>
              <a:rPr lang="zh-CN" altLang="en-US" dirty="0"/>
              <a:t>大数据岗位人才招聘信息的分析与挖掘</a:t>
            </a:r>
          </a:p>
        </p:txBody>
      </p:sp>
    </p:spTree>
    <p:extLst>
      <p:ext uri="{BB962C8B-B14F-4D97-AF65-F5344CB8AC3E}">
        <p14:creationId xmlns:p14="http://schemas.microsoft.com/office/powerpoint/2010/main" val="214812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部分招聘信息无工资信息，需做单独处理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 = </a:t>
            </a:r>
            <a:r>
              <a:rPr lang="en-US" altLang="zh-CN" dirty="0" err="1"/>
              <a:t>dom.xpath</a:t>
            </a:r>
            <a:r>
              <a:rPr lang="en-US" altLang="zh-CN" dirty="0"/>
              <a:t>('//div[@class="el"]//span[@class="t4"]')                   # </a:t>
            </a:r>
            <a:r>
              <a:rPr lang="zh-CN" altLang="en-US" dirty="0"/>
              <a:t>薪资的属性值</a:t>
            </a:r>
            <a:r>
              <a:rPr lang="en-US" altLang="zh-CN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salary_ = [</a:t>
            </a:r>
            <a:r>
              <a:rPr lang="en-US" altLang="zh-CN" dirty="0" err="1"/>
              <a:t>i.text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d]   # </a:t>
            </a:r>
            <a:r>
              <a:rPr lang="zh-CN" altLang="en-US" dirty="0"/>
              <a:t>有些薪资为空，故写推导式记录下，若为空则记为</a:t>
            </a:r>
            <a:r>
              <a:rPr lang="en-US" altLang="zh-CN" dirty="0"/>
              <a:t>None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将所获得数据按页存储。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da.to_csv</a:t>
            </a:r>
            <a:r>
              <a:rPr lang="en-US" altLang="zh-CN" dirty="0"/>
              <a:t>('job_info.csv', mode='a+', encoding='</a:t>
            </a:r>
            <a:r>
              <a:rPr lang="en-US" altLang="zh-CN" dirty="0" err="1"/>
              <a:t>gbk</a:t>
            </a:r>
            <a:r>
              <a:rPr lang="en-US" altLang="zh-CN" dirty="0"/>
              <a:t>', header=None)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信息爬取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41855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cxnSp>
        <p:nvCxnSpPr>
          <p:cNvPr id="5" name="直接连接符 3"/>
          <p:cNvCxnSpPr>
            <a:cxnSpLocks/>
          </p:cNvCxnSpPr>
          <p:nvPr/>
        </p:nvCxnSpPr>
        <p:spPr>
          <a:xfrm>
            <a:off x="3141114" y="1035536"/>
            <a:ext cx="0" cy="3187059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641050" y="2475318"/>
            <a:ext cx="4842180" cy="0"/>
          </a:xfrm>
          <a:prstGeom prst="line">
            <a:avLst/>
          </a:prstGeom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2294351"/>
            <a:ext cx="3395784" cy="397364"/>
          </a:xfrm>
          <a:prstGeom prst="actionButtonBlank">
            <a:avLst/>
          </a:prstGeom>
          <a:solidFill>
            <a:srgbClr val="FFA20D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数据预处理</a:t>
            </a:r>
          </a:p>
        </p:txBody>
      </p:sp>
      <p:sp>
        <p:nvSpPr>
          <p:cNvPr id="8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2294350"/>
            <a:ext cx="377497" cy="377822"/>
          </a:xfrm>
          <a:prstGeom prst="ellipse">
            <a:avLst/>
          </a:prstGeom>
          <a:solidFill>
            <a:srgbClr val="FFA20D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Oval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1210355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1210356"/>
            <a:ext cx="3395784" cy="397362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背景与目标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2850688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2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1744423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信息爬取</a:t>
            </a:r>
          </a:p>
        </p:txBody>
      </p:sp>
      <p:sp>
        <p:nvSpPr>
          <p:cNvPr id="13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1744422"/>
            <a:ext cx="377497" cy="377822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4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126" y="2844076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招聘数据分析与可视化</a:t>
            </a:r>
          </a:p>
        </p:txBody>
      </p:sp>
      <p:sp>
        <p:nvSpPr>
          <p:cNvPr id="15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1016" y="3384077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3222" y="3377465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60125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重复值处理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岗位名成处理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工资数据处理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工作地点处理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公司类型处理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行业数据处理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工作描述数据处理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公司人数处理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266064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cxnSp>
        <p:nvCxnSpPr>
          <p:cNvPr id="5" name="直接连接符 3"/>
          <p:cNvCxnSpPr>
            <a:cxnSpLocks/>
          </p:cNvCxnSpPr>
          <p:nvPr/>
        </p:nvCxnSpPr>
        <p:spPr>
          <a:xfrm>
            <a:off x="3141114" y="1035536"/>
            <a:ext cx="0" cy="3187059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641050" y="3036791"/>
            <a:ext cx="4842180" cy="0"/>
          </a:xfrm>
          <a:prstGeom prst="line">
            <a:avLst/>
          </a:prstGeom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2294351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数据预处理</a:t>
            </a:r>
          </a:p>
        </p:txBody>
      </p:sp>
      <p:sp>
        <p:nvSpPr>
          <p:cNvPr id="8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2294350"/>
            <a:ext cx="377497" cy="377822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Oval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1210355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1210356"/>
            <a:ext cx="3395784" cy="397362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背景与目标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2850688"/>
            <a:ext cx="377497" cy="377820"/>
          </a:xfrm>
          <a:prstGeom prst="ellipse">
            <a:avLst/>
          </a:prstGeom>
          <a:solidFill>
            <a:srgbClr val="FFA20D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2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1744423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信息爬取</a:t>
            </a:r>
          </a:p>
        </p:txBody>
      </p:sp>
      <p:sp>
        <p:nvSpPr>
          <p:cNvPr id="13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1744422"/>
            <a:ext cx="377497" cy="377822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4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126" y="2844076"/>
            <a:ext cx="3395784" cy="397364"/>
          </a:xfrm>
          <a:prstGeom prst="actionButtonBlank">
            <a:avLst/>
          </a:prstGeom>
          <a:solidFill>
            <a:srgbClr val="FFA20D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招聘数据分析与可视化</a:t>
            </a:r>
          </a:p>
        </p:txBody>
      </p:sp>
      <p:sp>
        <p:nvSpPr>
          <p:cNvPr id="15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1016" y="3384077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3222" y="3377465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58186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热门岗位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招聘数据分析与可视化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岗位分布分析</a:t>
            </a:r>
          </a:p>
        </p:txBody>
      </p:sp>
    </p:spTree>
    <p:extLst>
      <p:ext uri="{BB962C8B-B14F-4D97-AF65-F5344CB8AC3E}">
        <p14:creationId xmlns:p14="http://schemas.microsoft.com/office/powerpoint/2010/main" val="399543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热门行业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招聘数据分析与可视化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行业分布分析</a:t>
            </a:r>
          </a:p>
        </p:txBody>
      </p:sp>
    </p:spTree>
    <p:extLst>
      <p:ext uri="{BB962C8B-B14F-4D97-AF65-F5344CB8AC3E}">
        <p14:creationId xmlns:p14="http://schemas.microsoft.com/office/powerpoint/2010/main" val="110037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热门公司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招聘数据分析与可视化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头部公司招聘量</a:t>
            </a:r>
          </a:p>
        </p:txBody>
      </p:sp>
    </p:spTree>
    <p:extLst>
      <p:ext uri="{BB962C8B-B14F-4D97-AF65-F5344CB8AC3E}">
        <p14:creationId xmlns:p14="http://schemas.microsoft.com/office/powerpoint/2010/main" val="141692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热门岗位薪资</a:t>
            </a:r>
            <a:endParaRPr lang="en-US" altLang="zh-CN" dirty="0"/>
          </a:p>
          <a:p>
            <a:r>
              <a:rPr lang="zh-CN" altLang="en-US" dirty="0"/>
              <a:t>热门行业薪资</a:t>
            </a:r>
            <a:endParaRPr lang="en-US" altLang="zh-CN" dirty="0"/>
          </a:p>
          <a:p>
            <a:r>
              <a:rPr lang="zh-CN" altLang="en-US" dirty="0"/>
              <a:t>不同体量企业的薪资待遇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招聘数据分析与可视化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薪资分析</a:t>
            </a:r>
          </a:p>
        </p:txBody>
      </p:sp>
    </p:spTree>
    <p:extLst>
      <p:ext uri="{BB962C8B-B14F-4D97-AF65-F5344CB8AC3E}">
        <p14:creationId xmlns:p14="http://schemas.microsoft.com/office/powerpoint/2010/main" val="270930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招聘岗位</a:t>
            </a:r>
            <a:endParaRPr lang="en-US" altLang="zh-CN" dirty="0"/>
          </a:p>
          <a:p>
            <a:r>
              <a:rPr lang="zh-CN" altLang="en-US" dirty="0"/>
              <a:t>薪资，对比其他公司薪资</a:t>
            </a:r>
            <a:endParaRPr lang="en-US" altLang="zh-CN" dirty="0"/>
          </a:p>
          <a:p>
            <a:r>
              <a:rPr lang="zh-CN" altLang="en-US" dirty="0"/>
              <a:t>任职要求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招聘数据分析与可视化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头部招聘公司分析</a:t>
            </a:r>
          </a:p>
        </p:txBody>
      </p:sp>
    </p:spTree>
    <p:extLst>
      <p:ext uri="{BB962C8B-B14F-4D97-AF65-F5344CB8AC3E}">
        <p14:creationId xmlns:p14="http://schemas.microsoft.com/office/powerpoint/2010/main" val="312302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endParaRPr lang="en-US" altLang="zh-CN" dirty="0"/>
          </a:p>
          <a:p>
            <a:r>
              <a:rPr lang="zh-CN" altLang="en-US" dirty="0"/>
              <a:t>技能点</a:t>
            </a:r>
            <a:endParaRPr lang="en-US" altLang="zh-CN" dirty="0"/>
          </a:p>
          <a:p>
            <a:r>
              <a:rPr lang="zh-CN" altLang="en-US" dirty="0"/>
              <a:t>主题模型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招聘数据分析与可视化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职业技能分析</a:t>
            </a:r>
          </a:p>
        </p:txBody>
      </p:sp>
    </p:spTree>
    <p:extLst>
      <p:ext uri="{BB962C8B-B14F-4D97-AF65-F5344CB8AC3E}">
        <p14:creationId xmlns:p14="http://schemas.microsoft.com/office/powerpoint/2010/main" val="18227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cxnSp>
        <p:nvCxnSpPr>
          <p:cNvPr id="5" name="直接连接符 3"/>
          <p:cNvCxnSpPr>
            <a:cxnSpLocks/>
          </p:cNvCxnSpPr>
          <p:nvPr/>
        </p:nvCxnSpPr>
        <p:spPr>
          <a:xfrm>
            <a:off x="3141114" y="1035536"/>
            <a:ext cx="0" cy="3187059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641050" y="1416539"/>
            <a:ext cx="4842180" cy="0"/>
          </a:xfrm>
          <a:prstGeom prst="line">
            <a:avLst/>
          </a:prstGeom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2294351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数据预处理</a:t>
            </a:r>
          </a:p>
        </p:txBody>
      </p:sp>
      <p:sp>
        <p:nvSpPr>
          <p:cNvPr id="8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2294350"/>
            <a:ext cx="377497" cy="377822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Oval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1210355"/>
            <a:ext cx="377497" cy="377820"/>
          </a:xfrm>
          <a:prstGeom prst="ellipse">
            <a:avLst/>
          </a:prstGeom>
          <a:solidFill>
            <a:srgbClr val="FB970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1210356"/>
            <a:ext cx="3395784" cy="397362"/>
          </a:xfrm>
          <a:prstGeom prst="actionButtonBlank">
            <a:avLst/>
          </a:prstGeom>
          <a:solidFill>
            <a:srgbClr val="FB970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背景与目标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2850688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2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1744423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信息爬取</a:t>
            </a:r>
          </a:p>
        </p:txBody>
      </p:sp>
      <p:sp>
        <p:nvSpPr>
          <p:cNvPr id="13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1744422"/>
            <a:ext cx="377497" cy="377822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4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126" y="2844076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招聘数据分析与可视化</a:t>
            </a:r>
          </a:p>
        </p:txBody>
      </p:sp>
      <p:sp>
        <p:nvSpPr>
          <p:cNvPr id="15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1016" y="3384077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3222" y="3377465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80428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招聘信息爬取</a:t>
            </a:r>
            <a:endParaRPr lang="en-US" altLang="zh-CN" dirty="0"/>
          </a:p>
          <a:p>
            <a:r>
              <a:rPr lang="zh-CN" altLang="en-US" dirty="0"/>
              <a:t>热门岗位分析</a:t>
            </a:r>
            <a:endParaRPr lang="en-US" altLang="zh-CN" dirty="0"/>
          </a:p>
          <a:p>
            <a:r>
              <a:rPr lang="zh-CN" altLang="en-US" dirty="0"/>
              <a:t>热门行业，行业需求趋势</a:t>
            </a:r>
            <a:endParaRPr lang="en-US" altLang="zh-CN" dirty="0"/>
          </a:p>
          <a:p>
            <a:r>
              <a:rPr lang="zh-CN" altLang="en-US" dirty="0"/>
              <a:t>薪资待遇分析    </a:t>
            </a:r>
            <a:endParaRPr lang="en-US" altLang="zh-CN" dirty="0"/>
          </a:p>
          <a:p>
            <a:r>
              <a:rPr lang="zh-CN" altLang="en-US" dirty="0"/>
              <a:t>工作要求挖掘：技能、学历、工作年限、偏好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招聘数据分析与可视化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城市分布分析</a:t>
            </a:r>
          </a:p>
        </p:txBody>
      </p:sp>
    </p:spTree>
    <p:extLst>
      <p:ext uri="{BB962C8B-B14F-4D97-AF65-F5344CB8AC3E}">
        <p14:creationId xmlns:p14="http://schemas.microsoft.com/office/powerpoint/2010/main" val="296179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不同城市的招聘量</a:t>
            </a:r>
            <a:endParaRPr lang="en-US" altLang="zh-CN" dirty="0"/>
          </a:p>
          <a:p>
            <a:r>
              <a:rPr lang="zh-CN" altLang="en-US" dirty="0"/>
              <a:t>城市薪资分布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招聘数据分析与可视化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城市分析</a:t>
            </a:r>
          </a:p>
        </p:txBody>
      </p:sp>
    </p:spTree>
    <p:extLst>
      <p:ext uri="{BB962C8B-B14F-4D97-AF65-F5344CB8AC3E}">
        <p14:creationId xmlns:p14="http://schemas.microsoft.com/office/powerpoint/2010/main" val="183216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cxnSp>
        <p:nvCxnSpPr>
          <p:cNvPr id="5" name="直接连接符 3"/>
          <p:cNvCxnSpPr>
            <a:cxnSpLocks/>
          </p:cNvCxnSpPr>
          <p:nvPr/>
        </p:nvCxnSpPr>
        <p:spPr>
          <a:xfrm>
            <a:off x="3141114" y="1035536"/>
            <a:ext cx="0" cy="3187059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641050" y="3550139"/>
            <a:ext cx="4842180" cy="0"/>
          </a:xfrm>
          <a:prstGeom prst="line">
            <a:avLst/>
          </a:prstGeom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2294351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数据预处理</a:t>
            </a:r>
          </a:p>
        </p:txBody>
      </p:sp>
      <p:sp>
        <p:nvSpPr>
          <p:cNvPr id="8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2294350"/>
            <a:ext cx="377497" cy="377822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Oval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1210355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1210356"/>
            <a:ext cx="3395784" cy="397362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背景与目标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2850688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2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1744423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信息爬取</a:t>
            </a:r>
          </a:p>
        </p:txBody>
      </p:sp>
      <p:sp>
        <p:nvSpPr>
          <p:cNvPr id="13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1744422"/>
            <a:ext cx="377497" cy="377822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4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126" y="2844076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招聘数据分析与可视化</a:t>
            </a:r>
          </a:p>
        </p:txBody>
      </p:sp>
      <p:sp>
        <p:nvSpPr>
          <p:cNvPr id="15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1016" y="3384077"/>
            <a:ext cx="377497" cy="377820"/>
          </a:xfrm>
          <a:prstGeom prst="ellipse">
            <a:avLst/>
          </a:prstGeom>
          <a:solidFill>
            <a:srgbClr val="FFA20D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3222" y="3377465"/>
            <a:ext cx="3395784" cy="397364"/>
          </a:xfrm>
          <a:prstGeom prst="actionButtonBlank">
            <a:avLst/>
          </a:prstGeom>
          <a:solidFill>
            <a:srgbClr val="FFA20D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92354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651004" y="-256014"/>
            <a:ext cx="144039" cy="17974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323" tIns="35662" rIns="71323" bIns="35662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651004" y="-317570"/>
            <a:ext cx="144039" cy="30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71323" tIns="35662" rIns="71323" bIns="35662" anchor="ctr">
            <a:spAutoFit/>
          </a:bodyPr>
          <a:lstStyle/>
          <a:p>
            <a:pPr>
              <a:defRPr/>
            </a:pPr>
            <a:endParaRPr lang="zh-CN" altLang="en-US" sz="15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60920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科技飞速发展，社会人才需求不断变化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大数据浪潮来临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学校人才培养如何与社会人才需求匹配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背景与目标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4279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爬取招聘网站全国范围内大数据、数据分析、数据挖掘、机器学习、人工智能等相关岗位的招聘信息。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分析比较不同岗位的薪资、学历要求等情况，并进行可视化呈现。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分析比较不同区域、行业对相关人才的需求情况，并进行可视化呈现。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分析比较不同岗位的知识、技能要求。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对大数据人才培养给出相关建议。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背景与目标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23723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cxnSp>
        <p:nvCxnSpPr>
          <p:cNvPr id="5" name="直接连接符 3"/>
          <p:cNvCxnSpPr>
            <a:cxnSpLocks/>
          </p:cNvCxnSpPr>
          <p:nvPr/>
        </p:nvCxnSpPr>
        <p:spPr>
          <a:xfrm>
            <a:off x="3141114" y="1035536"/>
            <a:ext cx="0" cy="3187059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641050" y="1913845"/>
            <a:ext cx="4842180" cy="0"/>
          </a:xfrm>
          <a:prstGeom prst="line">
            <a:avLst/>
          </a:prstGeom>
          <a:ln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2294351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数据预处理</a:t>
            </a:r>
          </a:p>
        </p:txBody>
      </p:sp>
      <p:sp>
        <p:nvSpPr>
          <p:cNvPr id="8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2294350"/>
            <a:ext cx="377497" cy="377822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Oval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1210355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1210356"/>
            <a:ext cx="3395784" cy="397362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背景与目标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2850688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2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370" y="1744423"/>
            <a:ext cx="3395784" cy="397364"/>
          </a:xfrm>
          <a:prstGeom prst="actionButtonBlank">
            <a:avLst/>
          </a:prstGeom>
          <a:solidFill>
            <a:srgbClr val="FFA20D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信息爬取</a:t>
            </a:r>
          </a:p>
        </p:txBody>
      </p:sp>
      <p:sp>
        <p:nvSpPr>
          <p:cNvPr id="13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4920" y="1744422"/>
            <a:ext cx="377497" cy="377822"/>
          </a:xfrm>
          <a:prstGeom prst="ellipse">
            <a:avLst/>
          </a:prstGeom>
          <a:solidFill>
            <a:srgbClr val="FFA20D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4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7126" y="2844076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招聘数据分析与可视化</a:t>
            </a:r>
          </a:p>
        </p:txBody>
      </p:sp>
      <p:sp>
        <p:nvSpPr>
          <p:cNvPr id="15" name="Oval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51016" y="3384077"/>
            <a:ext cx="377497" cy="377820"/>
          </a:xfrm>
          <a:prstGeom prst="ellipse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63222" y="3377465"/>
            <a:ext cx="3395784" cy="397364"/>
          </a:xfrm>
          <a:prstGeom prst="actionButtonBlank">
            <a:avLst/>
          </a:prstGeom>
          <a:solidFill>
            <a:srgbClr val="064BB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76285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爬取岗位：大数据、数据分析、机器学习、人工智能等相关岗位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爬取字段：公司名、岗位名、工作地址、薪资、发布时间、工作描述、公司类型、员工人数、所属行业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使用工具：</a:t>
            </a:r>
            <a:r>
              <a:rPr lang="en-US" altLang="zh-CN" dirty="0" err="1"/>
              <a:t>Python+requests+lxml+pandas+time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解析方式：</a:t>
            </a:r>
            <a:r>
              <a:rPr lang="en-US" altLang="zh-CN" dirty="0" err="1"/>
              <a:t>Xpath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信息爬取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信息爬取</a:t>
            </a:r>
          </a:p>
        </p:txBody>
      </p:sp>
    </p:spTree>
    <p:extLst>
      <p:ext uri="{BB962C8B-B14F-4D97-AF65-F5344CB8AC3E}">
        <p14:creationId xmlns:p14="http://schemas.microsoft.com/office/powerpoint/2010/main" val="113156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信息爬取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目录页信息爬取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5B23F1-13DE-418C-80B2-C359F2FA9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81"/>
          <a:stretch/>
        </p:blipFill>
        <p:spPr>
          <a:xfrm>
            <a:off x="1840012" y="1431191"/>
            <a:ext cx="5471703" cy="18184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4A02C7-C42F-4960-9416-837183BED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37"/>
          <a:stretch/>
        </p:blipFill>
        <p:spPr>
          <a:xfrm>
            <a:off x="1840012" y="3428189"/>
            <a:ext cx="5471703" cy="16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2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目录页信息</a:t>
            </a:r>
            <a:r>
              <a:rPr lang="en-US" altLang="zh-CN" dirty="0" err="1"/>
              <a:t>Xpath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岗位名：</a:t>
            </a:r>
            <a:r>
              <a:rPr lang="en-US" altLang="zh-CN" dirty="0"/>
              <a:t>//div[@class="el"]//p//span//a[@target="_blank"]/text()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公司名：</a:t>
            </a:r>
            <a:r>
              <a:rPr lang="en-US" altLang="zh-CN" dirty="0"/>
              <a:t>//div[@class="el"]//span[@class="t2"]//a[@target="_blank"]/text()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工作地址：</a:t>
            </a:r>
            <a:r>
              <a:rPr lang="en-US" altLang="zh-CN" dirty="0"/>
              <a:t>//div[@class="el"]//span[@class="t3"]/text()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工资：</a:t>
            </a:r>
            <a:r>
              <a:rPr lang="en-US" altLang="zh-CN" dirty="0"/>
              <a:t>//div[@class="el"]//span[@class="t4"]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发布时间：</a:t>
            </a:r>
            <a:r>
              <a:rPr lang="en-US" altLang="zh-CN" dirty="0"/>
              <a:t>//div[@class="el"]//span[@class="t5"]/text()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岗位链接：</a:t>
            </a:r>
            <a:r>
              <a:rPr lang="en-US" altLang="zh-CN" dirty="0"/>
              <a:t>//div[@class="el"]//p//span//a[@target="_blank"]/@</a:t>
            </a:r>
            <a:r>
              <a:rPr lang="en-US" altLang="zh-CN" dirty="0" err="1"/>
              <a:t>href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信息爬取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目录页信息爬取</a:t>
            </a:r>
          </a:p>
        </p:txBody>
      </p:sp>
    </p:spTree>
    <p:extLst>
      <p:ext uri="{BB962C8B-B14F-4D97-AF65-F5344CB8AC3E}">
        <p14:creationId xmlns:p14="http://schemas.microsoft.com/office/powerpoint/2010/main" val="271531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1CF269-87C5-4849-835A-763E6E7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岗位介绍页信息</a:t>
            </a:r>
            <a:r>
              <a:rPr lang="en-US" altLang="zh-CN" dirty="0" err="1"/>
              <a:t>Xpath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工作描述：</a:t>
            </a:r>
            <a:r>
              <a:rPr lang="en-US" altLang="zh-CN" dirty="0"/>
              <a:t>//div[@class="</a:t>
            </a:r>
            <a:r>
              <a:rPr lang="en-US" altLang="zh-CN" dirty="0" err="1"/>
              <a:t>tCompany_main</a:t>
            </a:r>
            <a:r>
              <a:rPr lang="en-US" altLang="zh-CN" dirty="0"/>
              <a:t>"]//div[@class="</a:t>
            </a:r>
            <a:r>
              <a:rPr lang="en-US" altLang="zh-CN" dirty="0" err="1"/>
              <a:t>bmsg</a:t>
            </a:r>
            <a:r>
              <a:rPr lang="en-US" altLang="zh-CN" dirty="0"/>
              <a:t> </a:t>
            </a:r>
            <a:r>
              <a:rPr lang="en-US" altLang="zh-CN" dirty="0" err="1"/>
              <a:t>job_msg</a:t>
            </a:r>
            <a:r>
              <a:rPr lang="en-US" altLang="zh-CN" dirty="0"/>
              <a:t> inbox"]//p/text()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公司类型：</a:t>
            </a:r>
            <a:r>
              <a:rPr lang="en-US" altLang="zh-CN" dirty="0"/>
              <a:t>//div[@class="</a:t>
            </a:r>
            <a:r>
              <a:rPr lang="en-US" altLang="zh-CN" dirty="0" err="1"/>
              <a:t>tCompany_sidebar</a:t>
            </a:r>
            <a:r>
              <a:rPr lang="en-US" altLang="zh-CN" dirty="0"/>
              <a:t>"]//div[@class="</a:t>
            </a:r>
            <a:r>
              <a:rPr lang="en-US" altLang="zh-CN" dirty="0" err="1"/>
              <a:t>com_tag</a:t>
            </a:r>
            <a:r>
              <a:rPr lang="en-US" altLang="zh-CN" dirty="0"/>
              <a:t>"]//p[1]/@title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公司人数：</a:t>
            </a:r>
            <a:r>
              <a:rPr lang="en-US" altLang="zh-CN" dirty="0"/>
              <a:t>//div[@class="</a:t>
            </a:r>
            <a:r>
              <a:rPr lang="en-US" altLang="zh-CN" dirty="0" err="1"/>
              <a:t>tCompany_sidebar</a:t>
            </a:r>
            <a:r>
              <a:rPr lang="en-US" altLang="zh-CN" dirty="0"/>
              <a:t>"]//div[@class="</a:t>
            </a:r>
            <a:r>
              <a:rPr lang="en-US" altLang="zh-CN" dirty="0" err="1"/>
              <a:t>com_tag</a:t>
            </a:r>
            <a:r>
              <a:rPr lang="en-US" altLang="zh-CN" dirty="0"/>
              <a:t>"]//p[2]/@title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公司行业：</a:t>
            </a:r>
            <a:r>
              <a:rPr lang="en-US" altLang="zh-CN" dirty="0"/>
              <a:t>//div[@class="</a:t>
            </a:r>
            <a:r>
              <a:rPr lang="en-US" altLang="zh-CN" dirty="0" err="1"/>
              <a:t>tCompany_sidebar</a:t>
            </a:r>
            <a:r>
              <a:rPr lang="en-US" altLang="zh-CN" dirty="0"/>
              <a:t>"]//div[@class="</a:t>
            </a:r>
            <a:r>
              <a:rPr lang="en-US" altLang="zh-CN" dirty="0" err="1"/>
              <a:t>com_tag</a:t>
            </a:r>
            <a:r>
              <a:rPr lang="en-US" altLang="zh-CN" dirty="0"/>
              <a:t>"]//p[3]/@title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33728B-81F9-4161-99BE-E6B261C5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信息爬取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3360-6392-46E5-B761-0E932A431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目录页信息爬取</a:t>
            </a:r>
          </a:p>
        </p:txBody>
      </p:sp>
    </p:spTree>
    <p:extLst>
      <p:ext uri="{BB962C8B-B14F-4D97-AF65-F5344CB8AC3E}">
        <p14:creationId xmlns:p14="http://schemas.microsoft.com/office/powerpoint/2010/main" val="1714759492"/>
      </p:ext>
    </p:extLst>
  </p:cSld>
  <p:clrMapOvr>
    <a:masterClrMapping/>
  </p:clrMapOvr>
</p:sld>
</file>

<file path=ppt/theme/theme1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11611</TotalTime>
  <Words>784</Words>
  <Application>Microsoft Office PowerPoint</Application>
  <PresentationFormat>自定义</PresentationFormat>
  <Paragraphs>147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仿宋</vt:lpstr>
      <vt:lpstr>黑体</vt:lpstr>
      <vt:lpstr>微软雅黑</vt:lpstr>
      <vt:lpstr>Arial</vt:lpstr>
      <vt:lpstr>Calibri</vt:lpstr>
      <vt:lpstr>Lucida Console</vt:lpstr>
      <vt:lpstr>Times New Roman</vt:lpstr>
      <vt:lpstr>Wingdings</vt:lpstr>
      <vt:lpstr>人邮在线师资培训PPT主题</vt:lpstr>
      <vt:lpstr>大数据岗位人才招聘信息的分析与挖掘</vt:lpstr>
      <vt:lpstr>目录</vt:lpstr>
      <vt:lpstr>背景与目标</vt:lpstr>
      <vt:lpstr>背景与目标</vt:lpstr>
      <vt:lpstr>目录</vt:lpstr>
      <vt:lpstr>信息爬取</vt:lpstr>
      <vt:lpstr>信息爬取</vt:lpstr>
      <vt:lpstr>信息爬取</vt:lpstr>
      <vt:lpstr>信息爬取</vt:lpstr>
      <vt:lpstr>信息爬取</vt:lpstr>
      <vt:lpstr>目录</vt:lpstr>
      <vt:lpstr>数据预处理</vt:lpstr>
      <vt:lpstr>目录</vt:lpstr>
      <vt:lpstr>招聘数据分析与可视化</vt:lpstr>
      <vt:lpstr>招聘数据分析与可视化</vt:lpstr>
      <vt:lpstr>招聘数据分析与可视化</vt:lpstr>
      <vt:lpstr>招聘数据分析与可视化</vt:lpstr>
      <vt:lpstr>招聘数据分析与可视化</vt:lpstr>
      <vt:lpstr>招聘数据分析与可视化</vt:lpstr>
      <vt:lpstr>招聘数据分析与可视化</vt:lpstr>
      <vt:lpstr>招聘数据分析与可视化</vt:lpstr>
      <vt:lpstr>目录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人脸考勤系统</dc:title>
  <dc:creator>HXB</dc:creator>
  <cp:lastModifiedBy>zhangmin@tipdm.com</cp:lastModifiedBy>
  <cp:revision>173</cp:revision>
  <dcterms:created xsi:type="dcterms:W3CDTF">2018-08-30T03:04:39Z</dcterms:created>
  <dcterms:modified xsi:type="dcterms:W3CDTF">2019-09-08T13:33:49Z</dcterms:modified>
</cp:coreProperties>
</file>