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53"/>
  </p:notesMasterIdLst>
  <p:sldIdLst>
    <p:sldId id="494" r:id="rId2"/>
    <p:sldId id="503" r:id="rId3"/>
    <p:sldId id="594" r:id="rId4"/>
    <p:sldId id="541" r:id="rId5"/>
    <p:sldId id="542" r:id="rId6"/>
    <p:sldId id="543" r:id="rId7"/>
    <p:sldId id="544" r:id="rId8"/>
    <p:sldId id="545" r:id="rId9"/>
    <p:sldId id="546" r:id="rId10"/>
    <p:sldId id="547" r:id="rId11"/>
    <p:sldId id="587" r:id="rId12"/>
    <p:sldId id="588" r:id="rId13"/>
    <p:sldId id="589" r:id="rId14"/>
    <p:sldId id="590" r:id="rId15"/>
    <p:sldId id="586" r:id="rId16"/>
    <p:sldId id="591" r:id="rId17"/>
    <p:sldId id="510" r:id="rId18"/>
    <p:sldId id="548" r:id="rId19"/>
    <p:sldId id="549" r:id="rId20"/>
    <p:sldId id="550" r:id="rId21"/>
    <p:sldId id="551" r:id="rId22"/>
    <p:sldId id="552" r:id="rId23"/>
    <p:sldId id="553" r:id="rId24"/>
    <p:sldId id="511" r:id="rId25"/>
    <p:sldId id="554" r:id="rId26"/>
    <p:sldId id="555" r:id="rId27"/>
    <p:sldId id="556" r:id="rId28"/>
    <p:sldId id="557" r:id="rId29"/>
    <p:sldId id="558" r:id="rId30"/>
    <p:sldId id="559" r:id="rId31"/>
    <p:sldId id="560" r:id="rId32"/>
    <p:sldId id="561" r:id="rId33"/>
    <p:sldId id="562" r:id="rId34"/>
    <p:sldId id="563" r:id="rId35"/>
    <p:sldId id="564" r:id="rId36"/>
    <p:sldId id="565" r:id="rId37"/>
    <p:sldId id="566" r:id="rId38"/>
    <p:sldId id="567" r:id="rId39"/>
    <p:sldId id="568" r:id="rId40"/>
    <p:sldId id="574" r:id="rId41"/>
    <p:sldId id="575" r:id="rId42"/>
    <p:sldId id="576" r:id="rId43"/>
    <p:sldId id="577" r:id="rId44"/>
    <p:sldId id="592" r:id="rId45"/>
    <p:sldId id="578" r:id="rId46"/>
    <p:sldId id="579" r:id="rId47"/>
    <p:sldId id="593" r:id="rId48"/>
    <p:sldId id="580" r:id="rId49"/>
    <p:sldId id="512" r:id="rId50"/>
    <p:sldId id="539" r:id="rId51"/>
    <p:sldId id="534" r:id="rId5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64" d="100"/>
          <a:sy n="64" d="100"/>
        </p:scale>
        <p:origin x="57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3A9A447-0A5C-4BD1-B536-50EDF21CEA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AB74E556-7CE6-4911-862F-56E2BBBD314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67D73F1-83E8-4E2A-B609-2093755F0240}" type="datetimeFigureOut">
              <a:rPr lang="zh-CN" altLang="en-US"/>
              <a:pPr>
                <a:defRPr/>
              </a:pPr>
              <a:t>2019/5/27</a:t>
            </a:fld>
            <a:endParaRPr lang="zh-CN" altLang="en-US"/>
          </a:p>
        </p:txBody>
      </p:sp>
      <p:sp>
        <p:nvSpPr>
          <p:cNvPr id="4" name="幻灯片图像占位符 3">
            <a:extLst>
              <a:ext uri="{FF2B5EF4-FFF2-40B4-BE49-F238E27FC236}">
                <a16:creationId xmlns:a16="http://schemas.microsoft.com/office/drawing/2014/main" id="{CE176B93-B8F4-42CB-B71C-343BA7B2BD2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423676D4-3522-4488-A922-698BA966DAE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3C22256A-A2F2-4B9B-97D2-08137C08F97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280D4DA-0A33-42A5-BCEE-14B2A9C150D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anose="02010600030101010101" pitchFamily="2" charset="-122"/>
                <a:ea typeface="等线" panose="02010600030101010101" pitchFamily="2" charset="-122"/>
              </a:defRPr>
            </a:lvl1pPr>
          </a:lstStyle>
          <a:p>
            <a:fld id="{7417B89B-3CCF-4836-A9EB-C72074E26676}"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95C8875-1584-4EB5-A694-E8FA96DCED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a:extLst>
              <a:ext uri="{FF2B5EF4-FFF2-40B4-BE49-F238E27FC236}">
                <a16:creationId xmlns:a16="http://schemas.microsoft.com/office/drawing/2014/main" id="{C3F2BD4E-65FC-4EE4-8638-0676E5AF20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765ED638-C684-4136-AB55-D09D8428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4">
            <a:extLst>
              <a:ext uri="{FF2B5EF4-FFF2-40B4-BE49-F238E27FC236}">
                <a16:creationId xmlns:a16="http://schemas.microsoft.com/office/drawing/2014/main" id="{6B331ED7-5421-493E-9FCE-6E0E9525E57C}"/>
              </a:ext>
            </a:extLst>
          </p:cNvPr>
          <p:cNvSpPr txBox="1">
            <a:spLocks/>
          </p:cNvSpPr>
          <p:nvPr/>
        </p:nvSpPr>
        <p:spPr>
          <a:xfrm>
            <a:off x="4945061" y="3530997"/>
            <a:ext cx="2298700" cy="461963"/>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dirty="0">
                <a:solidFill>
                  <a:schemeClr val="bg1"/>
                </a:solidFill>
              </a:rPr>
              <a:t>杨惠</a:t>
            </a:r>
          </a:p>
        </p:txBody>
      </p:sp>
      <p:sp>
        <p:nvSpPr>
          <p:cNvPr id="9" name="任意多边形: 形状 8">
            <a:extLst>
              <a:ext uri="{FF2B5EF4-FFF2-40B4-BE49-F238E27FC236}">
                <a16:creationId xmlns:a16="http://schemas.microsoft.com/office/drawing/2014/main" id="{D1C2481B-C9A9-4CF8-A2F5-C6DE7BFE3A26}"/>
              </a:ext>
            </a:extLst>
          </p:cNvPr>
          <p:cNvSpPr/>
          <p:nvPr/>
        </p:nvSpPr>
        <p:spPr bwMode="auto">
          <a:xfrm>
            <a:off x="-1420813" y="4779963"/>
            <a:ext cx="13582651" cy="2062162"/>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a:ex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724171" y="2051844"/>
            <a:ext cx="6740481" cy="692150"/>
          </a:xfrm>
        </p:spPr>
        <p:txBody>
          <a:bodyPr/>
          <a:lstStyle>
            <a:lvl1pPr algn="ctr">
              <a:defRPr sz="40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
        <p:nvSpPr>
          <p:cNvPr id="11" name="文本框 10">
            <a:extLst>
              <a:ext uri="{FF2B5EF4-FFF2-40B4-BE49-F238E27FC236}">
                <a16:creationId xmlns:a16="http://schemas.microsoft.com/office/drawing/2014/main" id="{08BA6221-DDD4-40B2-9818-3FC333BB59AE}"/>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F24137A8-B305-40EE-9750-F90B51DB95C7}"/>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2BB03A77-A24D-4863-8213-1383A5DECCE1}"/>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0F7B615-BD14-4DDD-B51D-F18CE36C7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BBC8CB5D-02F8-4195-B11F-F50FCD990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cxnSp>
        <p:nvCxnSpPr>
          <p:cNvPr id="20" name="直接连接符 19">
            <a:extLst>
              <a:ext uri="{FF2B5EF4-FFF2-40B4-BE49-F238E27FC236}">
                <a16:creationId xmlns:a16="http://schemas.microsoft.com/office/drawing/2014/main" id="{47468166-CB49-475A-A9B2-AAF4127E5FF5}"/>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DF4FEF09-265C-4BB9-8E41-185AF2783D74}"/>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2836366"/>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C6483C18-3F39-4180-A8C4-403315C4B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B4186AB-62A9-43F6-B5A6-C28D15BDEC58}"/>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068E5372-9767-4F9B-BF0E-0F683E5C1902}"/>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8B0536-0CF6-475A-B637-40C94749F3A1}"/>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7A53ABF0-AE1C-4005-AE28-87F676E4C151}"/>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B13C618C-0E93-4245-8820-FEDB4121DAF3}"/>
              </a:ext>
            </a:extLst>
          </p:cNvPr>
          <p:cNvSpPr>
            <a:spLocks noChangeArrowheads="1"/>
          </p:cNvSpPr>
          <p:nvPr/>
        </p:nvSpPr>
        <p:spPr bwMode="auto">
          <a:xfrm>
            <a:off x="246063" y="915988"/>
            <a:ext cx="9596437" cy="46037"/>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pic>
        <p:nvPicPr>
          <p:cNvPr id="12" name="图片 15">
            <a:extLst>
              <a:ext uri="{FF2B5EF4-FFF2-40B4-BE49-F238E27FC236}">
                <a16:creationId xmlns:a16="http://schemas.microsoft.com/office/drawing/2014/main" id="{730792E4-81E4-4B23-BAE1-85A6A4C57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6FFA5EAD-F195-4555-8183-03AFAB0233AD}"/>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A2BCFF-5F33-41F9-AB08-4AC269BB107C}"/>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id="{F893C1E2-7E9E-464E-AA5D-7A53ED39CA51}"/>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7">
            <a:extLst>
              <a:ext uri="{FF2B5EF4-FFF2-40B4-BE49-F238E27FC236}">
                <a16:creationId xmlns:a16="http://schemas.microsoft.com/office/drawing/2014/main" id="{8046B20E-2962-4EA0-A390-62F9FCEEE04E}"/>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2" y="1741968"/>
            <a:ext cx="8640000" cy="4369231"/>
          </a:xfrm>
        </p:spPr>
        <p:txBody>
          <a:bodyPr>
            <a:noAutofit/>
          </a:bodyPr>
          <a:lstStyle>
            <a:lvl1pPr marL="272117" indent="-272117">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pic>
        <p:nvPicPr>
          <p:cNvPr id="21" name="图片 20">
            <a:extLst>
              <a:ext uri="{FF2B5EF4-FFF2-40B4-BE49-F238E27FC236}">
                <a16:creationId xmlns:a16="http://schemas.microsoft.com/office/drawing/2014/main" id="{2C96D4B5-A085-45C3-97AA-68A6A3C3F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cxnSp>
        <p:nvCxnSpPr>
          <p:cNvPr id="20" name="直接连接符 19">
            <a:extLst>
              <a:ext uri="{FF2B5EF4-FFF2-40B4-BE49-F238E27FC236}">
                <a16:creationId xmlns:a16="http://schemas.microsoft.com/office/drawing/2014/main" id="{623AE36C-8E04-447F-96ED-22B6E8BE0EB9}"/>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EDD606BD-72E9-4536-9DB0-40C651E9CB53}"/>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3" name="AutoShape 23">
            <a:extLst>
              <a:ext uri="{FF2B5EF4-FFF2-40B4-BE49-F238E27FC236}">
                <a16:creationId xmlns:a16="http://schemas.microsoft.com/office/drawing/2014/main" id="{18265048-A06E-4C2D-A686-928B52E68F2F}"/>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4" name="AutoShape 23">
            <a:extLst>
              <a:ext uri="{FF2B5EF4-FFF2-40B4-BE49-F238E27FC236}">
                <a16:creationId xmlns:a16="http://schemas.microsoft.com/office/drawing/2014/main" id="{415ECC0F-90F8-4C11-98FB-F8ED65E1F664}"/>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26726210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AA79C21-F47B-4541-938A-CB636282B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12192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9602543-24C0-498F-9075-AAECC729A606}"/>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75EEF2FC-FBBD-4E8B-8E18-467A588F37B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A18E9D-EA20-4921-80F0-EDF8E41A840F}"/>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906467-F160-4563-9CCE-4930A006A5CF}"/>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CE4A9FB-EC7D-43AD-876A-9D97B9BC6C0C}"/>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7B70F8C-036B-4711-B581-A1109771E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A69CFCDC-9E6B-482C-8823-01C30FF5405E}"/>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807450-86DC-40C8-B02A-F5352B1159A8}"/>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1" y="1817176"/>
            <a:ext cx="8640000" cy="4339721"/>
          </a:xfr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cxnSp>
        <p:nvCxnSpPr>
          <p:cNvPr id="19" name="直接连接符 18">
            <a:extLst>
              <a:ext uri="{FF2B5EF4-FFF2-40B4-BE49-F238E27FC236}">
                <a16:creationId xmlns:a16="http://schemas.microsoft.com/office/drawing/2014/main" id="{B2BE1B1B-D2D5-4F5C-BF9F-892A7690AFC6}"/>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8CFBE2F9-5FCF-40CA-80B0-16112E412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21" name="AutoShape 23">
            <a:extLst>
              <a:ext uri="{FF2B5EF4-FFF2-40B4-BE49-F238E27FC236}">
                <a16:creationId xmlns:a16="http://schemas.microsoft.com/office/drawing/2014/main" id="{F6FDF817-D9BC-4BDA-83BC-A36E2BC7B0F9}"/>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2" name="AutoShape 23">
            <a:extLst>
              <a:ext uri="{FF2B5EF4-FFF2-40B4-BE49-F238E27FC236}">
                <a16:creationId xmlns:a16="http://schemas.microsoft.com/office/drawing/2014/main" id="{7E0B93A2-D9A6-4645-9FE4-353B9787C580}"/>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9">
            <a:extLst>
              <a:ext uri="{FF2B5EF4-FFF2-40B4-BE49-F238E27FC236}">
                <a16:creationId xmlns:a16="http://schemas.microsoft.com/office/drawing/2014/main" id="{D1C6D8F5-6BB0-47A1-9FF0-62E22A107EAD}"/>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3" name="直接连接符 14">
            <a:extLst>
              <a:ext uri="{FF2B5EF4-FFF2-40B4-BE49-F238E27FC236}">
                <a16:creationId xmlns:a16="http://schemas.microsoft.com/office/drawing/2014/main" id="{EDE0815E-A127-4351-9E17-5B9CB179507D}"/>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4" name="AutoShape 23">
            <a:extLst>
              <a:ext uri="{FF2B5EF4-FFF2-40B4-BE49-F238E27FC236}">
                <a16:creationId xmlns:a16="http://schemas.microsoft.com/office/drawing/2014/main" id="{B2529663-413F-4E31-A065-EED904381707}"/>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5" name="AutoShape 23">
            <a:extLst>
              <a:ext uri="{FF2B5EF4-FFF2-40B4-BE49-F238E27FC236}">
                <a16:creationId xmlns:a16="http://schemas.microsoft.com/office/drawing/2014/main" id="{EF69F44E-A2A1-4F68-BB60-A6F0637807CD}"/>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9816752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0F8E9F8-6E55-4C8A-B557-828CC2C24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D5BD593-186D-41CC-AE46-6F622E8A9175}"/>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dirty="0">
                <a:solidFill>
                  <a:srgbClr val="7F7F7F"/>
                </a:solidFill>
                <a:cs typeface="Arial" panose="020B0604020202020204" pitchFamily="34" charset="0"/>
              </a:rPr>
              <a:t> </a:t>
            </a:r>
            <a:fld id="{28F8727B-5A68-465B-8BDE-FC49768888F4}" type="slidenum">
              <a:rPr kumimoji="0" lang="en-US" altLang="zh-CN" smtClean="0">
                <a:solidFill>
                  <a:schemeClr val="bg1"/>
                </a:solidFill>
                <a:cs typeface="Arial" panose="020B0604020202020204" pitchFamily="34" charset="0"/>
              </a:rPr>
              <a:pPr algn="ctr" eaLnBrk="1" hangingPunct="1">
                <a:defRPr/>
              </a:pPr>
              <a:t>‹#›</a:t>
            </a:fld>
            <a:endParaRPr kumimoji="0" lang="en-US" altLang="zh-CN"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468881D5-E6B7-4C79-92EA-26D239A4826C}"/>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BC83713-B66C-4E9F-A8CF-96E9CF985151}"/>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11" name="图片 14">
            <a:extLst>
              <a:ext uri="{FF2B5EF4-FFF2-40B4-BE49-F238E27FC236}">
                <a16:creationId xmlns:a16="http://schemas.microsoft.com/office/drawing/2014/main" id="{66E6DB8E-71C6-4E5C-88EB-775D7E2BF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0F213CF5-C59A-4781-B3E1-827D45CE5968}"/>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sp>
        <p:nvSpPr>
          <p:cNvPr id="4" name="内容占位符 2"/>
          <p:cNvSpPr>
            <a:spLocks noGrp="1"/>
          </p:cNvSpPr>
          <p:nvPr>
            <p:ph idx="1"/>
          </p:nvPr>
        </p:nvSpPr>
        <p:spPr>
          <a:xfrm>
            <a:off x="423823" y="1124046"/>
            <a:ext cx="8640000" cy="4987156"/>
          </a:xfrm>
        </p:spPr>
        <p:txBody>
          <a:bodyPr>
            <a:noAutofit/>
          </a:bodyPr>
          <a:lstStyle>
            <a:lvl1pPr marL="272114" indent="-272114">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cxnSp>
        <p:nvCxnSpPr>
          <p:cNvPr id="14" name="直接连接符 13">
            <a:extLst>
              <a:ext uri="{FF2B5EF4-FFF2-40B4-BE49-F238E27FC236}">
                <a16:creationId xmlns:a16="http://schemas.microsoft.com/office/drawing/2014/main" id="{52B62977-DF5C-401D-9194-2A93D80DBF0D}"/>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0E6CDBE-02ED-49D7-ACB4-9FD393570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16" name="AutoShape 23">
            <a:extLst>
              <a:ext uri="{FF2B5EF4-FFF2-40B4-BE49-F238E27FC236}">
                <a16:creationId xmlns:a16="http://schemas.microsoft.com/office/drawing/2014/main" id="{262C0CBD-6E3B-4308-AA0D-DDD7D2C7EAC0}"/>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7" name="AutoShape 23">
            <a:extLst>
              <a:ext uri="{FF2B5EF4-FFF2-40B4-BE49-F238E27FC236}">
                <a16:creationId xmlns:a16="http://schemas.microsoft.com/office/drawing/2014/main" id="{AF996E92-E59F-48E2-8F38-AEC6251E9557}"/>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280804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31CD9FE-875C-4F7F-9367-A6454EA3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E604CFBA-095B-4CAA-92AB-A85A8D73CA81}"/>
              </a:ext>
            </a:extLst>
          </p:cNvPr>
          <p:cNvSpPr>
            <a:spLocks noChangeArrowheads="1"/>
          </p:cNvSpPr>
          <p:nvPr/>
        </p:nvSpPr>
        <p:spPr bwMode="auto">
          <a:xfrm>
            <a:off x="0" y="1968500"/>
            <a:ext cx="12190413" cy="2168525"/>
          </a:xfrm>
          <a:prstGeom prst="rect">
            <a:avLst/>
          </a:prstGeom>
          <a:solidFill>
            <a:srgbClr val="006EBC"/>
          </a:solidFill>
          <a:ln>
            <a:solidFill>
              <a:srgbClr val="006EBC"/>
            </a:solidFill>
          </a:ln>
          <a:effectLst>
            <a:outerShdw blurRad="50800" dist="38100" dir="5400000" algn="t" rotWithShape="0">
              <a:srgbClr val="000000">
                <a:alpha val="0"/>
              </a:srgbClr>
            </a:outerShdw>
          </a:effectLst>
          <a:extLst/>
        </p:spPr>
        <p:txBody>
          <a:bodyPr anchor="ctr"/>
          <a:lstStyle/>
          <a:p>
            <a:pPr algn="ctr">
              <a:defRPr/>
            </a:pPr>
            <a:endParaRPr lang="zh-CN" altLang="en-US" sz="714"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3F2FAA5F-6E9A-4231-9C25-2240E136C859}"/>
              </a:ext>
            </a:extLst>
          </p:cNvPr>
          <p:cNvSpPr txBox="1">
            <a:spLocks/>
          </p:cNvSpPr>
          <p:nvPr/>
        </p:nvSpPr>
        <p:spPr>
          <a:xfrm>
            <a:off x="5003888" y="1547307"/>
            <a:ext cx="7082051" cy="1950822"/>
          </a:xfrm>
          <a:prstGeom prst="rect">
            <a:avLst/>
          </a:prstGeom>
        </p:spPr>
        <p:txBody>
          <a:bodyPr lIns="68580" tIns="34290" rIns="68580" bIns="34290"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chemeClr val="bg1"/>
                  </a:solidFill>
                </a:ln>
                <a:effectLst>
                  <a:reflection blurRad="6350" stA="50000" endA="300" endPos="50000" dist="29997" dir="5400000" sy="-100000" algn="bl" rotWithShape="0"/>
                </a:effectLst>
              </a:rPr>
              <a:t>Thank you!</a:t>
            </a:r>
            <a:endParaRPr lang="zh-CN" altLang="en-US" sz="6600" dirty="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180ACF93-ED71-4187-A06E-196048843305}"/>
              </a:ext>
            </a:extLst>
          </p:cNvPr>
          <p:cNvPicPr>
            <a:picLocks noChangeAspect="1"/>
          </p:cNvPicPr>
          <p:nvPr/>
        </p:nvPicPr>
        <p:blipFill>
          <a:blip r:embed="rId3" cstate="print"/>
          <a:stretch>
            <a:fillRect/>
          </a:stretch>
        </p:blipFill>
        <p:spPr>
          <a:xfrm>
            <a:off x="202395" y="2246813"/>
            <a:ext cx="4697019"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a:extLst>
              <a:ext uri="{FF2B5EF4-FFF2-40B4-BE49-F238E27FC236}">
                <a16:creationId xmlns:a16="http://schemas.microsoft.com/office/drawing/2014/main" id="{FAF63239-2AB9-4094-A404-E0F50B42EE7C}"/>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7502F3F6-2236-4ADF-BEDF-9C9FB4A3CC72}"/>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F316692-8756-418F-B477-42E805BAE288}"/>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DDB8B588-AD4F-4C74-AC79-3B44F8602C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AA483617-46EC-4C31-B363-5ADD5BB471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Tree>
    <p:extLst>
      <p:ext uri="{BB962C8B-B14F-4D97-AF65-F5344CB8AC3E}">
        <p14:creationId xmlns:p14="http://schemas.microsoft.com/office/powerpoint/2010/main" val="26271489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A5C0628-7CA7-4BB5-BE85-1CFBCC3D7498}"/>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CD3DF16-D30F-4A32-A413-8471E0EEB5EB}"/>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B48537D-1FA4-41CE-9519-05273ED0A873}"/>
              </a:ext>
            </a:extLst>
          </p:cNvPr>
          <p:cNvSpPr>
            <a:spLocks noGrp="1"/>
          </p:cNvSpPr>
          <p:nvPr>
            <p:ph type="dt" sz="half" idx="2"/>
          </p:nvPr>
        </p:nvSpPr>
        <p:spPr>
          <a:xfrm>
            <a:off x="422275" y="534828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444F5F0B-9862-4FE5-AEE0-3F093649911A}" type="datetimeFigureOut">
              <a:rPr lang="zh-CN" altLang="en-US" smtClean="0"/>
              <a:pPr>
                <a:defRPr/>
              </a:pPr>
              <a:t>2019/5/27</a:t>
            </a:fld>
            <a:endParaRPr lang="zh-CN" altLang="en-US"/>
          </a:p>
        </p:txBody>
      </p:sp>
      <p:sp>
        <p:nvSpPr>
          <p:cNvPr id="14" name="灯片编号占位符 13">
            <a:extLst>
              <a:ext uri="{FF2B5EF4-FFF2-40B4-BE49-F238E27FC236}">
                <a16:creationId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418164-2E11-4959-B98F-B1BB5ED54FFF}" type="slidenum">
              <a:rPr lang="zh-CN" altLang="en-US" smtClean="0"/>
              <a:pPr/>
              <a:t>‹#›</a:t>
            </a:fld>
            <a:endParaRPr lang="zh-CN" altLang="en-US"/>
          </a:p>
        </p:txBody>
      </p:sp>
      <p:sp>
        <p:nvSpPr>
          <p:cNvPr id="2" name="页脚占位符 1">
            <a:extLst>
              <a:ext uri="{FF2B5EF4-FFF2-40B4-BE49-F238E27FC236}">
                <a16:creationId xmlns:a16="http://schemas.microsoft.com/office/drawing/2014/main" id="{BADDF76D-4621-4A86-8458-9AE080A51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Tree>
    <p:extLst>
      <p:ext uri="{BB962C8B-B14F-4D97-AF65-F5344CB8AC3E}">
        <p14:creationId xmlns:p14="http://schemas.microsoft.com/office/powerpoint/2010/main" val="416268271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Lst>
  <p:txStyles>
    <p:titleStyle>
      <a:lvl1pPr algn="l" rtl="0" eaLnBrk="1" fontAlgn="base" hangingPunct="1">
        <a:spcBef>
          <a:spcPct val="0"/>
        </a:spcBef>
        <a:spcAft>
          <a:spcPct val="0"/>
        </a:spcAft>
        <a:defRPr kumimoji="1" sz="190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5pPr>
      <a:lvl6pPr marL="362822"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45"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6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90"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kumimoji="1" sz="1500">
          <a:solidFill>
            <a:schemeClr val="tx1"/>
          </a:solidFill>
          <a:latin typeface="+mn-lt"/>
          <a:ea typeface="+mn-ea"/>
          <a:cs typeface="宋体" charset="0"/>
        </a:defRPr>
      </a:lvl1pPr>
      <a:lvl2pPr marL="588963" indent="-225425" algn="l" rtl="0" eaLnBrk="1" fontAlgn="base" hangingPunct="1">
        <a:spcBef>
          <a:spcPct val="20000"/>
        </a:spcBef>
        <a:spcAft>
          <a:spcPct val="0"/>
        </a:spcAft>
        <a:buFont typeface="Arial" panose="020B0604020202020204" pitchFamily="34" charset="0"/>
        <a:buChar char="–"/>
        <a:defRPr kumimoji="1" sz="2200">
          <a:solidFill>
            <a:schemeClr val="tx1"/>
          </a:solidFill>
          <a:latin typeface="+mn-lt"/>
          <a:ea typeface="+mn-ea"/>
        </a:defRPr>
      </a:lvl2pPr>
      <a:lvl3pPr marL="906463" indent="-180975" algn="l" rtl="0" eaLnBrk="1" fontAlgn="base" hangingPunct="1">
        <a:spcBef>
          <a:spcPct val="20000"/>
        </a:spcBef>
        <a:spcAft>
          <a:spcPct val="0"/>
        </a:spcAft>
        <a:buFont typeface="Arial" panose="020B0604020202020204" pitchFamily="34" charset="0"/>
        <a:buChar char="•"/>
        <a:defRPr kumimoji="1" sz="1900">
          <a:solidFill>
            <a:schemeClr val="tx1"/>
          </a:solidFill>
          <a:latin typeface="+mn-lt"/>
          <a:ea typeface="+mn-ea"/>
        </a:defRPr>
      </a:lvl3pPr>
      <a:lvl4pPr marL="1268413"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4pPr>
      <a:lvl5pPr marL="1631950"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7.xml"/><Relationship Id="rId1" Type="http://schemas.openxmlformats.org/officeDocument/2006/relationships/slideLayout" Target="../slideLayouts/slideLayout2.xml"/><Relationship Id="rId4" Type="http://schemas.openxmlformats.org/officeDocument/2006/relationships/slide" Target="slide49.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a:extLst>
              <a:ext uri="{FF2B5EF4-FFF2-40B4-BE49-F238E27FC236}">
                <a16:creationId xmlns:a16="http://schemas.microsoft.com/office/drawing/2014/main" id="{76488879-7FAB-4799-A7A1-C7D79A8EC08D}"/>
              </a:ext>
            </a:extLst>
          </p:cNvPr>
          <p:cNvSpPr>
            <a:spLocks noGrp="1"/>
          </p:cNvSpPr>
          <p:nvPr>
            <p:ph type="title"/>
          </p:nvPr>
        </p:nvSpPr>
        <p:spPr/>
        <p:txBody>
          <a:bodyPr/>
          <a:lstStyle/>
          <a:p>
            <a:r>
              <a:rPr lang="en-US" altLang="zh-CN" b="0">
                <a:cs typeface="Times New Roman" panose="02020603050405020304" pitchFamily="18" charset="0"/>
              </a:rPr>
              <a:t>Python</a:t>
            </a:r>
            <a:r>
              <a:rPr lang="zh-CN" altLang="en-US" b="0">
                <a:cs typeface="Times New Roman" panose="02020603050405020304" pitchFamily="18" charset="0"/>
              </a:rPr>
              <a:t>爬虫环境与爬虫简介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a:extLst>
              <a:ext uri="{FF2B5EF4-FFF2-40B4-BE49-F238E27FC236}">
                <a16:creationId xmlns:a16="http://schemas.microsoft.com/office/drawing/2014/main" id="{ECC603DF-1514-4FCA-9696-FFE3C57C8B17}"/>
              </a:ext>
            </a:extLst>
          </p:cNvPr>
          <p:cNvSpPr>
            <a:spLocks noGrp="1"/>
          </p:cNvSpPr>
          <p:nvPr>
            <p:ph idx="1"/>
          </p:nvPr>
        </p:nvSpPr>
        <p:spPr/>
        <p:txBody>
          <a:bodyPr/>
          <a:lstStyle/>
          <a:p>
            <a:pPr>
              <a:defRPr/>
            </a:pPr>
            <a:r>
              <a:rPr lang="en-US" altLang="zh-CN" dirty="0"/>
              <a:t>robots</a:t>
            </a:r>
            <a:r>
              <a:rPr lang="zh-CN" altLang="en-US" dirty="0"/>
              <a:t>协议也称作爬虫协议、机器人协议，它的全名叫作网络爬虫排除标准（ </a:t>
            </a:r>
            <a:r>
              <a:rPr lang="en-US" altLang="zh-CN" dirty="0"/>
              <a:t>Robots Exclusion Protocol </a:t>
            </a:r>
            <a:r>
              <a:rPr lang="zh-CN" altLang="en-US" dirty="0"/>
              <a:t>），当使用一个爬虫爬取一个网站的数据时，需要遵守网站所有者针对所有爬虫所制定的协议。</a:t>
            </a: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zh-CN" altLang="en-US"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dirty="0"/>
          </a:p>
          <a:p>
            <a:pPr>
              <a:defRPr/>
            </a:pPr>
            <a:r>
              <a:rPr lang="zh-CN" altLang="en-US" dirty="0"/>
              <a:t>它通常是一个叫作</a:t>
            </a:r>
            <a:r>
              <a:rPr lang="en-US" altLang="zh-CN" dirty="0"/>
              <a:t>robots.txt</a:t>
            </a:r>
            <a:r>
              <a:rPr lang="zh-CN" altLang="en-US" dirty="0"/>
              <a:t>的文本文件，该协议通常存放在网站根目录下，里面规定了此网站哪些内容可以被爬虫获取，及哪些网页是不允许爬虫获取的。</a:t>
            </a:r>
          </a:p>
        </p:txBody>
      </p:sp>
      <p:sp>
        <p:nvSpPr>
          <p:cNvPr id="19459" name="标题 2">
            <a:extLst>
              <a:ext uri="{FF2B5EF4-FFF2-40B4-BE49-F238E27FC236}">
                <a16:creationId xmlns:a16="http://schemas.microsoft.com/office/drawing/2014/main" id="{BA26EED4-E9D8-45B1-B3AB-D12099124D94}"/>
              </a:ext>
            </a:extLst>
          </p:cNvPr>
          <p:cNvSpPr>
            <a:spLocks noGrp="1"/>
          </p:cNvSpPr>
          <p:nvPr>
            <p:ph type="title"/>
          </p:nvPr>
        </p:nvSpPr>
        <p:spPr/>
        <p:txBody>
          <a:bodyPr/>
          <a:lstStyle/>
          <a:p>
            <a:r>
              <a:rPr lang="zh-CN" altLang="en-US"/>
              <a:t>爬虫的合法性与</a:t>
            </a:r>
            <a:r>
              <a:rPr lang="en-US" altLang="zh-CN"/>
              <a:t>robots</a:t>
            </a:r>
            <a:r>
              <a:rPr lang="zh-CN" altLang="en-US"/>
              <a:t>协议</a:t>
            </a:r>
          </a:p>
        </p:txBody>
      </p:sp>
      <p:sp>
        <p:nvSpPr>
          <p:cNvPr id="19460" name="内容占位符 3">
            <a:extLst>
              <a:ext uri="{FF2B5EF4-FFF2-40B4-BE49-F238E27FC236}">
                <a16:creationId xmlns:a16="http://schemas.microsoft.com/office/drawing/2014/main" id="{2232EBB8-65D3-4623-8DAF-1551F87690B3}"/>
              </a:ext>
            </a:extLst>
          </p:cNvPr>
          <p:cNvSpPr>
            <a:spLocks noGrp="1"/>
          </p:cNvSpPr>
          <p:nvPr>
            <p:ph idx="10"/>
          </p:nvPr>
        </p:nvSpPr>
        <p:spPr/>
        <p:txBody>
          <a:bodyPr/>
          <a:lstStyle/>
          <a:p>
            <a:r>
              <a:rPr lang="en-US" altLang="zh-CN" b="1"/>
              <a:t>2. robots</a:t>
            </a:r>
            <a:r>
              <a:rPr b="1"/>
              <a:t>协议</a:t>
            </a:r>
          </a:p>
        </p:txBody>
      </p:sp>
      <p:pic>
        <p:nvPicPr>
          <p:cNvPr id="19461" name="图片 4">
            <a:extLst>
              <a:ext uri="{FF2B5EF4-FFF2-40B4-BE49-F238E27FC236}">
                <a16:creationId xmlns:a16="http://schemas.microsoft.com/office/drawing/2014/main" id="{453F93BA-6168-445F-A11F-FA36FB5050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0149" y="3052212"/>
            <a:ext cx="3965851" cy="182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5D6F397-3861-41E9-9387-751CB1628E06}"/>
              </a:ext>
            </a:extLst>
          </p:cNvPr>
          <p:cNvSpPr>
            <a:spLocks noGrp="1"/>
          </p:cNvSpPr>
          <p:nvPr>
            <p:ph idx="1"/>
          </p:nvPr>
        </p:nvSpPr>
        <p:spPr/>
        <p:txBody>
          <a:bodyPr/>
          <a:lstStyle/>
          <a:p>
            <a:pPr marL="0" indent="0">
              <a:buFont typeface="Wingdings" panose="05000000000000000000" pitchFamily="2" charset="2"/>
              <a:buNone/>
              <a:defRPr/>
            </a:pPr>
            <a:r>
              <a:rPr lang="en-US" altLang="zh-CN" dirty="0"/>
              <a:t>	User-agent: * </a:t>
            </a:r>
          </a:p>
          <a:p>
            <a:pPr marL="0" indent="0">
              <a:buFont typeface="Wingdings" panose="05000000000000000000" pitchFamily="2" charset="2"/>
              <a:buNone/>
              <a:defRPr/>
            </a:pPr>
            <a:r>
              <a:rPr lang="en-US" altLang="zh-CN" dirty="0"/>
              <a:t>	Disallow: /</a:t>
            </a:r>
          </a:p>
          <a:p>
            <a:pPr marL="0" indent="0">
              <a:buFont typeface="Wingdings" panose="05000000000000000000" pitchFamily="2" charset="2"/>
              <a:buNone/>
              <a:defRPr/>
            </a:pPr>
            <a:r>
              <a:rPr lang="en-US" altLang="zh-CN" dirty="0"/>
              <a:t>	Allow: /public/</a:t>
            </a:r>
          </a:p>
          <a:p>
            <a:pPr>
              <a:defRPr/>
            </a:pPr>
            <a:r>
              <a:rPr lang="zh-CN" altLang="en-US" dirty="0"/>
              <a:t>这实现了对所有搜索爬虫只允许爬取</a:t>
            </a:r>
            <a:r>
              <a:rPr lang="en-US" altLang="zh-CN" dirty="0"/>
              <a:t>public</a:t>
            </a:r>
            <a:r>
              <a:rPr lang="zh-CN" altLang="en-US" dirty="0"/>
              <a:t>目录的功能，将上述内容保存成</a:t>
            </a:r>
            <a:r>
              <a:rPr lang="en-US" altLang="zh-CN" dirty="0"/>
              <a:t>robots.txt</a:t>
            </a:r>
            <a:r>
              <a:rPr lang="zh-CN" altLang="en-US" dirty="0"/>
              <a:t>文件，放在网站的根目录下，和网站的入口文件（比如</a:t>
            </a:r>
            <a:r>
              <a:rPr lang="en-US" altLang="zh-CN" dirty="0" err="1"/>
              <a:t>index.php</a:t>
            </a:r>
            <a:r>
              <a:rPr lang="zh-CN" altLang="en-US" dirty="0"/>
              <a:t>、</a:t>
            </a:r>
            <a:r>
              <a:rPr lang="en-US" altLang="zh-CN" dirty="0"/>
              <a:t>index.html</a:t>
            </a:r>
            <a:r>
              <a:rPr lang="zh-CN" altLang="en-US" dirty="0"/>
              <a:t>和</a:t>
            </a:r>
            <a:r>
              <a:rPr lang="en-US" altLang="zh-CN" dirty="0" err="1"/>
              <a:t>index.jsp</a:t>
            </a:r>
            <a:r>
              <a:rPr lang="zh-CN" altLang="en-US" dirty="0"/>
              <a:t>等）放在一起。 </a:t>
            </a:r>
            <a:endParaRPr lang="en-US" altLang="zh-CN" dirty="0"/>
          </a:p>
          <a:p>
            <a:pPr>
              <a:defRPr/>
            </a:pPr>
            <a:r>
              <a:rPr lang="zh-CN" altLang="en-US" dirty="0"/>
              <a:t>上面的</a:t>
            </a:r>
            <a:r>
              <a:rPr lang="en-US" altLang="zh-CN" dirty="0"/>
              <a:t>User-agent</a:t>
            </a:r>
            <a:r>
              <a:rPr lang="zh-CN" altLang="en-US" dirty="0"/>
              <a:t>描述了搜索爬虫的名称，这里将其设置为＊则代表该协议对任何爬取爬虫有效。 比如，我们可以设置：</a:t>
            </a:r>
            <a:r>
              <a:rPr lang="en-US" altLang="zh-CN" dirty="0"/>
              <a:t>User-agent: </a:t>
            </a:r>
            <a:r>
              <a:rPr lang="en-US" altLang="zh-CN" dirty="0" err="1"/>
              <a:t>Baiduspider</a:t>
            </a:r>
            <a:r>
              <a:rPr lang="en-US" altLang="zh-CN" dirty="0"/>
              <a:t> </a:t>
            </a:r>
            <a:r>
              <a:rPr lang="zh-CN" altLang="en-US" dirty="0"/>
              <a:t>。这就代表我们设置的规则对百度爬虫是有效的。 如果有多条</a:t>
            </a:r>
            <a:r>
              <a:rPr lang="en-US" altLang="zh-CN" dirty="0"/>
              <a:t>User-agent</a:t>
            </a:r>
            <a:r>
              <a:rPr lang="zh-CN" altLang="en-US" dirty="0"/>
              <a:t>记录，则就会有多个爬虫会受到爬取限制，但至少需要指定一条。 </a:t>
            </a:r>
            <a:r>
              <a:rPr lang="en-US" altLang="zh-CN" dirty="0"/>
              <a:t>Disallow </a:t>
            </a:r>
            <a:r>
              <a:rPr lang="zh-CN" altLang="en-US" dirty="0"/>
              <a:t>指定了不允许抓取的目录，比如上例子中设置为／则代表不允许抓取所有页面。</a:t>
            </a:r>
            <a:r>
              <a:rPr lang="en-US" altLang="zh-CN" dirty="0"/>
              <a:t>Allow</a:t>
            </a:r>
            <a:r>
              <a:rPr lang="zh-CN" altLang="en-US" dirty="0"/>
              <a:t>一般和</a:t>
            </a:r>
            <a:r>
              <a:rPr lang="en-US" altLang="zh-CN" dirty="0"/>
              <a:t>Disallow</a:t>
            </a:r>
            <a:r>
              <a:rPr lang="zh-CN" altLang="en-US" dirty="0"/>
              <a:t>一起使用，一般不会单独使用，用来排除某些限制。 现在我们设置为</a:t>
            </a:r>
            <a:r>
              <a:rPr lang="en-US" altLang="zh-CN" dirty="0"/>
              <a:t>/public</a:t>
            </a:r>
            <a:r>
              <a:rPr lang="zh-CN" altLang="en-US" dirty="0"/>
              <a:t>／，则表示所有页面不允许抓取，但可以抓取</a:t>
            </a:r>
            <a:r>
              <a:rPr lang="en-US" altLang="zh-CN" dirty="0"/>
              <a:t>public</a:t>
            </a:r>
            <a:r>
              <a:rPr lang="zh-CN" altLang="en-US" dirty="0"/>
              <a:t>目录。</a:t>
            </a:r>
          </a:p>
          <a:p>
            <a:pPr>
              <a:defRPr/>
            </a:pPr>
            <a:endParaRPr lang="zh-CN" altLang="en-US" dirty="0"/>
          </a:p>
          <a:p>
            <a:pPr>
              <a:defRPr/>
            </a:pPr>
            <a:endParaRPr lang="zh-CN" altLang="en-US" dirty="0"/>
          </a:p>
        </p:txBody>
      </p:sp>
      <p:sp>
        <p:nvSpPr>
          <p:cNvPr id="20483" name="标题 2">
            <a:extLst>
              <a:ext uri="{FF2B5EF4-FFF2-40B4-BE49-F238E27FC236}">
                <a16:creationId xmlns:a16="http://schemas.microsoft.com/office/drawing/2014/main" id="{72944145-F3EF-42ED-B4F5-E472EDAD0F58}"/>
              </a:ext>
            </a:extLst>
          </p:cNvPr>
          <p:cNvSpPr>
            <a:spLocks noGrp="1"/>
          </p:cNvSpPr>
          <p:nvPr>
            <p:ph type="title"/>
          </p:nvPr>
        </p:nvSpPr>
        <p:spPr/>
        <p:txBody>
          <a:bodyPr/>
          <a:lstStyle/>
          <a:p>
            <a:r>
              <a:rPr lang="zh-CN" altLang="en-US"/>
              <a:t>爬虫的合法性与</a:t>
            </a:r>
            <a:r>
              <a:rPr lang="en-US" altLang="zh-CN"/>
              <a:t>robots</a:t>
            </a:r>
            <a:r>
              <a:rPr lang="zh-CN" altLang="en-US"/>
              <a:t>协议</a:t>
            </a:r>
          </a:p>
        </p:txBody>
      </p:sp>
      <p:sp>
        <p:nvSpPr>
          <p:cNvPr id="20484" name="内容占位符 3">
            <a:extLst>
              <a:ext uri="{FF2B5EF4-FFF2-40B4-BE49-F238E27FC236}">
                <a16:creationId xmlns:a16="http://schemas.microsoft.com/office/drawing/2014/main" id="{9E7C0ADA-5B3A-4B39-9223-F192A397D47C}"/>
              </a:ext>
            </a:extLst>
          </p:cNvPr>
          <p:cNvSpPr>
            <a:spLocks noGrp="1"/>
          </p:cNvSpPr>
          <p:nvPr>
            <p:ph idx="10"/>
          </p:nvPr>
        </p:nvSpPr>
        <p:spPr/>
        <p:txBody>
          <a:bodyPr/>
          <a:lstStyle/>
          <a:p>
            <a:r>
              <a:rPr lang="en-US" altLang="zh-CN"/>
              <a:t>robots.txt </a:t>
            </a:r>
            <a:r>
              <a:t>的样例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EB8346-FE5B-4DBF-A8BD-91844A51F18E}"/>
              </a:ext>
            </a:extLst>
          </p:cNvPr>
          <p:cNvSpPr>
            <a:spLocks noGrp="1"/>
          </p:cNvSpPr>
          <p:nvPr>
            <p:ph idx="1"/>
          </p:nvPr>
        </p:nvSpPr>
        <p:spPr/>
        <p:txBody>
          <a:bodyPr/>
          <a:lstStyle/>
          <a:p>
            <a:pPr>
              <a:defRPr/>
            </a:pPr>
            <a:r>
              <a:rPr lang="zh-CN" altLang="en-US" dirty="0"/>
              <a:t>禁止所有爬虫访问任何目录的代码如下： </a:t>
            </a:r>
            <a:endParaRPr lang="en-US" altLang="zh-CN" dirty="0"/>
          </a:p>
          <a:p>
            <a:pPr marL="0" indent="0">
              <a:buFont typeface="Wingdings" panose="05000000000000000000" pitchFamily="2" charset="2"/>
              <a:buNone/>
              <a:defRPr/>
            </a:pPr>
            <a:r>
              <a:rPr lang="en-US" altLang="zh-CN" dirty="0"/>
              <a:t>	User-agent: * </a:t>
            </a:r>
          </a:p>
          <a:p>
            <a:pPr marL="0" indent="0">
              <a:buFont typeface="Wingdings" panose="05000000000000000000" pitchFamily="2" charset="2"/>
              <a:buNone/>
              <a:defRPr/>
            </a:pPr>
            <a:r>
              <a:rPr lang="en-US" altLang="zh-CN" dirty="0"/>
              <a:t>	Disallow: /</a:t>
            </a:r>
          </a:p>
          <a:p>
            <a:pPr>
              <a:defRPr/>
            </a:pPr>
            <a:r>
              <a:rPr lang="zh-CN" altLang="en-US" dirty="0"/>
              <a:t>允许所有爬虫访问任何目录的代码如下： </a:t>
            </a:r>
            <a:endParaRPr lang="en-US" altLang="zh-CN" dirty="0"/>
          </a:p>
          <a:p>
            <a:pPr marL="0" indent="0">
              <a:buFont typeface="Wingdings" panose="05000000000000000000" pitchFamily="2" charset="2"/>
              <a:buNone/>
              <a:defRPr/>
            </a:pPr>
            <a:r>
              <a:rPr lang="en-US" altLang="zh-CN" dirty="0"/>
              <a:t>	User-agent: * </a:t>
            </a:r>
          </a:p>
          <a:p>
            <a:pPr marL="0" indent="0">
              <a:buFont typeface="Wingdings" panose="05000000000000000000" pitchFamily="2" charset="2"/>
              <a:buNone/>
              <a:defRPr/>
            </a:pPr>
            <a:r>
              <a:rPr lang="en-US" altLang="zh-CN" dirty="0"/>
              <a:t>	Disallow: </a:t>
            </a:r>
          </a:p>
          <a:p>
            <a:pPr marL="0" indent="0">
              <a:buFont typeface="Wingdings" panose="05000000000000000000" pitchFamily="2" charset="2"/>
              <a:buNone/>
              <a:defRPr/>
            </a:pPr>
            <a:endParaRPr lang="zh-CN" altLang="en-US" dirty="0"/>
          </a:p>
        </p:txBody>
      </p:sp>
      <p:sp>
        <p:nvSpPr>
          <p:cNvPr id="21507" name="标题 2">
            <a:extLst>
              <a:ext uri="{FF2B5EF4-FFF2-40B4-BE49-F238E27FC236}">
                <a16:creationId xmlns:a16="http://schemas.microsoft.com/office/drawing/2014/main" id="{F5C77C08-2905-44F8-AEA2-AE50E82DC253}"/>
              </a:ext>
            </a:extLst>
          </p:cNvPr>
          <p:cNvSpPr>
            <a:spLocks noGrp="1"/>
          </p:cNvSpPr>
          <p:nvPr>
            <p:ph type="title"/>
          </p:nvPr>
        </p:nvSpPr>
        <p:spPr/>
        <p:txBody>
          <a:bodyPr/>
          <a:lstStyle/>
          <a:p>
            <a:r>
              <a:rPr lang="zh-CN" altLang="en-US"/>
              <a:t>爬虫的合法性与</a:t>
            </a:r>
            <a:r>
              <a:rPr lang="en-US" altLang="zh-CN"/>
              <a:t>robots</a:t>
            </a:r>
            <a:r>
              <a:rPr lang="zh-CN" altLang="en-US"/>
              <a:t>协议</a:t>
            </a:r>
          </a:p>
        </p:txBody>
      </p:sp>
      <p:sp>
        <p:nvSpPr>
          <p:cNvPr id="21508" name="内容占位符 3">
            <a:extLst>
              <a:ext uri="{FF2B5EF4-FFF2-40B4-BE49-F238E27FC236}">
                <a16:creationId xmlns:a16="http://schemas.microsoft.com/office/drawing/2014/main" id="{574C7D6A-0FE9-4BBD-B043-D5CE3722D875}"/>
              </a:ext>
            </a:extLst>
          </p:cNvPr>
          <p:cNvSpPr>
            <a:spLocks noGrp="1"/>
          </p:cNvSpPr>
          <p:nvPr>
            <p:ph idx="10"/>
          </p:nvPr>
        </p:nvSpPr>
        <p:spPr/>
        <p:txBody>
          <a:bodyPr/>
          <a:lstStyle/>
          <a:p>
            <a:r>
              <a:rPr lang="en-US" altLang="zh-CN"/>
              <a:t>robots.txt</a:t>
            </a:r>
            <a:r>
              <a:t>例子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4F1F13F-0919-403D-B4C1-028E3DE2AD00}"/>
              </a:ext>
            </a:extLst>
          </p:cNvPr>
          <p:cNvSpPr>
            <a:spLocks noGrp="1"/>
          </p:cNvSpPr>
          <p:nvPr>
            <p:ph idx="1"/>
          </p:nvPr>
        </p:nvSpPr>
        <p:spPr>
          <a:xfrm>
            <a:off x="423863" y="1558925"/>
            <a:ext cx="11107737" cy="4702175"/>
          </a:xfrm>
        </p:spPr>
        <p:txBody>
          <a:bodyPr/>
          <a:lstStyle/>
          <a:p>
            <a:pPr>
              <a:defRPr/>
            </a:pPr>
            <a:r>
              <a:rPr lang="zh-CN" altLang="en-US" dirty="0"/>
              <a:t>禁止所有爬虫访问网站某些目录的代码如下： </a:t>
            </a:r>
            <a:endParaRPr lang="en-US" altLang="zh-CN" dirty="0"/>
          </a:p>
          <a:p>
            <a:pPr marL="0" indent="0">
              <a:buFont typeface="Wingdings" panose="05000000000000000000" pitchFamily="2" charset="2"/>
              <a:buNone/>
              <a:defRPr/>
            </a:pPr>
            <a:r>
              <a:rPr lang="en-US" altLang="zh-CN" dirty="0"/>
              <a:t>	User-agent: * </a:t>
            </a:r>
          </a:p>
          <a:p>
            <a:pPr marL="0" indent="0">
              <a:buFont typeface="Wingdings" panose="05000000000000000000" pitchFamily="2" charset="2"/>
              <a:buNone/>
              <a:defRPr/>
            </a:pPr>
            <a:r>
              <a:rPr lang="en-US" altLang="zh-CN" dirty="0"/>
              <a:t>	Disallow: /private/ </a:t>
            </a:r>
          </a:p>
          <a:p>
            <a:pPr marL="0" indent="0">
              <a:buFont typeface="Wingdings" panose="05000000000000000000" pitchFamily="2" charset="2"/>
              <a:buNone/>
              <a:defRPr/>
            </a:pPr>
            <a:r>
              <a:rPr lang="en-US" altLang="zh-CN" dirty="0"/>
              <a:t>	Disallow: /</a:t>
            </a:r>
            <a:r>
              <a:rPr lang="en-US" altLang="zh-CN" dirty="0" err="1"/>
              <a:t>tmp</a:t>
            </a:r>
            <a:r>
              <a:rPr lang="en-US" altLang="zh-CN" dirty="0"/>
              <a:t>/</a:t>
            </a:r>
          </a:p>
          <a:p>
            <a:pPr>
              <a:defRPr/>
            </a:pPr>
            <a:r>
              <a:rPr lang="zh-CN" altLang="en-US" dirty="0"/>
              <a:t>只允许某一个爬虫访问的代码如下：</a:t>
            </a:r>
          </a:p>
          <a:p>
            <a:pPr marL="0" indent="0">
              <a:buFont typeface="Wingdings" panose="05000000000000000000" pitchFamily="2" charset="2"/>
              <a:buNone/>
              <a:defRPr/>
            </a:pPr>
            <a:r>
              <a:rPr lang="en-US" altLang="zh-CN" dirty="0"/>
              <a:t>	User-agent: WebCrawler</a:t>
            </a:r>
          </a:p>
          <a:p>
            <a:pPr marL="0" indent="0">
              <a:buFont typeface="Wingdings" panose="05000000000000000000" pitchFamily="2" charset="2"/>
              <a:buNone/>
              <a:defRPr/>
            </a:pPr>
            <a:r>
              <a:rPr lang="en-US" altLang="zh-CN" dirty="0"/>
              <a:t>	Disallow: </a:t>
            </a:r>
          </a:p>
          <a:p>
            <a:pPr marL="0" indent="0">
              <a:buFont typeface="Wingdings" panose="05000000000000000000" pitchFamily="2" charset="2"/>
              <a:buNone/>
              <a:defRPr/>
            </a:pPr>
            <a:r>
              <a:rPr lang="en-US" altLang="zh-CN" dirty="0"/>
              <a:t>	User-agent: * </a:t>
            </a:r>
          </a:p>
          <a:p>
            <a:pPr marL="0" indent="0">
              <a:buFont typeface="Wingdings" panose="05000000000000000000" pitchFamily="2" charset="2"/>
              <a:buNone/>
              <a:defRPr/>
            </a:pPr>
            <a:r>
              <a:rPr lang="en-US" altLang="zh-CN" dirty="0"/>
              <a:t>	Disallow: /</a:t>
            </a:r>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zh-CN" altLang="en-US" dirty="0"/>
          </a:p>
        </p:txBody>
      </p:sp>
      <p:sp>
        <p:nvSpPr>
          <p:cNvPr id="22531" name="标题 2">
            <a:extLst>
              <a:ext uri="{FF2B5EF4-FFF2-40B4-BE49-F238E27FC236}">
                <a16:creationId xmlns:a16="http://schemas.microsoft.com/office/drawing/2014/main" id="{49684397-1448-492E-9E09-C69468B7990A}"/>
              </a:ext>
            </a:extLst>
          </p:cNvPr>
          <p:cNvSpPr>
            <a:spLocks noGrp="1"/>
          </p:cNvSpPr>
          <p:nvPr>
            <p:ph type="title"/>
          </p:nvPr>
        </p:nvSpPr>
        <p:spPr/>
        <p:txBody>
          <a:bodyPr/>
          <a:lstStyle/>
          <a:p>
            <a:r>
              <a:rPr lang="zh-CN" altLang="en-US"/>
              <a:t>爬虫的合法性与</a:t>
            </a:r>
            <a:r>
              <a:rPr lang="en-US" altLang="zh-CN"/>
              <a:t>robots</a:t>
            </a:r>
            <a:r>
              <a:rPr lang="zh-CN" altLang="en-US"/>
              <a:t>协议</a:t>
            </a:r>
          </a:p>
        </p:txBody>
      </p:sp>
      <p:sp>
        <p:nvSpPr>
          <p:cNvPr id="22532" name="内容占位符 3">
            <a:extLst>
              <a:ext uri="{FF2B5EF4-FFF2-40B4-BE49-F238E27FC236}">
                <a16:creationId xmlns:a16="http://schemas.microsoft.com/office/drawing/2014/main" id="{B036E051-718D-49A8-8A51-5AD0E5A7D3D8}"/>
              </a:ext>
            </a:extLst>
          </p:cNvPr>
          <p:cNvSpPr>
            <a:spLocks noGrp="1"/>
          </p:cNvSpPr>
          <p:nvPr>
            <p:ph idx="10"/>
          </p:nvPr>
        </p:nvSpPr>
        <p:spPr>
          <a:xfrm>
            <a:off x="423863" y="1082675"/>
            <a:ext cx="11107737" cy="427038"/>
          </a:xfrm>
        </p:spPr>
        <p:txBody>
          <a:bodyPr/>
          <a:lstStyle/>
          <a:p>
            <a:r>
              <a:rPr lang="en-US" altLang="zh-CN"/>
              <a:t>robots.txt</a:t>
            </a:r>
            <a:r>
              <a:t>例子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62C0EA-A7F6-4684-BEF1-E491FC3E4211}"/>
              </a:ext>
            </a:extLst>
          </p:cNvPr>
          <p:cNvSpPr>
            <a:spLocks noGrp="1"/>
          </p:cNvSpPr>
          <p:nvPr>
            <p:ph idx="1"/>
          </p:nvPr>
        </p:nvSpPr>
        <p:spPr/>
        <p:txBody>
          <a:bodyPr/>
          <a:lstStyle/>
          <a:p>
            <a:pPr>
              <a:defRPr/>
            </a:pPr>
            <a:r>
              <a:rPr lang="zh-CN" altLang="en-US" dirty="0"/>
              <a:t>大家可能会疑惑，爬虫名是哪儿来的？为什么就叫这个名？其实它是有固定名字的了，比如百度的就叫作</a:t>
            </a:r>
            <a:r>
              <a:rPr lang="en-US" altLang="zh-CN" dirty="0" err="1"/>
              <a:t>BaiduSpider</a:t>
            </a:r>
            <a:r>
              <a:rPr lang="zh-CN" altLang="en-US" dirty="0"/>
              <a:t>。下表列出了一些常见的搜索爬虫的名称及对应的网站。</a:t>
            </a:r>
          </a:p>
          <a:p>
            <a:pPr marL="0" indent="0">
              <a:buFont typeface="Wingdings" panose="05000000000000000000" pitchFamily="2" charset="2"/>
              <a:buNone/>
              <a:defRPr/>
            </a:pPr>
            <a:endParaRPr lang="zh-CN" altLang="en-US" dirty="0"/>
          </a:p>
          <a:p>
            <a:pPr marL="0" indent="0">
              <a:buFont typeface="Wingdings" panose="05000000000000000000" pitchFamily="2" charset="2"/>
              <a:buNone/>
              <a:defRPr/>
            </a:pPr>
            <a:r>
              <a:rPr lang="zh-CN" altLang="en-US" dirty="0"/>
              <a:t> </a:t>
            </a:r>
            <a:endParaRPr lang="en-US" altLang="zh-CN" dirty="0"/>
          </a:p>
          <a:p>
            <a:pPr>
              <a:defRPr/>
            </a:pPr>
            <a:endParaRPr lang="en-US" altLang="zh-CN" dirty="0"/>
          </a:p>
          <a:p>
            <a:pPr>
              <a:defRPr/>
            </a:pPr>
            <a:endParaRPr lang="zh-CN" altLang="en-US" dirty="0"/>
          </a:p>
        </p:txBody>
      </p:sp>
      <p:sp>
        <p:nvSpPr>
          <p:cNvPr id="23555" name="标题 2">
            <a:extLst>
              <a:ext uri="{FF2B5EF4-FFF2-40B4-BE49-F238E27FC236}">
                <a16:creationId xmlns:a16="http://schemas.microsoft.com/office/drawing/2014/main" id="{2B447551-A130-4A0E-943D-3E2676667809}"/>
              </a:ext>
            </a:extLst>
          </p:cNvPr>
          <p:cNvSpPr>
            <a:spLocks noGrp="1"/>
          </p:cNvSpPr>
          <p:nvPr>
            <p:ph type="title"/>
          </p:nvPr>
        </p:nvSpPr>
        <p:spPr/>
        <p:txBody>
          <a:bodyPr/>
          <a:lstStyle/>
          <a:p>
            <a:r>
              <a:rPr lang="zh-CN" altLang="en-US"/>
              <a:t>爬虫的合法性与</a:t>
            </a:r>
            <a:r>
              <a:rPr lang="en-US" altLang="zh-CN"/>
              <a:t>robots</a:t>
            </a:r>
            <a:r>
              <a:rPr lang="zh-CN" altLang="en-US"/>
              <a:t>协议</a:t>
            </a:r>
          </a:p>
        </p:txBody>
      </p:sp>
      <p:sp>
        <p:nvSpPr>
          <p:cNvPr id="23556" name="内容占位符 3">
            <a:extLst>
              <a:ext uri="{FF2B5EF4-FFF2-40B4-BE49-F238E27FC236}">
                <a16:creationId xmlns:a16="http://schemas.microsoft.com/office/drawing/2014/main" id="{07AA1C95-0FAF-4C98-8CE9-25489CCFFEB2}"/>
              </a:ext>
            </a:extLst>
          </p:cNvPr>
          <p:cNvSpPr>
            <a:spLocks noGrp="1"/>
          </p:cNvSpPr>
          <p:nvPr>
            <p:ph idx="10"/>
          </p:nvPr>
        </p:nvSpPr>
        <p:spPr/>
        <p:txBody>
          <a:bodyPr/>
          <a:lstStyle/>
          <a:p>
            <a:r>
              <a:t>爬虫名称 </a:t>
            </a:r>
          </a:p>
        </p:txBody>
      </p:sp>
      <p:graphicFrame>
        <p:nvGraphicFramePr>
          <p:cNvPr id="5" name="表格 4">
            <a:extLst>
              <a:ext uri="{FF2B5EF4-FFF2-40B4-BE49-F238E27FC236}">
                <a16:creationId xmlns:a16="http://schemas.microsoft.com/office/drawing/2014/main" id="{9198E5F1-2A34-4778-9FC1-E8CA458F3094}"/>
              </a:ext>
            </a:extLst>
          </p:cNvPr>
          <p:cNvGraphicFramePr>
            <a:graphicFrameLocks noGrp="1"/>
          </p:cNvGraphicFramePr>
          <p:nvPr>
            <p:extLst>
              <p:ext uri="{D42A27DB-BD31-4B8C-83A1-F6EECF244321}">
                <p14:modId xmlns:p14="http://schemas.microsoft.com/office/powerpoint/2010/main" val="1990789685"/>
              </p:ext>
            </p:extLst>
          </p:nvPr>
        </p:nvGraphicFramePr>
        <p:xfrm>
          <a:off x="679822" y="3352455"/>
          <a:ext cx="8127999" cy="2673349"/>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81907">
                <a:tc>
                  <a:txBody>
                    <a:bodyPr/>
                    <a:lstStyle/>
                    <a:p>
                      <a:r>
                        <a:rPr lang="zh-CN" altLang="en-US" sz="1900" dirty="0"/>
                        <a:t>爬虫名称 </a:t>
                      </a:r>
                    </a:p>
                  </a:txBody>
                  <a:tcPr marT="45737" marB="45737"/>
                </a:tc>
                <a:tc>
                  <a:txBody>
                    <a:bodyPr/>
                    <a:lstStyle/>
                    <a:p>
                      <a:r>
                        <a:rPr lang="zh-CN" altLang="en-US" sz="1900" dirty="0"/>
                        <a:t>名 称</a:t>
                      </a:r>
                    </a:p>
                  </a:txBody>
                  <a:tcPr marT="45737" marB="45737"/>
                </a:tc>
                <a:tc>
                  <a:txBody>
                    <a:bodyPr/>
                    <a:lstStyle/>
                    <a:p>
                      <a:r>
                        <a:rPr lang="zh-CN" altLang="en-US" sz="1900" dirty="0"/>
                        <a:t>网 站</a:t>
                      </a:r>
                    </a:p>
                  </a:txBody>
                  <a:tcPr marT="45737" marB="45737"/>
                </a:tc>
                <a:extLst>
                  <a:ext uri="{0D108BD9-81ED-4DB2-BD59-A6C34878D82A}">
                    <a16:rowId xmlns:a16="http://schemas.microsoft.com/office/drawing/2014/main" val="10000"/>
                  </a:ext>
                </a:extLst>
              </a:tr>
              <a:tr h="381907">
                <a:tc>
                  <a:txBody>
                    <a:bodyPr/>
                    <a:lstStyle/>
                    <a:p>
                      <a:r>
                        <a:rPr lang="en-US" altLang="zh-CN" sz="1900" dirty="0" err="1"/>
                        <a:t>BaiduSpider</a:t>
                      </a:r>
                      <a:endParaRPr lang="zh-CN" altLang="en-US" sz="1900" dirty="0"/>
                    </a:p>
                  </a:txBody>
                  <a:tcPr marT="45737" marB="45737"/>
                </a:tc>
                <a:tc>
                  <a:txBody>
                    <a:bodyPr/>
                    <a:lstStyle/>
                    <a:p>
                      <a:r>
                        <a:rPr lang="zh-CN" altLang="en-US" sz="1900" dirty="0"/>
                        <a:t>百度</a:t>
                      </a:r>
                    </a:p>
                  </a:txBody>
                  <a:tcPr marT="45737" marB="45737"/>
                </a:tc>
                <a:tc>
                  <a:txBody>
                    <a:bodyPr/>
                    <a:lstStyle/>
                    <a:p>
                      <a:pPr marL="0" marR="0" indent="0" algn="l" defTabSz="967527" rtl="0" eaLnBrk="1" fontAlgn="auto" latinLnBrk="0" hangingPunct="1">
                        <a:lnSpc>
                          <a:spcPct val="100000"/>
                        </a:lnSpc>
                        <a:spcBef>
                          <a:spcPts val="0"/>
                        </a:spcBef>
                        <a:spcAft>
                          <a:spcPts val="0"/>
                        </a:spcAft>
                        <a:buClrTx/>
                        <a:buSzTx/>
                        <a:buFontTx/>
                        <a:buNone/>
                        <a:tabLst/>
                        <a:defRPr/>
                      </a:pPr>
                      <a:r>
                        <a:rPr lang="en-US" altLang="zh-CN" sz="1900" dirty="0"/>
                        <a:t>www.baidu.com </a:t>
                      </a:r>
                    </a:p>
                  </a:txBody>
                  <a:tcPr marT="45737" marB="45737"/>
                </a:tc>
                <a:extLst>
                  <a:ext uri="{0D108BD9-81ED-4DB2-BD59-A6C34878D82A}">
                    <a16:rowId xmlns:a16="http://schemas.microsoft.com/office/drawing/2014/main" val="10001"/>
                  </a:ext>
                </a:extLst>
              </a:tr>
              <a:tr h="381907">
                <a:tc>
                  <a:txBody>
                    <a:bodyPr/>
                    <a:lstStyle/>
                    <a:p>
                      <a:r>
                        <a:rPr lang="en-US" altLang="zh-CN" sz="1900" dirty="0" err="1"/>
                        <a:t>Googlebot</a:t>
                      </a:r>
                      <a:endParaRPr lang="zh-CN" altLang="en-US" sz="1900" dirty="0"/>
                    </a:p>
                  </a:txBody>
                  <a:tcPr marT="45737" marB="45737"/>
                </a:tc>
                <a:tc>
                  <a:txBody>
                    <a:bodyPr/>
                    <a:lstStyle/>
                    <a:p>
                      <a:r>
                        <a:rPr lang="zh-CN" altLang="en-US" sz="1900" dirty="0"/>
                        <a:t>谷歌</a:t>
                      </a:r>
                    </a:p>
                  </a:txBody>
                  <a:tcPr marT="45737" marB="45737"/>
                </a:tc>
                <a:tc>
                  <a:txBody>
                    <a:bodyPr/>
                    <a:lstStyle/>
                    <a:p>
                      <a:pPr marL="0" marR="0" indent="0" algn="l" defTabSz="967527" rtl="0" eaLnBrk="1" fontAlgn="auto" latinLnBrk="0" hangingPunct="1">
                        <a:lnSpc>
                          <a:spcPct val="100000"/>
                        </a:lnSpc>
                        <a:spcBef>
                          <a:spcPts val="0"/>
                        </a:spcBef>
                        <a:spcAft>
                          <a:spcPts val="0"/>
                        </a:spcAft>
                        <a:buClrTx/>
                        <a:buSzTx/>
                        <a:buFontTx/>
                        <a:buNone/>
                        <a:tabLst/>
                        <a:defRPr/>
                      </a:pPr>
                      <a:r>
                        <a:rPr lang="en-US" altLang="zh-CN" sz="1900" dirty="0"/>
                        <a:t>www.google.com </a:t>
                      </a:r>
                    </a:p>
                  </a:txBody>
                  <a:tcPr marT="45737" marB="45737"/>
                </a:tc>
                <a:extLst>
                  <a:ext uri="{0D108BD9-81ED-4DB2-BD59-A6C34878D82A}">
                    <a16:rowId xmlns:a16="http://schemas.microsoft.com/office/drawing/2014/main" val="10002"/>
                  </a:ext>
                </a:extLst>
              </a:tr>
              <a:tr h="381907">
                <a:tc>
                  <a:txBody>
                    <a:bodyPr/>
                    <a:lstStyle/>
                    <a:p>
                      <a:r>
                        <a:rPr lang="en-US" altLang="zh-CN" sz="1900" dirty="0"/>
                        <a:t>360Spider </a:t>
                      </a:r>
                      <a:endParaRPr lang="zh-CN" altLang="en-US" sz="1900" dirty="0"/>
                    </a:p>
                  </a:txBody>
                  <a:tcPr marT="45737" marB="45737"/>
                </a:tc>
                <a:tc>
                  <a:txBody>
                    <a:bodyPr/>
                    <a:lstStyle/>
                    <a:p>
                      <a:r>
                        <a:rPr lang="en-US" altLang="zh-CN" sz="1900" dirty="0"/>
                        <a:t>360</a:t>
                      </a:r>
                      <a:r>
                        <a:rPr lang="zh-CN" altLang="en-US" sz="1900" dirty="0"/>
                        <a:t>搜索 </a:t>
                      </a:r>
                    </a:p>
                  </a:txBody>
                  <a:tcPr marT="45737" marB="45737"/>
                </a:tc>
                <a:tc>
                  <a:txBody>
                    <a:bodyPr/>
                    <a:lstStyle/>
                    <a:p>
                      <a:pPr marL="0" marR="0" indent="0" algn="l" defTabSz="967527" rtl="0" eaLnBrk="1" fontAlgn="auto" latinLnBrk="0" hangingPunct="1">
                        <a:lnSpc>
                          <a:spcPct val="100000"/>
                        </a:lnSpc>
                        <a:spcBef>
                          <a:spcPts val="0"/>
                        </a:spcBef>
                        <a:spcAft>
                          <a:spcPts val="0"/>
                        </a:spcAft>
                        <a:buClrTx/>
                        <a:buSzTx/>
                        <a:buFontTx/>
                        <a:buNone/>
                        <a:tabLst/>
                        <a:defRPr/>
                      </a:pPr>
                      <a:r>
                        <a:rPr lang="en-US" altLang="zh-CN" sz="1900" dirty="0"/>
                        <a:t>www.so.com </a:t>
                      </a:r>
                    </a:p>
                  </a:txBody>
                  <a:tcPr marT="45737" marB="45737"/>
                </a:tc>
                <a:extLst>
                  <a:ext uri="{0D108BD9-81ED-4DB2-BD59-A6C34878D82A}">
                    <a16:rowId xmlns:a16="http://schemas.microsoft.com/office/drawing/2014/main" val="10003"/>
                  </a:ext>
                </a:extLst>
              </a:tr>
              <a:tr h="381907">
                <a:tc>
                  <a:txBody>
                    <a:bodyPr/>
                    <a:lstStyle/>
                    <a:p>
                      <a:r>
                        <a:rPr lang="en-US" altLang="zh-CN" sz="1900" dirty="0" err="1"/>
                        <a:t>YodaoBot</a:t>
                      </a:r>
                      <a:r>
                        <a:rPr lang="en-US" altLang="zh-CN" sz="1900" dirty="0"/>
                        <a:t> </a:t>
                      </a:r>
                      <a:endParaRPr lang="zh-CN" altLang="en-US" sz="1900" dirty="0"/>
                    </a:p>
                  </a:txBody>
                  <a:tcPr marT="45737" marB="45737"/>
                </a:tc>
                <a:tc>
                  <a:txBody>
                    <a:bodyPr/>
                    <a:lstStyle/>
                    <a:p>
                      <a:r>
                        <a:rPr lang="zh-CN" altLang="en-US" sz="1900" dirty="0"/>
                        <a:t>有道</a:t>
                      </a:r>
                    </a:p>
                  </a:txBody>
                  <a:tcPr marT="45737" marB="45737"/>
                </a:tc>
                <a:tc>
                  <a:txBody>
                    <a:bodyPr/>
                    <a:lstStyle/>
                    <a:p>
                      <a:pPr marL="0" marR="0" indent="0" algn="l" defTabSz="967527" rtl="0" eaLnBrk="1" fontAlgn="auto" latinLnBrk="0" hangingPunct="1">
                        <a:lnSpc>
                          <a:spcPct val="100000"/>
                        </a:lnSpc>
                        <a:spcBef>
                          <a:spcPts val="0"/>
                        </a:spcBef>
                        <a:spcAft>
                          <a:spcPts val="0"/>
                        </a:spcAft>
                        <a:buClrTx/>
                        <a:buSzTx/>
                        <a:buFontTx/>
                        <a:buNone/>
                        <a:tabLst/>
                        <a:defRPr/>
                      </a:pPr>
                      <a:r>
                        <a:rPr lang="en-US" altLang="zh-CN" sz="1900" dirty="0"/>
                        <a:t>www.youdao.com </a:t>
                      </a:r>
                    </a:p>
                  </a:txBody>
                  <a:tcPr marT="45737" marB="45737"/>
                </a:tc>
                <a:extLst>
                  <a:ext uri="{0D108BD9-81ED-4DB2-BD59-A6C34878D82A}">
                    <a16:rowId xmlns:a16="http://schemas.microsoft.com/office/drawing/2014/main" val="10004"/>
                  </a:ext>
                </a:extLst>
              </a:tr>
              <a:tr h="381907">
                <a:tc>
                  <a:txBody>
                    <a:bodyPr/>
                    <a:lstStyle/>
                    <a:p>
                      <a:r>
                        <a:rPr lang="en-US" altLang="zh-CN" sz="1900" dirty="0" err="1"/>
                        <a:t>Ia_archiver</a:t>
                      </a:r>
                      <a:r>
                        <a:rPr lang="en-US" altLang="zh-CN" sz="1900" dirty="0"/>
                        <a:t> </a:t>
                      </a:r>
                      <a:endParaRPr lang="zh-CN" altLang="en-US" sz="1900" dirty="0"/>
                    </a:p>
                  </a:txBody>
                  <a:tcPr marT="45737" marB="45737"/>
                </a:tc>
                <a:tc>
                  <a:txBody>
                    <a:bodyPr/>
                    <a:lstStyle/>
                    <a:p>
                      <a:r>
                        <a:rPr lang="en-US" altLang="zh-CN" sz="1900" dirty="0" err="1"/>
                        <a:t>Alexa</a:t>
                      </a:r>
                      <a:endParaRPr lang="zh-CN" altLang="en-US" sz="1900" dirty="0"/>
                    </a:p>
                  </a:txBody>
                  <a:tcPr marT="45737" marB="45737"/>
                </a:tc>
                <a:tc>
                  <a:txBody>
                    <a:bodyPr/>
                    <a:lstStyle/>
                    <a:p>
                      <a:r>
                        <a:rPr lang="en-US" altLang="zh-CN" sz="1900" dirty="0"/>
                        <a:t>www.alexa.cn</a:t>
                      </a:r>
                      <a:endParaRPr lang="zh-CN" altLang="en-US" sz="1900" dirty="0"/>
                    </a:p>
                  </a:txBody>
                  <a:tcPr marT="45737" marB="45737"/>
                </a:tc>
                <a:extLst>
                  <a:ext uri="{0D108BD9-81ED-4DB2-BD59-A6C34878D82A}">
                    <a16:rowId xmlns:a16="http://schemas.microsoft.com/office/drawing/2014/main" val="10005"/>
                  </a:ext>
                </a:extLst>
              </a:tr>
              <a:tr h="381907">
                <a:tc>
                  <a:txBody>
                    <a:bodyPr/>
                    <a:lstStyle/>
                    <a:p>
                      <a:r>
                        <a:rPr lang="en-US" altLang="zh-CN" sz="1900" dirty="0"/>
                        <a:t>Scooter</a:t>
                      </a:r>
                      <a:endParaRPr lang="zh-CN" altLang="en-US" sz="1900" dirty="0"/>
                    </a:p>
                  </a:txBody>
                  <a:tcPr marT="45737" marB="45737"/>
                </a:tc>
                <a:tc>
                  <a:txBody>
                    <a:bodyPr/>
                    <a:lstStyle/>
                    <a:p>
                      <a:r>
                        <a:rPr lang="en-US" altLang="zh-CN" sz="1900" dirty="0" err="1"/>
                        <a:t>altavista</a:t>
                      </a:r>
                      <a:endParaRPr lang="zh-CN" altLang="en-US" sz="1900" dirty="0"/>
                    </a:p>
                  </a:txBody>
                  <a:tcPr marT="45737" marB="45737"/>
                </a:tc>
                <a:tc>
                  <a:txBody>
                    <a:bodyPr/>
                    <a:lstStyle/>
                    <a:p>
                      <a:r>
                        <a:rPr lang="en-US" altLang="zh-CN" sz="1900" dirty="0"/>
                        <a:t>www.altavista.com</a:t>
                      </a:r>
                      <a:endParaRPr lang="zh-CN" altLang="en-US" sz="1900" dirty="0"/>
                    </a:p>
                  </a:txBody>
                  <a:tcPr marT="45737" marB="45737"/>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a:extLst>
              <a:ext uri="{FF2B5EF4-FFF2-40B4-BE49-F238E27FC236}">
                <a16:creationId xmlns:a16="http://schemas.microsoft.com/office/drawing/2014/main" id="{40047EF0-B1F6-4581-9A4A-A5293CD05D67}"/>
              </a:ext>
            </a:extLst>
          </p:cNvPr>
          <p:cNvSpPr>
            <a:spLocks noGrp="1"/>
          </p:cNvSpPr>
          <p:nvPr>
            <p:ph idx="1"/>
          </p:nvPr>
        </p:nvSpPr>
        <p:spPr/>
        <p:txBody>
          <a:bodyPr/>
          <a:lstStyle/>
          <a:p>
            <a:pPr marL="361950" indent="-361950"/>
            <a:r>
              <a:rPr lang="zh-CN" altLang="en-US"/>
              <a:t>了解 </a:t>
            </a:r>
            <a:r>
              <a:rPr lang="en-US" altLang="zh-CN"/>
              <a:t>Robots </a:t>
            </a:r>
            <a:r>
              <a:rPr lang="zh-CN" altLang="en-US"/>
              <a:t>协议之后，我们就可以使用</a:t>
            </a:r>
            <a:r>
              <a:rPr lang="en-US" altLang="zh-CN"/>
              <a:t>robotparser</a:t>
            </a:r>
            <a:r>
              <a:rPr lang="zh-CN" altLang="en-US"/>
              <a:t>模块来解析</a:t>
            </a:r>
            <a:r>
              <a:rPr lang="en-US" altLang="zh-CN"/>
              <a:t>robots.txt</a:t>
            </a:r>
            <a:r>
              <a:rPr lang="zh-CN" altLang="en-US"/>
              <a:t>了。 该模块提供了一个类</a:t>
            </a:r>
            <a:r>
              <a:rPr lang="en-US" altLang="zh-CN"/>
              <a:t>RobotFileParser</a:t>
            </a:r>
            <a:r>
              <a:rPr lang="zh-CN" altLang="en-US"/>
              <a:t>，它可以根据某网站的</a:t>
            </a:r>
            <a:r>
              <a:rPr lang="en-US" altLang="zh-CN"/>
              <a:t>robots.txt</a:t>
            </a:r>
            <a:r>
              <a:rPr lang="zh-CN" altLang="en-US"/>
              <a:t>文件来判断一个爬取爬虫是否有权限来爬取这个网页。 </a:t>
            </a:r>
            <a:endParaRPr lang="en-US" altLang="zh-CN"/>
          </a:p>
          <a:p>
            <a:pPr marL="361950" indent="-361950"/>
            <a:r>
              <a:rPr lang="zh-CN" altLang="en-US"/>
              <a:t>该类用起来非常简单，只需要在构造方法里传入</a:t>
            </a:r>
            <a:r>
              <a:rPr lang="en-US" altLang="zh-CN"/>
              <a:t>robots.txt</a:t>
            </a:r>
            <a:r>
              <a:rPr lang="zh-CN" altLang="en-US"/>
              <a:t>的链接即可。 首先看一下它的声明：</a:t>
            </a:r>
            <a:r>
              <a:rPr lang="en-US" altLang="zh-CN"/>
              <a:t>urllib.robotparser.RobotFileParser(url=’’)</a:t>
            </a:r>
            <a:r>
              <a:rPr lang="zh-CN" altLang="en-US"/>
              <a:t>，当然也可以在声明时不传入，默认为空，最后再使用 </a:t>
            </a:r>
            <a:r>
              <a:rPr lang="en-US" altLang="zh-CN"/>
              <a:t>set_url</a:t>
            </a:r>
            <a:r>
              <a:rPr lang="zh-CN" altLang="en-US"/>
              <a:t>（）方法设置一下也可。 </a:t>
            </a:r>
          </a:p>
        </p:txBody>
      </p:sp>
      <p:sp>
        <p:nvSpPr>
          <p:cNvPr id="24579" name="标题 2">
            <a:extLst>
              <a:ext uri="{FF2B5EF4-FFF2-40B4-BE49-F238E27FC236}">
                <a16:creationId xmlns:a16="http://schemas.microsoft.com/office/drawing/2014/main" id="{23E16FCB-829B-43E3-A476-D304F6230E7F}"/>
              </a:ext>
            </a:extLst>
          </p:cNvPr>
          <p:cNvSpPr>
            <a:spLocks noGrp="1"/>
          </p:cNvSpPr>
          <p:nvPr>
            <p:ph type="title"/>
          </p:nvPr>
        </p:nvSpPr>
        <p:spPr/>
        <p:txBody>
          <a:bodyPr/>
          <a:lstStyle/>
          <a:p>
            <a:r>
              <a:rPr lang="zh-CN" altLang="en-US"/>
              <a:t>爬虫的合法性与</a:t>
            </a:r>
            <a:r>
              <a:rPr lang="en-US" altLang="zh-CN"/>
              <a:t>robot.txt</a:t>
            </a:r>
            <a:r>
              <a:rPr lang="zh-CN" altLang="en-US"/>
              <a:t>协议</a:t>
            </a:r>
          </a:p>
        </p:txBody>
      </p:sp>
      <p:sp>
        <p:nvSpPr>
          <p:cNvPr id="24580" name="内容占位符 3">
            <a:extLst>
              <a:ext uri="{FF2B5EF4-FFF2-40B4-BE49-F238E27FC236}">
                <a16:creationId xmlns:a16="http://schemas.microsoft.com/office/drawing/2014/main" id="{0CF29E9D-2A20-49A4-87DB-3B1FAF9BD9B8}"/>
              </a:ext>
            </a:extLst>
          </p:cNvPr>
          <p:cNvSpPr>
            <a:spLocks noGrp="1"/>
          </p:cNvSpPr>
          <p:nvPr>
            <p:ph idx="10"/>
          </p:nvPr>
        </p:nvSpPr>
        <p:spPr/>
        <p:txBody>
          <a:bodyPr/>
          <a:lstStyle/>
          <a:p>
            <a:endParaRPr lang="en-US" altLang="zh-CN" b="1"/>
          </a:p>
          <a:p>
            <a:r>
              <a:rPr lang="en-US" altLang="zh-CN" b="1"/>
              <a:t>robotparser </a:t>
            </a:r>
            <a:r>
              <a:rPr b="1"/>
              <a:t>模块</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a:extLst>
              <a:ext uri="{FF2B5EF4-FFF2-40B4-BE49-F238E27FC236}">
                <a16:creationId xmlns:a16="http://schemas.microsoft.com/office/drawing/2014/main" id="{5D975FD3-2D17-409E-90BB-EEBED6D35E26}"/>
              </a:ext>
            </a:extLst>
          </p:cNvPr>
          <p:cNvSpPr>
            <a:spLocks noGrp="1"/>
          </p:cNvSpPr>
          <p:nvPr>
            <p:ph idx="1"/>
          </p:nvPr>
        </p:nvSpPr>
        <p:spPr/>
        <p:txBody>
          <a:bodyPr/>
          <a:lstStyle/>
          <a:p>
            <a:pPr marL="361950" indent="-361950">
              <a:lnSpc>
                <a:spcPct val="100000"/>
              </a:lnSpc>
            </a:pPr>
            <a:r>
              <a:rPr lang="en-US" altLang="zh-CN"/>
              <a:t>set_url</a:t>
            </a:r>
            <a:r>
              <a:rPr lang="zh-CN" altLang="en-US"/>
              <a:t>（）：用来设置</a:t>
            </a:r>
            <a:r>
              <a:rPr lang="en-US" altLang="zh-CN"/>
              <a:t>robots.txt</a:t>
            </a:r>
            <a:r>
              <a:rPr lang="zh-CN" altLang="en-US"/>
              <a:t>文件的链接。 如果在创建</a:t>
            </a:r>
            <a:r>
              <a:rPr lang="en-US" altLang="zh-CN"/>
              <a:t>RobotFileParser</a:t>
            </a:r>
            <a:r>
              <a:rPr lang="zh-CN" altLang="en-US"/>
              <a:t>对象时传入了链接，那么就不需要再使用这个方法设置了。 </a:t>
            </a:r>
            <a:endParaRPr lang="en-US" altLang="zh-CN"/>
          </a:p>
          <a:p>
            <a:pPr marL="361950" indent="-361950">
              <a:lnSpc>
                <a:spcPct val="100000"/>
              </a:lnSpc>
            </a:pPr>
            <a:r>
              <a:rPr lang="en-US" altLang="zh-CN"/>
              <a:t>read</a:t>
            </a:r>
            <a:r>
              <a:rPr lang="zh-CN" altLang="en-US"/>
              <a:t>（）：读取</a:t>
            </a:r>
            <a:r>
              <a:rPr lang="en-US" altLang="zh-CN"/>
              <a:t>robots.txt</a:t>
            </a:r>
            <a:r>
              <a:rPr lang="zh-CN" altLang="en-US"/>
              <a:t>文件并进行分析。 注意，这个方法执行一个读取和分析操作，如果不调用这个方法， 接下来的判断都会为</a:t>
            </a:r>
            <a:r>
              <a:rPr lang="en-US" altLang="zh-CN"/>
              <a:t>False</a:t>
            </a:r>
            <a:r>
              <a:rPr lang="zh-CN" altLang="en-US"/>
              <a:t>，所以一定记得调用这个方法。 这个方法不会返 回任何内容，但是执行了读取操作。 </a:t>
            </a:r>
            <a:endParaRPr lang="en-US" altLang="zh-CN"/>
          </a:p>
          <a:p>
            <a:pPr marL="361950" indent="-361950">
              <a:lnSpc>
                <a:spcPct val="100000"/>
              </a:lnSpc>
            </a:pPr>
            <a:r>
              <a:rPr lang="zh-CN" altLang="en-US"/>
              <a:t> </a:t>
            </a:r>
            <a:r>
              <a:rPr lang="en-US" altLang="zh-CN"/>
              <a:t>parse</a:t>
            </a:r>
            <a:r>
              <a:rPr lang="zh-CN" altLang="en-US"/>
              <a:t>（）：用来解析</a:t>
            </a:r>
            <a:r>
              <a:rPr lang="en-US" altLang="zh-CN"/>
              <a:t>robots.txt</a:t>
            </a:r>
            <a:r>
              <a:rPr lang="zh-CN" altLang="en-US"/>
              <a:t>文件，传人的参数是</a:t>
            </a:r>
            <a:r>
              <a:rPr lang="en-US" altLang="zh-CN"/>
              <a:t>robots.txt</a:t>
            </a:r>
            <a:r>
              <a:rPr lang="zh-CN" altLang="en-US"/>
              <a:t>某些行的内容，它会按照</a:t>
            </a:r>
            <a:r>
              <a:rPr lang="en-US" altLang="zh-CN"/>
              <a:t>robots.txt</a:t>
            </a:r>
            <a:r>
              <a:rPr lang="zh-CN" altLang="en-US"/>
              <a:t>的语法规则来分析这些内容。 </a:t>
            </a:r>
            <a:endParaRPr lang="en-US" altLang="zh-CN"/>
          </a:p>
          <a:p>
            <a:pPr marL="361950" indent="-361950">
              <a:lnSpc>
                <a:spcPct val="100000"/>
              </a:lnSpc>
            </a:pPr>
            <a:r>
              <a:rPr lang="zh-CN" altLang="en-US"/>
              <a:t> </a:t>
            </a:r>
            <a:r>
              <a:rPr lang="en-US" altLang="zh-CN"/>
              <a:t>can_fetch</a:t>
            </a:r>
            <a:r>
              <a:rPr lang="zh-CN" altLang="en-US"/>
              <a:t>（）：该方法传入两个参数， 第一个是</a:t>
            </a:r>
            <a:r>
              <a:rPr lang="en-US" altLang="zh-CN"/>
              <a:t>User-agent</a:t>
            </a:r>
            <a:r>
              <a:rPr lang="zh-CN" altLang="en-US"/>
              <a:t>，第二个是要抓取的</a:t>
            </a:r>
            <a:r>
              <a:rPr lang="en-US" altLang="zh-CN"/>
              <a:t>URL</a:t>
            </a:r>
            <a:r>
              <a:rPr lang="zh-CN" altLang="en-US"/>
              <a:t>。 返回的内容是该搜索引擎是否可以抓取这个</a:t>
            </a:r>
            <a:r>
              <a:rPr lang="en-US" altLang="zh-CN"/>
              <a:t>URL</a:t>
            </a:r>
            <a:r>
              <a:rPr lang="zh-CN" altLang="en-US"/>
              <a:t>，返回结果是</a:t>
            </a:r>
            <a:r>
              <a:rPr lang="en-US" altLang="zh-CN"/>
              <a:t>True</a:t>
            </a:r>
            <a:r>
              <a:rPr lang="zh-CN" altLang="en-US"/>
              <a:t>或</a:t>
            </a:r>
            <a:r>
              <a:rPr lang="en-US" altLang="zh-CN"/>
              <a:t>False</a:t>
            </a:r>
            <a:r>
              <a:rPr lang="zh-CN" altLang="en-US"/>
              <a:t>。</a:t>
            </a:r>
            <a:endParaRPr lang="en-US" altLang="zh-CN"/>
          </a:p>
          <a:p>
            <a:pPr marL="361950" indent="-361950">
              <a:lnSpc>
                <a:spcPct val="100000"/>
              </a:lnSpc>
            </a:pPr>
            <a:r>
              <a:rPr lang="zh-CN" altLang="en-US"/>
              <a:t> </a:t>
            </a:r>
            <a:r>
              <a:rPr lang="en-US" altLang="zh-CN"/>
              <a:t>mtime</a:t>
            </a:r>
            <a:r>
              <a:rPr lang="zh-CN" altLang="en-US"/>
              <a:t>（）：返回的是上次抓取和分析</a:t>
            </a:r>
            <a:r>
              <a:rPr lang="en-US" altLang="zh-CN"/>
              <a:t>robots.txt</a:t>
            </a:r>
            <a:r>
              <a:rPr lang="zh-CN" altLang="en-US"/>
              <a:t>的时间，这对于长时间分析和抓取的搜索爬虫是很有必要的，你可能需要定期检查来抓取最新的</a:t>
            </a:r>
            <a:r>
              <a:rPr lang="en-US" altLang="zh-CN"/>
              <a:t>robots.txt</a:t>
            </a:r>
            <a:r>
              <a:rPr lang="zh-CN" altLang="en-US"/>
              <a:t>。 </a:t>
            </a:r>
            <a:endParaRPr lang="en-US" altLang="zh-CN"/>
          </a:p>
          <a:p>
            <a:pPr marL="361950" indent="-361950">
              <a:lnSpc>
                <a:spcPct val="100000"/>
              </a:lnSpc>
            </a:pPr>
            <a:r>
              <a:rPr lang="en-US" altLang="zh-CN"/>
              <a:t>modified</a:t>
            </a:r>
            <a:r>
              <a:rPr lang="zh-CN" altLang="en-US"/>
              <a:t>（） ：它同样对长时间分析和抓取的搜索爬虫很有帮助，将当前时间设置为上次抓取 和分析</a:t>
            </a:r>
            <a:r>
              <a:rPr lang="en-US" altLang="zh-CN"/>
              <a:t>robots.txt</a:t>
            </a:r>
            <a:r>
              <a:rPr lang="zh-CN" altLang="en-US"/>
              <a:t>的时间。</a:t>
            </a:r>
          </a:p>
          <a:p>
            <a:pPr marL="361950" indent="-361950"/>
            <a:endParaRPr lang="zh-CN" altLang="en-US"/>
          </a:p>
        </p:txBody>
      </p:sp>
      <p:sp>
        <p:nvSpPr>
          <p:cNvPr id="25603" name="标题 2">
            <a:extLst>
              <a:ext uri="{FF2B5EF4-FFF2-40B4-BE49-F238E27FC236}">
                <a16:creationId xmlns:a16="http://schemas.microsoft.com/office/drawing/2014/main" id="{8DD35200-8E03-40BF-BCA6-9B501A6B22B1}"/>
              </a:ext>
            </a:extLst>
          </p:cNvPr>
          <p:cNvSpPr>
            <a:spLocks noGrp="1"/>
          </p:cNvSpPr>
          <p:nvPr>
            <p:ph type="title"/>
          </p:nvPr>
        </p:nvSpPr>
        <p:spPr/>
        <p:txBody>
          <a:bodyPr/>
          <a:lstStyle/>
          <a:p>
            <a:r>
              <a:rPr lang="zh-CN" altLang="en-US"/>
              <a:t>爬虫的合法性与</a:t>
            </a:r>
            <a:r>
              <a:rPr lang="en-US" altLang="zh-CN"/>
              <a:t>robot.txt</a:t>
            </a:r>
            <a:r>
              <a:rPr lang="zh-CN" altLang="en-US"/>
              <a:t>协议</a:t>
            </a:r>
          </a:p>
        </p:txBody>
      </p:sp>
      <p:sp>
        <p:nvSpPr>
          <p:cNvPr id="25604" name="内容占位符 3">
            <a:extLst>
              <a:ext uri="{FF2B5EF4-FFF2-40B4-BE49-F238E27FC236}">
                <a16:creationId xmlns:a16="http://schemas.microsoft.com/office/drawing/2014/main" id="{E4561CD9-04A3-4D2B-A869-B30EAE725265}"/>
              </a:ext>
            </a:extLst>
          </p:cNvPr>
          <p:cNvSpPr>
            <a:spLocks noGrp="1"/>
          </p:cNvSpPr>
          <p:nvPr>
            <p:ph idx="10"/>
          </p:nvPr>
        </p:nvSpPr>
        <p:spPr/>
        <p:txBody>
          <a:bodyPr/>
          <a:lstStyle/>
          <a:p>
            <a:r>
              <a:t>下面列刷了这个类常用的几个方法。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686CCDA2-E668-4FF5-B6BC-AB25A234DCB4}"/>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DAD3D25C-680A-4410-BA81-67414A3A2838}"/>
              </a:ext>
            </a:extLst>
          </p:cNvPr>
          <p:cNvSpPr>
            <a:spLocks noChangeShapeType="1"/>
          </p:cNvSpPr>
          <p:nvPr/>
        </p:nvSpPr>
        <p:spPr bwMode="auto">
          <a:xfrm>
            <a:off x="2649538" y="2947988"/>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DBDB5FAB-7BA7-4C63-B529-BE88DD5AAD1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C46D77FA-684B-4CD3-9EB1-55DDA4A89BBC}"/>
              </a:ext>
            </a:extLst>
          </p:cNvPr>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认识反爬虫</a:t>
            </a:r>
          </a:p>
        </p:txBody>
      </p:sp>
      <p:sp>
        <p:nvSpPr>
          <p:cNvPr id="26634" name="标题 3">
            <a:extLst>
              <a:ext uri="{FF2B5EF4-FFF2-40B4-BE49-F238E27FC236}">
                <a16:creationId xmlns:a16="http://schemas.microsoft.com/office/drawing/2014/main" id="{448D8CFF-DE06-433F-A84E-EEC665B5B7F4}"/>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CEC03D55-BEB9-44AF-BC5B-587145D43015}"/>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认识爬虫</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E407B01F-29E9-4AE2-8552-B71D474F6D87}"/>
              </a:ext>
            </a:extLst>
          </p:cNvPr>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98EEB24C-996B-4282-B3CB-9E18757FC4FA}"/>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配置</a:t>
            </a:r>
            <a:r>
              <a:rPr lang="en-US" altLang="zh-CN" sz="2200" dirty="0">
                <a:latin typeface="微软雅黑" pitchFamily="34" charset="-122"/>
                <a:ea typeface="微软雅黑" pitchFamily="34" charset="-122"/>
              </a:rPr>
              <a:t>Python</a:t>
            </a:r>
            <a:r>
              <a:rPr lang="zh-CN" altLang="en-US" sz="2200" dirty="0">
                <a:latin typeface="微软雅黑" pitchFamily="34" charset="-122"/>
                <a:ea typeface="微软雅黑" pitchFamily="34" charset="-122"/>
              </a:rPr>
              <a:t>爬虫环境</a:t>
            </a:r>
          </a:p>
        </p:txBody>
      </p:sp>
      <p:sp>
        <p:nvSpPr>
          <p:cNvPr id="22" name="Oval 15">
            <a:extLst>
              <a:ext uri="{FF2B5EF4-FFF2-40B4-BE49-F238E27FC236}">
                <a16:creationId xmlns:a16="http://schemas.microsoft.com/office/drawing/2014/main" id="{8F99810C-5F2A-43A0-A2C7-A19431A97790}"/>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EDBB7AB3-E723-40ED-814C-381C55F880B9}"/>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1957A6D7-3575-4F2C-869B-86B96CA72DFE}"/>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a:extLst>
              <a:ext uri="{FF2B5EF4-FFF2-40B4-BE49-F238E27FC236}">
                <a16:creationId xmlns:a16="http://schemas.microsoft.com/office/drawing/2014/main" id="{3AC0FA34-1168-46C7-B4C5-7AB3D9BAD8C7}"/>
              </a:ext>
            </a:extLst>
          </p:cNvPr>
          <p:cNvSpPr>
            <a:spLocks noGrp="1"/>
          </p:cNvSpPr>
          <p:nvPr>
            <p:ph idx="1"/>
          </p:nvPr>
        </p:nvSpPr>
        <p:spPr/>
        <p:txBody>
          <a:bodyPr/>
          <a:lstStyle/>
          <a:p>
            <a:pPr marL="0" indent="0">
              <a:buFont typeface="Wingdings" panose="05000000000000000000" pitchFamily="2" charset="2"/>
              <a:buNone/>
            </a:pPr>
            <a:r>
              <a:rPr lang="zh-CN" altLang="en-US"/>
              <a:t>浏览器在发送请求的时候，会附带一部分浏览器及当前系统环境的参数给服务器，服务器会通过</a:t>
            </a:r>
            <a:r>
              <a:rPr lang="en-US" altLang="zh-CN"/>
              <a:t>User-Agent</a:t>
            </a:r>
            <a:r>
              <a:rPr lang="zh-CN" altLang="en-US"/>
              <a:t>的值来区分不同的浏览器。</a:t>
            </a:r>
            <a:endParaRPr lang="en-US" altLang="zh-CN"/>
          </a:p>
          <a:p>
            <a:pPr marL="0" indent="0">
              <a:buFont typeface="Wingdings" panose="05000000000000000000" pitchFamily="2" charset="2"/>
              <a:buNone/>
            </a:pPr>
            <a:endParaRPr lang="zh-CN" altLang="en-US"/>
          </a:p>
        </p:txBody>
      </p:sp>
      <p:sp>
        <p:nvSpPr>
          <p:cNvPr id="27651" name="标题 2">
            <a:extLst>
              <a:ext uri="{FF2B5EF4-FFF2-40B4-BE49-F238E27FC236}">
                <a16:creationId xmlns:a16="http://schemas.microsoft.com/office/drawing/2014/main" id="{58C1F7B2-004D-42B0-96C5-7B82312982AF}"/>
              </a:ext>
            </a:extLst>
          </p:cNvPr>
          <p:cNvSpPr>
            <a:spLocks noGrp="1"/>
          </p:cNvSpPr>
          <p:nvPr>
            <p:ph type="title"/>
          </p:nvPr>
        </p:nvSpPr>
        <p:spPr/>
        <p:txBody>
          <a:bodyPr/>
          <a:lstStyle/>
          <a:p>
            <a:r>
              <a:rPr lang="zh-CN" altLang="en-US"/>
              <a:t>网站反爬虫的目的与手段</a:t>
            </a:r>
          </a:p>
        </p:txBody>
      </p:sp>
      <p:sp>
        <p:nvSpPr>
          <p:cNvPr id="27652" name="内容占位符 3">
            <a:extLst>
              <a:ext uri="{FF2B5EF4-FFF2-40B4-BE49-F238E27FC236}">
                <a16:creationId xmlns:a16="http://schemas.microsoft.com/office/drawing/2014/main" id="{9E6FDFBD-746B-485E-BC8C-46569B7597BD}"/>
              </a:ext>
            </a:extLst>
          </p:cNvPr>
          <p:cNvSpPr>
            <a:spLocks noGrp="1"/>
          </p:cNvSpPr>
          <p:nvPr>
            <p:ph idx="10"/>
          </p:nvPr>
        </p:nvSpPr>
        <p:spPr/>
        <p:txBody>
          <a:bodyPr/>
          <a:lstStyle/>
          <a:p>
            <a:r>
              <a:rPr lang="en-US" altLang="zh-CN" b="1"/>
              <a:t>1. </a:t>
            </a:r>
            <a:r>
              <a:rPr b="1"/>
              <a:t>通过</a:t>
            </a:r>
            <a:r>
              <a:rPr lang="en-US" altLang="zh-CN" b="1"/>
              <a:t>User-Agent</a:t>
            </a:r>
            <a:r>
              <a:rPr b="1"/>
              <a:t>校验反爬</a:t>
            </a:r>
          </a:p>
        </p:txBody>
      </p:sp>
      <p:pic>
        <p:nvPicPr>
          <p:cNvPr id="27653" name="图片 4">
            <a:extLst>
              <a:ext uri="{FF2B5EF4-FFF2-40B4-BE49-F238E27FC236}">
                <a16:creationId xmlns:a16="http://schemas.microsoft.com/office/drawing/2014/main" id="{3552E212-A450-46AC-94E2-97225A3C81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821" y="3167615"/>
            <a:ext cx="83439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a:extLst>
              <a:ext uri="{FF2B5EF4-FFF2-40B4-BE49-F238E27FC236}">
                <a16:creationId xmlns:a16="http://schemas.microsoft.com/office/drawing/2014/main" id="{3F8AD787-BFE5-438A-BB91-20971DD44709}"/>
              </a:ext>
            </a:extLst>
          </p:cNvPr>
          <p:cNvSpPr>
            <a:spLocks noGrp="1"/>
          </p:cNvSpPr>
          <p:nvPr>
            <p:ph idx="1"/>
          </p:nvPr>
        </p:nvSpPr>
        <p:spPr>
          <a:xfrm>
            <a:off x="423863" y="1754188"/>
            <a:ext cx="7059612" cy="4370387"/>
          </a:xfrm>
        </p:spPr>
        <p:txBody>
          <a:bodyPr/>
          <a:lstStyle/>
          <a:p>
            <a:pPr>
              <a:defRPr/>
            </a:pPr>
            <a:r>
              <a:rPr lang="zh-CN" altLang="en-US" dirty="0"/>
              <a:t>普通用户通过浏览器访问网站的速度相对爬虫而言要慢的多，所以不少网站会利用这一点对访问频度设定一个阈值，如果一个</a:t>
            </a:r>
            <a:r>
              <a:rPr lang="en-US" altLang="zh-CN" dirty="0"/>
              <a:t>IP</a:t>
            </a:r>
            <a:r>
              <a:rPr lang="zh-CN" altLang="en-US" dirty="0"/>
              <a:t>单位时间内访问频度超过了预设的阈值，将会对该</a:t>
            </a:r>
            <a:r>
              <a:rPr lang="en-US" altLang="zh-CN" dirty="0"/>
              <a:t>IP</a:t>
            </a:r>
            <a:r>
              <a:rPr lang="zh-CN" altLang="en-US" dirty="0"/>
              <a:t>做出访问限制。</a:t>
            </a:r>
            <a:endParaRPr lang="en-US" altLang="zh-CN" dirty="0"/>
          </a:p>
          <a:p>
            <a:pPr>
              <a:defRPr/>
            </a:pPr>
            <a:r>
              <a:rPr lang="zh-CN" altLang="en-US" dirty="0"/>
              <a:t>通常需要经过验证码验证后才能继续正常访问，严重的甚至会禁止该</a:t>
            </a:r>
            <a:r>
              <a:rPr lang="en-US" altLang="zh-CN" dirty="0"/>
              <a:t>IP</a:t>
            </a:r>
            <a:r>
              <a:rPr lang="zh-CN" altLang="en-US" dirty="0"/>
              <a:t>访问网站一段时间。</a:t>
            </a:r>
            <a:endParaRPr lang="en-US" altLang="zh-CN" dirty="0"/>
          </a:p>
          <a:p>
            <a:pPr marL="0" indent="0">
              <a:buFont typeface="Wingdings" panose="05000000000000000000" pitchFamily="2" charset="2"/>
              <a:buNone/>
              <a:defRPr/>
            </a:pPr>
            <a:endParaRPr lang="zh-CN" altLang="en-US" dirty="0"/>
          </a:p>
        </p:txBody>
      </p:sp>
      <p:sp>
        <p:nvSpPr>
          <p:cNvPr id="28675" name="标题 2">
            <a:extLst>
              <a:ext uri="{FF2B5EF4-FFF2-40B4-BE49-F238E27FC236}">
                <a16:creationId xmlns:a16="http://schemas.microsoft.com/office/drawing/2014/main" id="{DD2305A0-16B8-43FC-9B97-5BE7AD7FA3C1}"/>
              </a:ext>
            </a:extLst>
          </p:cNvPr>
          <p:cNvSpPr>
            <a:spLocks noGrp="1"/>
          </p:cNvSpPr>
          <p:nvPr>
            <p:ph type="title"/>
          </p:nvPr>
        </p:nvSpPr>
        <p:spPr/>
        <p:txBody>
          <a:bodyPr/>
          <a:lstStyle/>
          <a:p>
            <a:r>
              <a:rPr lang="zh-CN" altLang="en-US"/>
              <a:t>网站反爬虫的目的与手段</a:t>
            </a:r>
          </a:p>
        </p:txBody>
      </p:sp>
      <p:sp>
        <p:nvSpPr>
          <p:cNvPr id="28676" name="内容占位符 3">
            <a:extLst>
              <a:ext uri="{FF2B5EF4-FFF2-40B4-BE49-F238E27FC236}">
                <a16:creationId xmlns:a16="http://schemas.microsoft.com/office/drawing/2014/main" id="{248A2493-A16E-4C01-BD03-80DAE5BF4961}"/>
              </a:ext>
            </a:extLst>
          </p:cNvPr>
          <p:cNvSpPr>
            <a:spLocks noGrp="1"/>
          </p:cNvSpPr>
          <p:nvPr>
            <p:ph idx="10"/>
          </p:nvPr>
        </p:nvSpPr>
        <p:spPr/>
        <p:txBody>
          <a:bodyPr/>
          <a:lstStyle/>
          <a:p>
            <a:r>
              <a:t> </a:t>
            </a:r>
            <a:r>
              <a:rPr lang="en-US" altLang="zh-CN" b="1"/>
              <a:t>2. </a:t>
            </a:r>
            <a:r>
              <a:rPr b="1"/>
              <a:t>通过访问频度反爬</a:t>
            </a:r>
          </a:p>
        </p:txBody>
      </p:sp>
      <p:pic>
        <p:nvPicPr>
          <p:cNvPr id="28677" name="图片 5">
            <a:extLst>
              <a:ext uri="{FF2B5EF4-FFF2-40B4-BE49-F238E27FC236}">
                <a16:creationId xmlns:a16="http://schemas.microsoft.com/office/drawing/2014/main" id="{89EED29F-B370-4205-B9FF-DB306340F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2608" y="4055791"/>
            <a:ext cx="2345013" cy="2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5681BC96-29E1-46D4-8B0D-7C794176E860}"/>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4CE64C98-55F7-4853-9B26-628979D2AF7E}"/>
              </a:ext>
            </a:extLst>
          </p:cNvPr>
          <p:cNvSpPr>
            <a:spLocks noChangeShapeType="1"/>
          </p:cNvSpPr>
          <p:nvPr/>
        </p:nvSpPr>
        <p:spPr bwMode="auto">
          <a:xfrm>
            <a:off x="2649538" y="1939925"/>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A249DA9F-F895-4BD1-B367-79E87AB62ADE}"/>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095F4E19-6D4E-4181-B386-083C0DC35F1E}"/>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认识反爬虫</a:t>
            </a:r>
            <a:endParaRPr lang="zh-CN" altLang="en-US" sz="2200" dirty="0">
              <a:latin typeface="微软雅黑" pitchFamily="34" charset="-122"/>
              <a:ea typeface="微软雅黑" pitchFamily="34" charset="-122"/>
            </a:endParaRPr>
          </a:p>
        </p:txBody>
      </p:sp>
      <p:sp>
        <p:nvSpPr>
          <p:cNvPr id="11274" name="标题 3">
            <a:extLst>
              <a:ext uri="{FF2B5EF4-FFF2-40B4-BE49-F238E27FC236}">
                <a16:creationId xmlns:a16="http://schemas.microsoft.com/office/drawing/2014/main" id="{D5C1C9A2-4942-43F5-BB7D-DCFF7E11F09F}"/>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28E085F5-3C45-4555-9A77-969A9A8DC682}"/>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认识爬虫</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3960EF6D-ED97-4813-96FD-ED93E0E858A0}"/>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id="{245AE560-B199-4327-9FD2-965009550571}"/>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配置</a:t>
            </a:r>
            <a:r>
              <a:rPr lang="en-US" altLang="zh-CN" sz="2200" dirty="0">
                <a:latin typeface="微软雅黑" pitchFamily="34" charset="-122"/>
                <a:ea typeface="微软雅黑" pitchFamily="34" charset="-122"/>
              </a:rPr>
              <a:t>Python</a:t>
            </a:r>
            <a:r>
              <a:rPr lang="zh-CN" altLang="en-US" sz="2200" dirty="0">
                <a:latin typeface="微软雅黑" pitchFamily="34" charset="-122"/>
                <a:ea typeface="微软雅黑" pitchFamily="34" charset="-122"/>
              </a:rPr>
              <a:t>爬虫环境</a:t>
            </a:r>
          </a:p>
        </p:txBody>
      </p:sp>
      <p:sp>
        <p:nvSpPr>
          <p:cNvPr id="22" name="Oval 15">
            <a:extLst>
              <a:ext uri="{FF2B5EF4-FFF2-40B4-BE49-F238E27FC236}">
                <a16:creationId xmlns:a16="http://schemas.microsoft.com/office/drawing/2014/main" id="{74011143-139B-4105-A06A-49EEFD38980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4" action="ppaction://hlinksldjump"/>
            <a:extLst>
              <a:ext uri="{FF2B5EF4-FFF2-40B4-BE49-F238E27FC236}">
                <a16:creationId xmlns:a16="http://schemas.microsoft.com/office/drawing/2014/main" id="{DAECB487-0BF0-4007-9E66-B66C56D16E1F}"/>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6A7E3FCD-0FEC-491C-BB46-D41C70C4ED7F}"/>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DD9D5B00-181C-463F-95A0-B37BDA299C2F}"/>
              </a:ext>
            </a:extLst>
          </p:cNvPr>
          <p:cNvSpPr>
            <a:spLocks noGrp="1"/>
          </p:cNvSpPr>
          <p:nvPr>
            <p:ph idx="1"/>
          </p:nvPr>
        </p:nvSpPr>
        <p:spPr>
          <a:xfrm>
            <a:off x="423863" y="1754188"/>
            <a:ext cx="5878512" cy="4370387"/>
          </a:xfrm>
        </p:spPr>
        <p:txBody>
          <a:bodyPr/>
          <a:lstStyle/>
          <a:p>
            <a:pPr marL="0" indent="0">
              <a:buFont typeface="Wingdings" panose="05000000000000000000" pitchFamily="2" charset="2"/>
              <a:buNone/>
            </a:pPr>
            <a:r>
              <a:rPr lang="zh-CN" altLang="en-US"/>
              <a:t>有部分网站不论访问频度如何，一定要来访者输入验证码才能继续操作。例如</a:t>
            </a:r>
            <a:r>
              <a:rPr lang="en-US" altLang="zh-CN"/>
              <a:t>12306</a:t>
            </a:r>
            <a:r>
              <a:rPr lang="zh-CN" altLang="en-US"/>
              <a:t>网站，不管是登陆还是购票，全部需要验证验证码，与访问频度无关。</a:t>
            </a:r>
          </a:p>
        </p:txBody>
      </p:sp>
      <p:sp>
        <p:nvSpPr>
          <p:cNvPr id="29699" name="标题 2">
            <a:extLst>
              <a:ext uri="{FF2B5EF4-FFF2-40B4-BE49-F238E27FC236}">
                <a16:creationId xmlns:a16="http://schemas.microsoft.com/office/drawing/2014/main" id="{1DA9680A-F285-4430-87B6-4A2C3F2742DF}"/>
              </a:ext>
            </a:extLst>
          </p:cNvPr>
          <p:cNvSpPr>
            <a:spLocks noGrp="1"/>
          </p:cNvSpPr>
          <p:nvPr>
            <p:ph type="title"/>
          </p:nvPr>
        </p:nvSpPr>
        <p:spPr/>
        <p:txBody>
          <a:bodyPr/>
          <a:lstStyle/>
          <a:p>
            <a:r>
              <a:rPr lang="zh-CN" altLang="en-US"/>
              <a:t>网站反爬虫的目的与手段</a:t>
            </a:r>
          </a:p>
        </p:txBody>
      </p:sp>
      <p:sp>
        <p:nvSpPr>
          <p:cNvPr id="29700" name="内容占位符 3">
            <a:extLst>
              <a:ext uri="{FF2B5EF4-FFF2-40B4-BE49-F238E27FC236}">
                <a16:creationId xmlns:a16="http://schemas.microsoft.com/office/drawing/2014/main" id="{DB67C1FC-A2BB-4200-B8D0-474ED5C855C8}"/>
              </a:ext>
            </a:extLst>
          </p:cNvPr>
          <p:cNvSpPr>
            <a:spLocks noGrp="1"/>
          </p:cNvSpPr>
          <p:nvPr>
            <p:ph idx="10"/>
          </p:nvPr>
        </p:nvSpPr>
        <p:spPr/>
        <p:txBody>
          <a:bodyPr/>
          <a:lstStyle/>
          <a:p>
            <a:r>
              <a:rPr lang="en-US" altLang="zh-CN" b="1"/>
              <a:t>3. </a:t>
            </a:r>
            <a:r>
              <a:rPr b="1"/>
              <a:t>通过验证码校验反爬</a:t>
            </a:r>
          </a:p>
        </p:txBody>
      </p:sp>
      <p:pic>
        <p:nvPicPr>
          <p:cNvPr id="29701" name="图片 4">
            <a:extLst>
              <a:ext uri="{FF2B5EF4-FFF2-40B4-BE49-F238E27FC236}">
                <a16:creationId xmlns:a16="http://schemas.microsoft.com/office/drawing/2014/main" id="{3AE48309-6A84-414E-BBED-F1E5149418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2373" y="3215633"/>
            <a:ext cx="4251531" cy="2908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2DBD2670-2AEF-4760-B3F6-F29836155B96}"/>
              </a:ext>
            </a:extLst>
          </p:cNvPr>
          <p:cNvSpPr>
            <a:spLocks noGrp="1"/>
          </p:cNvSpPr>
          <p:nvPr>
            <p:ph idx="1"/>
          </p:nvPr>
        </p:nvSpPr>
        <p:spPr/>
        <p:txBody>
          <a:bodyPr/>
          <a:lstStyle/>
          <a:p>
            <a:pPr marL="0" indent="0">
              <a:buFont typeface="Wingdings" panose="05000000000000000000" pitchFamily="2" charset="2"/>
              <a:buNone/>
            </a:pPr>
            <a:r>
              <a:rPr lang="zh-CN" altLang="en-US"/>
              <a:t>一些社交网站常常会更换网页结构，而爬虫大部分情况下都需要通过网页结构来解析需要的数据，所以这种做法也能起到反爬虫的作用。在网页结构变换后，爬虫往往无法在原本的网页位置找到原本需要的内容。</a:t>
            </a:r>
          </a:p>
        </p:txBody>
      </p:sp>
      <p:sp>
        <p:nvSpPr>
          <p:cNvPr id="30723" name="标题 2">
            <a:extLst>
              <a:ext uri="{FF2B5EF4-FFF2-40B4-BE49-F238E27FC236}">
                <a16:creationId xmlns:a16="http://schemas.microsoft.com/office/drawing/2014/main" id="{B652AC65-64A8-4E36-B3CA-5990925E436D}"/>
              </a:ext>
            </a:extLst>
          </p:cNvPr>
          <p:cNvSpPr>
            <a:spLocks noGrp="1"/>
          </p:cNvSpPr>
          <p:nvPr>
            <p:ph type="title"/>
          </p:nvPr>
        </p:nvSpPr>
        <p:spPr/>
        <p:txBody>
          <a:bodyPr/>
          <a:lstStyle/>
          <a:p>
            <a:r>
              <a:rPr lang="zh-CN" altLang="en-US"/>
              <a:t>网站反爬虫的目的与手段</a:t>
            </a:r>
          </a:p>
        </p:txBody>
      </p:sp>
      <p:sp>
        <p:nvSpPr>
          <p:cNvPr id="30724" name="内容占位符 3">
            <a:extLst>
              <a:ext uri="{FF2B5EF4-FFF2-40B4-BE49-F238E27FC236}">
                <a16:creationId xmlns:a16="http://schemas.microsoft.com/office/drawing/2014/main" id="{7201959E-887F-407E-A6E3-7AFE794F21B0}"/>
              </a:ext>
            </a:extLst>
          </p:cNvPr>
          <p:cNvSpPr>
            <a:spLocks noGrp="1"/>
          </p:cNvSpPr>
          <p:nvPr>
            <p:ph idx="10"/>
          </p:nvPr>
        </p:nvSpPr>
        <p:spPr/>
        <p:txBody>
          <a:bodyPr/>
          <a:lstStyle/>
          <a:p>
            <a:r>
              <a:rPr lang="en-US" altLang="zh-CN" b="1"/>
              <a:t>4. </a:t>
            </a:r>
            <a:r>
              <a:rPr b="1"/>
              <a:t>通过变换网页结构反爬</a:t>
            </a:r>
          </a:p>
        </p:txBody>
      </p:sp>
      <p:pic>
        <p:nvPicPr>
          <p:cNvPr id="30725" name="图片 5">
            <a:extLst>
              <a:ext uri="{FF2B5EF4-FFF2-40B4-BE49-F238E27FC236}">
                <a16:creationId xmlns:a16="http://schemas.microsoft.com/office/drawing/2014/main" id="{FBEDF656-459D-4863-B11E-D9C758AC10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0755" y="3090225"/>
            <a:ext cx="5492680" cy="302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a:extLst>
              <a:ext uri="{FF2B5EF4-FFF2-40B4-BE49-F238E27FC236}">
                <a16:creationId xmlns:a16="http://schemas.microsoft.com/office/drawing/2014/main" id="{70E8D7CE-21A6-41F6-B15C-3CA7DC7A8634}"/>
              </a:ext>
            </a:extLst>
          </p:cNvPr>
          <p:cNvSpPr>
            <a:spLocks noGrp="1"/>
          </p:cNvSpPr>
          <p:nvPr>
            <p:ph idx="1"/>
          </p:nvPr>
        </p:nvSpPr>
        <p:spPr>
          <a:xfrm>
            <a:off x="423863" y="1754188"/>
            <a:ext cx="5586412" cy="4370387"/>
          </a:xfrm>
        </p:spPr>
        <p:txBody>
          <a:bodyPr/>
          <a:lstStyle/>
          <a:p>
            <a:pPr marL="361950" indent="-361950"/>
            <a:r>
              <a:rPr lang="zh-CN" altLang="en-US"/>
              <a:t>部分网站需要登录才能继续操作，这部分网站虽然并不是为了反爬虫才要求登录操作，但确实起到了反爬虫的作用。</a:t>
            </a:r>
            <a:endParaRPr lang="en-US" altLang="zh-CN"/>
          </a:p>
          <a:p>
            <a:pPr marL="361950" indent="-361950"/>
            <a:r>
              <a:rPr lang="zh-CN" altLang="en-US"/>
              <a:t>例如微博查看评论就需要登录账号。</a:t>
            </a:r>
          </a:p>
        </p:txBody>
      </p:sp>
      <p:sp>
        <p:nvSpPr>
          <p:cNvPr id="31747" name="标题 2">
            <a:extLst>
              <a:ext uri="{FF2B5EF4-FFF2-40B4-BE49-F238E27FC236}">
                <a16:creationId xmlns:a16="http://schemas.microsoft.com/office/drawing/2014/main" id="{95443492-F01F-42FA-B503-BAB7BCA0FE7B}"/>
              </a:ext>
            </a:extLst>
          </p:cNvPr>
          <p:cNvSpPr>
            <a:spLocks noGrp="1"/>
          </p:cNvSpPr>
          <p:nvPr>
            <p:ph type="title"/>
          </p:nvPr>
        </p:nvSpPr>
        <p:spPr/>
        <p:txBody>
          <a:bodyPr/>
          <a:lstStyle/>
          <a:p>
            <a:r>
              <a:rPr lang="zh-CN" altLang="en-US"/>
              <a:t>网站反爬虫的目的与手段</a:t>
            </a:r>
          </a:p>
        </p:txBody>
      </p:sp>
      <p:sp>
        <p:nvSpPr>
          <p:cNvPr id="31748" name="内容占位符 3">
            <a:extLst>
              <a:ext uri="{FF2B5EF4-FFF2-40B4-BE49-F238E27FC236}">
                <a16:creationId xmlns:a16="http://schemas.microsoft.com/office/drawing/2014/main" id="{6D2CDAED-89F1-4A05-B02B-0E52775DFD76}"/>
              </a:ext>
            </a:extLst>
          </p:cNvPr>
          <p:cNvSpPr>
            <a:spLocks noGrp="1"/>
          </p:cNvSpPr>
          <p:nvPr>
            <p:ph idx="10"/>
          </p:nvPr>
        </p:nvSpPr>
        <p:spPr/>
        <p:txBody>
          <a:bodyPr/>
          <a:lstStyle/>
          <a:p>
            <a:r>
              <a:rPr lang="en-US" altLang="zh-CN" b="1"/>
              <a:t>5. </a:t>
            </a:r>
            <a:r>
              <a:rPr b="1"/>
              <a:t>通过账号权限反爬</a:t>
            </a:r>
          </a:p>
        </p:txBody>
      </p:sp>
      <p:pic>
        <p:nvPicPr>
          <p:cNvPr id="31749" name="图片 4">
            <a:extLst>
              <a:ext uri="{FF2B5EF4-FFF2-40B4-BE49-F238E27FC236}">
                <a16:creationId xmlns:a16="http://schemas.microsoft.com/office/drawing/2014/main" id="{F2961357-67DA-4BFB-8423-9A24C8C6F3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2842" y="3625727"/>
            <a:ext cx="3885828" cy="259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3CBFD4F-F927-4E55-88C6-01B7071F4EA5}"/>
              </a:ext>
            </a:extLst>
          </p:cNvPr>
          <p:cNvSpPr>
            <a:spLocks noGrp="1"/>
          </p:cNvSpPr>
          <p:nvPr>
            <p:ph idx="1"/>
          </p:nvPr>
        </p:nvSpPr>
        <p:spPr/>
        <p:txBody>
          <a:bodyPr/>
          <a:lstStyle/>
          <a:p>
            <a:pPr marL="0" indent="0">
              <a:buFont typeface="Wingdings" panose="05000000000000000000" pitchFamily="2" charset="2"/>
              <a:buNone/>
              <a:defRPr/>
            </a:pPr>
            <a:r>
              <a:rPr lang="zh-CN" altLang="en-US" dirty="0"/>
              <a:t>针对之前介绍的常见的反爬虫手段，可以制定对应的爬取策略如下。</a:t>
            </a:r>
            <a:endParaRPr lang="en-US" altLang="zh-CN" dirty="0"/>
          </a:p>
          <a:p>
            <a:pPr>
              <a:defRPr/>
            </a:pPr>
            <a:r>
              <a:rPr lang="zh-CN" altLang="en-US" b="1" dirty="0"/>
              <a:t>发送模拟</a:t>
            </a:r>
            <a:r>
              <a:rPr lang="en-US" altLang="zh-CN" b="1" dirty="0"/>
              <a:t>User-Agent</a:t>
            </a:r>
            <a:r>
              <a:rPr lang="zh-CN" altLang="en-US" b="1" dirty="0"/>
              <a:t>：</a:t>
            </a:r>
            <a:r>
              <a:rPr lang="zh-CN" altLang="en-US" dirty="0"/>
              <a:t>通过发送模拟</a:t>
            </a:r>
            <a:r>
              <a:rPr lang="en-US" altLang="zh-CN" dirty="0"/>
              <a:t>User-Agent</a:t>
            </a:r>
            <a:r>
              <a:rPr lang="zh-CN" altLang="en-US" dirty="0"/>
              <a:t>来通过检验，将要发送至网站服务器的请求的</a:t>
            </a:r>
            <a:r>
              <a:rPr lang="en-US" altLang="zh-CN" dirty="0"/>
              <a:t>User-Agent</a:t>
            </a:r>
            <a:r>
              <a:rPr lang="zh-CN" altLang="en-US" dirty="0"/>
              <a:t>值伪装成一般用户登录网站时使用的</a:t>
            </a:r>
            <a:r>
              <a:rPr lang="en-US" altLang="zh-CN" dirty="0"/>
              <a:t>User-Agent</a:t>
            </a:r>
            <a:r>
              <a:rPr lang="zh-CN" altLang="en-US" dirty="0"/>
              <a:t>值。</a:t>
            </a:r>
            <a:endParaRPr lang="en-US" altLang="zh-CN" dirty="0"/>
          </a:p>
          <a:p>
            <a:pPr>
              <a:defRPr/>
            </a:pPr>
            <a:r>
              <a:rPr lang="zh-CN" altLang="en-US" b="1" dirty="0"/>
              <a:t>调整访问频度：</a:t>
            </a:r>
            <a:r>
              <a:rPr lang="zh-CN" altLang="en-US" dirty="0"/>
              <a:t>通过备用</a:t>
            </a:r>
            <a:r>
              <a:rPr lang="en-US" altLang="zh-CN" dirty="0"/>
              <a:t>IP</a:t>
            </a:r>
            <a:r>
              <a:rPr lang="zh-CN" altLang="en-US" dirty="0"/>
              <a:t>测试网站的访问频率阈值，然后设置访问频率比阈值略低。这种方法既能保证爬取的稳定性，又能使效率又不至于过于低下。</a:t>
            </a:r>
            <a:endParaRPr lang="en-US" altLang="zh-CN" dirty="0"/>
          </a:p>
          <a:p>
            <a:pPr>
              <a:defRPr/>
            </a:pPr>
            <a:r>
              <a:rPr lang="zh-CN" altLang="en-US" b="1" dirty="0"/>
              <a:t>通过验证码校验：</a:t>
            </a:r>
            <a:r>
              <a:rPr lang="zh-CN" altLang="en-US" dirty="0"/>
              <a:t>使用</a:t>
            </a:r>
            <a:r>
              <a:rPr lang="en-US" altLang="zh-CN" dirty="0"/>
              <a:t>IP</a:t>
            </a:r>
            <a:r>
              <a:rPr lang="zh-CN" altLang="en-US" dirty="0"/>
              <a:t>代理，更换爬虫</a:t>
            </a:r>
            <a:r>
              <a:rPr lang="en-US" altLang="zh-CN" dirty="0"/>
              <a:t>IP</a:t>
            </a:r>
            <a:r>
              <a:rPr lang="zh-CN" altLang="en-US" dirty="0"/>
              <a:t>；通过算法识别验证码；使用</a:t>
            </a:r>
            <a:r>
              <a:rPr lang="en-US" altLang="zh-CN" dirty="0"/>
              <a:t>cookie</a:t>
            </a:r>
            <a:r>
              <a:rPr lang="zh-CN" altLang="en-US" dirty="0"/>
              <a:t>绕过验证码。</a:t>
            </a:r>
            <a:endParaRPr lang="en-US" altLang="zh-CN" dirty="0"/>
          </a:p>
          <a:p>
            <a:pPr>
              <a:defRPr/>
            </a:pPr>
            <a:r>
              <a:rPr lang="zh-CN" altLang="en-US" b="1" dirty="0"/>
              <a:t>应对网站结构变化：</a:t>
            </a:r>
            <a:r>
              <a:rPr lang="zh-CN" altLang="en-US" dirty="0"/>
              <a:t>只爬取一次时，在其网站结构调整之前，将需要的数据全部爬取下来；使用脚本对网站结构进行监测，结构变化时，发出告警并及时停止爬虫。</a:t>
            </a:r>
            <a:endParaRPr lang="en-US" altLang="zh-CN" dirty="0"/>
          </a:p>
          <a:p>
            <a:pPr>
              <a:defRPr/>
            </a:pPr>
            <a:r>
              <a:rPr lang="zh-CN" altLang="en-US" b="1" dirty="0"/>
              <a:t>通过账号权限限制：</a:t>
            </a:r>
            <a:r>
              <a:rPr lang="zh-CN" altLang="en-US" dirty="0"/>
              <a:t>通过模拟登录的方法进行规避，往往也需要通过验证码检验。</a:t>
            </a:r>
            <a:endParaRPr lang="en-US" altLang="zh-CN" dirty="0"/>
          </a:p>
          <a:p>
            <a:pPr>
              <a:defRPr/>
            </a:pPr>
            <a:r>
              <a:rPr lang="zh-CN" altLang="en-US" b="1" dirty="0"/>
              <a:t>通过代理</a:t>
            </a:r>
            <a:r>
              <a:rPr lang="en-US" altLang="zh-CN" b="1" dirty="0"/>
              <a:t>IP</a:t>
            </a:r>
            <a:r>
              <a:rPr lang="zh-CN" altLang="en-US" b="1" dirty="0"/>
              <a:t>规避：</a:t>
            </a:r>
            <a:r>
              <a:rPr lang="zh-CN" altLang="en-US" dirty="0"/>
              <a:t>通过代理进行</a:t>
            </a:r>
            <a:r>
              <a:rPr lang="en-US" altLang="zh-CN" dirty="0"/>
              <a:t>IP</a:t>
            </a:r>
            <a:r>
              <a:rPr lang="zh-CN" altLang="en-US" dirty="0"/>
              <a:t>更换可有效规避网站检测，需注意公用</a:t>
            </a:r>
            <a:r>
              <a:rPr lang="en-US" altLang="zh-CN" dirty="0"/>
              <a:t>IP</a:t>
            </a:r>
            <a:r>
              <a:rPr lang="zh-CN" altLang="en-US" dirty="0"/>
              <a:t>代理池是 网站重点监测对象。</a:t>
            </a:r>
          </a:p>
        </p:txBody>
      </p:sp>
      <p:sp>
        <p:nvSpPr>
          <p:cNvPr id="32771" name="标题 2">
            <a:extLst>
              <a:ext uri="{FF2B5EF4-FFF2-40B4-BE49-F238E27FC236}">
                <a16:creationId xmlns:a16="http://schemas.microsoft.com/office/drawing/2014/main" id="{7267ACDD-81D2-4063-9BB6-9DDD1B654A5A}"/>
              </a:ext>
            </a:extLst>
          </p:cNvPr>
          <p:cNvSpPr>
            <a:spLocks noGrp="1"/>
          </p:cNvSpPr>
          <p:nvPr>
            <p:ph type="title"/>
          </p:nvPr>
        </p:nvSpPr>
        <p:spPr/>
        <p:txBody>
          <a:bodyPr/>
          <a:lstStyle/>
          <a:p>
            <a:r>
              <a:rPr lang="zh-CN" altLang="en-US"/>
              <a:t>爬取策略制定</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D4E89D27-431F-45A8-8844-D436FAE0FC37}"/>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C69183F6-5350-4E75-B64C-5F02A1922CC4}"/>
              </a:ext>
            </a:extLst>
          </p:cNvPr>
          <p:cNvSpPr>
            <a:spLocks noChangeShapeType="1"/>
          </p:cNvSpPr>
          <p:nvPr/>
        </p:nvSpPr>
        <p:spPr bwMode="auto">
          <a:xfrm>
            <a:off x="2649538" y="4002088"/>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2F041FB3-A8A6-4914-94EA-EA34C9E62689}"/>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EEC71EB6-23BA-4BF3-B126-76635BEE68A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认识反爬虫</a:t>
            </a:r>
          </a:p>
        </p:txBody>
      </p:sp>
      <p:sp>
        <p:nvSpPr>
          <p:cNvPr id="33802" name="标题 3">
            <a:extLst>
              <a:ext uri="{FF2B5EF4-FFF2-40B4-BE49-F238E27FC236}">
                <a16:creationId xmlns:a16="http://schemas.microsoft.com/office/drawing/2014/main" id="{5CE01CCD-4087-4E1A-AF80-633C20E23F1F}"/>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436E7DB4-A72C-4AA2-9CA8-722ECD5BB8FF}"/>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认识爬虫</a:t>
            </a:r>
          </a:p>
        </p:txBody>
      </p:sp>
      <p:sp>
        <p:nvSpPr>
          <p:cNvPr id="15" name="Oval 15">
            <a:extLst>
              <a:ext uri="{FF2B5EF4-FFF2-40B4-BE49-F238E27FC236}">
                <a16:creationId xmlns:a16="http://schemas.microsoft.com/office/drawing/2014/main" id="{86E5BE43-1BA4-4D61-B497-BE179F2086C2}"/>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8988F5D7-F8D7-42E2-A27E-35BC8934072D}"/>
              </a:ext>
            </a:extLst>
          </p:cNvPr>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配置</a:t>
            </a:r>
            <a:r>
              <a:rPr lang="en-US" altLang="zh-CN" sz="2200" dirty="0">
                <a:latin typeface="微软雅黑" pitchFamily="34" charset="-122"/>
                <a:ea typeface="微软雅黑" pitchFamily="34" charset="-122"/>
              </a:rPr>
              <a:t>Python</a:t>
            </a:r>
            <a:r>
              <a:rPr lang="zh-CN" altLang="en-US" sz="2200" dirty="0">
                <a:latin typeface="微软雅黑" pitchFamily="34" charset="-122"/>
                <a:ea typeface="微软雅黑" pitchFamily="34" charset="-122"/>
              </a:rPr>
              <a:t>爬虫环境</a:t>
            </a:r>
          </a:p>
        </p:txBody>
      </p:sp>
      <p:sp>
        <p:nvSpPr>
          <p:cNvPr id="22" name="Oval 15">
            <a:extLst>
              <a:ext uri="{FF2B5EF4-FFF2-40B4-BE49-F238E27FC236}">
                <a16:creationId xmlns:a16="http://schemas.microsoft.com/office/drawing/2014/main" id="{ECF8B41C-1324-4BA9-806B-3AFCF9BEE3ED}"/>
              </a:ext>
            </a:extLst>
          </p:cNvPr>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349A0D80-94EE-41DD-BD92-B353E2435442}"/>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A91E4E77-FB64-4738-88D3-0B0926AA8446}"/>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a:extLst>
              <a:ext uri="{FF2B5EF4-FFF2-40B4-BE49-F238E27FC236}">
                <a16:creationId xmlns:a16="http://schemas.microsoft.com/office/drawing/2014/main" id="{9C9B7F4A-CF7F-4BE7-9962-2D5CDF2A3E62}"/>
              </a:ext>
            </a:extLst>
          </p:cNvPr>
          <p:cNvSpPr>
            <a:spLocks noGrp="1"/>
          </p:cNvSpPr>
          <p:nvPr>
            <p:ph idx="1"/>
          </p:nvPr>
        </p:nvSpPr>
        <p:spPr/>
        <p:txBody>
          <a:bodyPr/>
          <a:lstStyle/>
          <a:p>
            <a:pPr marL="0" indent="0">
              <a:buFont typeface="Wingdings" panose="05000000000000000000" pitchFamily="2" charset="2"/>
              <a:buNone/>
            </a:pPr>
            <a:r>
              <a:rPr lang="zh-CN" altLang="en-US"/>
              <a:t>目前</a:t>
            </a:r>
            <a:r>
              <a:rPr lang="en-US" altLang="zh-CN"/>
              <a:t>Python</a:t>
            </a:r>
            <a:r>
              <a:rPr lang="zh-CN" altLang="en-US"/>
              <a:t>有着形形色色的爬虫相关库，按照库的功能，整理如下。</a:t>
            </a:r>
            <a:endParaRPr lang="en-US" altLang="zh-CN"/>
          </a:p>
          <a:p>
            <a:pPr marL="0" indent="0">
              <a:buFont typeface="Wingdings" panose="05000000000000000000" pitchFamily="2" charset="2"/>
              <a:buNone/>
            </a:pPr>
            <a:endParaRPr lang="zh-CN" altLang="en-US"/>
          </a:p>
        </p:txBody>
      </p:sp>
      <p:sp>
        <p:nvSpPr>
          <p:cNvPr id="34819" name="标题 2">
            <a:extLst>
              <a:ext uri="{FF2B5EF4-FFF2-40B4-BE49-F238E27FC236}">
                <a16:creationId xmlns:a16="http://schemas.microsoft.com/office/drawing/2014/main" id="{70D551CB-0EA5-47D1-B66D-0644211985F0}"/>
              </a:ext>
            </a:extLst>
          </p:cNvPr>
          <p:cNvSpPr>
            <a:spLocks noGrp="1"/>
          </p:cNvSpPr>
          <p:nvPr>
            <p:ph type="title"/>
          </p:nvPr>
        </p:nvSpPr>
        <p:spPr/>
        <p:txBody>
          <a:bodyPr/>
          <a:lstStyle/>
          <a:p>
            <a:r>
              <a:rPr lang="en-US" altLang="zh-CN"/>
              <a:t>Python</a:t>
            </a:r>
            <a:r>
              <a:rPr lang="zh-CN" altLang="en-US"/>
              <a:t>爬虫相关库介绍与配置</a:t>
            </a:r>
          </a:p>
        </p:txBody>
      </p:sp>
      <p:sp>
        <p:nvSpPr>
          <p:cNvPr id="34820" name="内容占位符 3">
            <a:extLst>
              <a:ext uri="{FF2B5EF4-FFF2-40B4-BE49-F238E27FC236}">
                <a16:creationId xmlns:a16="http://schemas.microsoft.com/office/drawing/2014/main" id="{B3E96E82-8373-40F7-A200-8A529DAD9EFA}"/>
              </a:ext>
            </a:extLst>
          </p:cNvPr>
          <p:cNvSpPr>
            <a:spLocks noGrp="1"/>
          </p:cNvSpPr>
          <p:nvPr>
            <p:ph idx="10"/>
          </p:nvPr>
        </p:nvSpPr>
        <p:spPr/>
        <p:txBody>
          <a:bodyPr/>
          <a:lstStyle/>
          <a:p>
            <a:r>
              <a:rPr lang="en-US" altLang="zh-CN"/>
              <a:t>Python</a:t>
            </a:r>
            <a:r>
              <a:t>爬虫相关库</a:t>
            </a:r>
          </a:p>
        </p:txBody>
      </p:sp>
      <p:graphicFrame>
        <p:nvGraphicFramePr>
          <p:cNvPr id="5" name="表格 4">
            <a:extLst>
              <a:ext uri="{FF2B5EF4-FFF2-40B4-BE49-F238E27FC236}">
                <a16:creationId xmlns:a16="http://schemas.microsoft.com/office/drawing/2014/main" id="{B71CB117-2FCD-447E-81B9-7319AB50FF40}"/>
              </a:ext>
            </a:extLst>
          </p:cNvPr>
          <p:cNvGraphicFramePr>
            <a:graphicFrameLocks noGrp="1"/>
          </p:cNvGraphicFramePr>
          <p:nvPr/>
        </p:nvGraphicFramePr>
        <p:xfrm>
          <a:off x="573088" y="2490788"/>
          <a:ext cx="10999787" cy="3554413"/>
        </p:xfrm>
        <a:graphic>
          <a:graphicData uri="http://schemas.openxmlformats.org/drawingml/2006/table">
            <a:tbl>
              <a:tblPr firstRow="1" firstCol="1" bandRow="1">
                <a:tableStyleId>{5C22544A-7EE6-4342-B048-85BDC9FD1C3A}</a:tableStyleId>
              </a:tblPr>
              <a:tblGrid>
                <a:gridCol w="1637685">
                  <a:extLst>
                    <a:ext uri="{9D8B030D-6E8A-4147-A177-3AD203B41FA5}">
                      <a16:colId xmlns:a16="http://schemas.microsoft.com/office/drawing/2014/main" val="20000"/>
                    </a:ext>
                  </a:extLst>
                </a:gridCol>
                <a:gridCol w="2019812">
                  <a:extLst>
                    <a:ext uri="{9D8B030D-6E8A-4147-A177-3AD203B41FA5}">
                      <a16:colId xmlns:a16="http://schemas.microsoft.com/office/drawing/2014/main" val="20001"/>
                    </a:ext>
                  </a:extLst>
                </a:gridCol>
                <a:gridCol w="7342290">
                  <a:extLst>
                    <a:ext uri="{9D8B030D-6E8A-4147-A177-3AD203B41FA5}">
                      <a16:colId xmlns:a16="http://schemas.microsoft.com/office/drawing/2014/main" val="20002"/>
                    </a:ext>
                  </a:extLst>
                </a:gridCol>
              </a:tblGrid>
              <a:tr h="432001">
                <a:tc>
                  <a:txBody>
                    <a:bodyPr/>
                    <a:lstStyle/>
                    <a:p>
                      <a:pPr algn="ctr"/>
                      <a:r>
                        <a:rPr lang="zh-CN" altLang="en-US" sz="1800" dirty="0">
                          <a:latin typeface="微软雅黑" pitchFamily="34" charset="-122"/>
                          <a:ea typeface="微软雅黑" pitchFamily="34" charset="-122"/>
                        </a:rPr>
                        <a:t>类型</a:t>
                      </a:r>
                    </a:p>
                  </a:txBody>
                  <a:tcPr marL="91437" marR="91437"/>
                </a:tc>
                <a:tc>
                  <a:txBody>
                    <a:bodyPr/>
                    <a:lstStyle/>
                    <a:p>
                      <a:pPr marL="0" algn="ctr" defTabSz="967527" rtl="0" eaLnBrk="1" latinLnBrk="0" hangingPunct="1"/>
                      <a:r>
                        <a:rPr lang="zh-CN" altLang="en-US" sz="1800" b="1" kern="1200" dirty="0">
                          <a:solidFill>
                            <a:schemeClr val="lt1"/>
                          </a:solidFill>
                          <a:latin typeface="微软雅黑" pitchFamily="34" charset="-122"/>
                          <a:ea typeface="微软雅黑" pitchFamily="34" charset="-122"/>
                          <a:cs typeface="+mn-cs"/>
                        </a:rPr>
                        <a:t>库名</a:t>
                      </a:r>
                    </a:p>
                  </a:txBody>
                  <a:tcPr marL="91437" marR="91437"/>
                </a:tc>
                <a:tc>
                  <a:txBody>
                    <a:bodyPr/>
                    <a:lstStyle/>
                    <a:p>
                      <a:pPr marL="0" algn="ctr" defTabSz="967527" rtl="0" eaLnBrk="1" latinLnBrk="0" hangingPunct="1"/>
                      <a:r>
                        <a:rPr lang="zh-CN" altLang="en-US" sz="1800" b="1" kern="1200" dirty="0">
                          <a:solidFill>
                            <a:schemeClr val="lt1"/>
                          </a:solidFill>
                          <a:latin typeface="微软雅黑" pitchFamily="34" charset="-122"/>
                          <a:ea typeface="微软雅黑" pitchFamily="34" charset="-122"/>
                          <a:cs typeface="+mn-cs"/>
                        </a:rPr>
                        <a:t>简介</a:t>
                      </a:r>
                    </a:p>
                  </a:txBody>
                  <a:tcPr marL="91437" marR="91437"/>
                </a:tc>
                <a:extLst>
                  <a:ext uri="{0D108BD9-81ED-4DB2-BD59-A6C34878D82A}">
                    <a16:rowId xmlns:a16="http://schemas.microsoft.com/office/drawing/2014/main" val="10000"/>
                  </a:ext>
                </a:extLst>
              </a:tr>
              <a:tr h="432001">
                <a:tc rowSpan="3">
                  <a:txBody>
                    <a:bodyPr/>
                    <a:lstStyle/>
                    <a:p>
                      <a:pPr algn="ctr"/>
                      <a:r>
                        <a:rPr lang="zh-CN" altLang="en-US" sz="1800" dirty="0">
                          <a:latin typeface="微软雅黑" pitchFamily="34" charset="-122"/>
                          <a:ea typeface="微软雅黑" pitchFamily="34" charset="-122"/>
                        </a:rPr>
                        <a:t>通用</a:t>
                      </a:r>
                    </a:p>
                  </a:txBody>
                  <a:tcPr marL="91437" marR="91437" anchor="ctr"/>
                </a:tc>
                <a:tc>
                  <a:txBody>
                    <a:bodyPr/>
                    <a:lstStyle/>
                    <a:p>
                      <a:pPr indent="127000" algn="ctr">
                        <a:lnSpc>
                          <a:spcPct val="150000"/>
                        </a:lnSpc>
                        <a:spcAft>
                          <a:spcPts val="0"/>
                        </a:spcAft>
                      </a:pPr>
                      <a:r>
                        <a:rPr lang="en-US" sz="1800" kern="100" dirty="0" err="1">
                          <a:effectLst/>
                          <a:latin typeface="微软雅黑" pitchFamily="34" charset="-122"/>
                          <a:ea typeface="微软雅黑" pitchFamily="34" charset="-122"/>
                          <a:cs typeface="Times New Roman"/>
                        </a:rPr>
                        <a:t>urllib</a:t>
                      </a:r>
                      <a:endParaRPr lang="zh-CN" sz="1800" kern="100" dirty="0">
                        <a:effectLst/>
                        <a:latin typeface="微软雅黑" pitchFamily="34" charset="-122"/>
                        <a:ea typeface="微软雅黑" pitchFamily="34" charset="-122"/>
                        <a:cs typeface="Times New Roman"/>
                      </a:endParaRPr>
                    </a:p>
                  </a:txBody>
                  <a:tcPr marL="68578" marR="68578" marT="0" marB="0" anchor="ctr"/>
                </a:tc>
                <a:tc>
                  <a:txBody>
                    <a:bodyPr/>
                    <a:lstStyle/>
                    <a:p>
                      <a:r>
                        <a:rPr lang="en-US" altLang="zh-CN" sz="1900" dirty="0"/>
                        <a:t>Python</a:t>
                      </a:r>
                      <a:r>
                        <a:rPr lang="zh-CN" altLang="en-US" sz="1900" dirty="0"/>
                        <a:t>内置的</a:t>
                      </a:r>
                      <a:r>
                        <a:rPr lang="en-US" altLang="zh-CN" sz="1900" dirty="0"/>
                        <a:t>HTTP</a:t>
                      </a:r>
                      <a:r>
                        <a:rPr lang="zh-CN" altLang="en-US" sz="1900" dirty="0"/>
                        <a:t>请求库，提供一系列用于操作</a:t>
                      </a:r>
                      <a:r>
                        <a:rPr lang="en-US" altLang="zh-CN" sz="1900" dirty="0"/>
                        <a:t>URL</a:t>
                      </a:r>
                      <a:r>
                        <a:rPr lang="zh-CN" altLang="en-US" sz="1900" dirty="0"/>
                        <a:t>的功能</a:t>
                      </a:r>
                    </a:p>
                  </a:txBody>
                  <a:tcPr marL="91437" marR="91437"/>
                </a:tc>
                <a:extLst>
                  <a:ext uri="{0D108BD9-81ED-4DB2-BD59-A6C34878D82A}">
                    <a16:rowId xmlns:a16="http://schemas.microsoft.com/office/drawing/2014/main" val="10001"/>
                  </a:ext>
                </a:extLst>
              </a:tr>
              <a:tr h="432001">
                <a:tc vMerge="1">
                  <a:txBody>
                    <a:bodyPr/>
                    <a:lstStyle/>
                    <a:p>
                      <a:endParaRPr lang="zh-CN" altLang="en-US" sz="1800" dirty="0">
                        <a:latin typeface="微软雅黑" pitchFamily="34" charset="-122"/>
                        <a:ea typeface="微软雅黑" pitchFamily="34" charset="-122"/>
                      </a:endParaRPr>
                    </a:p>
                  </a:txBody>
                  <a:tcPr/>
                </a:tc>
                <a:tc>
                  <a:txBody>
                    <a:bodyPr/>
                    <a:lstStyle/>
                    <a:p>
                      <a:pPr indent="127000" algn="ctr">
                        <a:lnSpc>
                          <a:spcPct val="150000"/>
                        </a:lnSpc>
                        <a:spcAft>
                          <a:spcPts val="0"/>
                        </a:spcAft>
                      </a:pPr>
                      <a:r>
                        <a:rPr lang="en-US" sz="1800" kern="100" dirty="0">
                          <a:effectLst/>
                          <a:latin typeface="微软雅黑" pitchFamily="34" charset="-122"/>
                          <a:ea typeface="微软雅黑" pitchFamily="34" charset="-122"/>
                          <a:cs typeface="Times New Roman"/>
                        </a:rPr>
                        <a:t>requests</a:t>
                      </a:r>
                      <a:endParaRPr lang="zh-CN" sz="1800" kern="100" dirty="0">
                        <a:effectLst/>
                        <a:latin typeface="微软雅黑" pitchFamily="34" charset="-122"/>
                        <a:ea typeface="微软雅黑" pitchFamily="34" charset="-122"/>
                        <a:cs typeface="Times New Roman"/>
                      </a:endParaRPr>
                    </a:p>
                  </a:txBody>
                  <a:tcPr marL="68578" marR="68578" marT="0" marB="0" anchor="ctr"/>
                </a:tc>
                <a:tc>
                  <a:txBody>
                    <a:bodyPr/>
                    <a:lstStyle/>
                    <a:p>
                      <a:r>
                        <a:rPr lang="zh-CN" altLang="en-US" sz="1900" dirty="0"/>
                        <a:t>基于</a:t>
                      </a:r>
                      <a:r>
                        <a:rPr lang="en-US" altLang="zh-CN" sz="1900" dirty="0" err="1"/>
                        <a:t>urllib</a:t>
                      </a:r>
                      <a:r>
                        <a:rPr lang="zh-CN" altLang="en-US" sz="1900" dirty="0"/>
                        <a:t>，采用</a:t>
                      </a:r>
                      <a:r>
                        <a:rPr lang="en-US" altLang="zh-CN" sz="1900" dirty="0"/>
                        <a:t>Apache2 Licensed</a:t>
                      </a:r>
                      <a:r>
                        <a:rPr lang="zh-CN" altLang="en-US" sz="1900" dirty="0"/>
                        <a:t>开源协议的</a:t>
                      </a:r>
                      <a:r>
                        <a:rPr lang="en-US" altLang="zh-CN" sz="1900" dirty="0"/>
                        <a:t>HTTP</a:t>
                      </a:r>
                      <a:r>
                        <a:rPr lang="zh-CN" altLang="en-US" sz="1900" dirty="0"/>
                        <a:t>库</a:t>
                      </a:r>
                    </a:p>
                  </a:txBody>
                  <a:tcPr marL="91437" marR="91437"/>
                </a:tc>
                <a:extLst>
                  <a:ext uri="{0D108BD9-81ED-4DB2-BD59-A6C34878D82A}">
                    <a16:rowId xmlns:a16="http://schemas.microsoft.com/office/drawing/2014/main" val="10002"/>
                  </a:ext>
                </a:extLst>
              </a:tr>
              <a:tr h="962407">
                <a:tc vMerge="1">
                  <a:txBody>
                    <a:bodyPr/>
                    <a:lstStyle/>
                    <a:p>
                      <a:endParaRPr lang="zh-CN" altLang="en-US" sz="1800" dirty="0">
                        <a:latin typeface="微软雅黑" pitchFamily="34" charset="-122"/>
                        <a:ea typeface="微软雅黑" pitchFamily="34" charset="-122"/>
                      </a:endParaRPr>
                    </a:p>
                  </a:txBody>
                  <a:tcPr/>
                </a:tc>
                <a:tc>
                  <a:txBody>
                    <a:bodyPr/>
                    <a:lstStyle/>
                    <a:p>
                      <a:pPr indent="127000" algn="ctr">
                        <a:lnSpc>
                          <a:spcPct val="150000"/>
                        </a:lnSpc>
                        <a:spcAft>
                          <a:spcPts val="0"/>
                        </a:spcAft>
                      </a:pPr>
                      <a:r>
                        <a:rPr lang="en-US" sz="1800" kern="100" dirty="0" err="1">
                          <a:effectLst/>
                          <a:latin typeface="微软雅黑" pitchFamily="34" charset="-122"/>
                          <a:ea typeface="微软雅黑" pitchFamily="34" charset="-122"/>
                          <a:cs typeface="Times New Roman"/>
                        </a:rPr>
                        <a:t>urllib</a:t>
                      </a:r>
                      <a:r>
                        <a:rPr lang="en-US" sz="1800" kern="100" dirty="0">
                          <a:effectLst/>
                          <a:latin typeface="微软雅黑" pitchFamily="34" charset="-122"/>
                          <a:ea typeface="微软雅黑" pitchFamily="34" charset="-122"/>
                          <a:cs typeface="Times New Roman"/>
                        </a:rPr>
                        <a:t> 3</a:t>
                      </a:r>
                      <a:endParaRPr lang="zh-CN" sz="1800" kern="100" dirty="0">
                        <a:effectLst/>
                        <a:latin typeface="微软雅黑" pitchFamily="34" charset="-122"/>
                        <a:ea typeface="微软雅黑" pitchFamily="34" charset="-122"/>
                        <a:cs typeface="Times New Roman"/>
                      </a:endParaRPr>
                    </a:p>
                  </a:txBody>
                  <a:tcPr marL="68578" marR="68578" marT="0" marB="0" anchor="ctr"/>
                </a:tc>
                <a:tc>
                  <a:txBody>
                    <a:bodyPr/>
                    <a:lstStyle/>
                    <a:p>
                      <a:r>
                        <a:rPr lang="zh-CN" altLang="en-US" sz="1900" dirty="0"/>
                        <a:t>提供很多</a:t>
                      </a:r>
                      <a:r>
                        <a:rPr lang="en-US" altLang="zh-CN" sz="1900" dirty="0"/>
                        <a:t>Python</a:t>
                      </a:r>
                      <a:r>
                        <a:rPr lang="zh-CN" altLang="en-US" sz="1900" dirty="0"/>
                        <a:t>标准库里所没有的重要特性：线程安全，连接池，客户端</a:t>
                      </a:r>
                      <a:r>
                        <a:rPr lang="en-US" altLang="zh-CN" sz="1900" dirty="0"/>
                        <a:t>SSL/TLS</a:t>
                      </a:r>
                      <a:r>
                        <a:rPr lang="zh-CN" altLang="en-US" sz="1900" dirty="0"/>
                        <a:t>验证，文件分部编码上传，协助处理重复请求和</a:t>
                      </a:r>
                      <a:r>
                        <a:rPr lang="en-US" altLang="zh-CN" sz="1900" dirty="0"/>
                        <a:t>HTTP</a:t>
                      </a:r>
                      <a:r>
                        <a:rPr lang="zh-CN" altLang="en-US" sz="1900" dirty="0"/>
                        <a:t>重定位，支持压缩编码，支持</a:t>
                      </a:r>
                      <a:r>
                        <a:rPr lang="en-US" altLang="zh-CN" sz="1900" dirty="0"/>
                        <a:t>HTTP</a:t>
                      </a:r>
                      <a:r>
                        <a:rPr lang="zh-CN" altLang="en-US" sz="1900" dirty="0"/>
                        <a:t>和</a:t>
                      </a:r>
                      <a:r>
                        <a:rPr lang="en-US" altLang="zh-CN" sz="1900" dirty="0"/>
                        <a:t>SOCKS</a:t>
                      </a:r>
                      <a:r>
                        <a:rPr lang="zh-CN" altLang="en-US" sz="1900" dirty="0"/>
                        <a:t>代理，</a:t>
                      </a:r>
                      <a:r>
                        <a:rPr lang="en-US" altLang="zh-CN" sz="1900" dirty="0"/>
                        <a:t>100%</a:t>
                      </a:r>
                      <a:r>
                        <a:rPr lang="zh-CN" altLang="en-US" sz="1900" dirty="0"/>
                        <a:t>测试覆盖率</a:t>
                      </a:r>
                    </a:p>
                  </a:txBody>
                  <a:tcPr marL="91437" marR="91437"/>
                </a:tc>
                <a:extLst>
                  <a:ext uri="{0D108BD9-81ED-4DB2-BD59-A6C34878D82A}">
                    <a16:rowId xmlns:a16="http://schemas.microsoft.com/office/drawing/2014/main" val="10003"/>
                  </a:ext>
                </a:extLst>
              </a:tr>
              <a:tr h="432001">
                <a:tc>
                  <a:txBody>
                    <a:bodyPr/>
                    <a:lstStyle/>
                    <a:p>
                      <a:pPr algn="ctr"/>
                      <a:r>
                        <a:rPr lang="zh-CN" altLang="en-US" sz="1800" dirty="0">
                          <a:latin typeface="微软雅黑" pitchFamily="34" charset="-122"/>
                          <a:ea typeface="微软雅黑" pitchFamily="34" charset="-122"/>
                        </a:rPr>
                        <a:t>框架</a:t>
                      </a:r>
                    </a:p>
                  </a:txBody>
                  <a:tcPr marL="91437" marR="91437" anchor="ctr"/>
                </a:tc>
                <a:tc>
                  <a:txBody>
                    <a:bodyPr/>
                    <a:lstStyle/>
                    <a:p>
                      <a:pPr indent="127000" algn="ctr">
                        <a:lnSpc>
                          <a:spcPct val="150000"/>
                        </a:lnSpc>
                        <a:spcAft>
                          <a:spcPts val="0"/>
                        </a:spcAft>
                      </a:pPr>
                      <a:r>
                        <a:rPr lang="en-US" sz="1800" kern="100" dirty="0" err="1">
                          <a:effectLst/>
                          <a:latin typeface="微软雅黑" pitchFamily="34" charset="-122"/>
                          <a:ea typeface="微软雅黑" pitchFamily="34" charset="-122"/>
                          <a:cs typeface="Times New Roman"/>
                        </a:rPr>
                        <a:t>scrapy</a:t>
                      </a:r>
                      <a:endParaRPr lang="zh-CN" sz="1800" kern="100" dirty="0">
                        <a:effectLst/>
                        <a:latin typeface="微软雅黑" pitchFamily="34" charset="-122"/>
                        <a:ea typeface="微软雅黑" pitchFamily="34" charset="-122"/>
                        <a:cs typeface="Times New Roman"/>
                      </a:endParaRPr>
                    </a:p>
                  </a:txBody>
                  <a:tcPr marL="68578" marR="68578" marT="0" marB="0" anchor="ctr"/>
                </a:tc>
                <a:tc>
                  <a:txBody>
                    <a:bodyPr/>
                    <a:lstStyle/>
                    <a:p>
                      <a:r>
                        <a:rPr lang="zh-CN" altLang="en-US" sz="1900" dirty="0"/>
                        <a:t>一个为了爬取网站数据，提取结构性数据而编写的应用框架</a:t>
                      </a:r>
                    </a:p>
                  </a:txBody>
                  <a:tcPr marL="91437" marR="91437"/>
                </a:tc>
                <a:extLst>
                  <a:ext uri="{0D108BD9-81ED-4DB2-BD59-A6C34878D82A}">
                    <a16:rowId xmlns:a16="http://schemas.microsoft.com/office/drawing/2014/main" val="10004"/>
                  </a:ext>
                </a:extLst>
              </a:tr>
              <a:tr h="432001">
                <a:tc rowSpan="2">
                  <a:txBody>
                    <a:bodyPr/>
                    <a:lstStyle/>
                    <a:p>
                      <a:pPr algn="ctr"/>
                      <a:r>
                        <a:rPr lang="en-US" altLang="zh-CN" sz="1800" dirty="0">
                          <a:latin typeface="微软雅黑" pitchFamily="34" charset="-122"/>
                          <a:ea typeface="微软雅黑" pitchFamily="34" charset="-122"/>
                        </a:rPr>
                        <a:t>HTML/XML</a:t>
                      </a:r>
                      <a:r>
                        <a:rPr lang="zh-CN" altLang="en-US" sz="1800" dirty="0">
                          <a:latin typeface="微软雅黑" pitchFamily="34" charset="-122"/>
                          <a:ea typeface="微软雅黑" pitchFamily="34" charset="-122"/>
                        </a:rPr>
                        <a:t>解析器</a:t>
                      </a:r>
                    </a:p>
                  </a:txBody>
                  <a:tcPr marL="91437" marR="91437" anchor="ctr"/>
                </a:tc>
                <a:tc>
                  <a:txBody>
                    <a:bodyPr/>
                    <a:lstStyle/>
                    <a:p>
                      <a:pPr indent="127000" algn="ctr">
                        <a:lnSpc>
                          <a:spcPct val="150000"/>
                        </a:lnSpc>
                        <a:spcAft>
                          <a:spcPts val="0"/>
                        </a:spcAft>
                      </a:pPr>
                      <a:r>
                        <a:rPr lang="en-US" sz="1800" kern="100" dirty="0" err="1">
                          <a:effectLst/>
                          <a:latin typeface="微软雅黑" pitchFamily="34" charset="-122"/>
                          <a:ea typeface="微软雅黑" pitchFamily="34" charset="-122"/>
                          <a:cs typeface="Times New Roman"/>
                        </a:rPr>
                        <a:t>lxml</a:t>
                      </a:r>
                      <a:endParaRPr lang="zh-CN" sz="1800" kern="100" dirty="0">
                        <a:effectLst/>
                        <a:latin typeface="微软雅黑" pitchFamily="34" charset="-122"/>
                        <a:ea typeface="微软雅黑" pitchFamily="34" charset="-122"/>
                        <a:cs typeface="Times New Roman"/>
                      </a:endParaRPr>
                    </a:p>
                  </a:txBody>
                  <a:tcPr marL="68578" marR="68578" marT="0" marB="0" anchor="ctr"/>
                </a:tc>
                <a:tc>
                  <a:txBody>
                    <a:bodyPr/>
                    <a:lstStyle/>
                    <a:p>
                      <a:r>
                        <a:rPr lang="en-US" altLang="zh-CN" sz="1900" dirty="0"/>
                        <a:t>C</a:t>
                      </a:r>
                      <a:r>
                        <a:rPr lang="zh-CN" altLang="en-US" sz="1900" dirty="0"/>
                        <a:t>语言编写高效</a:t>
                      </a:r>
                      <a:r>
                        <a:rPr lang="en-US" altLang="zh-CN" sz="1900" dirty="0"/>
                        <a:t>HTML/XML</a:t>
                      </a:r>
                      <a:r>
                        <a:rPr lang="zh-CN" altLang="en-US" sz="1900" dirty="0"/>
                        <a:t>处理库。支持</a:t>
                      </a:r>
                      <a:r>
                        <a:rPr lang="en-US" altLang="zh-CN" sz="1900" dirty="0" err="1"/>
                        <a:t>XPath</a:t>
                      </a:r>
                      <a:endParaRPr lang="zh-CN" altLang="en-US" sz="1900" dirty="0"/>
                    </a:p>
                  </a:txBody>
                  <a:tcPr marL="91437" marR="91437"/>
                </a:tc>
                <a:extLst>
                  <a:ext uri="{0D108BD9-81ED-4DB2-BD59-A6C34878D82A}">
                    <a16:rowId xmlns:a16="http://schemas.microsoft.com/office/drawing/2014/main" val="10005"/>
                  </a:ext>
                </a:extLst>
              </a:tr>
              <a:tr h="432001">
                <a:tc vMerge="1">
                  <a:txBody>
                    <a:bodyPr/>
                    <a:lstStyle/>
                    <a:p>
                      <a:endParaRPr lang="zh-CN" altLang="en-US" sz="1800" dirty="0">
                        <a:latin typeface="微软雅黑" pitchFamily="34" charset="-122"/>
                        <a:ea typeface="微软雅黑" pitchFamily="34" charset="-122"/>
                      </a:endParaRPr>
                    </a:p>
                  </a:txBody>
                  <a:tcPr/>
                </a:tc>
                <a:tc>
                  <a:txBody>
                    <a:bodyPr/>
                    <a:lstStyle/>
                    <a:p>
                      <a:pPr indent="127000" algn="ctr">
                        <a:lnSpc>
                          <a:spcPct val="150000"/>
                        </a:lnSpc>
                        <a:spcAft>
                          <a:spcPts val="0"/>
                        </a:spcAft>
                      </a:pPr>
                      <a:r>
                        <a:rPr lang="en-US" sz="1800" kern="100" dirty="0" err="1">
                          <a:effectLst/>
                          <a:latin typeface="微软雅黑" pitchFamily="34" charset="-122"/>
                          <a:ea typeface="微软雅黑" pitchFamily="34" charset="-122"/>
                          <a:cs typeface="Times New Roman"/>
                        </a:rPr>
                        <a:t>BeautifulSoup</a:t>
                      </a:r>
                      <a:r>
                        <a:rPr lang="en-US" sz="1800" kern="100" dirty="0">
                          <a:effectLst/>
                          <a:latin typeface="微软雅黑" pitchFamily="34" charset="-122"/>
                          <a:ea typeface="微软雅黑" pitchFamily="34" charset="-122"/>
                          <a:cs typeface="Times New Roman"/>
                        </a:rPr>
                        <a:t> 4</a:t>
                      </a:r>
                      <a:endParaRPr lang="zh-CN" sz="1800" kern="100" dirty="0">
                        <a:effectLst/>
                        <a:latin typeface="微软雅黑" pitchFamily="34" charset="-122"/>
                        <a:ea typeface="微软雅黑" pitchFamily="34" charset="-122"/>
                        <a:cs typeface="Times New Roman"/>
                      </a:endParaRPr>
                    </a:p>
                  </a:txBody>
                  <a:tcPr marL="68578" marR="68578" marT="0" marB="0" anchor="ctr"/>
                </a:tc>
                <a:tc>
                  <a:txBody>
                    <a:bodyPr/>
                    <a:lstStyle/>
                    <a:p>
                      <a:r>
                        <a:rPr lang="zh-CN" altLang="en-US" sz="1900" dirty="0"/>
                        <a:t>纯</a:t>
                      </a:r>
                      <a:r>
                        <a:rPr lang="en-US" altLang="zh-CN" sz="1900" dirty="0"/>
                        <a:t>Python</a:t>
                      </a:r>
                      <a:r>
                        <a:rPr lang="zh-CN" altLang="en-US" sz="1900" dirty="0"/>
                        <a:t>实现的</a:t>
                      </a:r>
                      <a:r>
                        <a:rPr lang="en-US" altLang="zh-CN" sz="1900" dirty="0"/>
                        <a:t>HTML/XML</a:t>
                      </a:r>
                      <a:r>
                        <a:rPr lang="zh-CN" altLang="en-US" sz="1900" dirty="0"/>
                        <a:t>处理库，效率相对较低</a:t>
                      </a:r>
                    </a:p>
                  </a:txBody>
                  <a:tcPr marL="91437" marR="91437"/>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DFBA69C-2C62-469F-A078-B92D42442369}"/>
              </a:ext>
            </a:extLst>
          </p:cNvPr>
          <p:cNvSpPr>
            <a:spLocks noGrp="1"/>
          </p:cNvSpPr>
          <p:nvPr>
            <p:ph idx="1"/>
          </p:nvPr>
        </p:nvSpPr>
        <p:spPr/>
        <p:txBody>
          <a:bodyPr/>
          <a:lstStyle/>
          <a:p>
            <a:pPr marL="0" indent="0">
              <a:buFont typeface="Wingdings" panose="05000000000000000000" pitchFamily="2" charset="2"/>
              <a:buNone/>
              <a:defRPr/>
            </a:pPr>
            <a:r>
              <a:rPr lang="en-US" altLang="zh-CN" dirty="0"/>
              <a:t>MySQL</a:t>
            </a:r>
            <a:r>
              <a:rPr lang="zh-CN" altLang="en-US" dirty="0"/>
              <a:t>版本为社区版本</a:t>
            </a:r>
            <a:r>
              <a:rPr lang="en-US" altLang="zh-CN" dirty="0"/>
              <a:t>mysql-installer-community-5.6.39.0</a:t>
            </a:r>
            <a:r>
              <a:rPr lang="zh-CN" altLang="en-US" dirty="0"/>
              <a:t>，在</a:t>
            </a:r>
            <a:r>
              <a:rPr lang="en-US" altLang="zh-CN" dirty="0"/>
              <a:t>64</a:t>
            </a:r>
            <a:r>
              <a:rPr lang="zh-CN" altLang="en-US" dirty="0"/>
              <a:t>位的</a:t>
            </a:r>
            <a:r>
              <a:rPr lang="en-US" altLang="zh-CN" dirty="0"/>
              <a:t>Windows</a:t>
            </a:r>
            <a:r>
              <a:rPr lang="zh-CN" altLang="en-US" dirty="0"/>
              <a:t>系统上，安装该版本的</a:t>
            </a:r>
            <a:r>
              <a:rPr lang="en-US" altLang="zh-CN" dirty="0"/>
              <a:t>MySQL</a:t>
            </a:r>
            <a:r>
              <a:rPr lang="zh-CN" altLang="en-US" dirty="0"/>
              <a:t>具体步骤如下。</a:t>
            </a:r>
            <a:endParaRPr lang="en-US" altLang="zh-CN" dirty="0"/>
          </a:p>
          <a:p>
            <a:pPr>
              <a:defRPr/>
            </a:pPr>
            <a:r>
              <a:rPr lang="zh-CN" altLang="en-US" dirty="0"/>
              <a:t>双击打开</a:t>
            </a:r>
            <a:r>
              <a:rPr lang="en-US" altLang="zh-CN" dirty="0" err="1"/>
              <a:t>msi</a:t>
            </a:r>
            <a:r>
              <a:rPr lang="zh-CN" altLang="en-US" dirty="0"/>
              <a:t>安装包，勾选接受许可条款，</a:t>
            </a:r>
            <a:endParaRPr lang="en-US" altLang="zh-CN" dirty="0"/>
          </a:p>
          <a:p>
            <a:pPr marL="0" indent="0">
              <a:buFont typeface="Wingdings" panose="05000000000000000000" pitchFamily="2" charset="2"/>
              <a:buNone/>
              <a:defRPr/>
            </a:pPr>
            <a:r>
              <a:rPr lang="zh-CN" altLang="en-US" dirty="0"/>
              <a:t>单击“</a:t>
            </a:r>
            <a:r>
              <a:rPr lang="en-US" altLang="zh-CN" dirty="0"/>
              <a:t>Next”</a:t>
            </a:r>
            <a:r>
              <a:rPr lang="zh-CN" altLang="en-US" dirty="0"/>
              <a:t>按 钮后进入产品安装选择。</a:t>
            </a:r>
          </a:p>
        </p:txBody>
      </p:sp>
      <p:sp>
        <p:nvSpPr>
          <p:cNvPr id="35843" name="标题 2">
            <a:extLst>
              <a:ext uri="{FF2B5EF4-FFF2-40B4-BE49-F238E27FC236}">
                <a16:creationId xmlns:a16="http://schemas.microsoft.com/office/drawing/2014/main" id="{54FD015F-3BED-41CE-8538-6266FB07C263}"/>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35844" name="内容占位符 3">
            <a:extLst>
              <a:ext uri="{FF2B5EF4-FFF2-40B4-BE49-F238E27FC236}">
                <a16:creationId xmlns:a16="http://schemas.microsoft.com/office/drawing/2014/main" id="{27E4F453-8ADF-47A3-AA62-1BB4376B16A9}"/>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35845" name="图片 5">
            <a:extLst>
              <a:ext uri="{FF2B5EF4-FFF2-40B4-BE49-F238E27FC236}">
                <a16:creationId xmlns:a16="http://schemas.microsoft.com/office/drawing/2014/main" id="{FA06042F-35BA-419D-B496-3D9117A57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4623" y="3180522"/>
            <a:ext cx="4142925" cy="310719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a:extLst>
              <a:ext uri="{FF2B5EF4-FFF2-40B4-BE49-F238E27FC236}">
                <a16:creationId xmlns:a16="http://schemas.microsoft.com/office/drawing/2014/main" id="{4ECAD930-D532-4D05-8FD2-0CCFEE05779D}"/>
              </a:ext>
            </a:extLst>
          </p:cNvPr>
          <p:cNvSpPr>
            <a:spLocks noGrp="1"/>
          </p:cNvSpPr>
          <p:nvPr>
            <p:ph idx="1"/>
          </p:nvPr>
        </p:nvSpPr>
        <p:spPr/>
        <p:txBody>
          <a:bodyPr/>
          <a:lstStyle/>
          <a:p>
            <a:pPr marL="361950" indent="-361950"/>
            <a:r>
              <a:rPr lang="zh-CN" altLang="en-US"/>
              <a:t>在弹出框中选择</a:t>
            </a:r>
            <a:r>
              <a:rPr lang="en-US" altLang="zh-CN"/>
              <a:t>64</a:t>
            </a:r>
            <a:r>
              <a:rPr lang="zh-CN" altLang="en-US"/>
              <a:t>位版本。</a:t>
            </a:r>
          </a:p>
        </p:txBody>
      </p:sp>
      <p:sp>
        <p:nvSpPr>
          <p:cNvPr id="36867" name="标题 2">
            <a:extLst>
              <a:ext uri="{FF2B5EF4-FFF2-40B4-BE49-F238E27FC236}">
                <a16:creationId xmlns:a16="http://schemas.microsoft.com/office/drawing/2014/main" id="{B511E193-D467-4103-B023-F6A45E1B6842}"/>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36868" name="内容占位符 3">
            <a:extLst>
              <a:ext uri="{FF2B5EF4-FFF2-40B4-BE49-F238E27FC236}">
                <a16:creationId xmlns:a16="http://schemas.microsoft.com/office/drawing/2014/main" id="{24E6D781-DC77-43D8-8000-F76D81FED135}"/>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36869" name="图片 7">
            <a:extLst>
              <a:ext uri="{FF2B5EF4-FFF2-40B4-BE49-F238E27FC236}">
                <a16:creationId xmlns:a16="http://schemas.microsoft.com/office/drawing/2014/main" id="{B81AB3CF-8142-4096-9CBB-090CAC3D2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246" y="2383749"/>
            <a:ext cx="5031753" cy="37678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a:extLst>
              <a:ext uri="{FF2B5EF4-FFF2-40B4-BE49-F238E27FC236}">
                <a16:creationId xmlns:a16="http://schemas.microsoft.com/office/drawing/2014/main" id="{2FCB1428-9FCD-4289-8F08-DE9320CADF9E}"/>
              </a:ext>
            </a:extLst>
          </p:cNvPr>
          <p:cNvSpPr>
            <a:spLocks noGrp="1"/>
          </p:cNvSpPr>
          <p:nvPr>
            <p:ph idx="1"/>
          </p:nvPr>
        </p:nvSpPr>
        <p:spPr/>
        <p:txBody>
          <a:bodyPr/>
          <a:lstStyle/>
          <a:p>
            <a:pPr marL="361950" indent="-361950"/>
            <a:r>
              <a:rPr lang="zh-CN" altLang="en-US"/>
              <a:t>在下方左侧栏内选择需要安装的程序，单击右箭头移至安装栏内。</a:t>
            </a:r>
          </a:p>
        </p:txBody>
      </p:sp>
      <p:sp>
        <p:nvSpPr>
          <p:cNvPr id="37891" name="标题 2">
            <a:extLst>
              <a:ext uri="{FF2B5EF4-FFF2-40B4-BE49-F238E27FC236}">
                <a16:creationId xmlns:a16="http://schemas.microsoft.com/office/drawing/2014/main" id="{32ABB922-2C7F-48B8-AE45-950BA07FE0F3}"/>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37892" name="内容占位符 3">
            <a:extLst>
              <a:ext uri="{FF2B5EF4-FFF2-40B4-BE49-F238E27FC236}">
                <a16:creationId xmlns:a16="http://schemas.microsoft.com/office/drawing/2014/main" id="{7261DD98-4115-424C-8510-14C5A8D49EEE}"/>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37893" name="图片 5">
            <a:extLst>
              <a:ext uri="{FF2B5EF4-FFF2-40B4-BE49-F238E27FC236}">
                <a16:creationId xmlns:a16="http://schemas.microsoft.com/office/drawing/2014/main" id="{5B8C9BA7-BB39-4431-956B-885847B2A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827" y="2314203"/>
            <a:ext cx="5334000" cy="397351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a:extLst>
              <a:ext uri="{FF2B5EF4-FFF2-40B4-BE49-F238E27FC236}">
                <a16:creationId xmlns:a16="http://schemas.microsoft.com/office/drawing/2014/main" id="{4FCF5547-75AB-4B99-A2B1-0A6B58DBA5CC}"/>
              </a:ext>
            </a:extLst>
          </p:cNvPr>
          <p:cNvSpPr>
            <a:spLocks noGrp="1"/>
          </p:cNvSpPr>
          <p:nvPr>
            <p:ph idx="1"/>
          </p:nvPr>
        </p:nvSpPr>
        <p:spPr/>
        <p:txBody>
          <a:bodyPr/>
          <a:lstStyle/>
          <a:p>
            <a:pPr marL="361950" indent="-361950"/>
            <a:r>
              <a:rPr lang="zh-CN" altLang="en-US"/>
              <a:t>单击 “</a:t>
            </a:r>
            <a:r>
              <a:rPr lang="en-US" altLang="zh-CN"/>
              <a:t>Next”</a:t>
            </a:r>
            <a:r>
              <a:rPr lang="zh-CN" altLang="en-US"/>
              <a:t>按钮后，会检测系统上是否安装有相关依赖的软件，若没有安装，则会出现类似下图所示的界面。</a:t>
            </a:r>
          </a:p>
        </p:txBody>
      </p:sp>
      <p:sp>
        <p:nvSpPr>
          <p:cNvPr id="38915" name="标题 2">
            <a:extLst>
              <a:ext uri="{FF2B5EF4-FFF2-40B4-BE49-F238E27FC236}">
                <a16:creationId xmlns:a16="http://schemas.microsoft.com/office/drawing/2014/main" id="{03666C76-89EE-452F-AA0F-DF9EC2A1625B}"/>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38916" name="内容占位符 3">
            <a:extLst>
              <a:ext uri="{FF2B5EF4-FFF2-40B4-BE49-F238E27FC236}">
                <a16:creationId xmlns:a16="http://schemas.microsoft.com/office/drawing/2014/main" id="{67374002-7A04-44B7-A467-A9240E05C2CC}"/>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38917" name="图片 6">
            <a:extLst>
              <a:ext uri="{FF2B5EF4-FFF2-40B4-BE49-F238E27FC236}">
                <a16:creationId xmlns:a16="http://schemas.microsoft.com/office/drawing/2014/main" id="{D916AF7C-07FF-4C38-8286-EB4ED6752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622" y="2723322"/>
            <a:ext cx="4923288" cy="36851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3">
            <a:extLst>
              <a:ext uri="{FF2B5EF4-FFF2-40B4-BE49-F238E27FC236}">
                <a16:creationId xmlns:a16="http://schemas.microsoft.com/office/drawing/2014/main" id="{0C232416-414F-4039-B550-4292D15F0587}"/>
              </a:ext>
            </a:extLst>
          </p:cNvPr>
          <p:cNvSpPr>
            <a:spLocks noGrp="1"/>
          </p:cNvSpPr>
          <p:nvPr>
            <p:ph idx="1"/>
          </p:nvPr>
        </p:nvSpPr>
        <p:spPr/>
        <p:txBody>
          <a:bodyPr/>
          <a:lstStyle/>
          <a:p>
            <a:r>
              <a:t>浏览网页基本流程</a:t>
            </a:r>
          </a:p>
        </p:txBody>
      </p:sp>
      <p:sp>
        <p:nvSpPr>
          <p:cNvPr id="12290" name="标题 2">
            <a:extLst>
              <a:ext uri="{FF2B5EF4-FFF2-40B4-BE49-F238E27FC236}">
                <a16:creationId xmlns:a16="http://schemas.microsoft.com/office/drawing/2014/main" id="{FC3D3AA9-1892-4A12-B46E-01E9AA69562C}"/>
              </a:ext>
            </a:extLst>
          </p:cNvPr>
          <p:cNvSpPr>
            <a:spLocks noGrp="1"/>
          </p:cNvSpPr>
          <p:nvPr>
            <p:ph type="title"/>
          </p:nvPr>
        </p:nvSpPr>
        <p:spPr/>
        <p:txBody>
          <a:bodyPr/>
          <a:lstStyle/>
          <a:p>
            <a:r>
              <a:rPr lang="zh-CN" altLang="en-US"/>
              <a:t>爬虫的概念</a:t>
            </a:r>
          </a:p>
        </p:txBody>
      </p:sp>
      <p:sp>
        <p:nvSpPr>
          <p:cNvPr id="12292" name="圆角矩形 7">
            <a:extLst>
              <a:ext uri="{FF2B5EF4-FFF2-40B4-BE49-F238E27FC236}">
                <a16:creationId xmlns:a16="http://schemas.microsoft.com/office/drawing/2014/main" id="{0C424BCA-527B-4E85-8106-79D4CB1C7C42}"/>
              </a:ext>
            </a:extLst>
          </p:cNvPr>
          <p:cNvSpPr>
            <a:spLocks noChangeArrowheads="1"/>
          </p:cNvSpPr>
          <p:nvPr/>
        </p:nvSpPr>
        <p:spPr bwMode="auto">
          <a:xfrm>
            <a:off x="1373118" y="2921690"/>
            <a:ext cx="1604963" cy="700088"/>
          </a:xfrm>
          <a:prstGeom prst="roundRect">
            <a:avLst>
              <a:gd name="adj" fmla="val 16667"/>
            </a:avLst>
          </a:prstGeom>
          <a:solidFill>
            <a:schemeClr val="bg1"/>
          </a:solidFill>
          <a:ln w="25400">
            <a:solidFill>
              <a:schemeClr val="tx1"/>
            </a:solidFill>
            <a:prstDash val="sysDash"/>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a:t>浏览器</a:t>
            </a:r>
          </a:p>
        </p:txBody>
      </p:sp>
      <p:sp>
        <p:nvSpPr>
          <p:cNvPr id="12293" name="圆角矩形 8">
            <a:extLst>
              <a:ext uri="{FF2B5EF4-FFF2-40B4-BE49-F238E27FC236}">
                <a16:creationId xmlns:a16="http://schemas.microsoft.com/office/drawing/2014/main" id="{EA342428-C4CC-4BBE-A215-88D417441779}"/>
              </a:ext>
            </a:extLst>
          </p:cNvPr>
          <p:cNvSpPr>
            <a:spLocks noChangeArrowheads="1"/>
          </p:cNvSpPr>
          <p:nvPr/>
        </p:nvSpPr>
        <p:spPr bwMode="auto">
          <a:xfrm>
            <a:off x="5426006" y="2921690"/>
            <a:ext cx="2022475" cy="700088"/>
          </a:xfrm>
          <a:prstGeom prst="roundRect">
            <a:avLst>
              <a:gd name="adj" fmla="val 16667"/>
            </a:avLst>
          </a:prstGeom>
          <a:solidFill>
            <a:schemeClr val="bg1"/>
          </a:solidFill>
          <a:ln w="25400">
            <a:solidFill>
              <a:schemeClr val="tx1"/>
            </a:solidFill>
            <a:prstDash val="sysDash"/>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a:t>网页（服务器）</a:t>
            </a:r>
          </a:p>
        </p:txBody>
      </p:sp>
      <p:cxnSp>
        <p:nvCxnSpPr>
          <p:cNvPr id="11" name="直接箭头连接符 10">
            <a:extLst>
              <a:ext uri="{FF2B5EF4-FFF2-40B4-BE49-F238E27FC236}">
                <a16:creationId xmlns:a16="http://schemas.microsoft.com/office/drawing/2014/main" id="{2FF97134-24A7-471B-9E35-36B592B972A2}"/>
              </a:ext>
            </a:extLst>
          </p:cNvPr>
          <p:cNvCxnSpPr/>
          <p:nvPr/>
        </p:nvCxnSpPr>
        <p:spPr>
          <a:xfrm>
            <a:off x="3127306" y="3270940"/>
            <a:ext cx="2155825"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295" name="流程图: 过程 11">
            <a:extLst>
              <a:ext uri="{FF2B5EF4-FFF2-40B4-BE49-F238E27FC236}">
                <a16:creationId xmlns:a16="http://schemas.microsoft.com/office/drawing/2014/main" id="{8A3614A1-00EB-429F-8029-4680566B77D4}"/>
              </a:ext>
            </a:extLst>
          </p:cNvPr>
          <p:cNvSpPr>
            <a:spLocks noChangeArrowheads="1"/>
          </p:cNvSpPr>
          <p:nvPr/>
        </p:nvSpPr>
        <p:spPr bwMode="auto">
          <a:xfrm>
            <a:off x="3716268" y="2874065"/>
            <a:ext cx="1193800" cy="350838"/>
          </a:xfrm>
          <a:prstGeom prst="flowChartProcess">
            <a:avLst/>
          </a:prstGeom>
          <a:solidFill>
            <a:schemeClr val="bg1"/>
          </a:solidFill>
          <a:ln w="25400">
            <a:solidFill>
              <a:schemeClr val="bg1"/>
            </a:solidFill>
            <a:prstDash val="sysDash"/>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a:t>发送请求</a:t>
            </a:r>
          </a:p>
        </p:txBody>
      </p:sp>
      <p:cxnSp>
        <p:nvCxnSpPr>
          <p:cNvPr id="18" name="直接箭头连接符 17">
            <a:extLst>
              <a:ext uri="{FF2B5EF4-FFF2-40B4-BE49-F238E27FC236}">
                <a16:creationId xmlns:a16="http://schemas.microsoft.com/office/drawing/2014/main" id="{A8FD0809-13C2-4574-AEBF-AF89E123445D}"/>
              </a:ext>
            </a:extLst>
          </p:cNvPr>
          <p:cNvCxnSpPr>
            <a:endCxn id="12292" idx="2"/>
          </p:cNvCxnSpPr>
          <p:nvPr/>
        </p:nvCxnSpPr>
        <p:spPr>
          <a:xfrm flipV="1">
            <a:off x="2176393" y="3621778"/>
            <a:ext cx="0" cy="1268412"/>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82A4A670-0140-45E8-9EC1-3B0277964E07}"/>
              </a:ext>
            </a:extLst>
          </p:cNvPr>
          <p:cNvCxnSpPr>
            <a:stCxn id="12293" idx="2"/>
          </p:cNvCxnSpPr>
          <p:nvPr/>
        </p:nvCxnSpPr>
        <p:spPr>
          <a:xfrm rot="5400000">
            <a:off x="3672612" y="2125559"/>
            <a:ext cx="1268412" cy="4260850"/>
          </a:xfrm>
          <a:prstGeom prst="bentConnector2">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298" name="流程图: 过程 21">
            <a:extLst>
              <a:ext uri="{FF2B5EF4-FFF2-40B4-BE49-F238E27FC236}">
                <a16:creationId xmlns:a16="http://schemas.microsoft.com/office/drawing/2014/main" id="{EB023D3F-CE74-4EF1-92E3-33790086F932}"/>
              </a:ext>
            </a:extLst>
          </p:cNvPr>
          <p:cNvSpPr>
            <a:spLocks noChangeArrowheads="1"/>
          </p:cNvSpPr>
          <p:nvPr/>
        </p:nvSpPr>
        <p:spPr bwMode="auto">
          <a:xfrm>
            <a:off x="3557518" y="4498078"/>
            <a:ext cx="1725613" cy="317500"/>
          </a:xfrm>
          <a:prstGeom prst="flowChartProcess">
            <a:avLst/>
          </a:prstGeom>
          <a:noFill/>
          <a:ln w="25400">
            <a:solidFill>
              <a:schemeClr val="bg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rPr>
              <a:t>返回响应内容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a:extLst>
              <a:ext uri="{FF2B5EF4-FFF2-40B4-BE49-F238E27FC236}">
                <a16:creationId xmlns:a16="http://schemas.microsoft.com/office/drawing/2014/main" id="{F50DB8C0-866F-4CC2-90B7-18A903140B17}"/>
              </a:ext>
            </a:extLst>
          </p:cNvPr>
          <p:cNvSpPr>
            <a:spLocks noGrp="1"/>
          </p:cNvSpPr>
          <p:nvPr>
            <p:ph idx="1"/>
          </p:nvPr>
        </p:nvSpPr>
        <p:spPr/>
        <p:txBody>
          <a:bodyPr/>
          <a:lstStyle/>
          <a:p>
            <a:pPr marL="361950" indent="-361950"/>
            <a:r>
              <a:rPr lang="zh-CN" altLang="en-US"/>
              <a:t> 单击 “</a:t>
            </a:r>
            <a:r>
              <a:rPr lang="en-US" altLang="zh-CN"/>
              <a:t>Next”</a:t>
            </a:r>
            <a:r>
              <a:rPr lang="zh-CN" altLang="en-US"/>
              <a:t>按钮后，进入安装确认步骤，将被安装的程序会显示在框内，单击“</a:t>
            </a:r>
            <a:r>
              <a:rPr lang="en-US" altLang="zh-CN"/>
              <a:t>Execute”</a:t>
            </a:r>
            <a:r>
              <a:rPr lang="zh-CN" altLang="en-US"/>
              <a:t>按钮将开始安装过程。</a:t>
            </a:r>
          </a:p>
        </p:txBody>
      </p:sp>
      <p:sp>
        <p:nvSpPr>
          <p:cNvPr id="39939" name="标题 2">
            <a:extLst>
              <a:ext uri="{FF2B5EF4-FFF2-40B4-BE49-F238E27FC236}">
                <a16:creationId xmlns:a16="http://schemas.microsoft.com/office/drawing/2014/main" id="{6B7EAF38-F091-4788-AC05-5372872C073A}"/>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39940" name="内容占位符 3">
            <a:extLst>
              <a:ext uri="{FF2B5EF4-FFF2-40B4-BE49-F238E27FC236}">
                <a16:creationId xmlns:a16="http://schemas.microsoft.com/office/drawing/2014/main" id="{283AC899-8E90-4E19-9B18-AE1110307BC8}"/>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39941" name="图片 5">
            <a:extLst>
              <a:ext uri="{FF2B5EF4-FFF2-40B4-BE49-F238E27FC236}">
                <a16:creationId xmlns:a16="http://schemas.microsoft.com/office/drawing/2014/main" id="{31D1891B-972C-444C-A988-697713E96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520" y="2697604"/>
            <a:ext cx="4893089" cy="36639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id="{F4A5775E-07C0-4CE1-8EA1-3FD80EA61913}"/>
              </a:ext>
            </a:extLst>
          </p:cNvPr>
          <p:cNvSpPr>
            <a:spLocks noGrp="1"/>
          </p:cNvSpPr>
          <p:nvPr>
            <p:ph idx="1"/>
          </p:nvPr>
        </p:nvSpPr>
        <p:spPr/>
        <p:txBody>
          <a:bodyPr/>
          <a:lstStyle/>
          <a:p>
            <a:pPr marL="361950" indent="-361950"/>
            <a:r>
              <a:rPr lang="zh-CN" altLang="en-US"/>
              <a:t>安装完成后，还需配置服务，一般用户类型选择“</a:t>
            </a:r>
            <a:r>
              <a:rPr lang="en-US" altLang="zh-CN"/>
              <a:t>Development Machine”</a:t>
            </a:r>
            <a:r>
              <a:rPr lang="zh-CN" altLang="en-US"/>
              <a:t>，</a:t>
            </a:r>
            <a:r>
              <a:rPr lang="en-US" altLang="zh-CN"/>
              <a:t>MySQL</a:t>
            </a:r>
            <a:r>
              <a:rPr lang="zh-CN" altLang="en-US"/>
              <a:t>的默认端口为</a:t>
            </a:r>
            <a:r>
              <a:rPr lang="en-US" altLang="zh-CN"/>
              <a:t>3306</a:t>
            </a:r>
            <a:r>
              <a:rPr lang="zh-CN" altLang="en-US"/>
              <a:t>。</a:t>
            </a:r>
          </a:p>
        </p:txBody>
      </p:sp>
      <p:sp>
        <p:nvSpPr>
          <p:cNvPr id="40963" name="标题 2">
            <a:extLst>
              <a:ext uri="{FF2B5EF4-FFF2-40B4-BE49-F238E27FC236}">
                <a16:creationId xmlns:a16="http://schemas.microsoft.com/office/drawing/2014/main" id="{792B1684-1328-4A86-9CB8-A6B9FBFAA9CD}"/>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40964" name="内容占位符 3">
            <a:extLst>
              <a:ext uri="{FF2B5EF4-FFF2-40B4-BE49-F238E27FC236}">
                <a16:creationId xmlns:a16="http://schemas.microsoft.com/office/drawing/2014/main" id="{CD7B6458-6584-4612-813E-3B51D62BC3B1}"/>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40965" name="图片 6">
            <a:extLst>
              <a:ext uri="{FF2B5EF4-FFF2-40B4-BE49-F238E27FC236}">
                <a16:creationId xmlns:a16="http://schemas.microsoft.com/office/drawing/2014/main" id="{BEB2EA56-45A0-403B-AA9A-1082CCD73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295" y="2837316"/>
            <a:ext cx="4759601" cy="356403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a:extLst>
              <a:ext uri="{FF2B5EF4-FFF2-40B4-BE49-F238E27FC236}">
                <a16:creationId xmlns:a16="http://schemas.microsoft.com/office/drawing/2014/main" id="{51C261A1-5602-4EB3-8364-17A72DDDAA12}"/>
              </a:ext>
            </a:extLst>
          </p:cNvPr>
          <p:cNvSpPr>
            <a:spLocks noGrp="1"/>
          </p:cNvSpPr>
          <p:nvPr>
            <p:ph idx="1"/>
          </p:nvPr>
        </p:nvSpPr>
        <p:spPr>
          <a:xfrm>
            <a:off x="514350" y="1754188"/>
            <a:ext cx="11107738" cy="4370387"/>
          </a:xfrm>
        </p:spPr>
        <p:txBody>
          <a:bodyPr/>
          <a:lstStyle/>
          <a:p>
            <a:pPr marL="361950" indent="-361950"/>
            <a:r>
              <a:rPr lang="zh-CN" altLang="en-US"/>
              <a:t>设置</a:t>
            </a:r>
            <a:r>
              <a:rPr lang="en-US" altLang="zh-CN"/>
              <a:t>root</a:t>
            </a:r>
            <a:r>
              <a:rPr lang="zh-CN" altLang="en-US"/>
              <a:t>账户的密码，可添加一个具有普通用户权限的</a:t>
            </a:r>
            <a:r>
              <a:rPr lang="en-US" altLang="zh-CN"/>
              <a:t>MySQL</a:t>
            </a:r>
            <a:r>
              <a:rPr lang="zh-CN" altLang="en-US"/>
              <a:t>用户账户，也可不添加。</a:t>
            </a:r>
          </a:p>
        </p:txBody>
      </p:sp>
      <p:sp>
        <p:nvSpPr>
          <p:cNvPr id="41987" name="标题 2">
            <a:extLst>
              <a:ext uri="{FF2B5EF4-FFF2-40B4-BE49-F238E27FC236}">
                <a16:creationId xmlns:a16="http://schemas.microsoft.com/office/drawing/2014/main" id="{2993A74F-D285-4D48-82B3-CC1132145D47}"/>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41988" name="内容占位符 3">
            <a:extLst>
              <a:ext uri="{FF2B5EF4-FFF2-40B4-BE49-F238E27FC236}">
                <a16:creationId xmlns:a16="http://schemas.microsoft.com/office/drawing/2014/main" id="{B93B8A73-C691-405A-B069-EDF0D06DC7A3}"/>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41989" name="图片 5">
            <a:extLst>
              <a:ext uri="{FF2B5EF4-FFF2-40B4-BE49-F238E27FC236}">
                <a16:creationId xmlns:a16="http://schemas.microsoft.com/office/drawing/2014/main" id="{1DDDB5A1-2BCD-4E9C-8C27-048142075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2249488"/>
            <a:ext cx="5334000" cy="39941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a:extLst>
              <a:ext uri="{FF2B5EF4-FFF2-40B4-BE49-F238E27FC236}">
                <a16:creationId xmlns:a16="http://schemas.microsoft.com/office/drawing/2014/main" id="{E753AC13-34B5-490E-AF5A-5A1F9C6426C7}"/>
              </a:ext>
            </a:extLst>
          </p:cNvPr>
          <p:cNvSpPr>
            <a:spLocks noGrp="1"/>
          </p:cNvSpPr>
          <p:nvPr>
            <p:ph idx="1"/>
          </p:nvPr>
        </p:nvSpPr>
        <p:spPr>
          <a:xfrm>
            <a:off x="514350" y="1754188"/>
            <a:ext cx="11107738" cy="4370387"/>
          </a:xfrm>
        </p:spPr>
        <p:txBody>
          <a:bodyPr/>
          <a:lstStyle/>
          <a:p>
            <a:pPr marL="361950" indent="-361950"/>
            <a:r>
              <a:rPr lang="zh-CN" altLang="en-US"/>
              <a:t>勾选“</a:t>
            </a:r>
            <a:r>
              <a:rPr lang="en-US" altLang="zh-CN"/>
              <a:t>Configure MySQL Server as a Windows Service”</a:t>
            </a:r>
            <a:r>
              <a:rPr lang="zh-CN" altLang="en-US"/>
              <a:t>后将以系统用户运行</a:t>
            </a:r>
            <a:r>
              <a:rPr lang="en-US" altLang="zh-CN"/>
              <a:t>windows</a:t>
            </a:r>
            <a:r>
              <a:rPr lang="zh-CN" altLang="en-US"/>
              <a:t>服务，在</a:t>
            </a:r>
            <a:r>
              <a:rPr lang="en-US" altLang="zh-CN"/>
              <a:t>Windows</a:t>
            </a:r>
            <a:r>
              <a:rPr lang="zh-CN" altLang="en-US"/>
              <a:t>下</a:t>
            </a:r>
            <a:r>
              <a:rPr lang="en-US" altLang="zh-CN"/>
              <a:t>MySQL</a:t>
            </a:r>
            <a:r>
              <a:rPr lang="zh-CN" altLang="en-US"/>
              <a:t>默认服务名为</a:t>
            </a:r>
            <a:r>
              <a:rPr lang="en-US" altLang="zh-CN"/>
              <a:t>mysql56</a:t>
            </a:r>
            <a:r>
              <a:rPr lang="zh-CN" altLang="en-US"/>
              <a:t>。</a:t>
            </a:r>
          </a:p>
        </p:txBody>
      </p:sp>
      <p:sp>
        <p:nvSpPr>
          <p:cNvPr id="43011" name="标题 2">
            <a:extLst>
              <a:ext uri="{FF2B5EF4-FFF2-40B4-BE49-F238E27FC236}">
                <a16:creationId xmlns:a16="http://schemas.microsoft.com/office/drawing/2014/main" id="{977C5AAE-C96E-44B6-8066-35FEA4BE6372}"/>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43012" name="内容占位符 3">
            <a:extLst>
              <a:ext uri="{FF2B5EF4-FFF2-40B4-BE49-F238E27FC236}">
                <a16:creationId xmlns:a16="http://schemas.microsoft.com/office/drawing/2014/main" id="{3FDCA6EB-8F06-41DE-9B29-DF07B5C69309}"/>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43013" name="图片 6">
            <a:extLst>
              <a:ext uri="{FF2B5EF4-FFF2-40B4-BE49-F238E27FC236}">
                <a16:creationId xmlns:a16="http://schemas.microsoft.com/office/drawing/2014/main" id="{262F1623-AD90-479D-A9DB-611F5D6EF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572" y="2791271"/>
            <a:ext cx="4703521" cy="3522041"/>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a:extLst>
              <a:ext uri="{FF2B5EF4-FFF2-40B4-BE49-F238E27FC236}">
                <a16:creationId xmlns:a16="http://schemas.microsoft.com/office/drawing/2014/main" id="{F838AC6D-18BA-4A5E-8F8B-222A48CF2CD7}"/>
              </a:ext>
            </a:extLst>
          </p:cNvPr>
          <p:cNvSpPr>
            <a:spLocks noGrp="1"/>
          </p:cNvSpPr>
          <p:nvPr>
            <p:ph idx="1"/>
          </p:nvPr>
        </p:nvSpPr>
        <p:spPr>
          <a:xfrm>
            <a:off x="514350" y="1754188"/>
            <a:ext cx="11107738" cy="4370387"/>
          </a:xfrm>
        </p:spPr>
        <p:txBody>
          <a:bodyPr/>
          <a:lstStyle/>
          <a:p>
            <a:pPr marL="361950" indent="-361950"/>
            <a:r>
              <a:rPr lang="zh-CN" altLang="en-US"/>
              <a:t>最后进入服务配置应用步骤，单击“</a:t>
            </a:r>
            <a:r>
              <a:rPr lang="en-US" altLang="zh-CN"/>
              <a:t>Execute”</a:t>
            </a:r>
            <a:r>
              <a:rPr lang="zh-CN" altLang="en-US"/>
              <a:t>按钮将开始执行。</a:t>
            </a:r>
          </a:p>
        </p:txBody>
      </p:sp>
      <p:sp>
        <p:nvSpPr>
          <p:cNvPr id="44035" name="标题 2">
            <a:extLst>
              <a:ext uri="{FF2B5EF4-FFF2-40B4-BE49-F238E27FC236}">
                <a16:creationId xmlns:a16="http://schemas.microsoft.com/office/drawing/2014/main" id="{A4533ACB-28E3-4766-A40D-9EFB91E28A78}"/>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44036" name="内容占位符 3">
            <a:extLst>
              <a:ext uri="{FF2B5EF4-FFF2-40B4-BE49-F238E27FC236}">
                <a16:creationId xmlns:a16="http://schemas.microsoft.com/office/drawing/2014/main" id="{983D21EA-08A2-4E9D-82E8-C5E8561CAD1D}"/>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44037" name="图片 5">
            <a:extLst>
              <a:ext uri="{FF2B5EF4-FFF2-40B4-BE49-F238E27FC236}">
                <a16:creationId xmlns:a16="http://schemas.microsoft.com/office/drawing/2014/main" id="{12F41C29-F2CE-4CCF-968C-F00AAB861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488" y="2278063"/>
            <a:ext cx="5334000" cy="39925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a:extLst>
              <a:ext uri="{FF2B5EF4-FFF2-40B4-BE49-F238E27FC236}">
                <a16:creationId xmlns:a16="http://schemas.microsoft.com/office/drawing/2014/main" id="{3A97B691-F8BB-42DA-925F-5D37C53A37C6}"/>
              </a:ext>
            </a:extLst>
          </p:cNvPr>
          <p:cNvSpPr>
            <a:spLocks noGrp="1"/>
          </p:cNvSpPr>
          <p:nvPr>
            <p:ph idx="1"/>
          </p:nvPr>
        </p:nvSpPr>
        <p:spPr>
          <a:xfrm>
            <a:off x="514350" y="1754188"/>
            <a:ext cx="11107738" cy="4370387"/>
          </a:xfrm>
        </p:spPr>
        <p:txBody>
          <a:bodyPr/>
          <a:lstStyle/>
          <a:p>
            <a:pPr marL="361950" indent="-361950"/>
            <a:r>
              <a:rPr lang="zh-CN" altLang="en-US"/>
              <a:t>执行成功的服务配置将变为绿色的勾选状态，单击 “</a:t>
            </a:r>
            <a:r>
              <a:rPr lang="en-US" altLang="zh-CN"/>
              <a:t>Finish”</a:t>
            </a:r>
            <a:r>
              <a:rPr lang="zh-CN" altLang="en-US"/>
              <a:t>按钮完成配置过程。</a:t>
            </a:r>
          </a:p>
        </p:txBody>
      </p:sp>
      <p:sp>
        <p:nvSpPr>
          <p:cNvPr id="45059" name="标题 2">
            <a:extLst>
              <a:ext uri="{FF2B5EF4-FFF2-40B4-BE49-F238E27FC236}">
                <a16:creationId xmlns:a16="http://schemas.microsoft.com/office/drawing/2014/main" id="{0ACB0318-8518-49DE-81D9-D9372539C75F}"/>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45060" name="内容占位符 3">
            <a:extLst>
              <a:ext uri="{FF2B5EF4-FFF2-40B4-BE49-F238E27FC236}">
                <a16:creationId xmlns:a16="http://schemas.microsoft.com/office/drawing/2014/main" id="{0DA457F1-6458-480B-901A-0FACEDB15938}"/>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45061" name="图片 6">
            <a:extLst>
              <a:ext uri="{FF2B5EF4-FFF2-40B4-BE49-F238E27FC236}">
                <a16:creationId xmlns:a16="http://schemas.microsoft.com/office/drawing/2014/main" id="{CCF01D65-DCD3-4B89-864F-B66BA9654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663" y="2278063"/>
            <a:ext cx="5334000" cy="39925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186B32-8F9E-474B-A3C0-C10077BE61DC}"/>
              </a:ext>
            </a:extLst>
          </p:cNvPr>
          <p:cNvSpPr>
            <a:spLocks noGrp="1"/>
          </p:cNvSpPr>
          <p:nvPr>
            <p:ph idx="1"/>
          </p:nvPr>
        </p:nvSpPr>
        <p:spPr>
          <a:xfrm>
            <a:off x="514350" y="1754188"/>
            <a:ext cx="11107738" cy="4370387"/>
          </a:xfrm>
        </p:spPr>
        <p:txBody>
          <a:bodyPr/>
          <a:lstStyle/>
          <a:p>
            <a:pPr marL="0" indent="0">
              <a:buFont typeface="Wingdings" panose="05000000000000000000" pitchFamily="2" charset="2"/>
              <a:buNone/>
              <a:defRPr/>
            </a:pPr>
            <a:r>
              <a:rPr lang="zh-CN" altLang="en-US" dirty="0"/>
              <a:t>安装完成后还需要配置</a:t>
            </a:r>
            <a:r>
              <a:rPr lang="en-US" altLang="zh-CN" dirty="0"/>
              <a:t>MySQL</a:t>
            </a:r>
            <a:r>
              <a:rPr lang="zh-CN" altLang="en-US" dirty="0"/>
              <a:t>的环境变量，步骤如下。</a:t>
            </a:r>
            <a:endParaRPr lang="en-US" altLang="zh-CN" dirty="0"/>
          </a:p>
          <a:p>
            <a:pPr>
              <a:defRPr/>
            </a:pPr>
            <a:r>
              <a:rPr lang="zh-CN" altLang="en-US" dirty="0"/>
              <a:t>打开“环境变量”对话框。右键单击“我的电脑”图标，单击“高级系统设置”按钮，在弹出的“系统属性”对话框中单击“环境变量”按钮，即可弹出的“环境变量”对话框。</a:t>
            </a:r>
          </a:p>
        </p:txBody>
      </p:sp>
      <p:sp>
        <p:nvSpPr>
          <p:cNvPr id="46083" name="标题 2">
            <a:extLst>
              <a:ext uri="{FF2B5EF4-FFF2-40B4-BE49-F238E27FC236}">
                <a16:creationId xmlns:a16="http://schemas.microsoft.com/office/drawing/2014/main" id="{0E07AF55-CA30-47EB-A5D5-717B26036CAF}"/>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46084" name="内容占位符 3">
            <a:extLst>
              <a:ext uri="{FF2B5EF4-FFF2-40B4-BE49-F238E27FC236}">
                <a16:creationId xmlns:a16="http://schemas.microsoft.com/office/drawing/2014/main" id="{10074A90-C774-426B-896C-682D68759485}"/>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46085" name="图片 5">
            <a:extLst>
              <a:ext uri="{FF2B5EF4-FFF2-40B4-BE49-F238E27FC236}">
                <a16:creationId xmlns:a16="http://schemas.microsoft.com/office/drawing/2014/main" id="{9C055DD3-CBD8-4D01-BDD0-9488840CB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88" y="3187700"/>
            <a:ext cx="5761037" cy="31432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793A7C-8213-43D9-AEAE-FBB56E58653F}"/>
              </a:ext>
            </a:extLst>
          </p:cNvPr>
          <p:cNvSpPr>
            <a:spLocks noGrp="1"/>
          </p:cNvSpPr>
          <p:nvPr>
            <p:ph idx="1"/>
          </p:nvPr>
        </p:nvSpPr>
        <p:spPr>
          <a:xfrm>
            <a:off x="514350" y="1754188"/>
            <a:ext cx="11107738" cy="4370387"/>
          </a:xfrm>
        </p:spPr>
        <p:txBody>
          <a:bodyPr/>
          <a:lstStyle/>
          <a:p>
            <a:pPr>
              <a:spcBef>
                <a:spcPts val="900"/>
              </a:spcBef>
              <a:defRPr/>
            </a:pPr>
            <a:r>
              <a:rPr lang="zh-CN" altLang="en-US" b="1" dirty="0"/>
              <a:t>设置</a:t>
            </a:r>
            <a:r>
              <a:rPr lang="en-US" altLang="zh-CN" b="1" dirty="0"/>
              <a:t>MySQL</a:t>
            </a:r>
            <a:r>
              <a:rPr lang="zh-CN" altLang="en-US" b="1" dirty="0"/>
              <a:t>的环境变量：</a:t>
            </a:r>
            <a:r>
              <a:rPr lang="zh-CN" altLang="en-US" dirty="0"/>
              <a:t>设置环境变量有两种方法，以下为第一种。</a:t>
            </a:r>
            <a:endParaRPr lang="en-US" altLang="zh-CN" dirty="0"/>
          </a:p>
          <a:p>
            <a:pPr marL="720000">
              <a:spcBef>
                <a:spcPts val="900"/>
              </a:spcBef>
              <a:buFont typeface="Arial" pitchFamily="34" charset="0"/>
              <a:buChar char="•"/>
              <a:defRPr/>
            </a:pPr>
            <a:r>
              <a:rPr lang="zh-CN" altLang="en-US" dirty="0"/>
              <a:t>新建环境变量</a:t>
            </a:r>
            <a:r>
              <a:rPr lang="en-US" altLang="zh-CN" dirty="0"/>
              <a:t>“MYSQL_HOME”</a:t>
            </a:r>
            <a:r>
              <a:rPr lang="zh-CN" altLang="en-US" dirty="0"/>
              <a:t>，变量值填写“</a:t>
            </a:r>
            <a:r>
              <a:rPr lang="en-US" altLang="zh-CN" dirty="0"/>
              <a:t>C:\Program Files\MySQL\MySQL Server 5.6”</a:t>
            </a:r>
            <a:r>
              <a:rPr lang="zh-CN" altLang="en-US" dirty="0"/>
              <a:t>，其中</a:t>
            </a:r>
            <a:r>
              <a:rPr lang="en-US" altLang="zh-CN" dirty="0"/>
              <a:t>MySQL</a:t>
            </a:r>
            <a:r>
              <a:rPr lang="zh-CN" altLang="en-US" dirty="0"/>
              <a:t>默认安装在</a:t>
            </a:r>
            <a:r>
              <a:rPr lang="en-US" altLang="zh-CN" dirty="0"/>
              <a:t>C:\Program Files</a:t>
            </a:r>
            <a:r>
              <a:rPr lang="zh-CN" altLang="en-US" dirty="0"/>
              <a:t>路径下。</a:t>
            </a:r>
            <a:endParaRPr lang="en-US" altLang="zh-CN" dirty="0"/>
          </a:p>
          <a:p>
            <a:pPr marL="720000">
              <a:spcBef>
                <a:spcPts val="900"/>
              </a:spcBef>
              <a:buFont typeface="Arial" pitchFamily="34" charset="0"/>
              <a:buChar char="•"/>
              <a:defRPr/>
            </a:pPr>
            <a:endParaRPr lang="en-US" altLang="zh-CN" dirty="0"/>
          </a:p>
          <a:p>
            <a:pPr marL="720000">
              <a:spcBef>
                <a:spcPts val="900"/>
              </a:spcBef>
              <a:buFont typeface="Arial" pitchFamily="34" charset="0"/>
              <a:buChar char="•"/>
              <a:defRPr/>
            </a:pPr>
            <a:endParaRPr lang="en-US" altLang="zh-CN" dirty="0"/>
          </a:p>
          <a:p>
            <a:pPr marL="720000">
              <a:spcBef>
                <a:spcPts val="900"/>
              </a:spcBef>
              <a:buFont typeface="Arial" pitchFamily="34" charset="0"/>
              <a:buChar char="•"/>
              <a:defRPr/>
            </a:pPr>
            <a:endParaRPr lang="en-US" altLang="zh-CN" dirty="0"/>
          </a:p>
          <a:p>
            <a:pPr marL="720000">
              <a:spcBef>
                <a:spcPts val="900"/>
              </a:spcBef>
              <a:buFont typeface="Arial" pitchFamily="34" charset="0"/>
              <a:buChar char="•"/>
              <a:defRPr/>
            </a:pPr>
            <a:r>
              <a:rPr lang="zh-CN" altLang="en-US" dirty="0"/>
              <a:t>在“</a:t>
            </a:r>
            <a:r>
              <a:rPr lang="en-US" altLang="zh-CN" dirty="0"/>
              <a:t>Path”</a:t>
            </a:r>
            <a:r>
              <a:rPr lang="zh-CN" altLang="en-US" dirty="0"/>
              <a:t>变量后面添加“</a:t>
            </a:r>
            <a:r>
              <a:rPr lang="en-US" altLang="zh-CN" dirty="0"/>
              <a:t>%MYSQL_HOME%\bin”</a:t>
            </a:r>
            <a:r>
              <a:rPr lang="zh-CN" altLang="en-US" dirty="0"/>
              <a:t>。</a:t>
            </a:r>
          </a:p>
        </p:txBody>
      </p:sp>
      <p:sp>
        <p:nvSpPr>
          <p:cNvPr id="47107" name="标题 2">
            <a:extLst>
              <a:ext uri="{FF2B5EF4-FFF2-40B4-BE49-F238E27FC236}">
                <a16:creationId xmlns:a16="http://schemas.microsoft.com/office/drawing/2014/main" id="{99E004C8-3CF4-487E-9FDD-4142FE81E2E8}"/>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47108" name="内容占位符 3">
            <a:extLst>
              <a:ext uri="{FF2B5EF4-FFF2-40B4-BE49-F238E27FC236}">
                <a16:creationId xmlns:a16="http://schemas.microsoft.com/office/drawing/2014/main" id="{7D07466A-B05A-4687-9787-F64B69059C2A}"/>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47109" name="图片 6">
            <a:extLst>
              <a:ext uri="{FF2B5EF4-FFF2-40B4-BE49-F238E27FC236}">
                <a16:creationId xmlns:a16="http://schemas.microsoft.com/office/drawing/2014/main" id="{EE734A45-0138-4E47-9B14-EE79A0505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123" y="3248818"/>
            <a:ext cx="3400425" cy="13811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7110" name="图片 7">
            <a:extLst>
              <a:ext uri="{FF2B5EF4-FFF2-40B4-BE49-F238E27FC236}">
                <a16:creationId xmlns:a16="http://schemas.microsoft.com/office/drawing/2014/main" id="{2620D148-D529-43D5-9428-E4665A789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314" y="5434010"/>
            <a:ext cx="3400425" cy="13811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2C1AA0-1FBB-4F39-BEF4-893A41C2A217}"/>
              </a:ext>
            </a:extLst>
          </p:cNvPr>
          <p:cNvSpPr>
            <a:spLocks noGrp="1"/>
          </p:cNvSpPr>
          <p:nvPr>
            <p:ph idx="1"/>
          </p:nvPr>
        </p:nvSpPr>
        <p:spPr>
          <a:xfrm>
            <a:off x="514350" y="1754188"/>
            <a:ext cx="11107738" cy="4370387"/>
          </a:xfrm>
        </p:spPr>
        <p:txBody>
          <a:bodyPr/>
          <a:lstStyle/>
          <a:p>
            <a:pPr>
              <a:spcBef>
                <a:spcPts val="900"/>
              </a:spcBef>
              <a:defRPr/>
            </a:pPr>
            <a:r>
              <a:rPr lang="zh-CN" altLang="en-US" b="1" dirty="0"/>
              <a:t>设置</a:t>
            </a:r>
            <a:r>
              <a:rPr lang="en-US" altLang="zh-CN" b="1" dirty="0"/>
              <a:t>MySQL</a:t>
            </a:r>
            <a:r>
              <a:rPr lang="zh-CN" altLang="en-US" b="1" dirty="0"/>
              <a:t>的环境变量：</a:t>
            </a:r>
            <a:r>
              <a:rPr lang="zh-CN" altLang="en-US" dirty="0"/>
              <a:t>第二种设置环境变量的方法。</a:t>
            </a:r>
            <a:endParaRPr lang="en-US" altLang="zh-CN" dirty="0"/>
          </a:p>
          <a:p>
            <a:pPr marL="720000">
              <a:spcBef>
                <a:spcPts val="900"/>
              </a:spcBef>
              <a:buFont typeface="Arial" pitchFamily="34" charset="0"/>
              <a:buChar char="•"/>
              <a:defRPr/>
            </a:pPr>
            <a:r>
              <a:rPr lang="zh-CN" altLang="en-US" dirty="0"/>
              <a:t>直接在“</a:t>
            </a:r>
            <a:r>
              <a:rPr lang="en-US" altLang="zh-CN" dirty="0"/>
              <a:t>Path”</a:t>
            </a:r>
            <a:r>
              <a:rPr lang="zh-CN" altLang="en-US" dirty="0"/>
              <a:t>变量中添加“</a:t>
            </a:r>
            <a:r>
              <a:rPr lang="en-US" altLang="zh-CN" dirty="0"/>
              <a:t>C:\Program Files\MySQL\MySQL Server 5.6\bin”</a:t>
            </a:r>
            <a:r>
              <a:rPr lang="zh-CN" altLang="en-US" dirty="0"/>
              <a:t>。</a:t>
            </a:r>
            <a:endParaRPr lang="en-US" altLang="zh-CN" dirty="0"/>
          </a:p>
          <a:p>
            <a:pPr marL="720000">
              <a:spcBef>
                <a:spcPts val="900"/>
              </a:spcBef>
              <a:buFont typeface="Arial" pitchFamily="34" charset="0"/>
              <a:buChar char="•"/>
              <a:defRPr/>
            </a:pPr>
            <a:endParaRPr lang="en-US" altLang="zh-CN" dirty="0"/>
          </a:p>
          <a:p>
            <a:pPr marL="720000">
              <a:spcBef>
                <a:spcPts val="900"/>
              </a:spcBef>
              <a:buFont typeface="Arial" pitchFamily="34" charset="0"/>
              <a:buChar char="•"/>
              <a:defRPr/>
            </a:pPr>
            <a:endParaRPr lang="en-US" altLang="zh-CN" dirty="0"/>
          </a:p>
          <a:p>
            <a:pPr marL="720000">
              <a:spcBef>
                <a:spcPts val="900"/>
              </a:spcBef>
              <a:buFont typeface="Arial" pitchFamily="34" charset="0"/>
              <a:buChar char="•"/>
              <a:defRPr/>
            </a:pPr>
            <a:endParaRPr lang="en-US" altLang="zh-CN" dirty="0"/>
          </a:p>
        </p:txBody>
      </p:sp>
      <p:sp>
        <p:nvSpPr>
          <p:cNvPr id="48131" name="标题 2">
            <a:extLst>
              <a:ext uri="{FF2B5EF4-FFF2-40B4-BE49-F238E27FC236}">
                <a16:creationId xmlns:a16="http://schemas.microsoft.com/office/drawing/2014/main" id="{D1098EC9-B1EE-4268-8A28-DF68DC2516E2}"/>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48132" name="内容占位符 3">
            <a:extLst>
              <a:ext uri="{FF2B5EF4-FFF2-40B4-BE49-F238E27FC236}">
                <a16:creationId xmlns:a16="http://schemas.microsoft.com/office/drawing/2014/main" id="{86BD14C2-76EC-47DC-BA62-4DF313A2E1A6}"/>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48133" name="图片 8">
            <a:extLst>
              <a:ext uri="{FF2B5EF4-FFF2-40B4-BE49-F238E27FC236}">
                <a16:creationId xmlns:a16="http://schemas.microsoft.com/office/drawing/2014/main" id="{27CFF795-C9B3-4CB8-ACC1-9533C41BC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25" y="3306763"/>
            <a:ext cx="5100638" cy="20716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74C2A9-7E6B-4EB3-AA9A-3608EBA2500E}"/>
              </a:ext>
            </a:extLst>
          </p:cNvPr>
          <p:cNvSpPr>
            <a:spLocks noGrp="1"/>
          </p:cNvSpPr>
          <p:nvPr>
            <p:ph idx="1"/>
          </p:nvPr>
        </p:nvSpPr>
        <p:spPr>
          <a:xfrm>
            <a:off x="514350" y="1754188"/>
            <a:ext cx="11107738" cy="4370387"/>
          </a:xfrm>
        </p:spPr>
        <p:txBody>
          <a:bodyPr/>
          <a:lstStyle/>
          <a:p>
            <a:pPr>
              <a:spcBef>
                <a:spcPts val="900"/>
              </a:spcBef>
              <a:defRPr/>
            </a:pPr>
            <a:r>
              <a:rPr lang="zh-CN" altLang="en-US" dirty="0"/>
              <a:t>使用管理员权限运行命令提示符，使用“</a:t>
            </a:r>
            <a:r>
              <a:rPr lang="en-US" altLang="zh-CN" dirty="0"/>
              <a:t>net start mysql56”</a:t>
            </a:r>
            <a:r>
              <a:rPr lang="zh-CN" altLang="en-US" dirty="0"/>
              <a:t>命令启动</a:t>
            </a:r>
            <a:r>
              <a:rPr lang="en-US" altLang="zh-CN" dirty="0"/>
              <a:t>MySQL</a:t>
            </a:r>
            <a:r>
              <a:rPr lang="zh-CN" altLang="en-US" dirty="0"/>
              <a:t>服务，使用“</a:t>
            </a:r>
            <a:r>
              <a:rPr lang="en-US" altLang="zh-CN" dirty="0"/>
              <a:t>net stop mysql56”</a:t>
            </a:r>
            <a:r>
              <a:rPr lang="zh-CN" altLang="en-US" dirty="0"/>
              <a:t>可关闭</a:t>
            </a:r>
            <a:r>
              <a:rPr lang="en-US" altLang="zh-CN" dirty="0"/>
              <a:t>MySQL</a:t>
            </a:r>
            <a:r>
              <a:rPr lang="zh-CN" altLang="en-US" dirty="0"/>
              <a:t>服务。</a:t>
            </a:r>
            <a:endParaRPr lang="en-US" altLang="zh-CN" dirty="0"/>
          </a:p>
          <a:p>
            <a:pPr marL="720000">
              <a:spcBef>
                <a:spcPts val="900"/>
              </a:spcBef>
              <a:buFont typeface="Arial" pitchFamily="34" charset="0"/>
              <a:buChar char="•"/>
              <a:defRPr/>
            </a:pPr>
            <a:endParaRPr lang="en-US" altLang="zh-CN" dirty="0"/>
          </a:p>
        </p:txBody>
      </p:sp>
      <p:sp>
        <p:nvSpPr>
          <p:cNvPr id="49155" name="标题 2">
            <a:extLst>
              <a:ext uri="{FF2B5EF4-FFF2-40B4-BE49-F238E27FC236}">
                <a16:creationId xmlns:a16="http://schemas.microsoft.com/office/drawing/2014/main" id="{4C0A03BE-9FCF-44BF-87AD-066DFFD31C6D}"/>
              </a:ext>
            </a:extLst>
          </p:cNvPr>
          <p:cNvSpPr>
            <a:spLocks noGrp="1"/>
          </p:cNvSpPr>
          <p:nvPr>
            <p:ph type="title"/>
          </p:nvPr>
        </p:nvSpPr>
        <p:spPr/>
        <p:txBody>
          <a:bodyPr/>
          <a:lstStyle/>
          <a:p>
            <a:r>
              <a:rPr lang="zh-CN" altLang="en-US"/>
              <a:t>配置</a:t>
            </a:r>
            <a:r>
              <a:rPr lang="en-US" altLang="zh-CN"/>
              <a:t>MySQL</a:t>
            </a:r>
            <a:r>
              <a:rPr lang="zh-CN" altLang="en-US"/>
              <a:t>数据库</a:t>
            </a:r>
          </a:p>
        </p:txBody>
      </p:sp>
      <p:sp>
        <p:nvSpPr>
          <p:cNvPr id="49156" name="内容占位符 3">
            <a:extLst>
              <a:ext uri="{FF2B5EF4-FFF2-40B4-BE49-F238E27FC236}">
                <a16:creationId xmlns:a16="http://schemas.microsoft.com/office/drawing/2014/main" id="{80373E6E-3106-4616-9DE7-41097C0F074C}"/>
              </a:ext>
            </a:extLst>
          </p:cNvPr>
          <p:cNvSpPr>
            <a:spLocks noGrp="1"/>
          </p:cNvSpPr>
          <p:nvPr>
            <p:ph idx="10"/>
          </p:nvPr>
        </p:nvSpPr>
        <p:spPr/>
        <p:txBody>
          <a:bodyPr/>
          <a:lstStyle/>
          <a:p>
            <a:r>
              <a:rPr lang="en-US" altLang="zh-CN" b="1"/>
              <a:t>1. Windows</a:t>
            </a:r>
            <a:r>
              <a:rPr b="1"/>
              <a:t>下</a:t>
            </a:r>
            <a:r>
              <a:rPr lang="en-US" altLang="zh-CN" b="1"/>
              <a:t>MySQL</a:t>
            </a:r>
            <a:r>
              <a:rPr b="1"/>
              <a:t>配置</a:t>
            </a:r>
          </a:p>
        </p:txBody>
      </p:sp>
      <p:pic>
        <p:nvPicPr>
          <p:cNvPr id="49157" name="图片 5">
            <a:extLst>
              <a:ext uri="{FF2B5EF4-FFF2-40B4-BE49-F238E27FC236}">
                <a16:creationId xmlns:a16="http://schemas.microsoft.com/office/drawing/2014/main" id="{092599DE-BD13-4620-B780-68EF6A183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656" y="2835985"/>
            <a:ext cx="5326752" cy="347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579B5DD8-2B8F-45FC-BE97-AEAA7B71F9C5}"/>
              </a:ext>
            </a:extLst>
          </p:cNvPr>
          <p:cNvSpPr>
            <a:spLocks noGrp="1"/>
          </p:cNvSpPr>
          <p:nvPr>
            <p:ph idx="1"/>
          </p:nvPr>
        </p:nvSpPr>
        <p:spPr>
          <a:xfrm>
            <a:off x="423863" y="1133475"/>
            <a:ext cx="11107737" cy="4991100"/>
          </a:xfrm>
        </p:spPr>
        <p:txBody>
          <a:bodyPr/>
          <a:lstStyle/>
          <a:p>
            <a:pPr marL="0" indent="0">
              <a:buFont typeface="Wingdings" panose="05000000000000000000" pitchFamily="2" charset="2"/>
              <a:buNone/>
            </a:pPr>
            <a:r>
              <a:rPr lang="zh-CN" altLang="en-US"/>
              <a:t>网络爬虫也被称为网络蜘蛛、网络机器人，是一个自动下载网页的计算机程序或自动化脚本。</a:t>
            </a: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r>
              <a:rPr lang="zh-CN" altLang="en-US"/>
              <a:t>网络爬虫就像一只蜘蛛一样在互联网上沿着</a:t>
            </a:r>
            <a:r>
              <a:rPr lang="en-US" altLang="zh-CN"/>
              <a:t>URL</a:t>
            </a:r>
            <a:r>
              <a:rPr lang="zh-CN" altLang="en-US"/>
              <a:t>的丝线爬行，下载每一个</a:t>
            </a:r>
            <a:r>
              <a:rPr lang="en-US" altLang="zh-CN"/>
              <a:t>URL</a:t>
            </a:r>
            <a:r>
              <a:rPr lang="zh-CN" altLang="en-US"/>
              <a:t>所指向的网页，分析页面内容。</a:t>
            </a:r>
          </a:p>
          <a:p>
            <a:pPr marL="0" indent="0">
              <a:buFont typeface="Wingdings" panose="05000000000000000000" pitchFamily="2" charset="2"/>
              <a:buNone/>
            </a:pPr>
            <a:endParaRPr lang="zh-CN" altLang="en-US"/>
          </a:p>
        </p:txBody>
      </p:sp>
      <p:sp>
        <p:nvSpPr>
          <p:cNvPr id="13315" name="标题 2">
            <a:extLst>
              <a:ext uri="{FF2B5EF4-FFF2-40B4-BE49-F238E27FC236}">
                <a16:creationId xmlns:a16="http://schemas.microsoft.com/office/drawing/2014/main" id="{BF1DAE71-61BE-4CDF-A4AC-1814D6F42BD3}"/>
              </a:ext>
            </a:extLst>
          </p:cNvPr>
          <p:cNvSpPr>
            <a:spLocks noGrp="1"/>
          </p:cNvSpPr>
          <p:nvPr>
            <p:ph type="title"/>
          </p:nvPr>
        </p:nvSpPr>
        <p:spPr/>
        <p:txBody>
          <a:bodyPr/>
          <a:lstStyle/>
          <a:p>
            <a:r>
              <a:rPr lang="zh-CN" altLang="en-US"/>
              <a:t>爬虫的概念</a:t>
            </a:r>
          </a:p>
        </p:txBody>
      </p:sp>
      <p:pic>
        <p:nvPicPr>
          <p:cNvPr id="5" name="图片 4">
            <a:extLst>
              <a:ext uri="{FF2B5EF4-FFF2-40B4-BE49-F238E27FC236}">
                <a16:creationId xmlns:a16="http://schemas.microsoft.com/office/drawing/2014/main" id="{F7FDB1C1-1102-4AE9-B010-769B1B004D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1951038"/>
            <a:ext cx="43053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9D2836-C4B9-414E-A29C-026E6B59596F}"/>
              </a:ext>
            </a:extLst>
          </p:cNvPr>
          <p:cNvSpPr>
            <a:spLocks noGrp="1"/>
          </p:cNvSpPr>
          <p:nvPr>
            <p:ph idx="1"/>
          </p:nvPr>
        </p:nvSpPr>
        <p:spPr/>
        <p:txBody>
          <a:bodyPr/>
          <a:lstStyle/>
          <a:p>
            <a:pPr marL="0" indent="0">
              <a:buFont typeface="Wingdings" panose="05000000000000000000" pitchFamily="2" charset="2"/>
              <a:buNone/>
              <a:defRPr/>
            </a:pPr>
            <a:r>
              <a:rPr lang="zh-CN" altLang="en-US" dirty="0"/>
              <a:t>使用</a:t>
            </a:r>
            <a:r>
              <a:rPr lang="en-US" altLang="zh-CN" dirty="0"/>
              <a:t>64</a:t>
            </a:r>
            <a:r>
              <a:rPr lang="zh-CN" altLang="en-US" dirty="0"/>
              <a:t>位的</a:t>
            </a:r>
            <a:r>
              <a:rPr lang="en-US" altLang="zh-CN" dirty="0"/>
              <a:t>3.4</a:t>
            </a:r>
            <a:r>
              <a:rPr lang="zh-CN" altLang="en-US" dirty="0"/>
              <a:t>版本的</a:t>
            </a:r>
            <a:r>
              <a:rPr lang="en-US" altLang="zh-CN" dirty="0" err="1"/>
              <a:t>MongoDB</a:t>
            </a:r>
            <a:r>
              <a:rPr lang="zh-CN" altLang="en-US" dirty="0"/>
              <a:t>： </a:t>
            </a:r>
            <a:r>
              <a:rPr lang="en-US" altLang="zh-CN" dirty="0"/>
              <a:t>mongodb-win32-x86_64-2008plus-ssl-v3.4-latest-signed.msi</a:t>
            </a:r>
            <a:r>
              <a:rPr lang="zh-CN" altLang="en-US" dirty="0"/>
              <a:t>，安装及具体配置过程如下。</a:t>
            </a:r>
            <a:endParaRPr lang="en-US" altLang="zh-CN" dirty="0"/>
          </a:p>
          <a:p>
            <a:pPr>
              <a:defRPr/>
            </a:pPr>
            <a:r>
              <a:rPr lang="zh-CN" altLang="en-US" dirty="0"/>
              <a:t>打开</a:t>
            </a:r>
            <a:r>
              <a:rPr lang="en-US" altLang="zh-CN" dirty="0" err="1"/>
              <a:t>msi</a:t>
            </a:r>
            <a:r>
              <a:rPr lang="zh-CN" altLang="en-US" dirty="0"/>
              <a:t>安装包，勾选同意许可条款，</a:t>
            </a:r>
            <a:endParaRPr lang="en-US" altLang="zh-CN" dirty="0"/>
          </a:p>
          <a:p>
            <a:pPr marL="0" indent="0">
              <a:buFont typeface="Wingdings" panose="05000000000000000000" pitchFamily="2" charset="2"/>
              <a:buNone/>
              <a:defRPr/>
            </a:pPr>
            <a:r>
              <a:rPr lang="zh-CN" altLang="en-US" dirty="0"/>
              <a:t>单击“</a:t>
            </a:r>
            <a:r>
              <a:rPr lang="en-US" altLang="zh-CN" dirty="0"/>
              <a:t>Next”</a:t>
            </a:r>
            <a:r>
              <a:rPr lang="zh-CN" altLang="en-US" dirty="0"/>
              <a:t>按钮。</a:t>
            </a:r>
            <a:endParaRPr lang="en-US" altLang="zh-CN" dirty="0"/>
          </a:p>
          <a:p>
            <a:pPr>
              <a:defRPr/>
            </a:pPr>
            <a:endParaRPr lang="zh-CN" altLang="en-US" dirty="0"/>
          </a:p>
        </p:txBody>
      </p:sp>
      <p:sp>
        <p:nvSpPr>
          <p:cNvPr id="50179" name="标题 2">
            <a:extLst>
              <a:ext uri="{FF2B5EF4-FFF2-40B4-BE49-F238E27FC236}">
                <a16:creationId xmlns:a16="http://schemas.microsoft.com/office/drawing/2014/main" id="{B5F53508-DFBE-44AC-9F6C-35D3704195BB}"/>
              </a:ext>
            </a:extLst>
          </p:cNvPr>
          <p:cNvSpPr>
            <a:spLocks noGrp="1"/>
          </p:cNvSpPr>
          <p:nvPr>
            <p:ph type="title"/>
          </p:nvPr>
        </p:nvSpPr>
        <p:spPr/>
        <p:txBody>
          <a:bodyPr/>
          <a:lstStyle/>
          <a:p>
            <a:r>
              <a:rPr lang="zh-CN" altLang="en-US"/>
              <a:t>配置</a:t>
            </a:r>
            <a:r>
              <a:rPr lang="en-US" altLang="zh-CN"/>
              <a:t>MongoDB</a:t>
            </a:r>
            <a:r>
              <a:rPr lang="zh-CN" altLang="en-US"/>
              <a:t>数据库</a:t>
            </a:r>
          </a:p>
        </p:txBody>
      </p:sp>
      <p:sp>
        <p:nvSpPr>
          <p:cNvPr id="50180" name="内容占位符 3">
            <a:extLst>
              <a:ext uri="{FF2B5EF4-FFF2-40B4-BE49-F238E27FC236}">
                <a16:creationId xmlns:a16="http://schemas.microsoft.com/office/drawing/2014/main" id="{EE9C20DB-2D86-432C-A773-5582A855C408}"/>
              </a:ext>
            </a:extLst>
          </p:cNvPr>
          <p:cNvSpPr>
            <a:spLocks noGrp="1"/>
          </p:cNvSpPr>
          <p:nvPr>
            <p:ph idx="10"/>
          </p:nvPr>
        </p:nvSpPr>
        <p:spPr/>
        <p:txBody>
          <a:bodyPr/>
          <a:lstStyle/>
          <a:p>
            <a:r>
              <a:rPr lang="en-US" altLang="zh-CN" b="1"/>
              <a:t>1. Windows</a:t>
            </a:r>
            <a:r>
              <a:rPr b="1"/>
              <a:t>下</a:t>
            </a:r>
            <a:r>
              <a:rPr lang="en-US" altLang="zh-CN" b="1"/>
              <a:t>MongoDB</a:t>
            </a:r>
            <a:r>
              <a:rPr b="1"/>
              <a:t>配置</a:t>
            </a:r>
          </a:p>
        </p:txBody>
      </p:sp>
      <p:pic>
        <p:nvPicPr>
          <p:cNvPr id="50181" name="图片 5">
            <a:extLst>
              <a:ext uri="{FF2B5EF4-FFF2-40B4-BE49-F238E27FC236}">
                <a16:creationId xmlns:a16="http://schemas.microsoft.com/office/drawing/2014/main" id="{0FA3DD47-93E7-43B1-935D-D339CF5AC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860" y="2681564"/>
            <a:ext cx="4752975" cy="36957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a:extLst>
              <a:ext uri="{FF2B5EF4-FFF2-40B4-BE49-F238E27FC236}">
                <a16:creationId xmlns:a16="http://schemas.microsoft.com/office/drawing/2014/main" id="{CEC87CD6-2BD8-4AA4-8DC9-22D8CCE85A67}"/>
              </a:ext>
            </a:extLst>
          </p:cNvPr>
          <p:cNvSpPr>
            <a:spLocks noGrp="1"/>
          </p:cNvSpPr>
          <p:nvPr>
            <p:ph idx="1"/>
          </p:nvPr>
        </p:nvSpPr>
        <p:spPr/>
        <p:txBody>
          <a:bodyPr/>
          <a:lstStyle/>
          <a:p>
            <a:pPr marL="361950" indent="-361950"/>
            <a:r>
              <a:rPr lang="zh-CN" altLang="en-US"/>
              <a:t> 安装程序提供两种安装模式，完整（</a:t>
            </a:r>
            <a:r>
              <a:rPr lang="en-US" altLang="zh-CN"/>
              <a:t>Complete</a:t>
            </a:r>
            <a:r>
              <a:rPr lang="zh-CN" altLang="en-US"/>
              <a:t>）模式会将全部内容安装在</a:t>
            </a:r>
            <a:r>
              <a:rPr lang="en-US" altLang="zh-CN"/>
              <a:t>C</a:t>
            </a:r>
            <a:r>
              <a:rPr lang="zh-CN" altLang="en-US"/>
              <a:t>盘路径且无法更改，若要更改安装路径则需要选择下图中的定制（</a:t>
            </a:r>
            <a:r>
              <a:rPr lang="en-US" altLang="zh-CN"/>
              <a:t>Custom</a:t>
            </a:r>
            <a:r>
              <a:rPr lang="zh-CN" altLang="en-US"/>
              <a:t>）模式。</a:t>
            </a:r>
            <a:endParaRPr lang="en-US" altLang="zh-CN"/>
          </a:p>
          <a:p>
            <a:pPr marL="361950" indent="-361950"/>
            <a:endParaRPr lang="zh-CN" altLang="en-US"/>
          </a:p>
        </p:txBody>
      </p:sp>
      <p:sp>
        <p:nvSpPr>
          <p:cNvPr id="51203" name="标题 2">
            <a:extLst>
              <a:ext uri="{FF2B5EF4-FFF2-40B4-BE49-F238E27FC236}">
                <a16:creationId xmlns:a16="http://schemas.microsoft.com/office/drawing/2014/main" id="{184687D6-5745-4014-BE6A-C41B14226A05}"/>
              </a:ext>
            </a:extLst>
          </p:cNvPr>
          <p:cNvSpPr>
            <a:spLocks noGrp="1"/>
          </p:cNvSpPr>
          <p:nvPr>
            <p:ph type="title"/>
          </p:nvPr>
        </p:nvSpPr>
        <p:spPr/>
        <p:txBody>
          <a:bodyPr/>
          <a:lstStyle/>
          <a:p>
            <a:r>
              <a:rPr lang="zh-CN" altLang="en-US"/>
              <a:t>配置</a:t>
            </a:r>
            <a:r>
              <a:rPr lang="en-US" altLang="zh-CN"/>
              <a:t>MongoDB</a:t>
            </a:r>
            <a:r>
              <a:rPr lang="zh-CN" altLang="en-US"/>
              <a:t>数据库</a:t>
            </a:r>
          </a:p>
        </p:txBody>
      </p:sp>
      <p:sp>
        <p:nvSpPr>
          <p:cNvPr id="51204" name="内容占位符 3">
            <a:extLst>
              <a:ext uri="{FF2B5EF4-FFF2-40B4-BE49-F238E27FC236}">
                <a16:creationId xmlns:a16="http://schemas.microsoft.com/office/drawing/2014/main" id="{ED8A67F0-EB8A-4425-99CD-72E21F0CA718}"/>
              </a:ext>
            </a:extLst>
          </p:cNvPr>
          <p:cNvSpPr>
            <a:spLocks noGrp="1"/>
          </p:cNvSpPr>
          <p:nvPr>
            <p:ph idx="10"/>
          </p:nvPr>
        </p:nvSpPr>
        <p:spPr/>
        <p:txBody>
          <a:bodyPr/>
          <a:lstStyle/>
          <a:p>
            <a:r>
              <a:rPr lang="en-US" altLang="zh-CN" b="1"/>
              <a:t>1. Windows</a:t>
            </a:r>
            <a:r>
              <a:rPr b="1"/>
              <a:t>下</a:t>
            </a:r>
            <a:r>
              <a:rPr lang="en-US" altLang="zh-CN" b="1"/>
              <a:t>MongoDB</a:t>
            </a:r>
            <a:r>
              <a:rPr b="1"/>
              <a:t>配置</a:t>
            </a:r>
          </a:p>
        </p:txBody>
      </p:sp>
      <p:pic>
        <p:nvPicPr>
          <p:cNvPr id="51205" name="图片 6">
            <a:extLst>
              <a:ext uri="{FF2B5EF4-FFF2-40B4-BE49-F238E27FC236}">
                <a16:creationId xmlns:a16="http://schemas.microsoft.com/office/drawing/2014/main" id="{7B627639-6373-4D9D-8B84-7CCEA9303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2700338"/>
            <a:ext cx="4752975" cy="36957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a:extLst>
              <a:ext uri="{FF2B5EF4-FFF2-40B4-BE49-F238E27FC236}">
                <a16:creationId xmlns:a16="http://schemas.microsoft.com/office/drawing/2014/main" id="{54100BDF-56F5-4102-B202-782638C61DDF}"/>
              </a:ext>
            </a:extLst>
          </p:cNvPr>
          <p:cNvSpPr>
            <a:spLocks noGrp="1"/>
          </p:cNvSpPr>
          <p:nvPr>
            <p:ph idx="1"/>
          </p:nvPr>
        </p:nvSpPr>
        <p:spPr/>
        <p:txBody>
          <a:bodyPr/>
          <a:lstStyle/>
          <a:p>
            <a:pPr marL="361950" indent="-361950"/>
            <a:r>
              <a:rPr lang="zh-CN" altLang="en-US"/>
              <a:t>在定制模式下可选择安装路径和需要安装的部件，单击“</a:t>
            </a:r>
            <a:r>
              <a:rPr lang="en-US" altLang="zh-CN"/>
              <a:t>Next”</a:t>
            </a:r>
            <a:r>
              <a:rPr lang="zh-CN" altLang="en-US"/>
              <a:t>按钮开始安装过程。</a:t>
            </a:r>
            <a:endParaRPr lang="en-US" altLang="zh-CN"/>
          </a:p>
          <a:p>
            <a:pPr marL="361950" indent="-361950"/>
            <a:endParaRPr lang="zh-CN" altLang="en-US"/>
          </a:p>
        </p:txBody>
      </p:sp>
      <p:sp>
        <p:nvSpPr>
          <p:cNvPr id="52227" name="标题 2">
            <a:extLst>
              <a:ext uri="{FF2B5EF4-FFF2-40B4-BE49-F238E27FC236}">
                <a16:creationId xmlns:a16="http://schemas.microsoft.com/office/drawing/2014/main" id="{4D7804CB-29F8-4975-88B9-63DD2931FE40}"/>
              </a:ext>
            </a:extLst>
          </p:cNvPr>
          <p:cNvSpPr>
            <a:spLocks noGrp="1"/>
          </p:cNvSpPr>
          <p:nvPr>
            <p:ph type="title"/>
          </p:nvPr>
        </p:nvSpPr>
        <p:spPr/>
        <p:txBody>
          <a:bodyPr/>
          <a:lstStyle/>
          <a:p>
            <a:r>
              <a:rPr lang="zh-CN" altLang="en-US"/>
              <a:t>配置</a:t>
            </a:r>
            <a:r>
              <a:rPr lang="en-US" altLang="zh-CN"/>
              <a:t>MongoDB</a:t>
            </a:r>
            <a:r>
              <a:rPr lang="zh-CN" altLang="en-US"/>
              <a:t>数据库</a:t>
            </a:r>
          </a:p>
        </p:txBody>
      </p:sp>
      <p:sp>
        <p:nvSpPr>
          <p:cNvPr id="52228" name="内容占位符 3">
            <a:extLst>
              <a:ext uri="{FF2B5EF4-FFF2-40B4-BE49-F238E27FC236}">
                <a16:creationId xmlns:a16="http://schemas.microsoft.com/office/drawing/2014/main" id="{794910BD-2EA4-4D29-B1AE-5C04A5B208B1}"/>
              </a:ext>
            </a:extLst>
          </p:cNvPr>
          <p:cNvSpPr>
            <a:spLocks noGrp="1"/>
          </p:cNvSpPr>
          <p:nvPr>
            <p:ph idx="10"/>
          </p:nvPr>
        </p:nvSpPr>
        <p:spPr/>
        <p:txBody>
          <a:bodyPr/>
          <a:lstStyle/>
          <a:p>
            <a:r>
              <a:rPr lang="en-US" altLang="zh-CN" b="1"/>
              <a:t>1. Windows</a:t>
            </a:r>
            <a:r>
              <a:rPr b="1"/>
              <a:t>下</a:t>
            </a:r>
            <a:r>
              <a:rPr lang="en-US" altLang="zh-CN" b="1"/>
              <a:t>MongoDB</a:t>
            </a:r>
            <a:r>
              <a:rPr b="1"/>
              <a:t>配置</a:t>
            </a:r>
          </a:p>
        </p:txBody>
      </p:sp>
      <p:pic>
        <p:nvPicPr>
          <p:cNvPr id="52229" name="图片 5">
            <a:extLst>
              <a:ext uri="{FF2B5EF4-FFF2-40B4-BE49-F238E27FC236}">
                <a16:creationId xmlns:a16="http://schemas.microsoft.com/office/drawing/2014/main" id="{53A07EB3-8AAD-4FFF-89B6-9E87C6DD9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513" y="2413000"/>
            <a:ext cx="4752975" cy="36957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a:extLst>
              <a:ext uri="{FF2B5EF4-FFF2-40B4-BE49-F238E27FC236}">
                <a16:creationId xmlns:a16="http://schemas.microsoft.com/office/drawing/2014/main" id="{85EE2C5D-B8E0-4085-99D5-F17B578F149E}"/>
              </a:ext>
            </a:extLst>
          </p:cNvPr>
          <p:cNvSpPr>
            <a:spLocks noGrp="1"/>
          </p:cNvSpPr>
          <p:nvPr>
            <p:ph idx="1"/>
          </p:nvPr>
        </p:nvSpPr>
        <p:spPr/>
        <p:txBody>
          <a:bodyPr/>
          <a:lstStyle/>
          <a:p>
            <a:pPr marL="361950" indent="-361950"/>
            <a:r>
              <a:rPr lang="zh-CN" altLang="en-US"/>
              <a:t>安装完成后，需进入安装目录，建立</a:t>
            </a:r>
            <a:r>
              <a:rPr lang="en-US" altLang="zh-CN"/>
              <a:t>data</a:t>
            </a:r>
            <a:r>
              <a:rPr lang="zh-CN" altLang="en-US"/>
              <a:t>和</a:t>
            </a:r>
            <a:r>
              <a:rPr lang="en-US" altLang="zh-CN"/>
              <a:t>log</a:t>
            </a:r>
            <a:r>
              <a:rPr lang="zh-CN" altLang="en-US"/>
              <a:t>文件夹分别存放数据和</a:t>
            </a:r>
            <a:r>
              <a:rPr lang="en-US" altLang="zh-CN"/>
              <a:t>log</a:t>
            </a:r>
            <a:r>
              <a:rPr lang="zh-CN" altLang="en-US"/>
              <a:t>文件，还需创建一个</a:t>
            </a:r>
            <a:r>
              <a:rPr lang="en-US" altLang="zh-CN"/>
              <a:t>mongo.conf</a:t>
            </a:r>
            <a:r>
              <a:rPr lang="zh-CN" altLang="en-US"/>
              <a:t>配置文件。</a:t>
            </a:r>
            <a:endParaRPr lang="en-US" altLang="zh-CN"/>
          </a:p>
          <a:p>
            <a:pPr marL="361950" indent="-361950"/>
            <a:endParaRPr lang="zh-CN" altLang="en-US"/>
          </a:p>
        </p:txBody>
      </p:sp>
      <p:sp>
        <p:nvSpPr>
          <p:cNvPr id="53251" name="标题 2">
            <a:extLst>
              <a:ext uri="{FF2B5EF4-FFF2-40B4-BE49-F238E27FC236}">
                <a16:creationId xmlns:a16="http://schemas.microsoft.com/office/drawing/2014/main" id="{569DADAF-EB5D-42BB-BDCD-B320BAD15747}"/>
              </a:ext>
            </a:extLst>
          </p:cNvPr>
          <p:cNvSpPr>
            <a:spLocks noGrp="1"/>
          </p:cNvSpPr>
          <p:nvPr>
            <p:ph type="title"/>
          </p:nvPr>
        </p:nvSpPr>
        <p:spPr/>
        <p:txBody>
          <a:bodyPr/>
          <a:lstStyle/>
          <a:p>
            <a:r>
              <a:rPr lang="zh-CN" altLang="en-US"/>
              <a:t>配置</a:t>
            </a:r>
            <a:r>
              <a:rPr lang="en-US" altLang="zh-CN"/>
              <a:t>MongoDB</a:t>
            </a:r>
            <a:r>
              <a:rPr lang="zh-CN" altLang="en-US"/>
              <a:t>数据库</a:t>
            </a:r>
          </a:p>
        </p:txBody>
      </p:sp>
      <p:sp>
        <p:nvSpPr>
          <p:cNvPr id="53252" name="内容占位符 3">
            <a:extLst>
              <a:ext uri="{FF2B5EF4-FFF2-40B4-BE49-F238E27FC236}">
                <a16:creationId xmlns:a16="http://schemas.microsoft.com/office/drawing/2014/main" id="{923C4170-FCF2-4C1D-83FC-CB2DE77651B0}"/>
              </a:ext>
            </a:extLst>
          </p:cNvPr>
          <p:cNvSpPr>
            <a:spLocks noGrp="1"/>
          </p:cNvSpPr>
          <p:nvPr>
            <p:ph idx="10"/>
          </p:nvPr>
        </p:nvSpPr>
        <p:spPr/>
        <p:txBody>
          <a:bodyPr/>
          <a:lstStyle/>
          <a:p>
            <a:r>
              <a:rPr lang="en-US" altLang="zh-CN" b="1"/>
              <a:t>1. Windows</a:t>
            </a:r>
            <a:r>
              <a:rPr b="1"/>
              <a:t>下</a:t>
            </a:r>
            <a:r>
              <a:rPr lang="en-US" altLang="zh-CN" b="1"/>
              <a:t>MongoDB</a:t>
            </a:r>
            <a:r>
              <a:rPr b="1"/>
              <a:t>配置</a:t>
            </a:r>
          </a:p>
        </p:txBody>
      </p:sp>
      <p:pic>
        <p:nvPicPr>
          <p:cNvPr id="53253" name="图片 6">
            <a:extLst>
              <a:ext uri="{FF2B5EF4-FFF2-40B4-BE49-F238E27FC236}">
                <a16:creationId xmlns:a16="http://schemas.microsoft.com/office/drawing/2014/main" id="{9B8C03A2-E015-4445-BD55-69205CFCC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322" y="3270457"/>
            <a:ext cx="6477000" cy="22574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内容占位符 5">
            <a:extLst>
              <a:ext uri="{FF2B5EF4-FFF2-40B4-BE49-F238E27FC236}">
                <a16:creationId xmlns:a16="http://schemas.microsoft.com/office/drawing/2014/main" id="{1A71C7AC-43AE-4E9D-BE12-47A3F2E7E896}"/>
              </a:ext>
            </a:extLst>
          </p:cNvPr>
          <p:cNvSpPr>
            <a:spLocks noGrp="1"/>
          </p:cNvSpPr>
          <p:nvPr>
            <p:ph idx="1"/>
          </p:nvPr>
        </p:nvSpPr>
        <p:spPr/>
        <p:txBody>
          <a:bodyPr/>
          <a:lstStyle/>
          <a:p>
            <a:pPr marL="361950" indent="-361950"/>
            <a:r>
              <a:rPr lang="zh-CN" altLang="en-US"/>
              <a:t>配置文件内容</a:t>
            </a:r>
            <a:endParaRPr lang="en-US" altLang="zh-CN"/>
          </a:p>
          <a:p>
            <a:pPr marL="361950" indent="-361950"/>
            <a:endParaRPr lang="zh-CN" altLang="en-US"/>
          </a:p>
        </p:txBody>
      </p:sp>
      <p:sp>
        <p:nvSpPr>
          <p:cNvPr id="54274" name="标题 2">
            <a:extLst>
              <a:ext uri="{FF2B5EF4-FFF2-40B4-BE49-F238E27FC236}">
                <a16:creationId xmlns:a16="http://schemas.microsoft.com/office/drawing/2014/main" id="{C36E6597-F6C6-4B99-9C99-75F1889FC05C}"/>
              </a:ext>
            </a:extLst>
          </p:cNvPr>
          <p:cNvSpPr>
            <a:spLocks noGrp="1"/>
          </p:cNvSpPr>
          <p:nvPr>
            <p:ph type="title"/>
          </p:nvPr>
        </p:nvSpPr>
        <p:spPr/>
        <p:txBody>
          <a:bodyPr/>
          <a:lstStyle/>
          <a:p>
            <a:r>
              <a:rPr lang="zh-CN" altLang="en-US"/>
              <a:t>配置</a:t>
            </a:r>
            <a:r>
              <a:rPr lang="en-US" altLang="zh-CN"/>
              <a:t>MongoDB</a:t>
            </a:r>
            <a:r>
              <a:rPr lang="zh-CN" altLang="en-US"/>
              <a:t>数据库</a:t>
            </a:r>
          </a:p>
        </p:txBody>
      </p:sp>
      <p:sp>
        <p:nvSpPr>
          <p:cNvPr id="54275" name="内容占位符 3">
            <a:extLst>
              <a:ext uri="{FF2B5EF4-FFF2-40B4-BE49-F238E27FC236}">
                <a16:creationId xmlns:a16="http://schemas.microsoft.com/office/drawing/2014/main" id="{C40C567E-4E31-4479-A53E-462E77D26B39}"/>
              </a:ext>
            </a:extLst>
          </p:cNvPr>
          <p:cNvSpPr>
            <a:spLocks noGrp="1"/>
          </p:cNvSpPr>
          <p:nvPr>
            <p:ph idx="10"/>
          </p:nvPr>
        </p:nvSpPr>
        <p:spPr/>
        <p:txBody>
          <a:bodyPr/>
          <a:lstStyle/>
          <a:p>
            <a:r>
              <a:rPr lang="en-US" altLang="zh-CN"/>
              <a:t>1. Windows</a:t>
            </a:r>
            <a:r>
              <a:t>下</a:t>
            </a:r>
            <a:r>
              <a:rPr lang="en-US" altLang="zh-CN"/>
              <a:t>MongoDB</a:t>
            </a:r>
            <a:r>
              <a:t>配置</a:t>
            </a:r>
          </a:p>
        </p:txBody>
      </p:sp>
      <p:graphicFrame>
        <p:nvGraphicFramePr>
          <p:cNvPr id="7" name="内容占位符 4">
            <a:extLst>
              <a:ext uri="{FF2B5EF4-FFF2-40B4-BE49-F238E27FC236}">
                <a16:creationId xmlns:a16="http://schemas.microsoft.com/office/drawing/2014/main" id="{A5834339-DAAC-48EE-800A-CDB00672AB3D}"/>
              </a:ext>
            </a:extLst>
          </p:cNvPr>
          <p:cNvGraphicFramePr>
            <a:graphicFrameLocks/>
          </p:cNvGraphicFramePr>
          <p:nvPr/>
        </p:nvGraphicFramePr>
        <p:xfrm>
          <a:off x="858838" y="2351088"/>
          <a:ext cx="10729912" cy="3744914"/>
        </p:xfrm>
        <a:graphic>
          <a:graphicData uri="http://schemas.openxmlformats.org/drawingml/2006/table">
            <a:tbl>
              <a:tblPr firstRow="1" firstCol="1" bandRow="1">
                <a:tableStyleId>{5C22544A-7EE6-4342-B048-85BDC9FD1C3A}</a:tableStyleId>
              </a:tblPr>
              <a:tblGrid>
                <a:gridCol w="5280984">
                  <a:extLst>
                    <a:ext uri="{9D8B030D-6E8A-4147-A177-3AD203B41FA5}">
                      <a16:colId xmlns:a16="http://schemas.microsoft.com/office/drawing/2014/main" val="20000"/>
                    </a:ext>
                  </a:extLst>
                </a:gridCol>
                <a:gridCol w="5448928">
                  <a:extLst>
                    <a:ext uri="{9D8B030D-6E8A-4147-A177-3AD203B41FA5}">
                      <a16:colId xmlns:a16="http://schemas.microsoft.com/office/drawing/2014/main" val="20001"/>
                    </a:ext>
                  </a:extLst>
                </a:gridCol>
              </a:tblGrid>
              <a:tr h="411529">
                <a:tc>
                  <a:txBody>
                    <a:bodyPr/>
                    <a:lstStyle/>
                    <a:p>
                      <a:pPr indent="127000" algn="ctr">
                        <a:lnSpc>
                          <a:spcPct val="150000"/>
                        </a:lnSpc>
                        <a:spcAft>
                          <a:spcPts val="0"/>
                        </a:spcAft>
                      </a:pPr>
                      <a:r>
                        <a:rPr lang="zh-CN" sz="1800" kern="100" dirty="0">
                          <a:effectLst/>
                        </a:rPr>
                        <a:t>配置文件内容</a:t>
                      </a:r>
                      <a:endParaRPr lang="zh-CN" sz="1800" kern="100" dirty="0">
                        <a:effectLst/>
                        <a:latin typeface="Times New Roman"/>
                        <a:ea typeface="宋体"/>
                        <a:cs typeface="Times New Roman"/>
                      </a:endParaRPr>
                    </a:p>
                  </a:txBody>
                  <a:tcPr marL="68578" marR="68578" marT="0" marB="0" anchor="ctr"/>
                </a:tc>
                <a:tc>
                  <a:txBody>
                    <a:bodyPr/>
                    <a:lstStyle/>
                    <a:p>
                      <a:pPr indent="127000" algn="ctr">
                        <a:lnSpc>
                          <a:spcPct val="150000"/>
                        </a:lnSpc>
                        <a:spcAft>
                          <a:spcPts val="0"/>
                        </a:spcAft>
                      </a:pPr>
                      <a:r>
                        <a:rPr lang="zh-CN" sz="1800" kern="100" dirty="0">
                          <a:effectLst/>
                        </a:rPr>
                        <a:t>解释</a:t>
                      </a:r>
                      <a:endParaRPr lang="zh-CN" sz="1800" kern="100" dirty="0">
                        <a:effectLst/>
                        <a:latin typeface="Times New Roman"/>
                        <a:ea typeface="宋体"/>
                        <a:cs typeface="Times New Roman"/>
                      </a:endParaRPr>
                    </a:p>
                  </a:txBody>
                  <a:tcPr marL="68578" marR="68578" marT="0" marB="0" anchor="ctr"/>
                </a:tc>
                <a:extLst>
                  <a:ext uri="{0D108BD9-81ED-4DB2-BD59-A6C34878D82A}">
                    <a16:rowId xmlns:a16="http://schemas.microsoft.com/office/drawing/2014/main" val="10000"/>
                  </a:ext>
                </a:extLst>
              </a:tr>
              <a:tr h="411529">
                <a:tc>
                  <a:txBody>
                    <a:bodyPr/>
                    <a:lstStyle/>
                    <a:p>
                      <a:pPr indent="127000" algn="just">
                        <a:lnSpc>
                          <a:spcPct val="150000"/>
                        </a:lnSpc>
                        <a:spcAft>
                          <a:spcPts val="0"/>
                        </a:spcAft>
                      </a:pPr>
                      <a:r>
                        <a:rPr lang="en-US" sz="1800" kern="100" dirty="0" err="1">
                          <a:effectLst/>
                        </a:rPr>
                        <a:t>dbpath</a:t>
                      </a:r>
                      <a:r>
                        <a:rPr lang="en-US" sz="1800" kern="100" dirty="0">
                          <a:effectLst/>
                        </a:rPr>
                        <a:t>=</a:t>
                      </a:r>
                      <a:r>
                        <a:rPr lang="en-US" altLang="zh-CN" sz="1800" kern="100" dirty="0">
                          <a:effectLst/>
                        </a:rPr>
                        <a:t>C</a:t>
                      </a:r>
                      <a:r>
                        <a:rPr lang="en-US" sz="1800" kern="100" dirty="0">
                          <a:effectLst/>
                        </a:rPr>
                        <a:t>:\Program Files\</a:t>
                      </a:r>
                      <a:r>
                        <a:rPr lang="en-US" sz="1800" kern="100" dirty="0" err="1">
                          <a:effectLst/>
                        </a:rPr>
                        <a:t>MongoDB</a:t>
                      </a:r>
                      <a:r>
                        <a:rPr lang="en-US" sz="1800" kern="100" dirty="0">
                          <a:effectLst/>
                        </a:rPr>
                        <a:t>\data</a:t>
                      </a:r>
                      <a:endParaRPr lang="zh-CN" sz="1800" kern="100" dirty="0">
                        <a:effectLst/>
                        <a:latin typeface="Times New Roman"/>
                        <a:ea typeface="宋体"/>
                        <a:cs typeface="Times New Roman"/>
                      </a:endParaRPr>
                    </a:p>
                  </a:txBody>
                  <a:tcPr marL="68578" marR="68578" marT="0" marB="0" anchor="ctr"/>
                </a:tc>
                <a:tc>
                  <a:txBody>
                    <a:bodyPr/>
                    <a:lstStyle/>
                    <a:p>
                      <a:pPr indent="127000" algn="just">
                        <a:lnSpc>
                          <a:spcPct val="150000"/>
                        </a:lnSpc>
                        <a:spcAft>
                          <a:spcPts val="0"/>
                        </a:spcAft>
                      </a:pPr>
                      <a:r>
                        <a:rPr lang="zh-CN" sz="1800" kern="100">
                          <a:effectLst/>
                        </a:rPr>
                        <a:t>数据库路径</a:t>
                      </a:r>
                      <a:endParaRPr lang="zh-CN" sz="1800" kern="100">
                        <a:effectLst/>
                        <a:latin typeface="Times New Roman"/>
                        <a:ea typeface="宋体"/>
                        <a:cs typeface="Times New Roman"/>
                      </a:endParaRPr>
                    </a:p>
                  </a:txBody>
                  <a:tcPr marL="68578" marR="68578" marT="0" marB="0" anchor="ctr"/>
                </a:tc>
                <a:extLst>
                  <a:ext uri="{0D108BD9-81ED-4DB2-BD59-A6C34878D82A}">
                    <a16:rowId xmlns:a16="http://schemas.microsoft.com/office/drawing/2014/main" val="10001"/>
                  </a:ext>
                </a:extLst>
              </a:tr>
              <a:tr h="845288">
                <a:tc>
                  <a:txBody>
                    <a:bodyPr/>
                    <a:lstStyle/>
                    <a:p>
                      <a:pPr indent="127000" algn="just">
                        <a:lnSpc>
                          <a:spcPct val="150000"/>
                        </a:lnSpc>
                        <a:spcAft>
                          <a:spcPts val="0"/>
                        </a:spcAft>
                      </a:pPr>
                      <a:r>
                        <a:rPr lang="en-US" sz="1800" kern="100" dirty="0" err="1">
                          <a:effectLst/>
                        </a:rPr>
                        <a:t>logpath</a:t>
                      </a:r>
                      <a:r>
                        <a:rPr lang="en-US" sz="1800" kern="100" dirty="0">
                          <a:effectLst/>
                        </a:rPr>
                        <a:t>=</a:t>
                      </a:r>
                      <a:r>
                        <a:rPr lang="en-US" altLang="zh-CN" sz="1800" kern="100" dirty="0">
                          <a:effectLst/>
                        </a:rPr>
                        <a:t>C</a:t>
                      </a:r>
                      <a:r>
                        <a:rPr lang="en-US" sz="1800" kern="100" dirty="0">
                          <a:effectLst/>
                        </a:rPr>
                        <a:t>:\ProgramFiles\MongoDB\logs\mongo.log</a:t>
                      </a:r>
                      <a:endParaRPr lang="zh-CN" sz="1800" kern="100" dirty="0">
                        <a:effectLst/>
                        <a:latin typeface="Times New Roman"/>
                        <a:ea typeface="宋体"/>
                        <a:cs typeface="Times New Roman"/>
                      </a:endParaRPr>
                    </a:p>
                  </a:txBody>
                  <a:tcPr marL="68578" marR="68578" marT="0" marB="0" anchor="ctr"/>
                </a:tc>
                <a:tc>
                  <a:txBody>
                    <a:bodyPr/>
                    <a:lstStyle/>
                    <a:p>
                      <a:pPr indent="127000" algn="just">
                        <a:lnSpc>
                          <a:spcPct val="150000"/>
                        </a:lnSpc>
                        <a:spcAft>
                          <a:spcPts val="0"/>
                        </a:spcAft>
                      </a:pPr>
                      <a:r>
                        <a:rPr lang="zh-CN" sz="1800" kern="100" dirty="0">
                          <a:effectLst/>
                        </a:rPr>
                        <a:t>日志输出文件路径</a:t>
                      </a:r>
                      <a:endParaRPr lang="zh-CN" sz="1800" kern="100" dirty="0">
                        <a:effectLst/>
                        <a:latin typeface="Times New Roman"/>
                        <a:ea typeface="宋体"/>
                        <a:cs typeface="Times New Roman"/>
                      </a:endParaRPr>
                    </a:p>
                  </a:txBody>
                  <a:tcPr marL="68578" marR="68578" marT="0" marB="0" anchor="ctr"/>
                </a:tc>
                <a:extLst>
                  <a:ext uri="{0D108BD9-81ED-4DB2-BD59-A6C34878D82A}">
                    <a16:rowId xmlns:a16="http://schemas.microsoft.com/office/drawing/2014/main" val="10002"/>
                  </a:ext>
                </a:extLst>
              </a:tr>
              <a:tr h="411529">
                <a:tc>
                  <a:txBody>
                    <a:bodyPr/>
                    <a:lstStyle/>
                    <a:p>
                      <a:pPr indent="127000" algn="just">
                        <a:lnSpc>
                          <a:spcPct val="150000"/>
                        </a:lnSpc>
                        <a:spcAft>
                          <a:spcPts val="0"/>
                        </a:spcAft>
                      </a:pPr>
                      <a:r>
                        <a:rPr lang="en-US" sz="1800" kern="100" dirty="0" err="1">
                          <a:effectLst/>
                        </a:rPr>
                        <a:t>logappend</a:t>
                      </a:r>
                      <a:r>
                        <a:rPr lang="en-US" sz="1800" kern="100" dirty="0">
                          <a:effectLst/>
                        </a:rPr>
                        <a:t>=true</a:t>
                      </a:r>
                      <a:endParaRPr lang="zh-CN" sz="1800" kern="100" dirty="0">
                        <a:effectLst/>
                        <a:latin typeface="Times New Roman"/>
                        <a:ea typeface="宋体"/>
                        <a:cs typeface="Times New Roman"/>
                      </a:endParaRPr>
                    </a:p>
                  </a:txBody>
                  <a:tcPr marL="68578" marR="68578" marT="0" marB="0" anchor="ctr"/>
                </a:tc>
                <a:tc>
                  <a:txBody>
                    <a:bodyPr/>
                    <a:lstStyle/>
                    <a:p>
                      <a:pPr indent="127000" algn="just">
                        <a:lnSpc>
                          <a:spcPct val="150000"/>
                        </a:lnSpc>
                        <a:spcAft>
                          <a:spcPts val="0"/>
                        </a:spcAft>
                      </a:pPr>
                      <a:r>
                        <a:rPr lang="zh-CN" sz="1800" kern="100" dirty="0">
                          <a:effectLst/>
                        </a:rPr>
                        <a:t>错误日志采用追加模式</a:t>
                      </a:r>
                      <a:endParaRPr lang="zh-CN" sz="1800" kern="100" dirty="0">
                        <a:effectLst/>
                        <a:latin typeface="Times New Roman"/>
                        <a:ea typeface="宋体"/>
                        <a:cs typeface="Times New Roman"/>
                      </a:endParaRPr>
                    </a:p>
                  </a:txBody>
                  <a:tcPr marL="68578" marR="68578" marT="0" marB="0" anchor="ctr"/>
                </a:tc>
                <a:extLst>
                  <a:ext uri="{0D108BD9-81ED-4DB2-BD59-A6C34878D82A}">
                    <a16:rowId xmlns:a16="http://schemas.microsoft.com/office/drawing/2014/main" val="10003"/>
                  </a:ext>
                </a:extLst>
              </a:tr>
              <a:tr h="411529">
                <a:tc>
                  <a:txBody>
                    <a:bodyPr/>
                    <a:lstStyle/>
                    <a:p>
                      <a:pPr indent="127000" algn="just">
                        <a:lnSpc>
                          <a:spcPct val="150000"/>
                        </a:lnSpc>
                        <a:spcAft>
                          <a:spcPts val="0"/>
                        </a:spcAft>
                      </a:pPr>
                      <a:r>
                        <a:rPr lang="en-US" sz="1800" kern="100" dirty="0">
                          <a:effectLst/>
                        </a:rPr>
                        <a:t>journal=true</a:t>
                      </a:r>
                      <a:endParaRPr lang="zh-CN" sz="1800" kern="100" dirty="0">
                        <a:effectLst/>
                        <a:latin typeface="Times New Roman"/>
                        <a:ea typeface="宋体"/>
                        <a:cs typeface="Times New Roman"/>
                      </a:endParaRPr>
                    </a:p>
                  </a:txBody>
                  <a:tcPr marL="68578" marR="68578" marT="0" marB="0" anchor="ctr"/>
                </a:tc>
                <a:tc>
                  <a:txBody>
                    <a:bodyPr/>
                    <a:lstStyle/>
                    <a:p>
                      <a:pPr indent="127000" algn="just">
                        <a:lnSpc>
                          <a:spcPct val="150000"/>
                        </a:lnSpc>
                        <a:spcAft>
                          <a:spcPts val="0"/>
                        </a:spcAft>
                      </a:pPr>
                      <a:r>
                        <a:rPr lang="zh-CN" sz="1800" kern="100" dirty="0">
                          <a:effectLst/>
                        </a:rPr>
                        <a:t>启用日志文件，默认启用</a:t>
                      </a:r>
                      <a:endParaRPr lang="zh-CN" sz="1800" kern="100" dirty="0">
                        <a:effectLst/>
                        <a:latin typeface="Times New Roman"/>
                        <a:ea typeface="宋体"/>
                        <a:cs typeface="Times New Roman"/>
                      </a:endParaRPr>
                    </a:p>
                  </a:txBody>
                  <a:tcPr marL="68578" marR="68578" marT="0" marB="0" anchor="ctr"/>
                </a:tc>
                <a:extLst>
                  <a:ext uri="{0D108BD9-81ED-4DB2-BD59-A6C34878D82A}">
                    <a16:rowId xmlns:a16="http://schemas.microsoft.com/office/drawing/2014/main" val="10004"/>
                  </a:ext>
                </a:extLst>
              </a:tr>
              <a:tr h="841981">
                <a:tc>
                  <a:txBody>
                    <a:bodyPr/>
                    <a:lstStyle/>
                    <a:p>
                      <a:pPr indent="127000" algn="just">
                        <a:lnSpc>
                          <a:spcPct val="150000"/>
                        </a:lnSpc>
                        <a:spcAft>
                          <a:spcPts val="0"/>
                        </a:spcAft>
                      </a:pPr>
                      <a:r>
                        <a:rPr lang="en-US" sz="1800" kern="100" dirty="0">
                          <a:effectLst/>
                        </a:rPr>
                        <a:t>quiet=true</a:t>
                      </a:r>
                      <a:endParaRPr lang="zh-CN" sz="1800" kern="100" dirty="0">
                        <a:effectLst/>
                        <a:latin typeface="Times New Roman"/>
                        <a:ea typeface="宋体"/>
                        <a:cs typeface="Times New Roman"/>
                      </a:endParaRPr>
                    </a:p>
                  </a:txBody>
                  <a:tcPr marL="68578" marR="68578" marT="0" marB="0" anchor="ctr"/>
                </a:tc>
                <a:tc>
                  <a:txBody>
                    <a:bodyPr/>
                    <a:lstStyle/>
                    <a:p>
                      <a:pPr indent="127000" algn="just">
                        <a:lnSpc>
                          <a:spcPct val="150000"/>
                        </a:lnSpc>
                        <a:spcAft>
                          <a:spcPts val="0"/>
                        </a:spcAft>
                      </a:pPr>
                      <a:r>
                        <a:rPr lang="zh-CN" sz="1800" kern="100" dirty="0">
                          <a:effectLst/>
                        </a:rPr>
                        <a:t>该选项可过滤掉一些无用的日志信息，若需要调试使用请设置为</a:t>
                      </a:r>
                      <a:r>
                        <a:rPr lang="en-US" sz="1800" kern="100" dirty="0">
                          <a:effectLst/>
                        </a:rPr>
                        <a:t>false</a:t>
                      </a:r>
                      <a:endParaRPr lang="zh-CN" sz="1800" kern="100" dirty="0">
                        <a:effectLst/>
                        <a:latin typeface="Times New Roman"/>
                        <a:ea typeface="宋体"/>
                        <a:cs typeface="Times New Roman"/>
                      </a:endParaRPr>
                    </a:p>
                  </a:txBody>
                  <a:tcPr marL="68578" marR="68578" marT="0" marB="0" anchor="ctr"/>
                </a:tc>
                <a:extLst>
                  <a:ext uri="{0D108BD9-81ED-4DB2-BD59-A6C34878D82A}">
                    <a16:rowId xmlns:a16="http://schemas.microsoft.com/office/drawing/2014/main" val="10005"/>
                  </a:ext>
                </a:extLst>
              </a:tr>
              <a:tr h="411529">
                <a:tc>
                  <a:txBody>
                    <a:bodyPr/>
                    <a:lstStyle/>
                    <a:p>
                      <a:pPr indent="127000" algn="just">
                        <a:lnSpc>
                          <a:spcPct val="150000"/>
                        </a:lnSpc>
                        <a:spcAft>
                          <a:spcPts val="0"/>
                        </a:spcAft>
                      </a:pPr>
                      <a:r>
                        <a:rPr lang="en-US" sz="1800" kern="100">
                          <a:effectLst/>
                        </a:rPr>
                        <a:t>port=27017</a:t>
                      </a:r>
                      <a:endParaRPr lang="zh-CN" sz="1800" kern="100">
                        <a:effectLst/>
                        <a:latin typeface="Times New Roman"/>
                        <a:ea typeface="宋体"/>
                        <a:cs typeface="Times New Roman"/>
                      </a:endParaRPr>
                    </a:p>
                  </a:txBody>
                  <a:tcPr marL="68578" marR="68578" marT="0" marB="0" anchor="ctr"/>
                </a:tc>
                <a:tc>
                  <a:txBody>
                    <a:bodyPr/>
                    <a:lstStyle/>
                    <a:p>
                      <a:pPr indent="127000" algn="just">
                        <a:lnSpc>
                          <a:spcPct val="150000"/>
                        </a:lnSpc>
                        <a:spcAft>
                          <a:spcPts val="0"/>
                        </a:spcAft>
                      </a:pPr>
                      <a:r>
                        <a:rPr lang="zh-CN" sz="1800" kern="100" dirty="0">
                          <a:effectLst/>
                        </a:rPr>
                        <a:t>端口号，默认为</a:t>
                      </a:r>
                      <a:r>
                        <a:rPr lang="en-US" sz="1800" kern="100" dirty="0">
                          <a:effectLst/>
                        </a:rPr>
                        <a:t>27017</a:t>
                      </a:r>
                      <a:endParaRPr lang="zh-CN" sz="1800" kern="100" dirty="0">
                        <a:effectLst/>
                        <a:latin typeface="Times New Roman"/>
                        <a:ea typeface="宋体"/>
                        <a:cs typeface="Times New Roman"/>
                      </a:endParaRPr>
                    </a:p>
                  </a:txBody>
                  <a:tcPr marL="68578" marR="68578"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a:extLst>
              <a:ext uri="{FF2B5EF4-FFF2-40B4-BE49-F238E27FC236}">
                <a16:creationId xmlns:a16="http://schemas.microsoft.com/office/drawing/2014/main" id="{9F29E444-E1E3-4EEE-BABD-70689BA910E2}"/>
              </a:ext>
            </a:extLst>
          </p:cNvPr>
          <p:cNvSpPr>
            <a:spLocks noGrp="1"/>
          </p:cNvSpPr>
          <p:nvPr>
            <p:ph idx="1"/>
          </p:nvPr>
        </p:nvSpPr>
        <p:spPr/>
        <p:txBody>
          <a:bodyPr/>
          <a:lstStyle/>
          <a:p>
            <a:pPr marL="361950" indent="-361950"/>
            <a:r>
              <a:rPr lang="zh-CN" altLang="en-US"/>
              <a:t>在</a:t>
            </a:r>
            <a:r>
              <a:rPr lang="en-US" altLang="zh-CN"/>
              <a:t>logs</a:t>
            </a:r>
            <a:r>
              <a:rPr lang="zh-CN" altLang="en-US"/>
              <a:t>文件夹内创建一个名为</a:t>
            </a:r>
            <a:r>
              <a:rPr lang="en-US" altLang="zh-CN"/>
              <a:t>mongo.log</a:t>
            </a:r>
            <a:r>
              <a:rPr lang="zh-CN" altLang="en-US"/>
              <a:t>的日志文件，内容留空即可。</a:t>
            </a:r>
            <a:endParaRPr lang="en-US" altLang="zh-CN"/>
          </a:p>
          <a:p>
            <a:pPr marL="361950" indent="-361950"/>
            <a:endParaRPr lang="en-US" altLang="zh-CN"/>
          </a:p>
          <a:p>
            <a:pPr marL="361950" indent="-361950"/>
            <a:endParaRPr lang="en-US" altLang="zh-CN"/>
          </a:p>
          <a:p>
            <a:pPr marL="361950" indent="-361950"/>
            <a:endParaRPr lang="en-US" altLang="zh-CN"/>
          </a:p>
          <a:p>
            <a:pPr marL="361950" indent="-361950"/>
            <a:r>
              <a:rPr lang="zh-CN" altLang="en-US"/>
              <a:t>在系统变量“</a:t>
            </a:r>
            <a:r>
              <a:rPr lang="en-US" altLang="zh-CN"/>
              <a:t>Path”</a:t>
            </a:r>
            <a:r>
              <a:rPr lang="zh-CN" altLang="en-US"/>
              <a:t>中添加</a:t>
            </a:r>
            <a:r>
              <a:rPr lang="en-US" altLang="zh-CN"/>
              <a:t>MongoDB</a:t>
            </a:r>
            <a:r>
              <a:rPr lang="zh-CN" altLang="en-US"/>
              <a:t>的路径，如</a:t>
            </a:r>
            <a:r>
              <a:rPr lang="en-US" altLang="zh-CN"/>
              <a:t>D:\Program Files\MongoDB\Server\3.4\bin</a:t>
            </a:r>
            <a:r>
              <a:rPr lang="zh-CN" altLang="en-US"/>
              <a:t>。</a:t>
            </a:r>
            <a:endParaRPr lang="en-US" altLang="zh-CN"/>
          </a:p>
        </p:txBody>
      </p:sp>
      <p:sp>
        <p:nvSpPr>
          <p:cNvPr id="55299" name="标题 2">
            <a:extLst>
              <a:ext uri="{FF2B5EF4-FFF2-40B4-BE49-F238E27FC236}">
                <a16:creationId xmlns:a16="http://schemas.microsoft.com/office/drawing/2014/main" id="{0A5C9524-C7FC-4C8E-90D4-1007D71AEF8E}"/>
              </a:ext>
            </a:extLst>
          </p:cNvPr>
          <p:cNvSpPr>
            <a:spLocks noGrp="1"/>
          </p:cNvSpPr>
          <p:nvPr>
            <p:ph type="title"/>
          </p:nvPr>
        </p:nvSpPr>
        <p:spPr/>
        <p:txBody>
          <a:bodyPr/>
          <a:lstStyle/>
          <a:p>
            <a:r>
              <a:rPr lang="zh-CN" altLang="en-US"/>
              <a:t>配置</a:t>
            </a:r>
            <a:r>
              <a:rPr lang="en-US" altLang="zh-CN"/>
              <a:t>MongoDB</a:t>
            </a:r>
            <a:r>
              <a:rPr lang="zh-CN" altLang="en-US"/>
              <a:t>数据库</a:t>
            </a:r>
          </a:p>
        </p:txBody>
      </p:sp>
      <p:sp>
        <p:nvSpPr>
          <p:cNvPr id="55300" name="内容占位符 3">
            <a:extLst>
              <a:ext uri="{FF2B5EF4-FFF2-40B4-BE49-F238E27FC236}">
                <a16:creationId xmlns:a16="http://schemas.microsoft.com/office/drawing/2014/main" id="{AD0431EF-E99E-4C7E-ACCD-5C34972E2BD7}"/>
              </a:ext>
            </a:extLst>
          </p:cNvPr>
          <p:cNvSpPr>
            <a:spLocks noGrp="1"/>
          </p:cNvSpPr>
          <p:nvPr>
            <p:ph idx="10"/>
          </p:nvPr>
        </p:nvSpPr>
        <p:spPr/>
        <p:txBody>
          <a:bodyPr/>
          <a:lstStyle/>
          <a:p>
            <a:r>
              <a:rPr lang="en-US" altLang="zh-CN" b="1"/>
              <a:t>1. Windows</a:t>
            </a:r>
            <a:r>
              <a:rPr b="1"/>
              <a:t>下</a:t>
            </a:r>
            <a:r>
              <a:rPr lang="en-US" altLang="zh-CN" b="1"/>
              <a:t>MongoDB</a:t>
            </a:r>
            <a:r>
              <a:rPr b="1"/>
              <a:t>配置</a:t>
            </a:r>
          </a:p>
        </p:txBody>
      </p:sp>
      <p:pic>
        <p:nvPicPr>
          <p:cNvPr id="55301" name="图片 7">
            <a:extLst>
              <a:ext uri="{FF2B5EF4-FFF2-40B4-BE49-F238E27FC236}">
                <a16:creationId xmlns:a16="http://schemas.microsoft.com/office/drawing/2014/main" id="{131E4A17-23FE-49B9-8599-36675BB18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984" y="2276475"/>
            <a:ext cx="5273675" cy="1274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5302" name="图片 8">
            <a:extLst>
              <a:ext uri="{FF2B5EF4-FFF2-40B4-BE49-F238E27FC236}">
                <a16:creationId xmlns:a16="http://schemas.microsoft.com/office/drawing/2014/main" id="{A6A7539D-388F-43E7-961F-3F0B545EB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584" y="4673034"/>
            <a:ext cx="3400425" cy="13811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a:extLst>
              <a:ext uri="{FF2B5EF4-FFF2-40B4-BE49-F238E27FC236}">
                <a16:creationId xmlns:a16="http://schemas.microsoft.com/office/drawing/2014/main" id="{C47E9E97-DD5B-4092-B9AB-7635A97955F0}"/>
              </a:ext>
            </a:extLst>
          </p:cNvPr>
          <p:cNvSpPr>
            <a:spLocks noGrp="1"/>
          </p:cNvSpPr>
          <p:nvPr>
            <p:ph idx="1"/>
          </p:nvPr>
        </p:nvSpPr>
        <p:spPr/>
        <p:txBody>
          <a:bodyPr/>
          <a:lstStyle/>
          <a:p>
            <a:pPr marL="361950" indent="-361950"/>
            <a:r>
              <a:rPr lang="zh-CN" altLang="en-US"/>
              <a:t>还需安装</a:t>
            </a:r>
            <a:r>
              <a:rPr lang="en-US" altLang="zh-CN"/>
              <a:t>MongoDB</a:t>
            </a:r>
            <a:r>
              <a:rPr lang="zh-CN" altLang="en-US"/>
              <a:t>服务，使用管理员权限打开</a:t>
            </a:r>
            <a:r>
              <a:rPr lang="en-US" altLang="zh-CN"/>
              <a:t>cmd</a:t>
            </a:r>
            <a:r>
              <a:rPr lang="zh-CN" altLang="en-US"/>
              <a:t>启动控制台，安装服务完毕后可使用命令对服务进行开启和关闭。</a:t>
            </a:r>
            <a:endParaRPr lang="en-US" altLang="zh-CN"/>
          </a:p>
          <a:p>
            <a:pPr marL="361950" indent="-361950"/>
            <a:endParaRPr lang="en-US" altLang="zh-CN"/>
          </a:p>
          <a:p>
            <a:pPr marL="361950" indent="-361950"/>
            <a:endParaRPr lang="en-US" altLang="zh-CN"/>
          </a:p>
        </p:txBody>
      </p:sp>
      <p:sp>
        <p:nvSpPr>
          <p:cNvPr id="56323" name="标题 2">
            <a:extLst>
              <a:ext uri="{FF2B5EF4-FFF2-40B4-BE49-F238E27FC236}">
                <a16:creationId xmlns:a16="http://schemas.microsoft.com/office/drawing/2014/main" id="{55AD47C4-482E-4EAB-8647-612DE03A51D2}"/>
              </a:ext>
            </a:extLst>
          </p:cNvPr>
          <p:cNvSpPr>
            <a:spLocks noGrp="1"/>
          </p:cNvSpPr>
          <p:nvPr>
            <p:ph type="title"/>
          </p:nvPr>
        </p:nvSpPr>
        <p:spPr/>
        <p:txBody>
          <a:bodyPr/>
          <a:lstStyle/>
          <a:p>
            <a:r>
              <a:rPr lang="zh-CN" altLang="en-US"/>
              <a:t>配置</a:t>
            </a:r>
            <a:r>
              <a:rPr lang="en-US" altLang="zh-CN"/>
              <a:t>MongoDB</a:t>
            </a:r>
            <a:r>
              <a:rPr lang="zh-CN" altLang="en-US"/>
              <a:t>数据库</a:t>
            </a:r>
          </a:p>
        </p:txBody>
      </p:sp>
      <p:sp>
        <p:nvSpPr>
          <p:cNvPr id="56324" name="内容占位符 3">
            <a:extLst>
              <a:ext uri="{FF2B5EF4-FFF2-40B4-BE49-F238E27FC236}">
                <a16:creationId xmlns:a16="http://schemas.microsoft.com/office/drawing/2014/main" id="{002B3BB6-60C9-4364-A36A-663F1C2AAB5C}"/>
              </a:ext>
            </a:extLst>
          </p:cNvPr>
          <p:cNvSpPr>
            <a:spLocks noGrp="1"/>
          </p:cNvSpPr>
          <p:nvPr>
            <p:ph idx="10"/>
          </p:nvPr>
        </p:nvSpPr>
        <p:spPr/>
        <p:txBody>
          <a:bodyPr/>
          <a:lstStyle/>
          <a:p>
            <a:r>
              <a:rPr lang="en-US" altLang="zh-CN" b="1"/>
              <a:t>1. Windows</a:t>
            </a:r>
            <a:r>
              <a:rPr b="1"/>
              <a:t>下</a:t>
            </a:r>
            <a:r>
              <a:rPr lang="en-US" altLang="zh-CN" b="1"/>
              <a:t>MongoDB</a:t>
            </a:r>
            <a:r>
              <a:rPr b="1"/>
              <a:t>配置</a:t>
            </a:r>
          </a:p>
        </p:txBody>
      </p:sp>
      <p:pic>
        <p:nvPicPr>
          <p:cNvPr id="56325" name="图片 6">
            <a:extLst>
              <a:ext uri="{FF2B5EF4-FFF2-40B4-BE49-F238E27FC236}">
                <a16:creationId xmlns:a16="http://schemas.microsoft.com/office/drawing/2014/main" id="{0248ECB9-56BB-4E2A-ABB5-6BA3879E8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214" y="2792551"/>
            <a:ext cx="5481638" cy="357981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a:extLst>
              <a:ext uri="{FF2B5EF4-FFF2-40B4-BE49-F238E27FC236}">
                <a16:creationId xmlns:a16="http://schemas.microsoft.com/office/drawing/2014/main" id="{CFAD48A5-2A20-4369-83FD-AEE086A5155B}"/>
              </a:ext>
            </a:extLst>
          </p:cNvPr>
          <p:cNvSpPr>
            <a:spLocks noGrp="1"/>
          </p:cNvSpPr>
          <p:nvPr>
            <p:ph idx="1"/>
          </p:nvPr>
        </p:nvSpPr>
        <p:spPr/>
        <p:txBody>
          <a:bodyPr/>
          <a:lstStyle/>
          <a:p>
            <a:pPr marL="361950" indent="-361950"/>
            <a:r>
              <a:rPr lang="zh-CN" altLang="en-US"/>
              <a:t>代码</a:t>
            </a:r>
            <a:endParaRPr lang="en-US" altLang="zh-CN"/>
          </a:p>
          <a:p>
            <a:pPr marL="361950" indent="-361950">
              <a:buFont typeface="Arial" panose="020B0604020202020204" pitchFamily="34" charset="0"/>
              <a:buChar char="•"/>
            </a:pPr>
            <a:r>
              <a:rPr lang="en-US" altLang="zh-CN"/>
              <a:t># </a:t>
            </a:r>
            <a:r>
              <a:rPr lang="zh-CN" altLang="en-US"/>
              <a:t>创建、开启及关闭服务命令</a:t>
            </a:r>
          </a:p>
          <a:p>
            <a:pPr marL="361950" indent="-361950">
              <a:buFont typeface="Arial" panose="020B0604020202020204" pitchFamily="34" charset="0"/>
              <a:buChar char="•"/>
            </a:pPr>
            <a:r>
              <a:rPr lang="en-US" altLang="zh-CN"/>
              <a:t>cd /d C:\Program Files\MongoDB\Server\3.4\bin   # </a:t>
            </a:r>
            <a:r>
              <a:rPr lang="zh-CN" altLang="en-US"/>
              <a:t>切换至安装目录下</a:t>
            </a:r>
          </a:p>
          <a:p>
            <a:pPr marL="361950" indent="-361950">
              <a:buFont typeface="Arial" panose="020B0604020202020204" pitchFamily="34" charset="0"/>
              <a:buChar char="•"/>
            </a:pPr>
            <a:r>
              <a:rPr lang="en-US" altLang="zh-CN"/>
              <a:t>mongod --config “C:\Program Files\MongoDB\mongo.conf" --install --serviceName "MongoDB"  # </a:t>
            </a:r>
            <a:r>
              <a:rPr lang="zh-CN" altLang="en-US"/>
              <a:t>安装服务</a:t>
            </a:r>
          </a:p>
          <a:p>
            <a:pPr marL="361950" indent="-361950">
              <a:buFont typeface="Arial" panose="020B0604020202020204" pitchFamily="34" charset="0"/>
              <a:buChar char="•"/>
            </a:pPr>
            <a:r>
              <a:rPr lang="en-US" altLang="zh-CN"/>
              <a:t>net start MongoDB  # </a:t>
            </a:r>
            <a:r>
              <a:rPr lang="zh-CN" altLang="en-US"/>
              <a:t>开启服务</a:t>
            </a:r>
          </a:p>
          <a:p>
            <a:pPr marL="361950" indent="-361950">
              <a:buFont typeface="Arial" panose="020B0604020202020204" pitchFamily="34" charset="0"/>
              <a:buChar char="•"/>
            </a:pPr>
            <a:r>
              <a:rPr lang="en-US" altLang="zh-CN"/>
              <a:t>net stop MongoDB  # </a:t>
            </a:r>
            <a:r>
              <a:rPr lang="zh-CN" altLang="en-US"/>
              <a:t>关闭服务</a:t>
            </a:r>
          </a:p>
          <a:p>
            <a:pPr marL="361950" indent="-361950"/>
            <a:endParaRPr lang="zh-CN" altLang="en-US"/>
          </a:p>
        </p:txBody>
      </p:sp>
      <p:sp>
        <p:nvSpPr>
          <p:cNvPr id="57347" name="标题 2">
            <a:extLst>
              <a:ext uri="{FF2B5EF4-FFF2-40B4-BE49-F238E27FC236}">
                <a16:creationId xmlns:a16="http://schemas.microsoft.com/office/drawing/2014/main" id="{5AD86ECA-6839-4515-AACB-58E33B8E374A}"/>
              </a:ext>
            </a:extLst>
          </p:cNvPr>
          <p:cNvSpPr>
            <a:spLocks noGrp="1"/>
          </p:cNvSpPr>
          <p:nvPr>
            <p:ph type="title"/>
          </p:nvPr>
        </p:nvSpPr>
        <p:spPr/>
        <p:txBody>
          <a:bodyPr/>
          <a:lstStyle/>
          <a:p>
            <a:br>
              <a:rPr lang="en-US" altLang="zh-CN"/>
            </a:br>
            <a:r>
              <a:rPr lang="zh-CN" altLang="en-US"/>
              <a:t>配置</a:t>
            </a:r>
            <a:r>
              <a:rPr lang="en-US" altLang="zh-CN"/>
              <a:t>MongoDB</a:t>
            </a:r>
            <a:r>
              <a:rPr lang="zh-CN" altLang="en-US"/>
              <a:t>数据库</a:t>
            </a:r>
            <a:br>
              <a:rPr lang="zh-CN" altLang="en-US"/>
            </a:br>
            <a:endParaRPr lang="zh-CN" altLang="en-US"/>
          </a:p>
        </p:txBody>
      </p:sp>
      <p:sp>
        <p:nvSpPr>
          <p:cNvPr id="57348" name="内容占位符 3">
            <a:extLst>
              <a:ext uri="{FF2B5EF4-FFF2-40B4-BE49-F238E27FC236}">
                <a16:creationId xmlns:a16="http://schemas.microsoft.com/office/drawing/2014/main" id="{F555D8D2-1194-490B-A036-BD9BC1966613}"/>
              </a:ext>
            </a:extLst>
          </p:cNvPr>
          <p:cNvSpPr>
            <a:spLocks noGrp="1"/>
          </p:cNvSpPr>
          <p:nvPr>
            <p:ph idx="10"/>
          </p:nvPr>
        </p:nvSpPr>
        <p:spPr/>
        <p:txBody>
          <a:bodyPr/>
          <a:lstStyle/>
          <a:p>
            <a:r>
              <a:rPr lang="en-US" altLang="zh-CN"/>
              <a:t>1. Windows</a:t>
            </a:r>
            <a:r>
              <a:t>下</a:t>
            </a:r>
            <a:r>
              <a:rPr lang="en-US" altLang="zh-CN"/>
              <a:t>MongoDB</a:t>
            </a:r>
            <a:r>
              <a:t>配置</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a:extLst>
              <a:ext uri="{FF2B5EF4-FFF2-40B4-BE49-F238E27FC236}">
                <a16:creationId xmlns:a16="http://schemas.microsoft.com/office/drawing/2014/main" id="{AE490D23-D21E-4D35-9BEE-57FC957B0195}"/>
              </a:ext>
            </a:extLst>
          </p:cNvPr>
          <p:cNvSpPr>
            <a:spLocks noGrp="1"/>
          </p:cNvSpPr>
          <p:nvPr>
            <p:ph idx="1"/>
          </p:nvPr>
        </p:nvSpPr>
        <p:spPr/>
        <p:txBody>
          <a:bodyPr/>
          <a:lstStyle/>
          <a:p>
            <a:pPr marL="361950" indent="-361950"/>
            <a:r>
              <a:rPr lang="zh-CN" altLang="en-US"/>
              <a:t>服务启动后，在浏览器输入</a:t>
            </a:r>
            <a:r>
              <a:rPr lang="en-US" altLang="zh-CN"/>
              <a:t>http://127.0.0.1:27017</a:t>
            </a:r>
            <a:r>
              <a:rPr lang="zh-CN" altLang="en-US"/>
              <a:t>，若出现下图所示的字样，则说明启动成功。</a:t>
            </a:r>
            <a:endParaRPr lang="en-US" altLang="zh-CN"/>
          </a:p>
          <a:p>
            <a:pPr marL="361950" indent="-361950"/>
            <a:endParaRPr lang="en-US" altLang="zh-CN"/>
          </a:p>
          <a:p>
            <a:pPr marL="361950" indent="-361950"/>
            <a:endParaRPr lang="en-US" altLang="zh-CN"/>
          </a:p>
        </p:txBody>
      </p:sp>
      <p:sp>
        <p:nvSpPr>
          <p:cNvPr id="58371" name="标题 2">
            <a:extLst>
              <a:ext uri="{FF2B5EF4-FFF2-40B4-BE49-F238E27FC236}">
                <a16:creationId xmlns:a16="http://schemas.microsoft.com/office/drawing/2014/main" id="{638D5C54-FF3B-4888-B5F0-8230B684DFD0}"/>
              </a:ext>
            </a:extLst>
          </p:cNvPr>
          <p:cNvSpPr>
            <a:spLocks noGrp="1"/>
          </p:cNvSpPr>
          <p:nvPr>
            <p:ph type="title"/>
          </p:nvPr>
        </p:nvSpPr>
        <p:spPr/>
        <p:txBody>
          <a:bodyPr/>
          <a:lstStyle/>
          <a:p>
            <a:r>
              <a:rPr lang="zh-CN" altLang="en-US"/>
              <a:t>配置</a:t>
            </a:r>
            <a:r>
              <a:rPr lang="en-US" altLang="zh-CN"/>
              <a:t>MongoDB</a:t>
            </a:r>
            <a:r>
              <a:rPr lang="zh-CN" altLang="en-US"/>
              <a:t>数据库</a:t>
            </a:r>
          </a:p>
        </p:txBody>
      </p:sp>
      <p:sp>
        <p:nvSpPr>
          <p:cNvPr id="58372" name="内容占位符 3">
            <a:extLst>
              <a:ext uri="{FF2B5EF4-FFF2-40B4-BE49-F238E27FC236}">
                <a16:creationId xmlns:a16="http://schemas.microsoft.com/office/drawing/2014/main" id="{F9922142-8DE3-4565-B89C-6A5319B22F79}"/>
              </a:ext>
            </a:extLst>
          </p:cNvPr>
          <p:cNvSpPr>
            <a:spLocks noGrp="1"/>
          </p:cNvSpPr>
          <p:nvPr>
            <p:ph idx="10"/>
          </p:nvPr>
        </p:nvSpPr>
        <p:spPr/>
        <p:txBody>
          <a:bodyPr/>
          <a:lstStyle/>
          <a:p>
            <a:r>
              <a:rPr lang="en-US" altLang="zh-CN" b="1"/>
              <a:t>1. Windows</a:t>
            </a:r>
            <a:r>
              <a:rPr b="1"/>
              <a:t>下</a:t>
            </a:r>
            <a:r>
              <a:rPr lang="en-US" altLang="zh-CN" b="1"/>
              <a:t>MongoDB</a:t>
            </a:r>
            <a:r>
              <a:rPr b="1"/>
              <a:t>配置</a:t>
            </a:r>
          </a:p>
        </p:txBody>
      </p:sp>
      <p:pic>
        <p:nvPicPr>
          <p:cNvPr id="58373" name="图片 5">
            <a:extLst>
              <a:ext uri="{FF2B5EF4-FFF2-40B4-BE49-F238E27FC236}">
                <a16:creationId xmlns:a16="http://schemas.microsoft.com/office/drawing/2014/main" id="{E1529C60-63FB-4E80-A485-842D9AD4A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997" y="3570908"/>
            <a:ext cx="6619875" cy="8572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59F1CE28-C5A6-4B67-9E5C-CFFF56F36F92}"/>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820A0C54-D52A-4E50-B745-9BFD091B7C34}"/>
              </a:ext>
            </a:extLst>
          </p:cNvPr>
          <p:cNvSpPr>
            <a:spLocks noChangeShapeType="1"/>
          </p:cNvSpPr>
          <p:nvPr/>
        </p:nvSpPr>
        <p:spPr bwMode="auto">
          <a:xfrm>
            <a:off x="2649538" y="5092700"/>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C5E1E1B0-F64E-4646-ACA3-AAFD4872F1E5}"/>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FFAADB4F-54CF-479F-9BDF-BA8E139DBD9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认识反爬虫</a:t>
            </a:r>
          </a:p>
        </p:txBody>
      </p:sp>
      <p:sp>
        <p:nvSpPr>
          <p:cNvPr id="59402" name="标题 3">
            <a:extLst>
              <a:ext uri="{FF2B5EF4-FFF2-40B4-BE49-F238E27FC236}">
                <a16:creationId xmlns:a16="http://schemas.microsoft.com/office/drawing/2014/main" id="{2A376F0D-6E45-4BC6-BE8D-15B284D0D9BC}"/>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5E269B72-4E74-4080-99BA-CECD743A3D5A}"/>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认识爬虫</a:t>
            </a:r>
          </a:p>
        </p:txBody>
      </p:sp>
      <p:sp>
        <p:nvSpPr>
          <p:cNvPr id="15" name="Oval 15">
            <a:extLst>
              <a:ext uri="{FF2B5EF4-FFF2-40B4-BE49-F238E27FC236}">
                <a16:creationId xmlns:a16="http://schemas.microsoft.com/office/drawing/2014/main" id="{D35ED380-2A56-49D3-83D1-FCE998E1E9B1}"/>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34F34B52-CD51-4680-AE42-84503E1B073E}"/>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配置</a:t>
            </a:r>
            <a:r>
              <a:rPr lang="en-US" altLang="zh-CN" sz="2200" dirty="0">
                <a:latin typeface="微软雅黑" pitchFamily="34" charset="-122"/>
                <a:ea typeface="微软雅黑" pitchFamily="34" charset="-122"/>
              </a:rPr>
              <a:t>Python</a:t>
            </a:r>
            <a:r>
              <a:rPr lang="zh-CN" altLang="en-US" sz="2200" dirty="0">
                <a:latin typeface="微软雅黑" pitchFamily="34" charset="-122"/>
                <a:ea typeface="微软雅黑" pitchFamily="34" charset="-122"/>
              </a:rPr>
              <a:t>爬虫环境</a:t>
            </a:r>
          </a:p>
        </p:txBody>
      </p:sp>
      <p:sp>
        <p:nvSpPr>
          <p:cNvPr id="22" name="Oval 15">
            <a:extLst>
              <a:ext uri="{FF2B5EF4-FFF2-40B4-BE49-F238E27FC236}">
                <a16:creationId xmlns:a16="http://schemas.microsoft.com/office/drawing/2014/main" id="{325647C9-CFC9-45AD-99C9-E2E3F9D3BCB8}"/>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21324393-7451-41FB-B99F-87BD723BDF1A}"/>
              </a:ext>
            </a:extLst>
          </p:cNvPr>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FF685C6B-50B7-446F-B7FE-D516570BFDF9}"/>
              </a:ext>
            </a:extLst>
          </p:cNvPr>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24B9E1-C734-42EE-B668-8B95D9AF80C0}"/>
              </a:ext>
            </a:extLst>
          </p:cNvPr>
          <p:cNvSpPr>
            <a:spLocks noGrp="1"/>
          </p:cNvSpPr>
          <p:nvPr>
            <p:ph idx="1"/>
          </p:nvPr>
        </p:nvSpPr>
        <p:spPr/>
        <p:txBody>
          <a:bodyPr/>
          <a:lstStyle/>
          <a:p>
            <a:pPr marL="0" indent="0">
              <a:buFont typeface="Wingdings" panose="05000000000000000000" pitchFamily="2" charset="2"/>
              <a:buNone/>
              <a:defRPr/>
            </a:pPr>
            <a:r>
              <a:rPr lang="zh-CN" altLang="en-US" dirty="0"/>
              <a:t>通用网络爬虫又称为全网爬虫，其爬行对象由一批种子</a:t>
            </a:r>
            <a:r>
              <a:rPr lang="en-US" altLang="zh-CN" dirty="0"/>
              <a:t>URL</a:t>
            </a:r>
            <a:r>
              <a:rPr lang="zh-CN" altLang="en-US" dirty="0"/>
              <a:t>扩充至整个</a:t>
            </a:r>
            <a:r>
              <a:rPr lang="en-US" altLang="zh-CN" dirty="0"/>
              <a:t>Web</a:t>
            </a:r>
            <a:r>
              <a:rPr lang="zh-CN" altLang="en-US" dirty="0"/>
              <a:t>，该类爬虫比较适合为搜索引擎搜索广泛的主题，主要由搜索引擎或大型</a:t>
            </a:r>
            <a:r>
              <a:rPr lang="en-US" altLang="zh-CN" dirty="0"/>
              <a:t>Web</a:t>
            </a:r>
            <a:r>
              <a:rPr lang="zh-CN" altLang="en-US" dirty="0"/>
              <a:t>服务提供商使用。</a:t>
            </a:r>
            <a:endParaRPr lang="en-US" altLang="zh-CN" dirty="0"/>
          </a:p>
          <a:p>
            <a:pPr>
              <a:defRPr/>
            </a:pPr>
            <a:r>
              <a:rPr lang="zh-CN" altLang="en-US" b="1" dirty="0"/>
              <a:t>深度优先策略：</a:t>
            </a:r>
            <a:r>
              <a:rPr lang="zh-CN" altLang="en-US" dirty="0"/>
              <a:t>按照深度由低到高的顺序，依次访问下一级网页链接，直到无法再深入为止。</a:t>
            </a:r>
            <a:endParaRPr lang="en-US" altLang="zh-CN" dirty="0"/>
          </a:p>
          <a:p>
            <a:pPr>
              <a:defRPr/>
            </a:pPr>
            <a:r>
              <a:rPr lang="zh-CN" altLang="en-US" b="1" dirty="0"/>
              <a:t>广度优先策略：</a:t>
            </a:r>
            <a:r>
              <a:rPr lang="zh-CN" altLang="en-US" dirty="0"/>
              <a:t>按照网页内容目录层次的深浅来爬行，优先爬取较浅层次的页面。当同一层中的页面全部爬行完毕后，爬虫再深入下一层。</a:t>
            </a:r>
          </a:p>
        </p:txBody>
      </p:sp>
      <p:sp>
        <p:nvSpPr>
          <p:cNvPr id="14339" name="标题 2">
            <a:extLst>
              <a:ext uri="{FF2B5EF4-FFF2-40B4-BE49-F238E27FC236}">
                <a16:creationId xmlns:a16="http://schemas.microsoft.com/office/drawing/2014/main" id="{5A16C88B-92C9-4E01-A4B7-3D5C06293328}"/>
              </a:ext>
            </a:extLst>
          </p:cNvPr>
          <p:cNvSpPr>
            <a:spLocks noGrp="1"/>
          </p:cNvSpPr>
          <p:nvPr>
            <p:ph type="title"/>
          </p:nvPr>
        </p:nvSpPr>
        <p:spPr/>
        <p:txBody>
          <a:bodyPr/>
          <a:lstStyle/>
          <a:p>
            <a:r>
              <a:rPr lang="zh-CN" altLang="en-US"/>
              <a:t>爬虫的原理</a:t>
            </a:r>
          </a:p>
        </p:txBody>
      </p:sp>
      <p:sp>
        <p:nvSpPr>
          <p:cNvPr id="14340" name="内容占位符 3">
            <a:extLst>
              <a:ext uri="{FF2B5EF4-FFF2-40B4-BE49-F238E27FC236}">
                <a16:creationId xmlns:a16="http://schemas.microsoft.com/office/drawing/2014/main" id="{BE5AFCE1-B117-45DA-B397-FA1110986505}"/>
              </a:ext>
            </a:extLst>
          </p:cNvPr>
          <p:cNvSpPr>
            <a:spLocks noGrp="1"/>
          </p:cNvSpPr>
          <p:nvPr>
            <p:ph idx="10"/>
          </p:nvPr>
        </p:nvSpPr>
        <p:spPr/>
        <p:txBody>
          <a:bodyPr/>
          <a:lstStyle/>
          <a:p>
            <a:r>
              <a:rPr lang="en-US" altLang="zh-CN" b="1"/>
              <a:t>1.</a:t>
            </a:r>
            <a:r>
              <a:rPr b="1"/>
              <a:t>通用网络爬虫</a:t>
            </a:r>
          </a:p>
        </p:txBody>
      </p:sp>
      <p:pic>
        <p:nvPicPr>
          <p:cNvPr id="14341" name="图片 4">
            <a:extLst>
              <a:ext uri="{FF2B5EF4-FFF2-40B4-BE49-F238E27FC236}">
                <a16:creationId xmlns:a16="http://schemas.microsoft.com/office/drawing/2014/main" id="{8A1536BD-42BC-42FB-AEB8-14F00C6D74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61146" y="4806405"/>
            <a:ext cx="2827889" cy="159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924BAE-9B38-4D99-A296-32DDBA76BFFD}"/>
              </a:ext>
            </a:extLst>
          </p:cNvPr>
          <p:cNvSpPr>
            <a:spLocks noGrp="1"/>
          </p:cNvSpPr>
          <p:nvPr>
            <p:ph idx="1"/>
          </p:nvPr>
        </p:nvSpPr>
        <p:spPr>
          <a:xfrm>
            <a:off x="409575" y="1208088"/>
            <a:ext cx="11107738" cy="4370387"/>
          </a:xfrm>
        </p:spPr>
        <p:txBody>
          <a:bodyPr/>
          <a:lstStyle/>
          <a:p>
            <a:pPr marL="0" indent="0">
              <a:buFont typeface="Wingdings" panose="05000000000000000000" pitchFamily="2" charset="2"/>
              <a:buNone/>
              <a:defRPr/>
            </a:pPr>
            <a:r>
              <a:rPr lang="zh-CN" altLang="en-US" dirty="0"/>
              <a:t>本章对爬虫及反爬虫进行了一个基本概述，同时简要介绍了</a:t>
            </a:r>
            <a:r>
              <a:rPr lang="en-US" altLang="zh-CN" dirty="0"/>
              <a:t>Python</a:t>
            </a:r>
            <a:r>
              <a:rPr lang="zh-CN" altLang="en-US" dirty="0"/>
              <a:t>爬虫环境，对本章内容做小结如下。</a:t>
            </a:r>
          </a:p>
          <a:p>
            <a:pPr>
              <a:defRPr/>
            </a:pPr>
            <a:r>
              <a:rPr lang="zh-CN" altLang="en-US" dirty="0"/>
              <a:t>爬虫是一种可以自动下载网页的脚本或计算机工具，可大致分为</a:t>
            </a:r>
            <a:r>
              <a:rPr lang="en-US" altLang="zh-CN" dirty="0"/>
              <a:t>4</a:t>
            </a:r>
            <a:r>
              <a:rPr lang="zh-CN" altLang="en-US" dirty="0"/>
              <a:t>种运作原理，用于个人或学术研究的爬虫通常是合法的。</a:t>
            </a:r>
          </a:p>
          <a:p>
            <a:pPr>
              <a:defRPr/>
            </a:pPr>
            <a:r>
              <a:rPr lang="zh-CN" altLang="en-US" dirty="0"/>
              <a:t>反爬虫为网站针对爬虫进行检测和限制的过程，爬虫需针对反爬虫手段制定对应的爬取策略。</a:t>
            </a:r>
          </a:p>
          <a:p>
            <a:pPr>
              <a:defRPr/>
            </a:pPr>
            <a:r>
              <a:rPr lang="en-US" altLang="zh-CN" dirty="0"/>
              <a:t>Python</a:t>
            </a:r>
            <a:r>
              <a:rPr lang="zh-CN" altLang="en-US" dirty="0"/>
              <a:t>常用的爬虫库包含</a:t>
            </a:r>
            <a:r>
              <a:rPr lang="en-US" altLang="zh-CN" dirty="0" err="1"/>
              <a:t>urllib</a:t>
            </a:r>
            <a:r>
              <a:rPr lang="zh-CN" altLang="en-US" dirty="0"/>
              <a:t>、</a:t>
            </a:r>
            <a:r>
              <a:rPr lang="en-US" altLang="zh-CN" dirty="0"/>
              <a:t>requests</a:t>
            </a:r>
            <a:r>
              <a:rPr lang="zh-CN" altLang="en-US" dirty="0"/>
              <a:t>、</a:t>
            </a:r>
            <a:r>
              <a:rPr lang="en-US" altLang="zh-CN" dirty="0" err="1"/>
              <a:t>urllib</a:t>
            </a:r>
            <a:r>
              <a:rPr lang="en-US" altLang="zh-CN" dirty="0"/>
              <a:t> 3</a:t>
            </a:r>
            <a:r>
              <a:rPr lang="zh-CN" altLang="en-US" dirty="0"/>
              <a:t>、</a:t>
            </a:r>
            <a:r>
              <a:rPr lang="en-US" altLang="zh-CN" dirty="0" err="1"/>
              <a:t>scrapy</a:t>
            </a:r>
            <a:r>
              <a:rPr lang="zh-CN" altLang="en-US" dirty="0"/>
              <a:t>、</a:t>
            </a:r>
            <a:r>
              <a:rPr lang="en-US" altLang="zh-CN" dirty="0" err="1"/>
              <a:t>lxml</a:t>
            </a:r>
            <a:r>
              <a:rPr lang="zh-CN" altLang="en-US" dirty="0"/>
              <a:t>和</a:t>
            </a:r>
            <a:r>
              <a:rPr lang="en-US" altLang="zh-CN" dirty="0" err="1"/>
              <a:t>BeautifulSoup</a:t>
            </a:r>
            <a:r>
              <a:rPr lang="en-US" altLang="zh-CN" dirty="0"/>
              <a:t> 4</a:t>
            </a:r>
            <a:r>
              <a:rPr lang="zh-CN" altLang="en-US" dirty="0"/>
              <a:t>等库，通常需要配套数据库用于存储爬取的数据。</a:t>
            </a:r>
          </a:p>
          <a:p>
            <a:pPr>
              <a:defRPr/>
            </a:pPr>
            <a:endParaRPr lang="zh-CN" altLang="en-US" dirty="0"/>
          </a:p>
        </p:txBody>
      </p:sp>
      <p:sp>
        <p:nvSpPr>
          <p:cNvPr id="60419" name="标题 2">
            <a:extLst>
              <a:ext uri="{FF2B5EF4-FFF2-40B4-BE49-F238E27FC236}">
                <a16:creationId xmlns:a16="http://schemas.microsoft.com/office/drawing/2014/main" id="{F74728A4-26A7-44DA-9683-C0560A805CC7}"/>
              </a:ext>
            </a:extLst>
          </p:cNvPr>
          <p:cNvSpPr>
            <a:spLocks noGrp="1"/>
          </p:cNvSpPr>
          <p:nvPr>
            <p:ph type="title"/>
          </p:nvPr>
        </p:nvSpPr>
        <p:spPr/>
        <p:txBody>
          <a:bodyPr/>
          <a:lstStyle/>
          <a:p>
            <a:r>
              <a:rPr lang="zh-CN" altLang="en-US"/>
              <a:t>小结</a:t>
            </a:r>
          </a:p>
        </p:txBody>
      </p:sp>
      <p:pic>
        <p:nvPicPr>
          <p:cNvPr id="60420" name="Picture 2" descr="D:\Users\yilinlin\Desktop\timg_meitu_1.jpg">
            <a:extLst>
              <a:ext uri="{FF2B5EF4-FFF2-40B4-BE49-F238E27FC236}">
                <a16:creationId xmlns:a16="http://schemas.microsoft.com/office/drawing/2014/main" id="{825DB250-A611-44C4-AEEF-952A23C46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5" y="3762375"/>
            <a:ext cx="38100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27D5B176-7C50-4D60-90FD-6418995ABD73}"/>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05F78615-9DBE-46D9-89B8-9908BE2D5DF8}"/>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charset="0"/>
              <a:ea typeface="+mn-ea"/>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CEE408-BB21-4640-A98B-473D12FE1DBA}"/>
              </a:ext>
            </a:extLst>
          </p:cNvPr>
          <p:cNvSpPr>
            <a:spLocks noGrp="1"/>
          </p:cNvSpPr>
          <p:nvPr>
            <p:ph idx="1"/>
          </p:nvPr>
        </p:nvSpPr>
        <p:spPr/>
        <p:txBody>
          <a:bodyPr/>
          <a:lstStyle/>
          <a:p>
            <a:pPr marL="0" indent="0">
              <a:buFont typeface="Wingdings" panose="05000000000000000000" pitchFamily="2" charset="2"/>
              <a:buNone/>
              <a:defRPr/>
            </a:pPr>
            <a:r>
              <a:rPr lang="zh-CN" altLang="en-US" dirty="0"/>
              <a:t>聚焦网络爬虫又被称作主题网络爬虫，其最大的特点是只选择性地爬行与预设的主题相关的页面。</a:t>
            </a:r>
            <a:endParaRPr lang="en-US" altLang="zh-CN" dirty="0"/>
          </a:p>
          <a:p>
            <a:pPr>
              <a:defRPr/>
            </a:pPr>
            <a:r>
              <a:rPr lang="zh-CN" altLang="en-US" b="1" dirty="0"/>
              <a:t> 基于内容评价的爬行策略：</a:t>
            </a:r>
            <a:r>
              <a:rPr lang="zh-CN" altLang="en-US" dirty="0"/>
              <a:t>该种策略将用户输入的查询词作为主题，包含查询词的页面被视为与主题相关的页面。</a:t>
            </a:r>
            <a:endParaRPr lang="en-US" altLang="zh-CN" dirty="0"/>
          </a:p>
          <a:p>
            <a:pPr>
              <a:defRPr/>
            </a:pPr>
            <a:r>
              <a:rPr lang="zh-CN" altLang="en-US" b="1" dirty="0"/>
              <a:t> 基于链接结构评价的爬行策略：</a:t>
            </a:r>
            <a:r>
              <a:rPr lang="zh-CN" altLang="en-US" dirty="0"/>
              <a:t>该种策略将包含很多结构信息的半结构化文档</a:t>
            </a:r>
            <a:r>
              <a:rPr lang="en-US" altLang="zh-CN" dirty="0"/>
              <a:t>Web</a:t>
            </a:r>
            <a:r>
              <a:rPr lang="zh-CN" altLang="en-US" dirty="0"/>
              <a:t>页面用来评价链接的重要性，其中一种广泛使用的算法为</a:t>
            </a:r>
            <a:r>
              <a:rPr lang="en-US" altLang="zh-CN" dirty="0"/>
              <a:t>PageRank</a:t>
            </a:r>
            <a:r>
              <a:rPr lang="zh-CN" altLang="en-US" dirty="0"/>
              <a:t>算法。</a:t>
            </a:r>
            <a:endParaRPr lang="en-US" altLang="zh-CN" dirty="0"/>
          </a:p>
          <a:p>
            <a:pPr>
              <a:defRPr/>
            </a:pPr>
            <a:r>
              <a:rPr lang="zh-CN" altLang="en-US" b="1" dirty="0"/>
              <a:t>基于增强学习的爬行策略：</a:t>
            </a:r>
            <a:r>
              <a:rPr lang="zh-CN" altLang="en-US" dirty="0"/>
              <a:t>该种策略将增强学习引入聚焦爬虫，利用贝叶斯分类器对超链接进行分类，计算出每个链接的重要性，按照重要性决定链接的访问顺序。</a:t>
            </a:r>
            <a:endParaRPr lang="en-US" altLang="zh-CN" dirty="0"/>
          </a:p>
          <a:p>
            <a:pPr>
              <a:defRPr/>
            </a:pPr>
            <a:r>
              <a:rPr lang="zh-CN" altLang="en-US" b="1" dirty="0"/>
              <a:t>基于语境图的爬行策略：</a:t>
            </a:r>
            <a:r>
              <a:rPr lang="zh-CN" altLang="en-US" dirty="0"/>
              <a:t>该种策略通过建立语境图学习网页之间的相关度，计算当前页面到相关页面的距离，距离越近的页面中的链接优先访问。</a:t>
            </a:r>
          </a:p>
        </p:txBody>
      </p:sp>
      <p:sp>
        <p:nvSpPr>
          <p:cNvPr id="15363" name="标题 2">
            <a:extLst>
              <a:ext uri="{FF2B5EF4-FFF2-40B4-BE49-F238E27FC236}">
                <a16:creationId xmlns:a16="http://schemas.microsoft.com/office/drawing/2014/main" id="{1764CA05-74E9-4401-B8F1-65C53BE7DAB1}"/>
              </a:ext>
            </a:extLst>
          </p:cNvPr>
          <p:cNvSpPr>
            <a:spLocks noGrp="1"/>
          </p:cNvSpPr>
          <p:nvPr>
            <p:ph type="title"/>
          </p:nvPr>
        </p:nvSpPr>
        <p:spPr/>
        <p:txBody>
          <a:bodyPr/>
          <a:lstStyle/>
          <a:p>
            <a:r>
              <a:rPr lang="zh-CN" altLang="en-US"/>
              <a:t>爬虫的原理</a:t>
            </a:r>
          </a:p>
        </p:txBody>
      </p:sp>
      <p:sp>
        <p:nvSpPr>
          <p:cNvPr id="15364" name="内容占位符 3">
            <a:extLst>
              <a:ext uri="{FF2B5EF4-FFF2-40B4-BE49-F238E27FC236}">
                <a16:creationId xmlns:a16="http://schemas.microsoft.com/office/drawing/2014/main" id="{1FC3454A-CA25-49BF-A05B-392819875B1D}"/>
              </a:ext>
            </a:extLst>
          </p:cNvPr>
          <p:cNvSpPr>
            <a:spLocks noGrp="1"/>
          </p:cNvSpPr>
          <p:nvPr>
            <p:ph idx="10"/>
          </p:nvPr>
        </p:nvSpPr>
        <p:spPr/>
        <p:txBody>
          <a:bodyPr/>
          <a:lstStyle/>
          <a:p>
            <a:r>
              <a:rPr lang="en-US" altLang="zh-CN" b="1"/>
              <a:t>2.  </a:t>
            </a:r>
            <a:r>
              <a:rPr b="1"/>
              <a:t>聚焦网络爬虫</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C3C100A-8EF5-4551-A35F-593D53834D5B}"/>
              </a:ext>
            </a:extLst>
          </p:cNvPr>
          <p:cNvSpPr>
            <a:spLocks noGrp="1"/>
          </p:cNvSpPr>
          <p:nvPr>
            <p:ph idx="1"/>
          </p:nvPr>
        </p:nvSpPr>
        <p:spPr/>
        <p:txBody>
          <a:bodyPr/>
          <a:lstStyle/>
          <a:p>
            <a:pPr marL="0" indent="0">
              <a:buFont typeface="Wingdings" panose="05000000000000000000" pitchFamily="2" charset="2"/>
              <a:buNone/>
              <a:defRPr/>
            </a:pPr>
            <a:r>
              <a:rPr lang="zh-CN" altLang="en-US" dirty="0"/>
              <a:t>增量式网络爬虫只对已下载网页采取增量式更新或只爬行新产生的及已经发生变化的网页，需要通过重新访问网页对本地页面进行更新，从而保持本地集中存储的页面为最新页面。</a:t>
            </a:r>
            <a:endParaRPr lang="en-US" altLang="zh-CN" dirty="0"/>
          </a:p>
          <a:p>
            <a:pPr marL="0" indent="0">
              <a:buFont typeface="Wingdings" panose="05000000000000000000" pitchFamily="2" charset="2"/>
              <a:buNone/>
              <a:defRPr/>
            </a:pPr>
            <a:r>
              <a:rPr lang="zh-CN" altLang="en-US" dirty="0"/>
              <a:t>常用的更新方法如下。</a:t>
            </a:r>
            <a:endParaRPr lang="en-US" altLang="zh-CN" dirty="0"/>
          </a:p>
          <a:p>
            <a:pPr>
              <a:defRPr/>
            </a:pPr>
            <a:r>
              <a:rPr lang="zh-CN" altLang="en-US" b="1" dirty="0"/>
              <a:t>统一更新法：</a:t>
            </a:r>
            <a:r>
              <a:rPr lang="zh-CN" altLang="en-US" dirty="0"/>
              <a:t>以相同的频率访问所有网页，不受网页本身的改变频率的影响。</a:t>
            </a:r>
            <a:endParaRPr lang="en-US" altLang="zh-CN" dirty="0"/>
          </a:p>
          <a:p>
            <a:pPr>
              <a:defRPr/>
            </a:pPr>
            <a:r>
              <a:rPr lang="zh-CN" altLang="en-US" b="1" dirty="0"/>
              <a:t>个体更新法：</a:t>
            </a:r>
            <a:r>
              <a:rPr lang="zh-CN" altLang="en-US" dirty="0"/>
              <a:t>根据个体网页的改变频率来决定重新访问各页面的频率。</a:t>
            </a:r>
            <a:endParaRPr lang="en-US" altLang="zh-CN" dirty="0"/>
          </a:p>
          <a:p>
            <a:pPr>
              <a:defRPr/>
            </a:pPr>
            <a:r>
              <a:rPr lang="zh-CN" altLang="en-US" b="1" dirty="0"/>
              <a:t>基于分类的更新法：</a:t>
            </a:r>
            <a:r>
              <a:rPr lang="zh-CN" altLang="en-US" dirty="0"/>
              <a:t>爬虫按照网页变化频率分为更新较快和更新较慢的网页类别，分别设定不同的频率来访问这两类网页。</a:t>
            </a:r>
          </a:p>
        </p:txBody>
      </p:sp>
      <p:sp>
        <p:nvSpPr>
          <p:cNvPr id="16387" name="标题 2">
            <a:extLst>
              <a:ext uri="{FF2B5EF4-FFF2-40B4-BE49-F238E27FC236}">
                <a16:creationId xmlns:a16="http://schemas.microsoft.com/office/drawing/2014/main" id="{3676063E-4E8B-41AE-9B61-5046DE8ACDEC}"/>
              </a:ext>
            </a:extLst>
          </p:cNvPr>
          <p:cNvSpPr>
            <a:spLocks noGrp="1"/>
          </p:cNvSpPr>
          <p:nvPr>
            <p:ph type="title"/>
          </p:nvPr>
        </p:nvSpPr>
        <p:spPr/>
        <p:txBody>
          <a:bodyPr/>
          <a:lstStyle/>
          <a:p>
            <a:r>
              <a:rPr lang="zh-CN" altLang="en-US"/>
              <a:t>爬虫的原理</a:t>
            </a:r>
          </a:p>
        </p:txBody>
      </p:sp>
      <p:sp>
        <p:nvSpPr>
          <p:cNvPr id="16388" name="内容占位符 3">
            <a:extLst>
              <a:ext uri="{FF2B5EF4-FFF2-40B4-BE49-F238E27FC236}">
                <a16:creationId xmlns:a16="http://schemas.microsoft.com/office/drawing/2014/main" id="{3D279480-1E11-4612-87FD-815D4052537E}"/>
              </a:ext>
            </a:extLst>
          </p:cNvPr>
          <p:cNvSpPr>
            <a:spLocks noGrp="1"/>
          </p:cNvSpPr>
          <p:nvPr>
            <p:ph idx="10"/>
          </p:nvPr>
        </p:nvSpPr>
        <p:spPr/>
        <p:txBody>
          <a:bodyPr/>
          <a:lstStyle/>
          <a:p>
            <a:r>
              <a:rPr lang="en-US" altLang="zh-CN" b="1"/>
              <a:t>3.  </a:t>
            </a:r>
            <a:r>
              <a:rPr b="1"/>
              <a:t>增量式网络爬虫</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077675-DB09-46B4-9039-ED1ADF98BC32}"/>
              </a:ext>
            </a:extLst>
          </p:cNvPr>
          <p:cNvSpPr>
            <a:spLocks noGrp="1"/>
          </p:cNvSpPr>
          <p:nvPr>
            <p:ph idx="1"/>
          </p:nvPr>
        </p:nvSpPr>
        <p:spPr/>
        <p:txBody>
          <a:bodyPr/>
          <a:lstStyle/>
          <a:p>
            <a:pPr marL="0" indent="0">
              <a:buFont typeface="Wingdings" panose="05000000000000000000" pitchFamily="2" charset="2"/>
              <a:buNone/>
              <a:defRPr/>
            </a:pPr>
            <a:r>
              <a:rPr lang="en-US" altLang="zh-CN" dirty="0"/>
              <a:t>Web</a:t>
            </a:r>
            <a:r>
              <a:rPr lang="zh-CN" altLang="en-US" dirty="0"/>
              <a:t>页面按照存在方式可以分为表层页面和深层页面两类。表层页面指以传统搜索引擎可以索引到的页面，深层页面为大部分内容无法通过静态链接获取，隐藏在搜索表单后的，需要用户提交关键词后才能获得的</a:t>
            </a:r>
            <a:r>
              <a:rPr lang="en-US" altLang="zh-CN" dirty="0"/>
              <a:t>Web</a:t>
            </a:r>
            <a:r>
              <a:rPr lang="zh-CN" altLang="en-US" dirty="0"/>
              <a:t>页面。</a:t>
            </a:r>
            <a:endParaRPr lang="en-US" altLang="zh-CN" dirty="0"/>
          </a:p>
          <a:p>
            <a:pPr marL="0" indent="0">
              <a:buFont typeface="Wingdings" panose="05000000000000000000" pitchFamily="2" charset="2"/>
              <a:buNone/>
              <a:defRPr/>
            </a:pPr>
            <a:r>
              <a:rPr lang="zh-CN" altLang="en-US" dirty="0"/>
              <a:t>深层爬虫的核心部分为表单填写，包含以下两种类型。</a:t>
            </a:r>
            <a:endParaRPr lang="en-US" altLang="zh-CN" dirty="0"/>
          </a:p>
          <a:p>
            <a:pPr>
              <a:defRPr/>
            </a:pPr>
            <a:r>
              <a:rPr lang="zh-CN" altLang="en-US" b="1" dirty="0"/>
              <a:t>基于领域知识的表单填写：</a:t>
            </a:r>
            <a:r>
              <a:rPr lang="zh-CN" altLang="en-US" dirty="0"/>
              <a:t>该种方法一般会维持一个本体库，通过语义分析来选取合适的关键词填写表单。</a:t>
            </a:r>
            <a:endParaRPr lang="en-US" altLang="zh-CN" dirty="0"/>
          </a:p>
          <a:p>
            <a:pPr>
              <a:defRPr/>
            </a:pPr>
            <a:r>
              <a:rPr lang="zh-CN" altLang="en-US" b="1" dirty="0"/>
              <a:t>基于网页结构分析的表单填写：</a:t>
            </a:r>
            <a:r>
              <a:rPr lang="zh-CN" altLang="en-US" dirty="0"/>
              <a:t>这种方法一般无领域知识或仅有有限的领域知识，将</a:t>
            </a:r>
            <a:r>
              <a:rPr lang="en-US" altLang="zh-CN" dirty="0"/>
              <a:t>HTML</a:t>
            </a:r>
            <a:r>
              <a:rPr lang="zh-CN" altLang="en-US" dirty="0"/>
              <a:t>网页表示为</a:t>
            </a:r>
            <a:r>
              <a:rPr lang="en-US" altLang="zh-CN" dirty="0"/>
              <a:t>DOM</a:t>
            </a:r>
            <a:r>
              <a:rPr lang="zh-CN" altLang="en-US" dirty="0"/>
              <a:t>树形式，将表单区分为单属性表单和多属性表单，分别进行处理，从中提取表单各字段值。</a:t>
            </a:r>
          </a:p>
        </p:txBody>
      </p:sp>
      <p:sp>
        <p:nvSpPr>
          <p:cNvPr id="17411" name="标题 2">
            <a:extLst>
              <a:ext uri="{FF2B5EF4-FFF2-40B4-BE49-F238E27FC236}">
                <a16:creationId xmlns:a16="http://schemas.microsoft.com/office/drawing/2014/main" id="{88EAA9D4-CA1A-4F3B-AE7E-9940ECFB79E0}"/>
              </a:ext>
            </a:extLst>
          </p:cNvPr>
          <p:cNvSpPr>
            <a:spLocks noGrp="1"/>
          </p:cNvSpPr>
          <p:nvPr>
            <p:ph type="title"/>
          </p:nvPr>
        </p:nvSpPr>
        <p:spPr/>
        <p:txBody>
          <a:bodyPr/>
          <a:lstStyle/>
          <a:p>
            <a:r>
              <a:rPr lang="zh-CN" altLang="en-US"/>
              <a:t>爬虫的原理</a:t>
            </a:r>
          </a:p>
        </p:txBody>
      </p:sp>
      <p:sp>
        <p:nvSpPr>
          <p:cNvPr id="17412" name="内容占位符 3">
            <a:extLst>
              <a:ext uri="{FF2B5EF4-FFF2-40B4-BE49-F238E27FC236}">
                <a16:creationId xmlns:a16="http://schemas.microsoft.com/office/drawing/2014/main" id="{63ABE228-9E39-430D-AD63-6DE0FE52ECA6}"/>
              </a:ext>
            </a:extLst>
          </p:cNvPr>
          <p:cNvSpPr>
            <a:spLocks noGrp="1"/>
          </p:cNvSpPr>
          <p:nvPr>
            <p:ph idx="10"/>
          </p:nvPr>
        </p:nvSpPr>
        <p:spPr/>
        <p:txBody>
          <a:bodyPr/>
          <a:lstStyle/>
          <a:p>
            <a:r>
              <a:rPr lang="en-US" altLang="zh-CN" b="1"/>
              <a:t>4.  </a:t>
            </a:r>
            <a:r>
              <a:rPr b="1"/>
              <a:t>深层网络爬虫</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C13F1B-1BE4-42DD-8019-F0C36B8C3F12}"/>
              </a:ext>
            </a:extLst>
          </p:cNvPr>
          <p:cNvSpPr>
            <a:spLocks noGrp="1"/>
          </p:cNvSpPr>
          <p:nvPr>
            <p:ph idx="1"/>
          </p:nvPr>
        </p:nvSpPr>
        <p:spPr/>
        <p:txBody>
          <a:bodyPr/>
          <a:lstStyle/>
          <a:p>
            <a:pPr marL="0" indent="0">
              <a:buFont typeface="Wingdings" panose="05000000000000000000" pitchFamily="2" charset="2"/>
              <a:buNone/>
              <a:defRPr/>
            </a:pPr>
            <a:r>
              <a:rPr lang="zh-CN" altLang="en-US" dirty="0"/>
              <a:t>目前，多数网站允许将爬虫爬取的数据用于个人使用或者科学研究。但如果将爬取的数据用于其他用途，尤其是转载或者商业用途，严重的将会触犯法律或者引起民事纠纷。</a:t>
            </a:r>
            <a:endParaRPr lang="en-US" altLang="zh-CN" dirty="0"/>
          </a:p>
          <a:p>
            <a:pPr marL="0" indent="0">
              <a:buFont typeface="Wingdings" panose="05000000000000000000" pitchFamily="2" charset="2"/>
              <a:buNone/>
              <a:defRPr/>
            </a:pPr>
            <a:r>
              <a:rPr lang="zh-CN" altLang="en-US" dirty="0"/>
              <a:t>以下两种数据是不能爬取的，更不能用于商业用途。</a:t>
            </a:r>
            <a:endParaRPr lang="en-US" altLang="zh-CN" dirty="0"/>
          </a:p>
          <a:p>
            <a:pPr>
              <a:defRPr/>
            </a:pPr>
            <a:r>
              <a:rPr lang="zh-CN" altLang="en-US" b="1" dirty="0"/>
              <a:t>个人隐私数据：</a:t>
            </a:r>
            <a:r>
              <a:rPr lang="zh-CN" altLang="en-US" dirty="0"/>
              <a:t>如姓名、手机号码、年龄、血型、婚姻情况等，爬取此类数据将会触犯个人信息保护法。</a:t>
            </a:r>
            <a:endParaRPr lang="en-US" altLang="zh-CN" dirty="0"/>
          </a:p>
          <a:p>
            <a:pPr>
              <a:defRPr/>
            </a:pPr>
            <a:r>
              <a:rPr lang="zh-CN" altLang="en-US" b="1" dirty="0"/>
              <a:t>明确禁止他人访问的数据：</a:t>
            </a:r>
            <a:r>
              <a:rPr lang="zh-CN" altLang="en-US" dirty="0"/>
              <a:t>例如用户设置了账号密码等权限控制，进行了加密的内容。</a:t>
            </a:r>
            <a:endParaRPr lang="en-US" altLang="zh-CN" dirty="0"/>
          </a:p>
          <a:p>
            <a:pPr marL="0" indent="0">
              <a:buFont typeface="Wingdings" panose="05000000000000000000" pitchFamily="2" charset="2"/>
              <a:buNone/>
              <a:defRPr/>
            </a:pPr>
            <a:r>
              <a:rPr lang="zh-CN" altLang="en-US" dirty="0"/>
              <a:t>还需注意版权相关问题，有作者署名的受版权保护的内容不允许爬取后随意转载或用于商业用途。</a:t>
            </a:r>
            <a:endParaRPr lang="en-US" altLang="zh-CN" dirty="0"/>
          </a:p>
          <a:p>
            <a:pPr>
              <a:defRPr/>
            </a:pPr>
            <a:endParaRPr lang="zh-CN" altLang="en-US" dirty="0"/>
          </a:p>
        </p:txBody>
      </p:sp>
      <p:sp>
        <p:nvSpPr>
          <p:cNvPr id="18435" name="标题 2">
            <a:extLst>
              <a:ext uri="{FF2B5EF4-FFF2-40B4-BE49-F238E27FC236}">
                <a16:creationId xmlns:a16="http://schemas.microsoft.com/office/drawing/2014/main" id="{9F56FDB2-7CEE-4F64-9AC1-3F77B719C230}"/>
              </a:ext>
            </a:extLst>
          </p:cNvPr>
          <p:cNvSpPr>
            <a:spLocks noGrp="1"/>
          </p:cNvSpPr>
          <p:nvPr>
            <p:ph type="title"/>
          </p:nvPr>
        </p:nvSpPr>
        <p:spPr/>
        <p:txBody>
          <a:bodyPr/>
          <a:lstStyle/>
          <a:p>
            <a:r>
              <a:rPr lang="zh-CN" altLang="en-US"/>
              <a:t>爬虫的合法性与</a:t>
            </a:r>
            <a:r>
              <a:rPr lang="en-US" altLang="zh-CN"/>
              <a:t>robots</a:t>
            </a:r>
            <a:r>
              <a:rPr lang="zh-CN" altLang="en-US"/>
              <a:t>协议</a:t>
            </a:r>
          </a:p>
        </p:txBody>
      </p:sp>
      <p:sp>
        <p:nvSpPr>
          <p:cNvPr id="18436" name="内容占位符 3">
            <a:extLst>
              <a:ext uri="{FF2B5EF4-FFF2-40B4-BE49-F238E27FC236}">
                <a16:creationId xmlns:a16="http://schemas.microsoft.com/office/drawing/2014/main" id="{7C83FD12-1BBD-4FBD-BF51-71BE3FFDB83D}"/>
              </a:ext>
            </a:extLst>
          </p:cNvPr>
          <p:cNvSpPr>
            <a:spLocks noGrp="1"/>
          </p:cNvSpPr>
          <p:nvPr>
            <p:ph idx="10"/>
          </p:nvPr>
        </p:nvSpPr>
        <p:spPr/>
        <p:txBody>
          <a:bodyPr/>
          <a:lstStyle/>
          <a:p>
            <a:r>
              <a:rPr lang="en-US" altLang="zh-CN" b="1"/>
              <a:t>1.  </a:t>
            </a:r>
            <a:r>
              <a:rPr b="1"/>
              <a:t>爬虫的合法性</a:t>
            </a:r>
          </a:p>
        </p:txBody>
      </p:sp>
    </p:spTree>
  </p:cSld>
  <p:clrMapOvr>
    <a:masterClrMapping/>
  </p:clrMapOvr>
</p:sld>
</file>

<file path=ppt/theme/theme1.xml><?xml version="1.0" encoding="utf-8"?>
<a:theme xmlns:a="http://schemas.openxmlformats.org/drawingml/2006/main" name="人邮">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 id="{12D75854-6A52-486C-A0FD-C8986F57544C}" vid="{4FF1CD36-0D99-4383-A6DB-D955F05BFBA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956</TotalTime>
  <Words>3354</Words>
  <Application>Microsoft Office PowerPoint</Application>
  <PresentationFormat>宽屏</PresentationFormat>
  <Paragraphs>312</Paragraphs>
  <Slides>51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等线</vt:lpstr>
      <vt:lpstr>仿宋</vt:lpstr>
      <vt:lpstr>黑体</vt:lpstr>
      <vt:lpstr>微软雅黑</vt:lpstr>
      <vt:lpstr>Arial</vt:lpstr>
      <vt:lpstr>Calibri</vt:lpstr>
      <vt:lpstr>Lucida Console</vt:lpstr>
      <vt:lpstr>Times New Roman</vt:lpstr>
      <vt:lpstr>Wingdings</vt:lpstr>
      <vt:lpstr>人邮</vt:lpstr>
      <vt:lpstr>Python爬虫环境与爬虫简介</vt:lpstr>
      <vt:lpstr>目录</vt:lpstr>
      <vt:lpstr>爬虫的概念</vt:lpstr>
      <vt:lpstr>爬虫的概念</vt:lpstr>
      <vt:lpstr>爬虫的原理</vt:lpstr>
      <vt:lpstr>爬虫的原理</vt:lpstr>
      <vt:lpstr>爬虫的原理</vt:lpstr>
      <vt:lpstr>爬虫的原理</vt:lpstr>
      <vt:lpstr>爬虫的合法性与robots协议</vt:lpstr>
      <vt:lpstr>爬虫的合法性与robots协议</vt:lpstr>
      <vt:lpstr>爬虫的合法性与robots协议</vt:lpstr>
      <vt:lpstr>爬虫的合法性与robots协议</vt:lpstr>
      <vt:lpstr>爬虫的合法性与robots协议</vt:lpstr>
      <vt:lpstr>爬虫的合法性与robots协议</vt:lpstr>
      <vt:lpstr>爬虫的合法性与robot.txt协议</vt:lpstr>
      <vt:lpstr>爬虫的合法性与robot.txt协议</vt:lpstr>
      <vt:lpstr>目录</vt:lpstr>
      <vt:lpstr>网站反爬虫的目的与手段</vt:lpstr>
      <vt:lpstr>网站反爬虫的目的与手段</vt:lpstr>
      <vt:lpstr>网站反爬虫的目的与手段</vt:lpstr>
      <vt:lpstr>网站反爬虫的目的与手段</vt:lpstr>
      <vt:lpstr>网站反爬虫的目的与手段</vt:lpstr>
      <vt:lpstr>爬取策略制定</vt:lpstr>
      <vt:lpstr>目录</vt:lpstr>
      <vt:lpstr>Python爬虫相关库介绍与配置</vt:lpstr>
      <vt:lpstr>配置MySQL数据库</vt:lpstr>
      <vt:lpstr>配置MySQL数据库</vt:lpstr>
      <vt:lpstr>配置MySQL数据库</vt:lpstr>
      <vt:lpstr>配置MySQL数据库</vt:lpstr>
      <vt:lpstr>配置MySQL数据库</vt:lpstr>
      <vt:lpstr>配置MySQL数据库</vt:lpstr>
      <vt:lpstr>配置MySQL数据库</vt:lpstr>
      <vt:lpstr>配置MySQL数据库</vt:lpstr>
      <vt:lpstr>配置MySQL数据库</vt:lpstr>
      <vt:lpstr>配置MySQL数据库</vt:lpstr>
      <vt:lpstr>配置MySQL数据库</vt:lpstr>
      <vt:lpstr>配置MySQL数据库</vt:lpstr>
      <vt:lpstr>配置MySQL数据库</vt:lpstr>
      <vt:lpstr>配置MySQL数据库</vt:lpstr>
      <vt:lpstr>配置MongoDB数据库</vt:lpstr>
      <vt:lpstr>配置MongoDB数据库</vt:lpstr>
      <vt:lpstr>配置MongoDB数据库</vt:lpstr>
      <vt:lpstr>配置MongoDB数据库</vt:lpstr>
      <vt:lpstr>配置MongoDB数据库</vt:lpstr>
      <vt:lpstr>配置MongoDB数据库</vt:lpstr>
      <vt:lpstr>配置MongoDB数据库</vt:lpstr>
      <vt:lpstr> 配置MongoDB数据库 </vt:lpstr>
      <vt:lpstr>配置MongoDB数据库</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hui yang</cp:lastModifiedBy>
  <cp:revision>356</cp:revision>
  <dcterms:created xsi:type="dcterms:W3CDTF">2017-01-10T15:44:52Z</dcterms:created>
  <dcterms:modified xsi:type="dcterms:W3CDTF">2019-05-27T08:01:34Z</dcterms:modified>
</cp:coreProperties>
</file>