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37"/>
  </p:notesMasterIdLst>
  <p:sldIdLst>
    <p:sldId id="494" r:id="rId2"/>
    <p:sldId id="502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08" r:id="rId17"/>
    <p:sldId id="554" r:id="rId18"/>
    <p:sldId id="555" r:id="rId19"/>
    <p:sldId id="556" r:id="rId20"/>
    <p:sldId id="557" r:id="rId21"/>
    <p:sldId id="567" r:id="rId22"/>
    <p:sldId id="568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9" r:id="rId33"/>
    <p:sldId id="509" r:id="rId34"/>
    <p:sldId id="539" r:id="rId35"/>
    <p:sldId id="534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CD5F90-0EBF-4E3A-B90C-D294C0B608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4A9388-E1F8-4512-80D3-AA6458345F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E85A65-873D-4A75-992B-04C100946FE9}" type="datetimeFigureOut">
              <a:rPr lang="zh-CN" altLang="en-US"/>
              <a:pPr>
                <a:defRPr/>
              </a:pPr>
              <a:t>2019/5/27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03001CE-8F91-429F-9946-50B4905CD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AE1BF2F-4E75-418A-9BAB-114842C53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F88E6-69DF-43BC-9BEC-DBA37CF5D3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BE30C-129B-4DEA-B8F4-DECB8FFF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387569EA-DBD8-4808-B098-F61DF87B470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1E78369-8505-4CF4-8326-39A1311408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B821A57-3E2F-42EA-AAB6-B47AB8493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945061" y="3530997"/>
            <a:ext cx="2298700" cy="461963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杨惠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-1420813" y="4779963"/>
            <a:ext cx="13582651" cy="206216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71" y="2051844"/>
            <a:ext cx="6740481" cy="692150"/>
          </a:xfrm>
        </p:spPr>
        <p:txBody>
          <a:bodyPr/>
          <a:lstStyle>
            <a:lvl1pPr algn="ctr"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85D1635-2496-473A-B0F2-0FA1B3070735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C08B00-C134-42E2-A48E-BB8ACAF726BC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5336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741968"/>
            <a:ext cx="8640000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ECFB421-E850-4B6C-BAEC-6743C34BA617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4">
            <a:extLst>
              <a:ext uri="{FF2B5EF4-FFF2-40B4-BE49-F238E27FC236}">
                <a16:creationId xmlns:a16="http://schemas.microsoft.com/office/drawing/2014/main" id="{82D75603-ADD2-4308-A135-D8D879524792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3">
            <a:extLst>
              <a:ext uri="{FF2B5EF4-FFF2-40B4-BE49-F238E27FC236}">
                <a16:creationId xmlns:a16="http://schemas.microsoft.com/office/drawing/2014/main" id="{BA615285-C7C0-4847-AC81-9071952628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0042E2A0-F3B3-472C-86B7-96B63BED3F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14270489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1" y="1817176"/>
            <a:ext cx="8640000" cy="433972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9">
            <a:extLst>
              <a:ext uri="{FF2B5EF4-FFF2-40B4-BE49-F238E27FC236}">
                <a16:creationId xmlns:a16="http://schemas.microsoft.com/office/drawing/2014/main" id="{D2759D21-D7F8-4F9F-86CE-90F4D11B205E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4">
            <a:extLst>
              <a:ext uri="{FF2B5EF4-FFF2-40B4-BE49-F238E27FC236}">
                <a16:creationId xmlns:a16="http://schemas.microsoft.com/office/drawing/2014/main" id="{8D7E7FF6-10F9-49C9-BEFB-38B1FBF52F81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23">
            <a:extLst>
              <a:ext uri="{FF2B5EF4-FFF2-40B4-BE49-F238E27FC236}">
                <a16:creationId xmlns:a16="http://schemas.microsoft.com/office/drawing/2014/main" id="{44093519-FADA-49BE-9AB2-2553DBDDFB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id="{C6A4B1D4-C49E-4431-B296-14A2418F58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18626425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3" y="1124046"/>
            <a:ext cx="8640000" cy="4987156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182653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5003888" y="1547307"/>
            <a:ext cx="7082051" cy="1950822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95" y="2246813"/>
            <a:ext cx="4697019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275" y="5348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C4F55A-93A8-4322-8B4F-0A90B07B5AAF}" type="datetimeFigureOut">
              <a:rPr lang="zh-CN" altLang="en-US" smtClean="0"/>
              <a:pPr>
                <a:defRPr/>
              </a:pPr>
              <a:t>2019/5/27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2079-C022-4966-8A2B-84C6B58B11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78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n-lt"/>
          <a:ea typeface="+mn-ea"/>
          <a:cs typeface="宋体" charset="0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900">
          <a:solidFill>
            <a:schemeClr val="tx1"/>
          </a:solidFill>
          <a:latin typeface="+mn-lt"/>
          <a:ea typeface="+mn-ea"/>
        </a:defRPr>
      </a:lvl3pPr>
      <a:lvl4pPr marL="126841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995524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>
            <a:extLst>
              <a:ext uri="{FF2B5EF4-FFF2-40B4-BE49-F238E27FC236}">
                <a16:creationId xmlns:a16="http://schemas.microsoft.com/office/drawing/2014/main" id="{80946CAE-29DD-48D7-87E3-471AF290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cs typeface="Times New Roman" panose="02020603050405020304" pitchFamily="18" charset="0"/>
              </a:rPr>
              <a:t>网页前端基础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5F2A9D-2788-4637-9B82-C63DD2C50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46175"/>
            <a:ext cx="6226175" cy="4978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TCP</a:t>
            </a:r>
            <a:r>
              <a:rPr lang="zh-CN" altLang="en-US" dirty="0"/>
              <a:t>连接由客户端发起，服务器对连接进行响应。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建立一个服务器，服务器进程需要绑定一个端口并监听来自其他客户端的连接。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若有客户端发起连接请求，服务器就与该客户端建立</a:t>
            </a:r>
            <a:r>
              <a:rPr lang="en-US" altLang="zh-CN" dirty="0"/>
              <a:t>Socket</a:t>
            </a:r>
            <a:r>
              <a:rPr lang="zh-CN" altLang="en-US" dirty="0"/>
              <a:t>连接，随后的通信就通过此</a:t>
            </a:r>
            <a:r>
              <a:rPr lang="en-US" altLang="zh-CN" dirty="0"/>
              <a:t>Socket</a:t>
            </a:r>
            <a:r>
              <a:rPr lang="zh-CN" altLang="en-US" dirty="0"/>
              <a:t>连接进行。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服务器依赖服务器地址，服务器端口，客户端地址，客户端端口这</a:t>
            </a:r>
            <a:r>
              <a:rPr lang="en-US" altLang="zh-CN" dirty="0"/>
              <a:t>4</a:t>
            </a:r>
            <a:r>
              <a:rPr lang="zh-CN" altLang="en-US" dirty="0"/>
              <a:t>项来唯一确定一个</a:t>
            </a:r>
            <a:r>
              <a:rPr lang="en-US" altLang="zh-CN" dirty="0"/>
              <a:t>Socket</a:t>
            </a:r>
            <a:r>
              <a:rPr lang="zh-CN" altLang="en-US" dirty="0"/>
              <a:t>连接。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459" name="标题 2">
            <a:extLst>
              <a:ext uri="{FF2B5EF4-FFF2-40B4-BE49-F238E27FC236}">
                <a16:creationId xmlns:a16="http://schemas.microsoft.com/office/drawing/2014/main" id="{F8900E7F-9DED-4F6F-85C5-06E1F324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Socket</a:t>
            </a:r>
            <a:r>
              <a:rPr lang="zh-CN" altLang="en-US"/>
              <a:t>进行</a:t>
            </a:r>
            <a:r>
              <a:rPr lang="en-US" altLang="zh-CN"/>
              <a:t>TCP</a:t>
            </a:r>
            <a:r>
              <a:rPr lang="zh-CN" altLang="en-US"/>
              <a:t>编程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D10937-FBA3-4B1D-871C-03112A2E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0"/>
            <a:ext cx="480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04F4FB-18BA-4C56-BFDC-79952E40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建立服务器端的</a:t>
            </a:r>
            <a:r>
              <a:rPr lang="en-US" altLang="zh-CN" dirty="0"/>
              <a:t>TCP</a:t>
            </a:r>
            <a:r>
              <a:rPr lang="zh-CN" altLang="en-US" dirty="0"/>
              <a:t>连接，具体步骤如下。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中创建一个基于</a:t>
            </a:r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协议的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绑定监听的地址和端口，地址使用本机地址“</a:t>
            </a:r>
            <a:r>
              <a:rPr lang="en-US" altLang="zh-CN" dirty="0"/>
              <a:t>127.0.0.1</a:t>
            </a:r>
            <a:r>
              <a:rPr lang="zh-CN" altLang="en-US" dirty="0"/>
              <a:t>”或“</a:t>
            </a:r>
            <a:r>
              <a:rPr lang="en-US" altLang="zh-CN" dirty="0"/>
              <a:t>local host</a:t>
            </a:r>
            <a:r>
              <a:rPr lang="zh-CN" altLang="en-US" dirty="0"/>
              <a:t>”，使用大于</a:t>
            </a:r>
            <a:r>
              <a:rPr lang="en-US" altLang="zh-CN" dirty="0"/>
              <a:t>1024</a:t>
            </a:r>
            <a:r>
              <a:rPr lang="zh-CN" altLang="en-US" dirty="0"/>
              <a:t>的端口。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调用</a:t>
            </a:r>
            <a:r>
              <a:rPr lang="en-US" altLang="zh-CN" dirty="0"/>
              <a:t>listen</a:t>
            </a:r>
            <a:r>
              <a:rPr lang="zh-CN" altLang="en-US" dirty="0"/>
              <a:t>方法开始监听端口，传入的参数指定等待连接的最大数量，设定为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创建一个</a:t>
            </a:r>
            <a:r>
              <a:rPr lang="en-US" altLang="zh-CN" dirty="0" err="1"/>
              <a:t>tcp</a:t>
            </a:r>
            <a:r>
              <a:rPr lang="zh-CN" altLang="en-US" dirty="0"/>
              <a:t>函数，该函数在连接建立后，服务器端首先发出一条表示连接成功的消息，然后等待客户端数据，再加上欢迎信息发送给客户端。若客户端发送</a:t>
            </a:r>
            <a:r>
              <a:rPr lang="en-US" altLang="zh-CN" dirty="0"/>
              <a:t>exit</a:t>
            </a:r>
            <a:r>
              <a:rPr lang="zh-CN" altLang="en-US" dirty="0"/>
              <a:t>字符串，则直接关闭连接。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通过一个循环接受来自客户端的连接，使用</a:t>
            </a:r>
            <a:r>
              <a:rPr lang="en-US" altLang="zh-CN" dirty="0"/>
              <a:t>accept</a:t>
            </a:r>
            <a:r>
              <a:rPr lang="zh-CN" altLang="en-US" dirty="0"/>
              <a:t>函数等待并返回一个客户端的连接，每个连接都分配一个新线程来处理。</a:t>
            </a:r>
          </a:p>
        </p:txBody>
      </p:sp>
      <p:sp>
        <p:nvSpPr>
          <p:cNvPr id="20483" name="标题 2">
            <a:extLst>
              <a:ext uri="{FF2B5EF4-FFF2-40B4-BE49-F238E27FC236}">
                <a16:creationId xmlns:a16="http://schemas.microsoft.com/office/drawing/2014/main" id="{C55A2139-8253-4DB7-B311-ED95ACC6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Socket</a:t>
            </a:r>
            <a:r>
              <a:rPr lang="zh-CN" altLang="en-US"/>
              <a:t>进行</a:t>
            </a:r>
            <a:r>
              <a:rPr lang="en-US" altLang="zh-CN"/>
              <a:t>TCP</a:t>
            </a:r>
            <a:r>
              <a:rPr lang="zh-CN" altLang="en-US"/>
              <a:t>编程</a:t>
            </a:r>
          </a:p>
        </p:txBody>
      </p:sp>
      <p:sp>
        <p:nvSpPr>
          <p:cNvPr id="20484" name="内容占位符 3">
            <a:extLst>
              <a:ext uri="{FF2B5EF4-FFF2-40B4-BE49-F238E27FC236}">
                <a16:creationId xmlns:a16="http://schemas.microsoft.com/office/drawing/2014/main" id="{18A22BF1-4B37-49DF-9200-0A621487ECB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1. </a:t>
            </a:r>
            <a:r>
              <a:rPr b="1"/>
              <a:t>服务器端</a:t>
            </a:r>
            <a:r>
              <a:rPr lang="en-US" altLang="zh-CN" b="1"/>
              <a:t>TCP</a:t>
            </a:r>
            <a:r>
              <a:rPr b="1"/>
              <a:t>连接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49DFB6-D387-42D0-B2EB-8352BEC9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24108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在服务器端</a:t>
            </a:r>
            <a:r>
              <a:rPr lang="en-US" altLang="zh-CN" dirty="0"/>
              <a:t>TCP</a:t>
            </a:r>
            <a:r>
              <a:rPr lang="zh-CN" altLang="en-US" dirty="0"/>
              <a:t>连接建立后，建立客户端</a:t>
            </a:r>
            <a:r>
              <a:rPr lang="en-US" altLang="zh-CN" dirty="0"/>
              <a:t>TCP</a:t>
            </a:r>
            <a:r>
              <a:rPr lang="zh-CN" altLang="en-US" dirty="0"/>
              <a:t>连接进行测试，具体步骤如下。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与服务器端的协议保持一致，也建立一个基于</a:t>
            </a:r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协议的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dirty="0"/>
              <a:t>与服务器端建立连接，连接的地址与端口需与服务器端保持一致。</a:t>
            </a:r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recv</a:t>
            </a:r>
            <a:r>
              <a:rPr lang="zh-CN" altLang="en-US" dirty="0"/>
              <a:t>函数接受服务器提示信息，之后再使用</a:t>
            </a:r>
            <a:r>
              <a:rPr lang="en-US" altLang="zh-CN" dirty="0"/>
              <a:t>send</a:t>
            </a:r>
            <a:r>
              <a:rPr lang="zh-CN" altLang="en-US" dirty="0"/>
              <a:t>函数发送数据至服务器，可看到服务器返回的结果。</a:t>
            </a:r>
          </a:p>
        </p:txBody>
      </p:sp>
      <p:sp>
        <p:nvSpPr>
          <p:cNvPr id="21507" name="标题 2">
            <a:extLst>
              <a:ext uri="{FF2B5EF4-FFF2-40B4-BE49-F238E27FC236}">
                <a16:creationId xmlns:a16="http://schemas.microsoft.com/office/drawing/2014/main" id="{4BB0D819-587C-4E12-B495-2187FDE8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Socket</a:t>
            </a:r>
            <a:r>
              <a:rPr lang="zh-CN" altLang="en-US"/>
              <a:t>进行</a:t>
            </a:r>
            <a:r>
              <a:rPr lang="en-US" altLang="zh-CN"/>
              <a:t>TCP</a:t>
            </a:r>
            <a:r>
              <a:rPr lang="zh-CN" altLang="en-US"/>
              <a:t>编程</a:t>
            </a:r>
          </a:p>
        </p:txBody>
      </p:sp>
      <p:sp>
        <p:nvSpPr>
          <p:cNvPr id="21508" name="内容占位符 3">
            <a:extLst>
              <a:ext uri="{FF2B5EF4-FFF2-40B4-BE49-F238E27FC236}">
                <a16:creationId xmlns:a16="http://schemas.microsoft.com/office/drawing/2014/main" id="{F9E0C5F1-C571-4A38-93E2-ADA5FEA77E6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</a:t>
            </a:r>
            <a:r>
              <a:rPr b="1"/>
              <a:t>客户端</a:t>
            </a:r>
            <a:r>
              <a:rPr lang="en-US" altLang="zh-CN" b="1"/>
              <a:t>TCP</a:t>
            </a:r>
            <a:r>
              <a:rPr b="1"/>
              <a:t>连接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9DE4FF-011E-4F61-ABD0-AA463752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123950"/>
            <a:ext cx="6997700" cy="49911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TCP</a:t>
            </a:r>
            <a:r>
              <a:rPr lang="zh-CN" altLang="en-US" dirty="0"/>
              <a:t>建立的连接可靠，通信双方以流的形式互相传送数据。相对</a:t>
            </a:r>
            <a:r>
              <a:rPr lang="en-US" altLang="zh-CN" dirty="0"/>
              <a:t>TCP</a:t>
            </a:r>
            <a:r>
              <a:rPr lang="zh-CN" altLang="en-US" dirty="0"/>
              <a:t>协议，</a:t>
            </a:r>
            <a:r>
              <a:rPr lang="en-US" altLang="zh-CN" dirty="0"/>
              <a:t>UDP</a:t>
            </a:r>
            <a:r>
              <a:rPr lang="zh-CN" altLang="en-US" dirty="0"/>
              <a:t>则是面向无连接的协议。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UDP</a:t>
            </a:r>
            <a:r>
              <a:rPr lang="zh-CN" altLang="en-US" dirty="0"/>
              <a:t>协议时，无需建立连接的过程，仅需知道对方的</a:t>
            </a:r>
            <a:r>
              <a:rPr lang="en-US" altLang="zh-CN" dirty="0"/>
              <a:t>IP</a:t>
            </a:r>
            <a:r>
              <a:rPr lang="zh-CN" altLang="en-US" dirty="0"/>
              <a:t>地址及端口号，便可直接发送数据包，但无法保证能顺利传达到。</a:t>
            </a:r>
          </a:p>
          <a:p>
            <a:pPr>
              <a:defRPr/>
            </a:pPr>
            <a:r>
              <a:rPr lang="zh-CN" altLang="en-US" dirty="0"/>
              <a:t>虽然用</a:t>
            </a:r>
            <a:r>
              <a:rPr lang="en-US" altLang="zh-CN" dirty="0"/>
              <a:t>UDP</a:t>
            </a:r>
            <a:r>
              <a:rPr lang="zh-CN" altLang="en-US" dirty="0"/>
              <a:t>传输数据不可靠，但其传输速度比</a:t>
            </a:r>
            <a:r>
              <a:rPr lang="en-US" altLang="zh-CN" dirty="0"/>
              <a:t>TCP</a:t>
            </a:r>
            <a:r>
              <a:rPr lang="zh-CN" altLang="en-US" dirty="0"/>
              <a:t>快，对于不要求可靠到达的数据，就可以使用</a:t>
            </a:r>
            <a:r>
              <a:rPr lang="en-US" altLang="zh-CN" dirty="0"/>
              <a:t>UDP</a:t>
            </a:r>
            <a:r>
              <a:rPr lang="zh-CN" altLang="en-US" dirty="0"/>
              <a:t>协议。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UDP</a:t>
            </a:r>
            <a:r>
              <a:rPr lang="zh-CN" altLang="en-US" dirty="0"/>
              <a:t>传输通常应用在通讯实时性要求更高于可靠性场景，例如网络游戏。</a:t>
            </a:r>
            <a:endParaRPr lang="en-US" altLang="zh-CN" dirty="0"/>
          </a:p>
        </p:txBody>
      </p:sp>
      <p:sp>
        <p:nvSpPr>
          <p:cNvPr id="22531" name="标题 2">
            <a:extLst>
              <a:ext uri="{FF2B5EF4-FFF2-40B4-BE49-F238E27FC236}">
                <a16:creationId xmlns:a16="http://schemas.microsoft.com/office/drawing/2014/main" id="{A26BFC0D-337B-4080-B44D-874EFCC9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Socket</a:t>
            </a:r>
            <a:r>
              <a:rPr lang="zh-CN" altLang="en-US"/>
              <a:t>进行</a:t>
            </a:r>
            <a:r>
              <a:rPr lang="en-US" altLang="zh-CN"/>
              <a:t>UDP</a:t>
            </a:r>
            <a:r>
              <a:rPr lang="zh-CN" altLang="en-US"/>
              <a:t>编程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97948E-9BEF-4D46-9701-972028D67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1724025"/>
            <a:ext cx="50196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6231DC-2ED6-48FE-87AD-1A6E257A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UDP</a:t>
            </a:r>
            <a:r>
              <a:rPr lang="zh-CN" altLang="en-US" dirty="0"/>
              <a:t>连接与</a:t>
            </a:r>
            <a:r>
              <a:rPr lang="en-US" altLang="zh-CN" dirty="0"/>
              <a:t>TCP</a:t>
            </a:r>
            <a:r>
              <a:rPr lang="zh-CN" altLang="en-US" dirty="0"/>
              <a:t>连接类似，也分为服务器端和客户端，不同的是</a:t>
            </a:r>
            <a:r>
              <a:rPr lang="en-US" altLang="zh-CN" dirty="0"/>
              <a:t>UDP</a:t>
            </a:r>
            <a:r>
              <a:rPr lang="zh-CN" altLang="en-US" dirty="0"/>
              <a:t>连接无需调用</a:t>
            </a:r>
            <a:r>
              <a:rPr lang="en-US" altLang="zh-CN" dirty="0"/>
              <a:t>listen</a:t>
            </a:r>
            <a:r>
              <a:rPr lang="zh-CN" altLang="en-US" dirty="0"/>
              <a:t>方法，直接接受来自任何客户端的数据。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建立</a:t>
            </a:r>
            <a:r>
              <a:rPr lang="en-US" altLang="zh-CN" dirty="0"/>
              <a:t>UDP</a:t>
            </a:r>
            <a:r>
              <a:rPr lang="zh-CN" altLang="en-US" dirty="0"/>
              <a:t>连接，服务器端同样需要绑定地址与端口。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recvfrom</a:t>
            </a:r>
            <a:r>
              <a:rPr lang="zh-CN" altLang="en-US" dirty="0"/>
              <a:t>方法返回数据及客户端的地址与端口。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当服务器收到数据后，直接调用</a:t>
            </a:r>
            <a:r>
              <a:rPr lang="en-US" altLang="zh-CN" dirty="0" err="1"/>
              <a:t>sendto</a:t>
            </a:r>
            <a:r>
              <a:rPr lang="zh-CN" altLang="en-US" dirty="0"/>
              <a:t>把数据用</a:t>
            </a:r>
            <a:r>
              <a:rPr lang="en-US" altLang="zh-CN" dirty="0"/>
              <a:t>UDP</a:t>
            </a:r>
            <a:r>
              <a:rPr lang="zh-CN" altLang="en-US" dirty="0"/>
              <a:t>发给客户端。</a:t>
            </a:r>
          </a:p>
        </p:txBody>
      </p:sp>
      <p:sp>
        <p:nvSpPr>
          <p:cNvPr id="23555" name="标题 2">
            <a:extLst>
              <a:ext uri="{FF2B5EF4-FFF2-40B4-BE49-F238E27FC236}">
                <a16:creationId xmlns:a16="http://schemas.microsoft.com/office/drawing/2014/main" id="{CB7EFE8E-5A19-42C6-9623-7A9DC9E2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Socket</a:t>
            </a:r>
            <a:r>
              <a:rPr lang="zh-CN" altLang="en-US"/>
              <a:t>进行</a:t>
            </a:r>
            <a:r>
              <a:rPr lang="en-US" altLang="zh-CN"/>
              <a:t>UDP</a:t>
            </a:r>
            <a:r>
              <a:rPr lang="zh-CN" altLang="en-US"/>
              <a:t>编程</a:t>
            </a:r>
          </a:p>
        </p:txBody>
      </p:sp>
      <p:sp>
        <p:nvSpPr>
          <p:cNvPr id="23556" name="内容占位符 3">
            <a:extLst>
              <a:ext uri="{FF2B5EF4-FFF2-40B4-BE49-F238E27FC236}">
                <a16:creationId xmlns:a16="http://schemas.microsoft.com/office/drawing/2014/main" id="{F1CC754E-31F8-455C-B596-D8DBBEA8009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1. </a:t>
            </a:r>
            <a:r>
              <a:rPr b="1"/>
              <a:t>服务器端</a:t>
            </a:r>
            <a:r>
              <a:rPr lang="en-US" altLang="zh-CN" b="1"/>
              <a:t>UDP</a:t>
            </a:r>
            <a:r>
              <a:rPr b="1"/>
              <a:t>连接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84DEE596-8FEF-44FF-A321-53C985E0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/>
              <a:t>客户端使用</a:t>
            </a:r>
            <a:r>
              <a:rPr lang="en-US" altLang="zh-CN"/>
              <a:t>UDP</a:t>
            </a:r>
            <a:r>
              <a:rPr lang="zh-CN" altLang="en-US"/>
              <a:t>连接时同样需要先创建</a:t>
            </a:r>
            <a:r>
              <a:rPr lang="en-US" altLang="zh-CN"/>
              <a:t>socket</a:t>
            </a:r>
            <a:r>
              <a:rPr lang="zh-CN" altLang="en-US"/>
              <a:t>。</a:t>
            </a:r>
            <a:endParaRPr lang="en-US" altLang="zh-CN"/>
          </a:p>
          <a:p>
            <a:pPr marL="361950" indent="-361950"/>
            <a:r>
              <a:rPr lang="zh-CN" altLang="en-US"/>
              <a:t>之后无需使用</a:t>
            </a:r>
            <a:r>
              <a:rPr lang="en-US" altLang="zh-CN"/>
              <a:t>connect</a:t>
            </a:r>
            <a:r>
              <a:rPr lang="zh-CN" altLang="en-US"/>
              <a:t>方法，直接用</a:t>
            </a:r>
            <a:r>
              <a:rPr lang="en-US" altLang="zh-CN"/>
              <a:t>sendto</a:t>
            </a:r>
            <a:r>
              <a:rPr lang="zh-CN" altLang="en-US"/>
              <a:t>方法发送数据至服务器建立</a:t>
            </a:r>
            <a:r>
              <a:rPr lang="en-US" altLang="zh-CN"/>
              <a:t>UDP</a:t>
            </a:r>
            <a:r>
              <a:rPr lang="zh-CN" altLang="en-US"/>
              <a:t>连接，服务器端同样需要绑定地址与端口。</a:t>
            </a:r>
            <a:endParaRPr lang="en-US" altLang="zh-CN"/>
          </a:p>
          <a:p>
            <a:pPr marL="361950" indent="-361950"/>
            <a:r>
              <a:rPr lang="en-US" altLang="zh-CN"/>
              <a:t>UDP</a:t>
            </a:r>
            <a:r>
              <a:rPr lang="zh-CN" altLang="en-US"/>
              <a:t>连接与</a:t>
            </a:r>
            <a:r>
              <a:rPr lang="en-US" altLang="zh-CN"/>
              <a:t>TCP</a:t>
            </a:r>
            <a:r>
              <a:rPr lang="zh-CN" altLang="en-US"/>
              <a:t>连接可同时使用同一端口互不冲突，两者使用的端口是独立绑定的。</a:t>
            </a:r>
            <a:endParaRPr lang="en-US" altLang="zh-CN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55D249DE-FC87-4237-8986-3BB2514B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Socket</a:t>
            </a:r>
            <a:r>
              <a:rPr lang="zh-CN" altLang="en-US"/>
              <a:t>进行</a:t>
            </a:r>
            <a:r>
              <a:rPr lang="en-US" altLang="zh-CN"/>
              <a:t>UDP</a:t>
            </a:r>
            <a:r>
              <a:rPr lang="zh-CN" altLang="en-US"/>
              <a:t>编程</a:t>
            </a:r>
          </a:p>
        </p:txBody>
      </p:sp>
      <p:sp>
        <p:nvSpPr>
          <p:cNvPr id="24580" name="内容占位符 3">
            <a:extLst>
              <a:ext uri="{FF2B5EF4-FFF2-40B4-BE49-F238E27FC236}">
                <a16:creationId xmlns:a16="http://schemas.microsoft.com/office/drawing/2014/main" id="{93FE590C-C7AF-433E-82A1-FBDBD0AD485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</a:t>
            </a:r>
            <a:r>
              <a:rPr b="1"/>
              <a:t>客户端</a:t>
            </a:r>
            <a:r>
              <a:rPr lang="en-US" altLang="zh-CN" b="1"/>
              <a:t>UDP</a:t>
            </a:r>
            <a:r>
              <a:rPr b="1"/>
              <a:t>连接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9972B01D-BF9C-471F-8317-CBBB28CD392C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D259DC45-2764-4943-9189-D6166F26D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3443288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C67EBB53-3A6A-40A5-B3E4-2B5A785E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274F8DF0-147C-44C5-BF84-5458184C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协议</a:t>
            </a:r>
          </a:p>
        </p:txBody>
      </p:sp>
      <p:sp>
        <p:nvSpPr>
          <p:cNvPr id="25610" name="标题 3">
            <a:extLst>
              <a:ext uri="{FF2B5EF4-FFF2-40B4-BE49-F238E27FC236}">
                <a16:creationId xmlns:a16="http://schemas.microsoft.com/office/drawing/2014/main" id="{4D7C200F-7E7E-4AB3-B353-EEBA22CB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E553213F-9323-469F-9807-D2DB6333A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网络编程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D939315C-B6F3-49DB-A9B8-2A9A7379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26905CD3-DC45-43FD-9E91-D06D5884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C9D35D81-5C76-4C82-B2BA-40259F8E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27188B-7284-4D46-A943-66FA6CCD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19188"/>
            <a:ext cx="11107737" cy="5005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爬虫在爬取数据时将会作为客户端模拟整个</a:t>
            </a:r>
            <a:r>
              <a:rPr lang="en-US" altLang="zh-CN" dirty="0"/>
              <a:t>HTTP</a:t>
            </a:r>
            <a:r>
              <a:rPr lang="zh-CN" altLang="en-US" dirty="0"/>
              <a:t>通信过程，该过程也需要通过</a:t>
            </a:r>
            <a:r>
              <a:rPr lang="en-US" altLang="zh-CN" dirty="0"/>
              <a:t>HTTP</a:t>
            </a:r>
            <a:r>
              <a:rPr lang="zh-CN" altLang="en-US" dirty="0"/>
              <a:t>协议实现。</a:t>
            </a:r>
            <a:r>
              <a:rPr lang="en-US" altLang="zh-CN" dirty="0"/>
              <a:t>HTTP</a:t>
            </a:r>
            <a:r>
              <a:rPr lang="zh-CN" altLang="en-US" dirty="0"/>
              <a:t>请求过程如下。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由</a:t>
            </a:r>
            <a:r>
              <a:rPr lang="en-US" altLang="zh-CN" dirty="0"/>
              <a:t>HTTP</a:t>
            </a:r>
            <a:r>
              <a:rPr lang="zh-CN" altLang="en-US" dirty="0"/>
              <a:t>客户端向服务器发起一个请求，创建一个到服务器指定端口（默认是</a:t>
            </a:r>
            <a:r>
              <a:rPr lang="en-US" altLang="zh-CN" dirty="0"/>
              <a:t>80</a:t>
            </a:r>
            <a:r>
              <a:rPr lang="zh-CN" altLang="en-US" dirty="0"/>
              <a:t>端口）的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HTTP</a:t>
            </a:r>
            <a:r>
              <a:rPr lang="zh-CN" altLang="en-US" dirty="0"/>
              <a:t>服务器从该端口监听客户端的请求。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一旦收到请求，服务器会向客户端返回一个状态，比如“</a:t>
            </a:r>
            <a:r>
              <a:rPr lang="en-US" altLang="zh-CN" dirty="0"/>
              <a:t>HTTP/1.1 200 OK”</a:t>
            </a:r>
            <a:r>
              <a:rPr lang="zh-CN" altLang="en-US" dirty="0"/>
              <a:t>，以及返回的响应内容，如请求的文件、错误消息、或其它信息。</a:t>
            </a:r>
          </a:p>
        </p:txBody>
      </p:sp>
      <p:sp>
        <p:nvSpPr>
          <p:cNvPr id="26627" name="标题 2">
            <a:extLst>
              <a:ext uri="{FF2B5EF4-FFF2-40B4-BE49-F238E27FC236}">
                <a16:creationId xmlns:a16="http://schemas.microsoft.com/office/drawing/2014/main" id="{64202A93-58CA-407C-BABC-1E4E5110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请求方式与过程</a:t>
            </a:r>
          </a:p>
        </p:txBody>
      </p:sp>
      <p:pic>
        <p:nvPicPr>
          <p:cNvPr id="26628" name="图片 4" descr="https://upload-images.jianshu.io/upload_images/2964446-5a35e17f298a48e1.jpg">
            <a:extLst>
              <a:ext uri="{FF2B5EF4-FFF2-40B4-BE49-F238E27FC236}">
                <a16:creationId xmlns:a16="http://schemas.microsoft.com/office/drawing/2014/main" id="{11436773-DE64-466B-9B49-F281D9A2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357688"/>
            <a:ext cx="5248275" cy="1724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3DD80C17-832F-457D-943B-615F6C64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/>
              <a:t>在</a:t>
            </a:r>
            <a:r>
              <a:rPr lang="en-US" altLang="zh-CN"/>
              <a:t>HTTP/1.1</a:t>
            </a:r>
            <a:r>
              <a:rPr lang="zh-CN" altLang="en-US"/>
              <a:t>协议中共定义了</a:t>
            </a:r>
            <a:r>
              <a:rPr lang="en-US" altLang="zh-CN"/>
              <a:t>8</a:t>
            </a:r>
            <a:r>
              <a:rPr lang="zh-CN" altLang="en-US"/>
              <a:t>种方法（也叫“动作”）来以不同方式操作指定的资源，常用方法有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HEAD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等。</a:t>
            </a:r>
          </a:p>
        </p:txBody>
      </p:sp>
      <p:sp>
        <p:nvSpPr>
          <p:cNvPr id="27651" name="标题 2">
            <a:extLst>
              <a:ext uri="{FF2B5EF4-FFF2-40B4-BE49-F238E27FC236}">
                <a16:creationId xmlns:a16="http://schemas.microsoft.com/office/drawing/2014/main" id="{F74E628F-049E-461D-8154-225FCF7A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请求方式与过程</a:t>
            </a:r>
          </a:p>
        </p:txBody>
      </p:sp>
      <p:sp>
        <p:nvSpPr>
          <p:cNvPr id="27652" name="内容占位符 3">
            <a:extLst>
              <a:ext uri="{FF2B5EF4-FFF2-40B4-BE49-F238E27FC236}">
                <a16:creationId xmlns:a16="http://schemas.microsoft.com/office/drawing/2014/main" id="{910162A5-E68F-42F0-8FF4-C7810BFC502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1. </a:t>
            </a:r>
            <a:r>
              <a:rPr b="1"/>
              <a:t>请求方法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62E352-099D-46FF-B9AE-F46C5E78C4F0}"/>
              </a:ext>
            </a:extLst>
          </p:cNvPr>
          <p:cNvGraphicFramePr>
            <a:graphicFrameLocks noGrp="1"/>
          </p:cNvGraphicFramePr>
          <p:nvPr/>
        </p:nvGraphicFramePr>
        <p:xfrm>
          <a:off x="709613" y="2716213"/>
          <a:ext cx="10399712" cy="3497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6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请求方法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方法描述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请求指定的页面信息，并返回实体主体。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可能会被网络爬虫等随意访问，因此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方法应该只用在读取数据，而不应当被用于产生“副作用”的操作中，例如在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Web Application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27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HEAD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GET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方法一样，都是向服务器发出指定资源的请求。只不过服务器将不传回具体的内容，使用这个方法可以在不必传输全部内容的情况下，就可以获取其中该资源的相关信息（元信息或称元数据）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81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POST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向指定资源提交数据，请求服务器进行处理（例如提交表单或者上传文件）。数据会被包含在请求中，这个请求可能会创建新的资源或修改现有资源，或二者皆有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0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PUT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从客户端上传指定资源的最新内容，即更新服务器端的指定资源。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5946" marR="2594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D57ADA-4F57-4849-8F52-2919D5B1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HTTP</a:t>
            </a:r>
            <a:r>
              <a:rPr lang="zh-CN" altLang="en-US" dirty="0"/>
              <a:t>协议采用了请求／响应模型。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客户端向服务器发送一个请求报文，请求报文包含请求的方法、</a:t>
            </a:r>
            <a:r>
              <a:rPr lang="en-US" altLang="zh-CN" dirty="0"/>
              <a:t>URL</a:t>
            </a:r>
            <a:r>
              <a:rPr lang="zh-CN" altLang="en-US" dirty="0"/>
              <a:t>、协议版本、请求头部和请求数据。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服务器以一个状态行作为响应，响应的内容包括协议的版本、响应状态、服务器信息、响应头部和响应数据。</a:t>
            </a:r>
          </a:p>
        </p:txBody>
      </p:sp>
      <p:sp>
        <p:nvSpPr>
          <p:cNvPr id="28675" name="标题 2">
            <a:extLst>
              <a:ext uri="{FF2B5EF4-FFF2-40B4-BE49-F238E27FC236}">
                <a16:creationId xmlns:a16="http://schemas.microsoft.com/office/drawing/2014/main" id="{8596EDE5-B876-4664-A4CA-6F460429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请求方式与过程</a:t>
            </a:r>
          </a:p>
        </p:txBody>
      </p:sp>
      <p:sp>
        <p:nvSpPr>
          <p:cNvPr id="28676" name="内容占位符 3">
            <a:extLst>
              <a:ext uri="{FF2B5EF4-FFF2-40B4-BE49-F238E27FC236}">
                <a16:creationId xmlns:a16="http://schemas.microsoft.com/office/drawing/2014/main" id="{4D39D8AB-FA20-43B3-9B5B-6F34C44E2F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</a:t>
            </a:r>
            <a:r>
              <a:rPr b="1"/>
              <a:t>请求（</a:t>
            </a:r>
            <a:r>
              <a:rPr lang="en-US" altLang="zh-CN" b="1"/>
              <a:t>request</a:t>
            </a:r>
            <a:r>
              <a:rPr b="1"/>
              <a:t>）与响应（</a:t>
            </a:r>
            <a:r>
              <a:rPr lang="en-US" altLang="zh-CN" b="1"/>
              <a:t>response</a:t>
            </a:r>
            <a:r>
              <a:rPr b="1"/>
              <a:t>）</a:t>
            </a: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id="{E6FA2696-52A6-4DB8-8257-48EA8DB2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988" y="3814996"/>
            <a:ext cx="4018170" cy="247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AF7D624F-DC2F-40D0-BDD2-6B1B11EDFD4F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AD97E4C9-4DA4-4C13-B4EE-7CBB9D410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2422525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C4A9B18A-8635-4B5E-A075-F51904153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F9C5A520-ACD8-49E6-9209-97154C031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协议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4" name="标题 3">
            <a:extLst>
              <a:ext uri="{FF2B5EF4-FFF2-40B4-BE49-F238E27FC236}">
                <a16:creationId xmlns:a16="http://schemas.microsoft.com/office/drawing/2014/main" id="{A6ECB2C5-EA10-47C4-8AE5-A3997A8B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50924F3C-A37F-4268-B6BA-51B8DA76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网络编程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DB8B966C-CEDD-4154-92F8-C031204E7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BC4950CE-E6E3-479D-B4C6-F963D73A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DAC75BDE-89A5-4881-A79F-0C760C6C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2623064-F7B3-41AC-B5A8-8FB4589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客户端与服务器间的请求与响应的具体步骤如下。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连接</a:t>
            </a:r>
            <a:r>
              <a:rPr lang="en-US" altLang="zh-CN" b="1" dirty="0"/>
              <a:t>Web</a:t>
            </a:r>
            <a:r>
              <a:rPr lang="zh-CN" altLang="en-US" b="1" dirty="0"/>
              <a:t>服务器：</a:t>
            </a:r>
            <a:r>
              <a:rPr lang="zh-CN" altLang="en-US" dirty="0"/>
              <a:t>由一个</a:t>
            </a:r>
            <a:r>
              <a:rPr lang="en-US" altLang="zh-CN" dirty="0"/>
              <a:t>HTTP</a:t>
            </a:r>
            <a:r>
              <a:rPr lang="zh-CN" altLang="en-US" dirty="0"/>
              <a:t>客户端发起连接，与</a:t>
            </a:r>
            <a:r>
              <a:rPr lang="en-US" altLang="zh-CN" dirty="0"/>
              <a:t>Web</a:t>
            </a:r>
            <a:r>
              <a:rPr lang="zh-CN" altLang="en-US" dirty="0"/>
              <a:t>服务器的</a:t>
            </a:r>
            <a:r>
              <a:rPr lang="en-US" altLang="zh-CN" dirty="0"/>
              <a:t>HTTP</a:t>
            </a:r>
            <a:r>
              <a:rPr lang="zh-CN" altLang="en-US" dirty="0"/>
              <a:t>端口（默认为</a:t>
            </a:r>
            <a:r>
              <a:rPr lang="en-US" altLang="zh-CN" dirty="0"/>
              <a:t>80</a:t>
            </a:r>
            <a:r>
              <a:rPr lang="zh-CN" altLang="en-US" dirty="0"/>
              <a:t>）建立一个</a:t>
            </a:r>
            <a:r>
              <a:rPr lang="en-US" altLang="zh-CN" dirty="0"/>
              <a:t>TCP</a:t>
            </a:r>
            <a:r>
              <a:rPr lang="zh-CN" altLang="en-US" dirty="0"/>
              <a:t>套接字连接。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发送</a:t>
            </a:r>
            <a:r>
              <a:rPr lang="en-US" altLang="zh-CN" b="1" dirty="0"/>
              <a:t>HTTP</a:t>
            </a:r>
            <a:r>
              <a:rPr lang="zh-CN" altLang="en-US" b="1" dirty="0"/>
              <a:t>请求：</a:t>
            </a:r>
            <a:r>
              <a:rPr lang="zh-CN" altLang="en-US" dirty="0"/>
              <a:t>客户端经</a:t>
            </a:r>
            <a:r>
              <a:rPr lang="en-US" altLang="zh-CN" dirty="0"/>
              <a:t>TCP</a:t>
            </a:r>
            <a:r>
              <a:rPr lang="zh-CN" altLang="en-US" dirty="0"/>
              <a:t>套接字向</a:t>
            </a:r>
            <a:r>
              <a:rPr lang="en-US" altLang="zh-CN" dirty="0"/>
              <a:t>Web</a:t>
            </a:r>
            <a:r>
              <a:rPr lang="zh-CN" altLang="en-US" dirty="0"/>
              <a:t>服务器发送一个文本的请求报文。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服务器接受请求并返回</a:t>
            </a:r>
            <a:r>
              <a:rPr lang="en-US" altLang="zh-CN" b="1" dirty="0"/>
              <a:t>HTTP</a:t>
            </a:r>
            <a:r>
              <a:rPr lang="zh-CN" altLang="en-US" b="1" dirty="0"/>
              <a:t>响应：</a:t>
            </a:r>
            <a:r>
              <a:rPr lang="en-US" altLang="zh-CN" dirty="0"/>
              <a:t>Web</a:t>
            </a:r>
            <a:r>
              <a:rPr lang="zh-CN" altLang="en-US" dirty="0"/>
              <a:t>服务器解析请求，定位该次的请求资源。之后将资源复本写至</a:t>
            </a:r>
            <a:r>
              <a:rPr lang="en-US" altLang="zh-CN" dirty="0"/>
              <a:t>TCP</a:t>
            </a:r>
            <a:r>
              <a:rPr lang="zh-CN" altLang="en-US" dirty="0"/>
              <a:t>套接字，由客户端进行读取。</a:t>
            </a:r>
          </a:p>
          <a:p>
            <a:pPr>
              <a:defRPr/>
            </a:pPr>
            <a:r>
              <a:rPr lang="zh-CN" altLang="en-US" b="1" dirty="0"/>
              <a:t>释放连接</a:t>
            </a:r>
            <a:r>
              <a:rPr lang="en-US" altLang="zh-CN" b="1" dirty="0"/>
              <a:t>TCP</a:t>
            </a:r>
            <a:r>
              <a:rPr lang="zh-CN" altLang="en-US" b="1" dirty="0"/>
              <a:t>连接：</a:t>
            </a:r>
            <a:r>
              <a:rPr lang="zh-CN" altLang="en-US" dirty="0"/>
              <a:t>若连接的</a:t>
            </a:r>
            <a:r>
              <a:rPr lang="en-US" altLang="zh-CN" dirty="0"/>
              <a:t>connection</a:t>
            </a:r>
            <a:r>
              <a:rPr lang="zh-CN" altLang="en-US" dirty="0"/>
              <a:t>模式为</a:t>
            </a:r>
            <a:r>
              <a:rPr lang="en-US" altLang="zh-CN" dirty="0"/>
              <a:t>close</a:t>
            </a:r>
            <a:r>
              <a:rPr lang="zh-CN" altLang="en-US" dirty="0"/>
              <a:t>，则由服务器主动关闭</a:t>
            </a:r>
            <a:r>
              <a:rPr lang="en-US" altLang="zh-CN" dirty="0"/>
              <a:t>TCP</a:t>
            </a:r>
            <a:r>
              <a:rPr lang="zh-CN" altLang="en-US" dirty="0"/>
              <a:t>连接，客户端将被动关闭连接，释放</a:t>
            </a:r>
            <a:r>
              <a:rPr lang="en-US" altLang="zh-CN" dirty="0"/>
              <a:t>TCP</a:t>
            </a:r>
            <a:r>
              <a:rPr lang="zh-CN" altLang="en-US" dirty="0"/>
              <a:t>连接；若</a:t>
            </a:r>
            <a:r>
              <a:rPr lang="en-US" altLang="zh-CN" dirty="0"/>
              <a:t>connection</a:t>
            </a:r>
            <a:r>
              <a:rPr lang="zh-CN" altLang="en-US" dirty="0"/>
              <a:t>模式为</a:t>
            </a:r>
            <a:r>
              <a:rPr lang="en-US" altLang="zh-CN" dirty="0" err="1"/>
              <a:t>keepalive</a:t>
            </a:r>
            <a:r>
              <a:rPr lang="zh-CN" altLang="en-US" dirty="0"/>
              <a:t>，则该连接会保持一段时间。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客户端解析</a:t>
            </a:r>
            <a:r>
              <a:rPr lang="en-US" altLang="zh-CN" b="1" dirty="0"/>
              <a:t>HTML</a:t>
            </a:r>
            <a:r>
              <a:rPr lang="zh-CN" altLang="en-US" b="1" dirty="0"/>
              <a:t>内容：</a:t>
            </a:r>
            <a:r>
              <a:rPr lang="zh-CN" altLang="en-US" dirty="0"/>
              <a:t>客户端首先会对状态行进行解析，之后解析每一个响应头，最后读取响应数据。</a:t>
            </a:r>
          </a:p>
        </p:txBody>
      </p:sp>
      <p:sp>
        <p:nvSpPr>
          <p:cNvPr id="29699" name="标题 2">
            <a:extLst>
              <a:ext uri="{FF2B5EF4-FFF2-40B4-BE49-F238E27FC236}">
                <a16:creationId xmlns:a16="http://schemas.microsoft.com/office/drawing/2014/main" id="{316571F4-C6A4-4F60-AF25-99B07BF0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请求方式与过程</a:t>
            </a:r>
          </a:p>
        </p:txBody>
      </p:sp>
      <p:sp>
        <p:nvSpPr>
          <p:cNvPr id="29700" name="内容占位符 3">
            <a:extLst>
              <a:ext uri="{FF2B5EF4-FFF2-40B4-BE49-F238E27FC236}">
                <a16:creationId xmlns:a16="http://schemas.microsoft.com/office/drawing/2014/main" id="{15EF74D6-3D64-4398-B197-AB3D5CB1054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</a:t>
            </a:r>
            <a:r>
              <a:rPr b="1"/>
              <a:t>请求（</a:t>
            </a:r>
            <a:r>
              <a:rPr lang="en-US" altLang="zh-CN" b="1"/>
              <a:t>request</a:t>
            </a:r>
            <a:r>
              <a:rPr b="1"/>
              <a:t>）与响应（</a:t>
            </a:r>
            <a:r>
              <a:rPr lang="en-US" altLang="zh-CN" b="1"/>
              <a:t>response</a:t>
            </a:r>
            <a:r>
              <a:rPr b="1"/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>
            <a:extLst>
              <a:ext uri="{FF2B5EF4-FFF2-40B4-BE49-F238E27FC236}">
                <a16:creationId xmlns:a16="http://schemas.microsoft.com/office/drawing/2014/main" id="{C253CC82-DF5B-4CD5-B212-43237614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/>
              <a:t>请求方式：主要有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两种类型，另外还有</a:t>
            </a:r>
            <a:r>
              <a:rPr lang="en-US" altLang="zh-CN"/>
              <a:t>HEAD</a:t>
            </a:r>
            <a:r>
              <a:rPr lang="zh-CN" altLang="en-US"/>
              <a:t>、</a:t>
            </a:r>
            <a:r>
              <a:rPr lang="en-US" altLang="zh-CN"/>
              <a:t>PUT</a:t>
            </a:r>
            <a:r>
              <a:rPr lang="zh-CN" altLang="en-US"/>
              <a:t>、</a:t>
            </a:r>
            <a:r>
              <a:rPr lang="en-US" altLang="zh-CN"/>
              <a:t>DELETE</a:t>
            </a:r>
            <a:r>
              <a:rPr lang="zh-CN" altLang="en-US"/>
              <a:t>、</a:t>
            </a:r>
            <a:r>
              <a:rPr lang="en-US" altLang="zh-CN"/>
              <a:t>OPTIONS</a:t>
            </a:r>
            <a:r>
              <a:rPr lang="zh-CN" altLang="en-US"/>
              <a:t>等。</a:t>
            </a:r>
          </a:p>
          <a:p>
            <a:pPr marL="361950" indent="-361950"/>
            <a:r>
              <a:rPr lang="zh-CN" altLang="en-US"/>
              <a:t>请求</a:t>
            </a:r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URL</a:t>
            </a:r>
            <a:r>
              <a:rPr lang="zh-CN" altLang="en-US"/>
              <a:t>全称统一资源定位符，如一个网页文档、一张图片、一个视频等都可以用</a:t>
            </a:r>
            <a:r>
              <a:rPr lang="en-US" altLang="zh-CN"/>
              <a:t>URL</a:t>
            </a:r>
            <a:r>
              <a:rPr lang="zh-CN" altLang="en-US"/>
              <a:t>唯一确定。</a:t>
            </a:r>
          </a:p>
          <a:p>
            <a:pPr marL="361950" indent="-361950"/>
            <a:r>
              <a:rPr lang="zh-CN" altLang="en-US"/>
              <a:t>请求头：包含请求时的头部信息，如</a:t>
            </a:r>
            <a:r>
              <a:rPr lang="en-US" altLang="zh-CN"/>
              <a:t>User-Agent</a:t>
            </a:r>
            <a:r>
              <a:rPr lang="zh-CN" altLang="en-US"/>
              <a:t>、</a:t>
            </a:r>
            <a:r>
              <a:rPr lang="en-US" altLang="zh-CN"/>
              <a:t>Host</a:t>
            </a:r>
            <a:r>
              <a:rPr lang="zh-CN" altLang="en-US"/>
              <a:t>、</a:t>
            </a:r>
            <a:r>
              <a:rPr lang="en-US" altLang="zh-CN"/>
              <a:t>Cookies</a:t>
            </a:r>
            <a:r>
              <a:rPr lang="zh-CN" altLang="en-US"/>
              <a:t>等信息。</a:t>
            </a:r>
            <a:endParaRPr lang="en-US" altLang="zh-CN"/>
          </a:p>
          <a:p>
            <a:pPr marL="361950" indent="-361950"/>
            <a:r>
              <a:rPr lang="zh-CN" altLang="en-US"/>
              <a:t>请求体：请求时额外携带的数据，如表单提交时的表单数据</a:t>
            </a:r>
          </a:p>
          <a:p>
            <a:pPr marL="361950" indent="-361950"/>
            <a:endParaRPr lang="zh-CN" altLang="en-US"/>
          </a:p>
          <a:p>
            <a:pPr marL="361950" indent="-361950"/>
            <a:endParaRPr lang="zh-CN" altLang="en-US"/>
          </a:p>
          <a:p>
            <a:pPr marL="361950" indent="-361950"/>
            <a:endParaRPr lang="zh-CN" altLang="en-US"/>
          </a:p>
          <a:p>
            <a:pPr marL="361950" indent="-361950"/>
            <a:endParaRPr lang="zh-CN" altLang="en-US"/>
          </a:p>
        </p:txBody>
      </p:sp>
      <p:sp>
        <p:nvSpPr>
          <p:cNvPr id="30723" name="标题 2">
            <a:extLst>
              <a:ext uri="{FF2B5EF4-FFF2-40B4-BE49-F238E27FC236}">
                <a16:creationId xmlns:a16="http://schemas.microsoft.com/office/drawing/2014/main" id="{982E0164-FC7A-43DF-A622-A1207069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请求方式与过程</a:t>
            </a:r>
          </a:p>
        </p:txBody>
      </p:sp>
      <p:sp>
        <p:nvSpPr>
          <p:cNvPr id="30724" name="内容占位符 3">
            <a:extLst>
              <a:ext uri="{FF2B5EF4-FFF2-40B4-BE49-F238E27FC236}">
                <a16:creationId xmlns:a16="http://schemas.microsoft.com/office/drawing/2014/main" id="{F4F14799-9639-4F6B-A311-90BA860CF4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Request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>
            <a:extLst>
              <a:ext uri="{FF2B5EF4-FFF2-40B4-BE49-F238E27FC236}">
                <a16:creationId xmlns:a16="http://schemas.microsoft.com/office/drawing/2014/main" id="{C17A09D6-EB9F-4AE5-BF25-8D7847E2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/>
              <a:t>响应状态：有多种响应状态，如</a:t>
            </a:r>
            <a:r>
              <a:rPr lang="en-US" altLang="zh-CN"/>
              <a:t>200</a:t>
            </a:r>
            <a:r>
              <a:rPr lang="zh-CN" altLang="en-US"/>
              <a:t>代表成功、</a:t>
            </a:r>
            <a:r>
              <a:rPr lang="en-US" altLang="zh-CN"/>
              <a:t>301</a:t>
            </a:r>
            <a:r>
              <a:rPr lang="zh-CN" altLang="en-US"/>
              <a:t>跳转、</a:t>
            </a:r>
            <a:r>
              <a:rPr lang="en-US" altLang="zh-CN"/>
              <a:t>404</a:t>
            </a:r>
            <a:r>
              <a:rPr lang="zh-CN" altLang="en-US"/>
              <a:t>找不到页面、</a:t>
            </a:r>
            <a:r>
              <a:rPr lang="en-US" altLang="zh-CN"/>
              <a:t>502</a:t>
            </a:r>
            <a:r>
              <a:rPr lang="zh-CN" altLang="en-US"/>
              <a:t>服务器错误</a:t>
            </a:r>
          </a:p>
          <a:p>
            <a:pPr marL="361950" indent="-361950"/>
            <a:r>
              <a:rPr lang="zh-CN" altLang="en-US"/>
              <a:t>响应头：如内容类型、内容长度、服务器信息、设置</a:t>
            </a:r>
            <a:r>
              <a:rPr lang="en-US" altLang="zh-CN"/>
              <a:t>Cookie</a:t>
            </a:r>
            <a:r>
              <a:rPr lang="zh-CN" altLang="en-US"/>
              <a:t>等等。</a:t>
            </a:r>
          </a:p>
          <a:p>
            <a:pPr marL="361950" indent="-361950"/>
            <a:r>
              <a:rPr lang="zh-CN" altLang="en-US"/>
              <a:t>响应体：最主要的部分，包含了请求资源的内容，如网页</a:t>
            </a:r>
            <a:r>
              <a:rPr lang="en-US" altLang="zh-CN"/>
              <a:t>HTML</a:t>
            </a:r>
            <a:r>
              <a:rPr lang="zh-CN" altLang="en-US"/>
              <a:t>、图片二进制数据等。</a:t>
            </a:r>
          </a:p>
          <a:p>
            <a:pPr marL="361950" indent="-361950"/>
            <a:endParaRPr lang="zh-CN" altLang="en-US"/>
          </a:p>
          <a:p>
            <a:pPr marL="361950" indent="-361950"/>
            <a:endParaRPr lang="zh-CN" altLang="en-US"/>
          </a:p>
        </p:txBody>
      </p:sp>
      <p:sp>
        <p:nvSpPr>
          <p:cNvPr id="31747" name="标题 2">
            <a:extLst>
              <a:ext uri="{FF2B5EF4-FFF2-40B4-BE49-F238E27FC236}">
                <a16:creationId xmlns:a16="http://schemas.microsoft.com/office/drawing/2014/main" id="{4C5529E5-4EE8-4C97-8164-3907D1AE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请求方式与过程</a:t>
            </a:r>
          </a:p>
        </p:txBody>
      </p:sp>
      <p:sp>
        <p:nvSpPr>
          <p:cNvPr id="31748" name="内容占位符 3">
            <a:extLst>
              <a:ext uri="{FF2B5EF4-FFF2-40B4-BE49-F238E27FC236}">
                <a16:creationId xmlns:a16="http://schemas.microsoft.com/office/drawing/2014/main" id="{CB2266EB-9D1C-4BB2-807F-332F558244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Response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50E6A83A-335E-4604-B0D5-B552146A0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HTTP</a:t>
            </a:r>
            <a:r>
              <a:rPr lang="zh-CN" altLang="en-US"/>
              <a:t>状态码是用来表示网页服务器响应状态的</a:t>
            </a:r>
            <a:r>
              <a:rPr lang="en-US" altLang="zh-CN"/>
              <a:t>3</a:t>
            </a:r>
            <a:r>
              <a:rPr lang="zh-CN" altLang="en-US"/>
              <a:t>位数字代码，按首位数字分为</a:t>
            </a:r>
            <a:r>
              <a:rPr lang="en-US" altLang="zh-CN"/>
              <a:t>5</a:t>
            </a:r>
            <a:r>
              <a:rPr lang="zh-CN" altLang="en-US"/>
              <a:t>类状态码。</a:t>
            </a:r>
          </a:p>
        </p:txBody>
      </p:sp>
      <p:sp>
        <p:nvSpPr>
          <p:cNvPr id="32771" name="标题 2">
            <a:extLst>
              <a:ext uri="{FF2B5EF4-FFF2-40B4-BE49-F238E27FC236}">
                <a16:creationId xmlns:a16="http://schemas.microsoft.com/office/drawing/2014/main" id="{D902FDD5-34C6-4538-A2CB-2D1AD981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</a:t>
            </a:r>
            <a:r>
              <a:rPr lang="en-US" altLang="zh-CN"/>
              <a:t>HTTP</a:t>
            </a:r>
            <a:r>
              <a:rPr lang="zh-CN" altLang="en-US"/>
              <a:t>状态码</a:t>
            </a:r>
          </a:p>
        </p:txBody>
      </p:sp>
      <p:sp>
        <p:nvSpPr>
          <p:cNvPr id="32772" name="内容占位符 3">
            <a:extLst>
              <a:ext uri="{FF2B5EF4-FFF2-40B4-BE49-F238E27FC236}">
                <a16:creationId xmlns:a16="http://schemas.microsoft.com/office/drawing/2014/main" id="{A8E0C0D4-7411-4EF7-8DC4-8C7A15DAB0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1. HTTP</a:t>
            </a:r>
            <a:r>
              <a:rPr b="1"/>
              <a:t>状态码种类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6813D4-BD12-4E06-8804-BF19F753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5720"/>
              </p:ext>
            </p:extLst>
          </p:nvPr>
        </p:nvGraphicFramePr>
        <p:xfrm>
          <a:off x="688380" y="2965382"/>
          <a:ext cx="8110883" cy="2969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状态码类型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状态码意义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表示请求已被接受，需接后续处理。这类响应是临时响应，只包含状态行和某些可选的响应头信息，并以空行结束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表示请求已成功被服务器接收、理解并接受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表示需要客户端采取进一步的操作才能完成请求。通常用来重定向，重定向目标需在本次响应中指明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表示客户端可能发生了错误，妨碍了服务器的处理。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5XX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表示服务器在处理请求的过程中有错误或者异常状态发生，也有可能是服务器以当前的软硬件资源无法完成对请求的处理。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>
            <a:extLst>
              <a:ext uri="{FF2B5EF4-FFF2-40B4-BE49-F238E27FC236}">
                <a16:creationId xmlns:a16="http://schemas.microsoft.com/office/drawing/2014/main" id="{5EF772C5-7F5A-4C91-8B73-4F7DC91F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HTTP</a:t>
            </a:r>
            <a:r>
              <a:rPr lang="zh-CN" altLang="en-US"/>
              <a:t>状态码共有</a:t>
            </a:r>
            <a:r>
              <a:rPr lang="en-US" altLang="zh-CN"/>
              <a:t>67</a:t>
            </a:r>
            <a:r>
              <a:rPr lang="zh-CN" altLang="en-US"/>
              <a:t>种状态码，常见的状态码如下。</a:t>
            </a:r>
          </a:p>
        </p:txBody>
      </p:sp>
      <p:sp>
        <p:nvSpPr>
          <p:cNvPr id="33795" name="标题 2">
            <a:extLst>
              <a:ext uri="{FF2B5EF4-FFF2-40B4-BE49-F238E27FC236}">
                <a16:creationId xmlns:a16="http://schemas.microsoft.com/office/drawing/2014/main" id="{F18D26FC-6FEB-4F46-863D-14706EB7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</a:t>
            </a:r>
            <a:r>
              <a:rPr lang="en-US" altLang="zh-CN"/>
              <a:t>HTTP</a:t>
            </a:r>
            <a:r>
              <a:rPr lang="zh-CN" altLang="en-US"/>
              <a:t>状态码</a:t>
            </a:r>
          </a:p>
        </p:txBody>
      </p:sp>
      <p:sp>
        <p:nvSpPr>
          <p:cNvPr id="33796" name="内容占位符 3">
            <a:extLst>
              <a:ext uri="{FF2B5EF4-FFF2-40B4-BE49-F238E27FC236}">
                <a16:creationId xmlns:a16="http://schemas.microsoft.com/office/drawing/2014/main" id="{38E0E209-D41A-41F9-8066-92B44335B77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</a:t>
            </a:r>
            <a:r>
              <a:rPr b="1"/>
              <a:t>常见</a:t>
            </a:r>
            <a:r>
              <a:rPr lang="en-US" altLang="zh-CN" b="1"/>
              <a:t>HTTP</a:t>
            </a:r>
            <a:r>
              <a:rPr b="1"/>
              <a:t>状态码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DB35B32-8CA9-4A3B-AA13-9D753BF9C790}"/>
              </a:ext>
            </a:extLst>
          </p:cNvPr>
          <p:cNvGraphicFramePr>
            <a:graphicFrameLocks noGrp="1"/>
          </p:cNvGraphicFramePr>
          <p:nvPr/>
        </p:nvGraphicFramePr>
        <p:xfrm>
          <a:off x="777875" y="2332038"/>
          <a:ext cx="9936163" cy="3716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15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常见状态码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状态码含义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200 OK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请求成功，请求所希望的响应头或数据体将随此响应返回。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400 Bad Request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由于客户端的语法错误、无效的请求或欺骗性路由请求，服务器不会处理该请求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403 Forbidden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服务器已经理解该请求，但是拒绝执行，将在返回的实体内描述拒绝的原因，也可以不描述仅返回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404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404 Not Found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请求失败，请求所希望得到的资源未被在服务器上发现，但允许用户的后续请求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500 Internal Server Error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通用错误消息，服务器遇到了一个未曾预料的状况，导致了它无法完成对请求的处理，不会给出具体错误信息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9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503 Service Unavailable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由于临时的服务器维护或者过载，服务器当前无法处理请求。这个状况是暂时的，并且将在一段时间以后恢复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0427" marR="2042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FCB2F2-1161-4F83-9D84-698EADA3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04900"/>
            <a:ext cx="11107737" cy="50196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HTTP</a:t>
            </a:r>
            <a:r>
              <a:rPr lang="zh-CN" altLang="en-US" dirty="0"/>
              <a:t>头部信息（</a:t>
            </a:r>
            <a:r>
              <a:rPr lang="en-US" altLang="zh-CN" dirty="0"/>
              <a:t>HTTP header fields</a:t>
            </a:r>
            <a:r>
              <a:rPr lang="zh-CN" altLang="en-US" dirty="0"/>
              <a:t>）是指在超文本传输协议（</a:t>
            </a:r>
            <a:r>
              <a:rPr lang="en-US" altLang="zh-CN" dirty="0"/>
              <a:t>HTTP</a:t>
            </a:r>
            <a:r>
              <a:rPr lang="zh-CN" altLang="en-US" dirty="0"/>
              <a:t>）的请求和响应消息中的消息头部分。头部信息定义了一个超文本传输协议事务中的操作参数。在爬虫中需要使用头部信息向服务器发送模拟信息，通过发送模拟的头部信息将自己伪装成一般的客户端。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4819" name="标题 2">
            <a:extLst>
              <a:ext uri="{FF2B5EF4-FFF2-40B4-BE49-F238E27FC236}">
                <a16:creationId xmlns:a16="http://schemas.microsoft.com/office/drawing/2014/main" id="{D453B4B7-1512-408B-A597-A52AD508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头部信息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D2A22B30-1AE4-4230-A72A-D26107CA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633663"/>
            <a:ext cx="52292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  <p:pic>
        <p:nvPicPr>
          <p:cNvPr id="34821" name="Picture 3">
            <a:extLst>
              <a:ext uri="{FF2B5EF4-FFF2-40B4-BE49-F238E27FC236}">
                <a16:creationId xmlns:a16="http://schemas.microsoft.com/office/drawing/2014/main" id="{0A687D52-F50D-46EE-BCB7-0DA79B04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3200400"/>
            <a:ext cx="52292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162EA2-C9B7-4A86-9ED4-E9848345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HTTP</a:t>
            </a:r>
            <a:r>
              <a:rPr lang="zh-CN" altLang="en-US" dirty="0"/>
              <a:t>头部类型按用途可分为：通用头，请求头，响应头，实体头。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通用头：</a:t>
            </a:r>
            <a:r>
              <a:rPr lang="zh-CN" altLang="en-US" dirty="0"/>
              <a:t>既适用于客户端的请求头，也适用于服务端的响应头。与</a:t>
            </a:r>
            <a:r>
              <a:rPr lang="en-US" altLang="zh-CN" dirty="0"/>
              <a:t>HTTP</a:t>
            </a:r>
            <a:r>
              <a:rPr lang="zh-CN" altLang="en-US" dirty="0"/>
              <a:t>消息体内最终传输的数据是无关的，只适用于要发送的消息。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请求头：</a:t>
            </a:r>
            <a:r>
              <a:rPr lang="zh-CN" altLang="en-US" dirty="0"/>
              <a:t>提供更为精确的描述信息，其对象为所请求的资源或请求本身。新版</a:t>
            </a:r>
            <a:r>
              <a:rPr lang="en-US" altLang="zh-CN" dirty="0"/>
              <a:t>HTTP</a:t>
            </a:r>
            <a:r>
              <a:rPr lang="zh-CN" altLang="en-US" dirty="0"/>
              <a:t>增加的请求头不能在更低版本的</a:t>
            </a:r>
            <a:r>
              <a:rPr lang="en-US" altLang="zh-CN" dirty="0"/>
              <a:t>HTTP</a:t>
            </a:r>
            <a:r>
              <a:rPr lang="zh-CN" altLang="en-US" dirty="0"/>
              <a:t>中使用，但服务器和客户端若都能对相关头进行处理，则可以在请求中使用。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响应头：</a:t>
            </a:r>
            <a:r>
              <a:rPr lang="zh-CN" altLang="en-US" dirty="0"/>
              <a:t>为响应消息提供了更多信息。例如，关于资源位置的描述</a:t>
            </a:r>
            <a:r>
              <a:rPr lang="en-US" altLang="zh-CN" dirty="0"/>
              <a:t>Location</a:t>
            </a:r>
            <a:r>
              <a:rPr lang="zh-CN" altLang="en-US" dirty="0"/>
              <a:t>字段，以及关于服务器本身的描述使用</a:t>
            </a:r>
            <a:r>
              <a:rPr lang="en-US" altLang="zh-CN" dirty="0"/>
              <a:t>Server</a:t>
            </a:r>
            <a:r>
              <a:rPr lang="zh-CN" altLang="en-US" dirty="0"/>
              <a:t>字段等。与请求头类似，新版增加的响应头也不能在更低版本的</a:t>
            </a:r>
            <a:r>
              <a:rPr lang="en-US" altLang="zh-CN" dirty="0"/>
              <a:t>HTTP</a:t>
            </a:r>
            <a:r>
              <a:rPr lang="zh-CN" altLang="en-US" dirty="0"/>
              <a:t>版本中使用。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实体头：</a:t>
            </a:r>
            <a:r>
              <a:rPr lang="zh-CN" altLang="en-US" dirty="0"/>
              <a:t>提供了关于消息体的描述。如消息体的长度</a:t>
            </a:r>
            <a:r>
              <a:rPr lang="en-US" altLang="zh-CN" dirty="0"/>
              <a:t>Content-Length</a:t>
            </a:r>
            <a:r>
              <a:rPr lang="zh-CN" altLang="en-US" dirty="0"/>
              <a:t>，消息体的</a:t>
            </a:r>
            <a:r>
              <a:rPr lang="en-US" altLang="zh-CN" dirty="0"/>
              <a:t>MIME</a:t>
            </a:r>
            <a:r>
              <a:rPr lang="zh-CN" altLang="en-US" dirty="0"/>
              <a:t>类型</a:t>
            </a:r>
            <a:r>
              <a:rPr lang="en-US" altLang="zh-CN" dirty="0"/>
              <a:t>Content-Type</a:t>
            </a:r>
            <a:r>
              <a:rPr lang="zh-CN" altLang="en-US" dirty="0"/>
              <a:t>。新版的实体头可以在更低版本的</a:t>
            </a:r>
            <a:r>
              <a:rPr lang="en-US" altLang="zh-CN" dirty="0"/>
              <a:t>HTTP</a:t>
            </a:r>
            <a:r>
              <a:rPr lang="zh-CN" altLang="en-US" dirty="0"/>
              <a:t>版本中使用。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5843" name="标题 2">
            <a:extLst>
              <a:ext uri="{FF2B5EF4-FFF2-40B4-BE49-F238E27FC236}">
                <a16:creationId xmlns:a16="http://schemas.microsoft.com/office/drawing/2014/main" id="{C6F496A6-6637-4EC9-A871-89DF21B1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头部信息</a:t>
            </a:r>
          </a:p>
        </p:txBody>
      </p:sp>
      <p:sp>
        <p:nvSpPr>
          <p:cNvPr id="35844" name="内容占位符 3">
            <a:extLst>
              <a:ext uri="{FF2B5EF4-FFF2-40B4-BE49-F238E27FC236}">
                <a16:creationId xmlns:a16="http://schemas.microsoft.com/office/drawing/2014/main" id="{FF57633A-B554-4760-8A17-620D9DC671D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1. HTTP</a:t>
            </a:r>
            <a:r>
              <a:rPr b="1"/>
              <a:t>头部类型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3BEBD3-ECFF-4AC2-AC71-06111320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HTTP</a:t>
            </a:r>
            <a:r>
              <a:rPr lang="zh-CN" altLang="en-US" dirty="0"/>
              <a:t>头字段根据实际用途被分为</a:t>
            </a:r>
            <a:r>
              <a:rPr lang="en-US" altLang="zh-CN" dirty="0"/>
              <a:t>4</a:t>
            </a:r>
            <a:r>
              <a:rPr lang="zh-CN" altLang="en-US" dirty="0"/>
              <a:t>种类型：通用头字段（</a:t>
            </a:r>
            <a:r>
              <a:rPr lang="en-US" altLang="zh-CN" dirty="0"/>
              <a:t>General Header Fields</a:t>
            </a:r>
            <a:r>
              <a:rPr lang="zh-CN" altLang="en-US" dirty="0"/>
              <a:t>），请求头字段（</a:t>
            </a:r>
            <a:r>
              <a:rPr lang="en-US" altLang="zh-CN" dirty="0"/>
              <a:t>Request Header Fields</a:t>
            </a:r>
            <a:r>
              <a:rPr lang="zh-CN" altLang="en-US" dirty="0"/>
              <a:t>），响应头字段（</a:t>
            </a:r>
            <a:r>
              <a:rPr lang="en-US" altLang="zh-CN" dirty="0"/>
              <a:t>Response Header Fields</a:t>
            </a:r>
            <a:r>
              <a:rPr lang="zh-CN" altLang="en-US" dirty="0"/>
              <a:t>），实体头字段（</a:t>
            </a:r>
            <a:r>
              <a:rPr lang="en-US" altLang="zh-CN" dirty="0"/>
              <a:t>Entity Header Fields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867" name="标题 2">
            <a:extLst>
              <a:ext uri="{FF2B5EF4-FFF2-40B4-BE49-F238E27FC236}">
                <a16:creationId xmlns:a16="http://schemas.microsoft.com/office/drawing/2014/main" id="{93524084-E634-49DC-8E26-C8CD8AA2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头部信息</a:t>
            </a:r>
          </a:p>
        </p:txBody>
      </p:sp>
      <p:sp>
        <p:nvSpPr>
          <p:cNvPr id="36868" name="内容占位符 3">
            <a:extLst>
              <a:ext uri="{FF2B5EF4-FFF2-40B4-BE49-F238E27FC236}">
                <a16:creationId xmlns:a16="http://schemas.microsoft.com/office/drawing/2014/main" id="{F5D54E3D-929D-4576-BB19-23E410BB0F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</a:t>
            </a:r>
            <a:r>
              <a:rPr b="1"/>
              <a:t>常用头字段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0C3FEF-66CF-472B-8510-8F07227E2769}"/>
              </a:ext>
            </a:extLst>
          </p:cNvPr>
          <p:cNvGraphicFramePr>
            <a:graphicFrameLocks noGrp="1"/>
          </p:cNvGraphicFramePr>
          <p:nvPr/>
        </p:nvGraphicFramePr>
        <p:xfrm>
          <a:off x="531813" y="1214438"/>
          <a:ext cx="10918826" cy="5091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50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3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可接受的响应内容类型（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Content-Types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Accept: text/plain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Accept-Charset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可接受的字符集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Accept-Charset:utf-8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Accept-Encoding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可接受的响应内容的编码方式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Accept-Encoding:gzip,deflate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7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Accept-Language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可接受的响应内容语言列表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Accept-Language:en-US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6" marR="3182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70">
                <a:tc>
                  <a:txBody>
                    <a:bodyPr/>
                    <a:lstStyle/>
                    <a:p>
                      <a:pPr marL="0" indent="127000" algn="ctr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Cookie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由之前服务器通过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Set-Cookie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设置的一个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HTTP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协议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Cookie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Cookie:$Version=1;Skin=new;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7138">
                <a:tc>
                  <a:txBody>
                    <a:bodyPr/>
                    <a:lstStyle/>
                    <a:p>
                      <a:pPr marL="0" indent="127000" algn="ctr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Referer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设置前一个页面的地址，并且前一个页面中的连接指向当前请求，意思就是如果当前请求是在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页面中发送的，那么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referer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就是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页面的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url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地址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Referer:http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://zh.wikipedia.org/wiki/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Main_Page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5354">
                <a:tc>
                  <a:txBody>
                    <a:bodyPr/>
                    <a:lstStyle/>
                    <a:p>
                      <a:pPr marL="0" indent="127000" algn="ctr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User-Agent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用户代理的字符串值</a:t>
                      </a: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marL="0" indent="127000" algn="just" defTabSz="967527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User-Agent:Mozilla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/5.0(X11;Linuxx86_64;rv:12.0)Gecko/20100101Firefox/21.0</a:t>
                      </a:r>
                      <a:endParaRPr lang="zh-CN" sz="1800" kern="1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>
            <a:extLst>
              <a:ext uri="{FF2B5EF4-FFF2-40B4-BE49-F238E27FC236}">
                <a16:creationId xmlns:a16="http://schemas.microsoft.com/office/drawing/2014/main" id="{63C7E472-9586-4194-93C8-85114621D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04900"/>
            <a:ext cx="11107737" cy="5019675"/>
          </a:xfrm>
        </p:spPr>
        <p:txBody>
          <a:bodyPr/>
          <a:lstStyle/>
          <a:p>
            <a:pPr marL="361950" indent="-361950"/>
            <a:r>
              <a:rPr lang="en-US" altLang="zh-CN"/>
              <a:t>HTTP</a:t>
            </a:r>
            <a:r>
              <a:rPr lang="zh-CN" altLang="en-US"/>
              <a:t>是一种无状态的协议，客户端与服务器建立连接并传输数据，在数据传输完成后，本次的连接将会关闭，并不会留存相关记录。</a:t>
            </a:r>
            <a:endParaRPr lang="en-US" altLang="zh-CN"/>
          </a:p>
          <a:p>
            <a:pPr marL="361950" indent="-361950"/>
            <a:r>
              <a:rPr lang="zh-CN" altLang="en-US"/>
              <a:t>服务器无法依据连接来跟踪会话，也无法从连接上知晓用户的历史操作。这严重阻碍了基于</a:t>
            </a:r>
            <a:r>
              <a:rPr lang="en-US" altLang="zh-CN"/>
              <a:t>Web</a:t>
            </a:r>
            <a:r>
              <a:rPr lang="zh-CN" altLang="en-US"/>
              <a:t>应用程序的交互，也影响用户的交互体验。</a:t>
            </a:r>
            <a:endParaRPr lang="en-US" altLang="zh-CN"/>
          </a:p>
          <a:p>
            <a:pPr marL="361950" indent="-361950"/>
            <a:r>
              <a:rPr lang="zh-CN" altLang="en-US"/>
              <a:t>某些网站需要用户登录才进一步操作，用户在输入账号密码登录后，才能浏览页面。对于服务器而言，由于</a:t>
            </a:r>
            <a:r>
              <a:rPr lang="en-US" altLang="zh-CN"/>
              <a:t>HTTP</a:t>
            </a:r>
            <a:r>
              <a:rPr lang="zh-CN" altLang="en-US"/>
              <a:t>的无状态性，服务器并不知道用户有没有登录过，当用户退出当前页面访问其他页面时，又需重新再次输入账号及密码。</a:t>
            </a:r>
          </a:p>
        </p:txBody>
      </p:sp>
      <p:sp>
        <p:nvSpPr>
          <p:cNvPr id="37891" name="标题 2">
            <a:extLst>
              <a:ext uri="{FF2B5EF4-FFF2-40B4-BE49-F238E27FC236}">
                <a16:creationId xmlns:a16="http://schemas.microsoft.com/office/drawing/2014/main" id="{966D0421-E0AE-4B6F-9487-94F2CDE4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熟悉</a:t>
            </a:r>
            <a:r>
              <a:rPr lang="en-US" altLang="zh-CN"/>
              <a:t>Cookie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1FFF26-8505-4B6D-9FE2-7FBF5514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452563"/>
            <a:ext cx="5434012" cy="42910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为解决</a:t>
            </a:r>
            <a:r>
              <a:rPr lang="en-US" altLang="zh-CN" dirty="0"/>
              <a:t>HTTP</a:t>
            </a:r>
            <a:r>
              <a:rPr lang="zh-CN" altLang="en-US" dirty="0"/>
              <a:t>的无状态性带来的负面作用，</a:t>
            </a:r>
            <a:r>
              <a:rPr lang="en-US" altLang="zh-CN" dirty="0"/>
              <a:t>Cookie</a:t>
            </a:r>
            <a:r>
              <a:rPr lang="zh-CN" altLang="en-US" dirty="0"/>
              <a:t>机制应运而生。</a:t>
            </a:r>
            <a:r>
              <a:rPr lang="en-US" altLang="zh-CN" dirty="0"/>
              <a:t>Cookie</a:t>
            </a:r>
            <a:r>
              <a:rPr lang="zh-CN" altLang="en-US" dirty="0"/>
              <a:t>本质上是一段文本信息。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当客户端请求服务器时，若服务器需要记录用户状态，就在响应用户请求时发送一段</a:t>
            </a:r>
            <a:r>
              <a:rPr lang="en-US" altLang="zh-CN" dirty="0"/>
              <a:t>Cookie</a:t>
            </a:r>
            <a:r>
              <a:rPr lang="zh-CN" altLang="en-US" dirty="0"/>
              <a:t>信息。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客户端浏览器会保存该</a:t>
            </a:r>
            <a:r>
              <a:rPr lang="en-US" altLang="zh-CN" dirty="0"/>
              <a:t>Cookie</a:t>
            </a:r>
            <a:r>
              <a:rPr lang="zh-CN" altLang="en-US" dirty="0"/>
              <a:t>信息，当用户再次访问该网站时，浏览器会把</a:t>
            </a:r>
            <a:r>
              <a:rPr lang="en-US" altLang="zh-CN" dirty="0"/>
              <a:t>Cookie</a:t>
            </a:r>
            <a:r>
              <a:rPr lang="zh-CN" altLang="en-US" dirty="0"/>
              <a:t>做为请求信息的一部分提交给服务器。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服务器对</a:t>
            </a:r>
            <a:r>
              <a:rPr lang="en-US" altLang="zh-CN" dirty="0"/>
              <a:t>Cookie</a:t>
            </a:r>
            <a:r>
              <a:rPr lang="zh-CN" altLang="en-US" dirty="0"/>
              <a:t>进行验证，以此来判断用户状态，当且仅当该</a:t>
            </a:r>
            <a:r>
              <a:rPr lang="en-US" altLang="zh-CN" dirty="0"/>
              <a:t>Cookie</a:t>
            </a:r>
            <a:r>
              <a:rPr lang="zh-CN" altLang="en-US" dirty="0"/>
              <a:t>合法且未过期时，用户才可直接登录网站。</a:t>
            </a:r>
          </a:p>
        </p:txBody>
      </p:sp>
      <p:sp>
        <p:nvSpPr>
          <p:cNvPr id="38915" name="标题 2">
            <a:extLst>
              <a:ext uri="{FF2B5EF4-FFF2-40B4-BE49-F238E27FC236}">
                <a16:creationId xmlns:a16="http://schemas.microsoft.com/office/drawing/2014/main" id="{2185D2FB-E867-4A10-AF4C-81462B33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熟悉</a:t>
            </a:r>
            <a:r>
              <a:rPr lang="en-US" altLang="zh-CN"/>
              <a:t>Cookie</a:t>
            </a:r>
            <a:endParaRPr lang="zh-CN" altLang="en-US"/>
          </a:p>
        </p:txBody>
      </p:sp>
      <p:sp>
        <p:nvSpPr>
          <p:cNvPr id="38916" name="内容占位符 3">
            <a:extLst>
              <a:ext uri="{FF2B5EF4-FFF2-40B4-BE49-F238E27FC236}">
                <a16:creationId xmlns:a16="http://schemas.microsoft.com/office/drawing/2014/main" id="{141A653C-8CF1-49E6-9D72-FC34A3B0046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63" y="996950"/>
            <a:ext cx="11107737" cy="427038"/>
          </a:xfrm>
        </p:spPr>
        <p:txBody>
          <a:bodyPr/>
          <a:lstStyle/>
          <a:p>
            <a:r>
              <a:rPr lang="en-US" altLang="zh-CN" b="1"/>
              <a:t>1. Cookie</a:t>
            </a:r>
            <a:r>
              <a:rPr b="1"/>
              <a:t>机制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66C09-F197-40BE-9F8E-C762EAD63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630363"/>
            <a:ext cx="640080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26A35F78-8505-48F4-8035-67B199F4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5443537" cy="4370387"/>
          </a:xfrm>
        </p:spPr>
        <p:txBody>
          <a:bodyPr/>
          <a:lstStyle/>
          <a:p>
            <a:pPr marL="361950" indent="-361950"/>
            <a:r>
              <a:rPr lang="zh-CN" altLang="en-US"/>
              <a:t>网络上的两个程序通过一个双向的通信连接实现数据的交换，这个连接的一端称为一个</a:t>
            </a:r>
            <a:r>
              <a:rPr lang="en-US" altLang="zh-CN"/>
              <a:t>socket</a:t>
            </a:r>
            <a:r>
              <a:rPr lang="zh-CN" altLang="en-US"/>
              <a:t>。</a:t>
            </a:r>
            <a:endParaRPr lang="en-US" altLang="zh-CN"/>
          </a:p>
          <a:p>
            <a:pPr marL="361950" indent="-361950"/>
            <a:r>
              <a:rPr lang="zh-CN" altLang="en-US"/>
              <a:t>套接字是</a:t>
            </a:r>
            <a:r>
              <a:rPr lang="en-US" altLang="zh-CN"/>
              <a:t>socket</a:t>
            </a:r>
            <a:r>
              <a:rPr lang="zh-CN" altLang="en-US"/>
              <a:t>的通常叫法，用于描述</a:t>
            </a:r>
            <a:r>
              <a:rPr lang="en-US" altLang="zh-CN"/>
              <a:t>IP</a:t>
            </a:r>
            <a:r>
              <a:rPr lang="zh-CN" altLang="en-US"/>
              <a:t>地址和端口，是一个通信链的句柄，可以用来实现不同虚拟机或不同计算机之间的通信。</a:t>
            </a:r>
            <a:endParaRPr lang="en-US" altLang="zh-CN"/>
          </a:p>
          <a:p>
            <a:pPr marL="361950" indent="-361950"/>
            <a:r>
              <a:rPr lang="en-US" altLang="zh-CN"/>
              <a:t>Python</a:t>
            </a:r>
            <a:r>
              <a:rPr lang="zh-CN" altLang="en-US"/>
              <a:t>中</a:t>
            </a:r>
            <a:r>
              <a:rPr lang="en-US" altLang="zh-CN"/>
              <a:t>Socket</a:t>
            </a:r>
            <a:r>
              <a:rPr lang="zh-CN" altLang="en-US"/>
              <a:t>库为操作系统的</a:t>
            </a:r>
            <a:r>
              <a:rPr lang="en-US" altLang="zh-CN"/>
              <a:t>socket</a:t>
            </a:r>
            <a:r>
              <a:rPr lang="zh-CN" altLang="en-US"/>
              <a:t>实现提供了一个</a:t>
            </a:r>
            <a:r>
              <a:rPr lang="en-US" altLang="zh-CN"/>
              <a:t>Python</a:t>
            </a:r>
            <a:r>
              <a:rPr lang="zh-CN" altLang="en-US"/>
              <a:t>接口。</a:t>
            </a:r>
            <a:endParaRPr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12291" name="标题 2">
            <a:extLst>
              <a:ext uri="{FF2B5EF4-FFF2-40B4-BE49-F238E27FC236}">
                <a16:creationId xmlns:a16="http://schemas.microsoft.com/office/drawing/2014/main" id="{FD3F29A5-E5F2-4163-A20D-E6135C46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网络编程</a:t>
            </a:r>
            <a:r>
              <a:rPr lang="en-US" altLang="zh-CN"/>
              <a:t>Socket</a:t>
            </a:r>
            <a:r>
              <a:rPr lang="zh-CN" altLang="en-US"/>
              <a:t>库</a:t>
            </a:r>
          </a:p>
        </p:txBody>
      </p:sp>
      <p:sp>
        <p:nvSpPr>
          <p:cNvPr id="12292" name="内容占位符 3">
            <a:extLst>
              <a:ext uri="{FF2B5EF4-FFF2-40B4-BE49-F238E27FC236}">
                <a16:creationId xmlns:a16="http://schemas.microsoft.com/office/drawing/2014/main" id="{00BB506B-DCB6-48AD-B1CF-499E9F9EDE8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t>套接字（</a:t>
            </a:r>
            <a:r>
              <a:rPr lang="en-US" altLang="zh-CN"/>
              <a:t>socket</a:t>
            </a:r>
            <a: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359A6-E737-411D-A894-70564258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958850"/>
            <a:ext cx="64071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83B2DD-2FF1-48DC-87D7-415F5A26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Cookie</a:t>
            </a:r>
            <a:r>
              <a:rPr lang="zh-CN" altLang="en-US" dirty="0"/>
              <a:t>由用户客户端浏览器进行保存，按其存储位置可分为内存式存储和硬盘式存储。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内存式存储将</a:t>
            </a:r>
            <a:r>
              <a:rPr lang="en-US" altLang="zh-CN" dirty="0"/>
              <a:t>Cookie</a:t>
            </a:r>
            <a:r>
              <a:rPr lang="zh-CN" altLang="en-US" dirty="0"/>
              <a:t>保存在内存中，在浏览器关闭后就会消失，由于其存储时间较短，因此也被称为非持久</a:t>
            </a:r>
            <a:r>
              <a:rPr lang="en-US" altLang="zh-CN" dirty="0"/>
              <a:t>Cookie</a:t>
            </a:r>
            <a:r>
              <a:rPr lang="zh-CN" altLang="en-US" dirty="0"/>
              <a:t>或会话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dirty="0"/>
              <a:t>硬盘式存储将</a:t>
            </a:r>
            <a:r>
              <a:rPr lang="en-US" altLang="zh-CN" dirty="0"/>
              <a:t>Cookie</a:t>
            </a:r>
            <a:r>
              <a:rPr lang="zh-CN" altLang="en-US" dirty="0"/>
              <a:t>保存在硬盘中，其不会随浏览器的关闭而消失，除非用户手工清理或到了过期时间。由于硬盘式</a:t>
            </a:r>
            <a:r>
              <a:rPr lang="en-US" altLang="zh-CN" dirty="0"/>
              <a:t>Cookie</a:t>
            </a:r>
            <a:r>
              <a:rPr lang="zh-CN" altLang="en-US" dirty="0"/>
              <a:t>存储时间是长期的，因此也被称为持久</a:t>
            </a:r>
            <a:r>
              <a:rPr lang="en-US" altLang="zh-CN" dirty="0"/>
              <a:t>Cookie</a:t>
            </a:r>
            <a:r>
              <a:rPr lang="zh-CN" altLang="en-US" dirty="0"/>
              <a:t>。</a:t>
            </a:r>
          </a:p>
        </p:txBody>
      </p:sp>
      <p:sp>
        <p:nvSpPr>
          <p:cNvPr id="39939" name="标题 2">
            <a:extLst>
              <a:ext uri="{FF2B5EF4-FFF2-40B4-BE49-F238E27FC236}">
                <a16:creationId xmlns:a16="http://schemas.microsoft.com/office/drawing/2014/main" id="{6848126A-B46B-4CCF-B51F-9532A54B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熟悉</a:t>
            </a:r>
            <a:r>
              <a:rPr lang="en-US" altLang="zh-CN"/>
              <a:t>Cookie</a:t>
            </a:r>
            <a:endParaRPr lang="zh-CN" altLang="en-US"/>
          </a:p>
        </p:txBody>
      </p:sp>
      <p:sp>
        <p:nvSpPr>
          <p:cNvPr id="39940" name="内容占位符 3">
            <a:extLst>
              <a:ext uri="{FF2B5EF4-FFF2-40B4-BE49-F238E27FC236}">
                <a16:creationId xmlns:a16="http://schemas.microsoft.com/office/drawing/2014/main" id="{06D82EB5-294E-44B5-AFAA-3DAB054160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Cookie</a:t>
            </a:r>
            <a:r>
              <a:rPr b="1"/>
              <a:t>的存储方式</a:t>
            </a:r>
          </a:p>
        </p:txBody>
      </p:sp>
      <p:pic>
        <p:nvPicPr>
          <p:cNvPr id="39941" name="图片 5">
            <a:extLst>
              <a:ext uri="{FF2B5EF4-FFF2-40B4-BE49-F238E27FC236}">
                <a16:creationId xmlns:a16="http://schemas.microsoft.com/office/drawing/2014/main" id="{0AC8D008-8DE5-44EB-95A0-85CC4CFD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48" y="4536937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621D8B-90BE-4E37-B552-9CFFB2BC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客户端与服务器间的</a:t>
            </a:r>
            <a:r>
              <a:rPr lang="en-US" altLang="zh-CN" dirty="0"/>
              <a:t>Cookie</a:t>
            </a:r>
            <a:r>
              <a:rPr lang="zh-CN" altLang="en-US" dirty="0"/>
              <a:t>实现过程的具体步骤如下。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客户端请求服务器：</a:t>
            </a:r>
            <a:r>
              <a:rPr lang="zh-CN" altLang="en-US" dirty="0"/>
              <a:t>客户端请求网站页面</a:t>
            </a:r>
            <a:endParaRPr lang="en-US" altLang="zh-CN" dirty="0"/>
          </a:p>
          <a:p>
            <a:pPr>
              <a:defRPr/>
            </a:pPr>
            <a:r>
              <a:rPr lang="zh-CN" altLang="en-US" b="1" dirty="0"/>
              <a:t>服务器响应请求：</a:t>
            </a:r>
            <a:r>
              <a:rPr lang="en-US" altLang="zh-CN" dirty="0"/>
              <a:t>Cookie</a:t>
            </a:r>
            <a:r>
              <a:rPr lang="zh-CN" altLang="en-US" dirty="0"/>
              <a:t>是一种字符串，为</a:t>
            </a:r>
            <a:r>
              <a:rPr lang="en-US" altLang="zh-CN" dirty="0"/>
              <a:t>key=value</a:t>
            </a:r>
            <a:r>
              <a:rPr lang="zh-CN" altLang="en-US" dirty="0"/>
              <a:t>形式，服务器需要记录这个客户端请求的状态，在响应头中增加一个</a:t>
            </a:r>
            <a:r>
              <a:rPr lang="en-US" altLang="zh-CN" dirty="0"/>
              <a:t>Set-Cookie</a:t>
            </a:r>
            <a:r>
              <a:rPr lang="zh-CN" altLang="en-US" dirty="0"/>
              <a:t>字段。</a:t>
            </a:r>
          </a:p>
          <a:p>
            <a:pPr>
              <a:defRPr/>
            </a:pPr>
            <a:r>
              <a:rPr lang="zh-CN" altLang="en-US" b="1" dirty="0"/>
              <a:t>客户端再次请求服务器：</a:t>
            </a:r>
            <a:endParaRPr lang="en-US" altLang="zh-CN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客户端会对服务器响应的</a:t>
            </a:r>
            <a:r>
              <a:rPr lang="en-US" altLang="zh-CN" dirty="0"/>
              <a:t>Set-Cookie</a:t>
            </a:r>
            <a:r>
              <a:rPr lang="zh-CN" altLang="en-US" dirty="0"/>
              <a:t>头信息进行存储。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当再次请求时，将会在请求头中包含服务器响应的</a:t>
            </a:r>
            <a:r>
              <a:rPr lang="en-US" altLang="zh-CN" dirty="0"/>
              <a:t>Cookie</a:t>
            </a:r>
            <a:r>
              <a:rPr lang="zh-CN" altLang="en-US" dirty="0"/>
              <a:t>信息。</a:t>
            </a:r>
            <a:endParaRPr lang="en-US" altLang="zh-CN" dirty="0"/>
          </a:p>
        </p:txBody>
      </p:sp>
      <p:sp>
        <p:nvSpPr>
          <p:cNvPr id="40963" name="标题 2">
            <a:extLst>
              <a:ext uri="{FF2B5EF4-FFF2-40B4-BE49-F238E27FC236}">
                <a16:creationId xmlns:a16="http://schemas.microsoft.com/office/drawing/2014/main" id="{2C3512DF-A841-4741-BF7A-F0B5C204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熟悉</a:t>
            </a:r>
            <a:r>
              <a:rPr lang="en-US" altLang="zh-CN"/>
              <a:t>Cookie</a:t>
            </a:r>
            <a:endParaRPr lang="zh-CN" altLang="en-US"/>
          </a:p>
        </p:txBody>
      </p:sp>
      <p:sp>
        <p:nvSpPr>
          <p:cNvPr id="40964" name="内容占位符 3">
            <a:extLst>
              <a:ext uri="{FF2B5EF4-FFF2-40B4-BE49-F238E27FC236}">
                <a16:creationId xmlns:a16="http://schemas.microsoft.com/office/drawing/2014/main" id="{E2C7DE02-BEF6-4DE2-A9CB-6B78D375793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3. Cookie</a:t>
            </a:r>
            <a:r>
              <a:rPr b="1"/>
              <a:t>的实现过程</a:t>
            </a:r>
          </a:p>
        </p:txBody>
      </p:sp>
      <p:pic>
        <p:nvPicPr>
          <p:cNvPr id="40965" name="Picture 2">
            <a:extLst>
              <a:ext uri="{FF2B5EF4-FFF2-40B4-BE49-F238E27FC236}">
                <a16:creationId xmlns:a16="http://schemas.microsoft.com/office/drawing/2014/main" id="{90FDBC5C-4B8D-46CA-B79C-1F1D6004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546475"/>
            <a:ext cx="4378325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>
            <a:extLst>
              <a:ext uri="{FF2B5EF4-FFF2-40B4-BE49-F238E27FC236}">
                <a16:creationId xmlns:a16="http://schemas.microsoft.com/office/drawing/2014/main" id="{A6AB222D-B3F0-4E6E-A4C1-3590B013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/>
              <a:t>网页文本：如</a:t>
            </a:r>
            <a:r>
              <a:rPr lang="en-US" altLang="zh-CN"/>
              <a:t>HTML</a:t>
            </a:r>
            <a:r>
              <a:rPr lang="zh-CN" altLang="en-US"/>
              <a:t>文档、</a:t>
            </a:r>
            <a:r>
              <a:rPr lang="en-US" altLang="zh-CN"/>
              <a:t>Json</a:t>
            </a:r>
            <a:r>
              <a:rPr lang="zh-CN" altLang="en-US"/>
              <a:t>格式文本等。</a:t>
            </a:r>
          </a:p>
          <a:p>
            <a:pPr marL="361950" indent="-361950"/>
            <a:r>
              <a:rPr lang="zh-CN" altLang="en-US"/>
              <a:t>图片：获取到的是二进制文件，保存为图片格式。</a:t>
            </a:r>
          </a:p>
          <a:p>
            <a:pPr marL="361950" indent="-361950"/>
            <a:r>
              <a:rPr lang="zh-CN" altLang="en-US"/>
              <a:t>视频：同为二进制文件，保存为视频格式即可。</a:t>
            </a:r>
          </a:p>
          <a:p>
            <a:pPr marL="361950" indent="-361950"/>
            <a:r>
              <a:rPr lang="zh-CN" altLang="en-US"/>
              <a:t>其他：只要是能请求到的，都能获取。</a:t>
            </a:r>
          </a:p>
          <a:p>
            <a:pPr marL="361950" indent="-361950"/>
            <a:endParaRPr lang="zh-CN" altLang="en-US"/>
          </a:p>
          <a:p>
            <a:pPr marL="361950" indent="-361950"/>
            <a:endParaRPr lang="zh-CN" altLang="en-US"/>
          </a:p>
        </p:txBody>
      </p:sp>
      <p:sp>
        <p:nvSpPr>
          <p:cNvPr id="41987" name="标题 2">
            <a:extLst>
              <a:ext uri="{FF2B5EF4-FFF2-40B4-BE49-F238E27FC236}">
                <a16:creationId xmlns:a16="http://schemas.microsoft.com/office/drawing/2014/main" id="{15E47876-DCB5-4F2E-933A-0A2575E3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可抓取的数据</a:t>
            </a:r>
          </a:p>
        </p:txBody>
      </p:sp>
      <p:sp>
        <p:nvSpPr>
          <p:cNvPr id="41988" name="内容占位符 3">
            <a:extLst>
              <a:ext uri="{FF2B5EF4-FFF2-40B4-BE49-F238E27FC236}">
                <a16:creationId xmlns:a16="http://schemas.microsoft.com/office/drawing/2014/main" id="{7430E00F-6558-4096-B9D4-21D1FAC4502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6167A674-C5D9-4FD4-B51C-E6A9421F84CC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A2579B2-EBCC-4169-81FE-8618F9F6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4468813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05B47EB9-747E-4BF3-90BC-EDBFD7BF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8468F55E-7AFC-411E-A722-5208DDA0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协议</a:t>
            </a:r>
          </a:p>
        </p:txBody>
      </p:sp>
      <p:sp>
        <p:nvSpPr>
          <p:cNvPr id="43018" name="标题 3">
            <a:extLst>
              <a:ext uri="{FF2B5EF4-FFF2-40B4-BE49-F238E27FC236}">
                <a16:creationId xmlns:a16="http://schemas.microsoft.com/office/drawing/2014/main" id="{141E7307-99FD-4677-BEFB-D2DD2D5B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3CA9A21-C708-4D4A-9923-47C801FBE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网络编程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236BAD76-89E4-4BA9-90CC-9FEA40716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0AC0A650-50EC-47AE-9A86-98811EAE3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58F1C591-A5D1-4918-BAAD-6F4FCF5E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6739EC-1D2F-4F70-A491-12C4F182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本章介绍了</a:t>
            </a:r>
            <a:r>
              <a:rPr lang="en-US" altLang="zh-CN" dirty="0"/>
              <a:t>Python</a:t>
            </a:r>
            <a:r>
              <a:rPr lang="zh-CN" altLang="en-US" dirty="0"/>
              <a:t>中的底层</a:t>
            </a:r>
            <a:r>
              <a:rPr lang="en-US" altLang="zh-CN" dirty="0"/>
              <a:t>Socket</a:t>
            </a:r>
            <a:r>
              <a:rPr lang="zh-CN" altLang="en-US" dirty="0"/>
              <a:t>库，及运用</a:t>
            </a:r>
            <a:r>
              <a:rPr lang="en-US" altLang="zh-CN" dirty="0"/>
              <a:t>socket</a:t>
            </a:r>
            <a:r>
              <a:rPr lang="zh-CN" altLang="en-US" dirty="0"/>
              <a:t>库建立</a:t>
            </a:r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</a:t>
            </a:r>
            <a:r>
              <a:rPr lang="zh-CN" altLang="en-US" dirty="0"/>
              <a:t>连接。并对超文本传输协议（</a:t>
            </a:r>
            <a:r>
              <a:rPr lang="en-US" altLang="zh-CN" dirty="0"/>
              <a:t>HTTP</a:t>
            </a:r>
            <a:r>
              <a:rPr lang="zh-CN" altLang="en-US" dirty="0"/>
              <a:t>）及其相关机制进行了简要介绍。对本章做小结如下。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 </a:t>
            </a:r>
            <a:r>
              <a:rPr lang="en-US" altLang="zh-CN" dirty="0"/>
              <a:t>Socket</a:t>
            </a:r>
            <a:r>
              <a:rPr lang="zh-CN" altLang="en-US" dirty="0"/>
              <a:t>库提供多种协议类型和函数，可用于建立</a:t>
            </a:r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</a:t>
            </a:r>
            <a:r>
              <a:rPr lang="zh-CN" altLang="en-US" dirty="0"/>
              <a:t>连接。</a:t>
            </a:r>
          </a:p>
          <a:p>
            <a:pPr>
              <a:defRPr/>
            </a:pPr>
            <a:r>
              <a:rPr lang="en-US" altLang="zh-CN" dirty="0"/>
              <a:t>HTTP</a:t>
            </a:r>
            <a:r>
              <a:rPr lang="zh-CN" altLang="en-US" dirty="0"/>
              <a:t>协议基于</a:t>
            </a:r>
            <a:r>
              <a:rPr lang="en-US" altLang="zh-CN" dirty="0"/>
              <a:t>TCP</a:t>
            </a:r>
            <a:r>
              <a:rPr lang="zh-CN" altLang="en-US" dirty="0"/>
              <a:t>协议进行客户端与服务器间的通讯，由客户端发起请求，服务器进行应答。</a:t>
            </a:r>
          </a:p>
          <a:p>
            <a:pPr>
              <a:defRPr/>
            </a:pPr>
            <a:r>
              <a:rPr lang="en-US" altLang="zh-CN" dirty="0"/>
              <a:t>HTTP</a:t>
            </a:r>
            <a:r>
              <a:rPr lang="zh-CN" altLang="en-US" dirty="0"/>
              <a:t>状态码由</a:t>
            </a:r>
            <a:r>
              <a:rPr lang="en-US" altLang="zh-CN" dirty="0"/>
              <a:t>3</a:t>
            </a:r>
            <a:r>
              <a:rPr lang="zh-CN" altLang="en-US" dirty="0"/>
              <a:t>位数字构成，按首位数字可分为</a:t>
            </a:r>
            <a:r>
              <a:rPr lang="en-US" altLang="zh-CN" dirty="0"/>
              <a:t>5</a:t>
            </a:r>
            <a:r>
              <a:rPr lang="zh-CN" altLang="en-US" dirty="0"/>
              <a:t>类状态码。</a:t>
            </a:r>
          </a:p>
          <a:p>
            <a:pPr>
              <a:defRPr/>
            </a:pPr>
            <a:r>
              <a:rPr lang="en-US" altLang="zh-CN" dirty="0"/>
              <a:t>HTTP</a:t>
            </a:r>
            <a:r>
              <a:rPr lang="zh-CN" altLang="en-US" dirty="0"/>
              <a:t>头部信息为</a:t>
            </a:r>
            <a:r>
              <a:rPr lang="en-US" altLang="zh-CN" dirty="0"/>
              <a:t>HTTP</a:t>
            </a:r>
            <a:r>
              <a:rPr lang="zh-CN" altLang="en-US" dirty="0"/>
              <a:t>协议的请求与响应消息中的消息头部分，其定义了该次传输事务中的操作参数。</a:t>
            </a:r>
          </a:p>
          <a:p>
            <a:pPr>
              <a:defRPr/>
            </a:pPr>
            <a:r>
              <a:rPr lang="zh-CN" altLang="en-US" dirty="0"/>
              <a:t> </a:t>
            </a:r>
            <a:r>
              <a:rPr lang="en-US" altLang="zh-CN" dirty="0"/>
              <a:t>Cookie</a:t>
            </a:r>
            <a:r>
              <a:rPr lang="zh-CN" altLang="en-US" dirty="0"/>
              <a:t>机制可记录用户状态，服务器可依据</a:t>
            </a:r>
            <a:r>
              <a:rPr lang="en-US" altLang="zh-CN" dirty="0"/>
              <a:t>Cookie</a:t>
            </a:r>
            <a:r>
              <a:rPr lang="zh-CN" altLang="en-US" dirty="0"/>
              <a:t>对用户状态进行记录与识别。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4035" name="标题 2">
            <a:extLst>
              <a:ext uri="{FF2B5EF4-FFF2-40B4-BE49-F238E27FC236}">
                <a16:creationId xmlns:a16="http://schemas.microsoft.com/office/drawing/2014/main" id="{EFBEB12C-9A8E-4858-BEB7-589B0920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3D7DEC15-9B77-40AF-971D-8DF3C6F8E9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DFB8D822-EBCA-4F1A-AD70-C09DB3B24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3F5E0CFC-DA4C-4786-8C87-57F333CA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zh-CN"/>
              <a:t>socket</a:t>
            </a:r>
            <a:r>
              <a:rPr lang="zh-CN" altLang="en-US"/>
              <a:t>库中整合了多种协议类型。</a:t>
            </a:r>
            <a:endParaRPr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13315" name="标题 2">
            <a:extLst>
              <a:ext uri="{FF2B5EF4-FFF2-40B4-BE49-F238E27FC236}">
                <a16:creationId xmlns:a16="http://schemas.microsoft.com/office/drawing/2014/main" id="{0A8D5F3C-800B-4F9B-BC67-698431D9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网络编程</a:t>
            </a:r>
            <a:r>
              <a:rPr lang="en-US" altLang="zh-CN"/>
              <a:t>Socket</a:t>
            </a:r>
            <a:r>
              <a:rPr lang="zh-CN" altLang="en-US"/>
              <a:t>库</a:t>
            </a:r>
          </a:p>
        </p:txBody>
      </p:sp>
      <p:sp>
        <p:nvSpPr>
          <p:cNvPr id="13316" name="内容占位符 3">
            <a:extLst>
              <a:ext uri="{FF2B5EF4-FFF2-40B4-BE49-F238E27FC236}">
                <a16:creationId xmlns:a16="http://schemas.microsoft.com/office/drawing/2014/main" id="{8858BC4C-EAAB-49EB-97C5-2C01CC45A1B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1. socket</a:t>
            </a:r>
            <a:r>
              <a:rPr b="1"/>
              <a:t>协议类型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B9E0D8-DC5A-4DB8-9347-50726648AB00}"/>
              </a:ext>
            </a:extLst>
          </p:cNvPr>
          <p:cNvGraphicFramePr>
            <a:graphicFrameLocks noGrp="1"/>
          </p:cNvGraphicFramePr>
          <p:nvPr/>
        </p:nvGraphicFramePr>
        <p:xfrm>
          <a:off x="409575" y="2401888"/>
          <a:ext cx="11068050" cy="3759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0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协议类型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socket.AF_UNIX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用于同一台机器上的进程通信（本地通信）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socket.AF_INET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用于服务器与服务器之间的网络通信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socket.AF_INET6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IPV6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方式的服务器与服务器之间的网络通信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socket.SOCK_STREAM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TCP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的流式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通信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socket.SOCK_DGRAM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UDP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的数据报式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通信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561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socket.SOCK_RAW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原始套接字，普通的套接字无法处理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ICMP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IGMP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等网络报文，而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SOCK_RAW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可以；其次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SOCK_RAW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也可以处理特殊的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IPV4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报文；此外，利用原始套接字，可以通过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IP_HDRINCL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套接字选项由用户构造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头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7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socket.SOCK_SEQPACKET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可靠的连续数据包服务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4000" marR="240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09DE3B40-C489-43C7-A40A-8D3DB5ED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 b="1"/>
              <a:t>服务器端</a:t>
            </a:r>
            <a:r>
              <a:rPr lang="en-US" altLang="zh-CN" b="1"/>
              <a:t>Socket</a:t>
            </a:r>
            <a:r>
              <a:rPr lang="zh-CN" altLang="en-US" b="1"/>
              <a:t>函数：</a:t>
            </a:r>
            <a:r>
              <a:rPr lang="en-US" altLang="zh-CN"/>
              <a:t>socket</a:t>
            </a:r>
            <a:r>
              <a:rPr lang="zh-CN" altLang="en-US"/>
              <a:t>库中的服务器端函数仅供服务器使用。</a:t>
            </a:r>
            <a:endParaRPr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14339" name="标题 2">
            <a:extLst>
              <a:ext uri="{FF2B5EF4-FFF2-40B4-BE49-F238E27FC236}">
                <a16:creationId xmlns:a16="http://schemas.microsoft.com/office/drawing/2014/main" id="{056943DB-5014-490B-9F5E-D44A2FCD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网络编程</a:t>
            </a:r>
            <a:r>
              <a:rPr lang="en-US" altLang="zh-CN"/>
              <a:t>Socket</a:t>
            </a:r>
            <a:r>
              <a:rPr lang="zh-CN" altLang="en-US"/>
              <a:t>库</a:t>
            </a:r>
          </a:p>
        </p:txBody>
      </p:sp>
      <p:sp>
        <p:nvSpPr>
          <p:cNvPr id="14340" name="内容占位符 3">
            <a:extLst>
              <a:ext uri="{FF2B5EF4-FFF2-40B4-BE49-F238E27FC236}">
                <a16:creationId xmlns:a16="http://schemas.microsoft.com/office/drawing/2014/main" id="{40D6C977-D313-46E5-A68F-906C6000F66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socket</a:t>
            </a:r>
            <a:r>
              <a:rPr b="1"/>
              <a:t>函数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337202-00DA-4351-A259-319E73F96697}"/>
              </a:ext>
            </a:extLst>
          </p:cNvPr>
          <p:cNvGraphicFramePr>
            <a:graphicFrameLocks noGrp="1"/>
          </p:cNvGraphicFramePr>
          <p:nvPr/>
        </p:nvGraphicFramePr>
        <p:xfrm>
          <a:off x="846138" y="2484438"/>
          <a:ext cx="10263187" cy="3384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0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51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语法格式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4" marR="3182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4" marR="3182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8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socket.bind(address)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4" marR="31824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将套接字绑定到地址，在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AF_INET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协议下，以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tuple(host,port)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的方式传入，如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socket.bind((host,port))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，其中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host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为绑定的地址，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port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为监听的端口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4" marR="3182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48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socket.listen(backlog)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4" marR="31824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开始监听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TCP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传入连接，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backlog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指定在拒绝链接前，操作系统可以挂起的最大连接数，该值最少为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，大部分应用程序通常设为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4" marR="3182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06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socket.accept()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4" marR="31824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接受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TCP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链接并返回（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conn,address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），其中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conn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是新的套接字对象，可以用来接收和发送数据，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address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是链接客户端的地址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4" marR="3182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>
            <a:extLst>
              <a:ext uri="{FF2B5EF4-FFF2-40B4-BE49-F238E27FC236}">
                <a16:creationId xmlns:a16="http://schemas.microsoft.com/office/drawing/2014/main" id="{AE7EADEE-D58E-46B5-AEB7-C81427AA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 b="1"/>
              <a:t>客户端</a:t>
            </a:r>
            <a:r>
              <a:rPr lang="en-US" altLang="zh-CN" b="1"/>
              <a:t>Socket</a:t>
            </a:r>
            <a:r>
              <a:rPr lang="zh-CN" altLang="en-US" b="1"/>
              <a:t>函数：</a:t>
            </a:r>
            <a:r>
              <a:rPr lang="en-US" altLang="zh-CN"/>
              <a:t>socket</a:t>
            </a:r>
            <a:r>
              <a:rPr lang="zh-CN" altLang="en-US"/>
              <a:t>库中的客户端函数仅供客户端使用。</a:t>
            </a:r>
            <a:endParaRPr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A04F489E-2625-4043-881B-48945CC5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网络编程</a:t>
            </a:r>
            <a:r>
              <a:rPr lang="en-US" altLang="zh-CN"/>
              <a:t>Socket</a:t>
            </a:r>
            <a:r>
              <a:rPr lang="zh-CN" altLang="en-US"/>
              <a:t>库</a:t>
            </a:r>
          </a:p>
        </p:txBody>
      </p:sp>
      <p:sp>
        <p:nvSpPr>
          <p:cNvPr id="15364" name="内容占位符 3">
            <a:extLst>
              <a:ext uri="{FF2B5EF4-FFF2-40B4-BE49-F238E27FC236}">
                <a16:creationId xmlns:a16="http://schemas.microsoft.com/office/drawing/2014/main" id="{3C4D226D-51AD-4AA2-BEF5-EE21BDBCB78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socket</a:t>
            </a:r>
            <a:r>
              <a:rPr b="1"/>
              <a:t>函数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5FB879-361C-44BA-AF66-4E83D9A81FF0}"/>
              </a:ext>
            </a:extLst>
          </p:cNvPr>
          <p:cNvGraphicFramePr>
            <a:graphicFrameLocks noGrp="1"/>
          </p:cNvGraphicFramePr>
          <p:nvPr/>
        </p:nvGraphicFramePr>
        <p:xfrm>
          <a:off x="831850" y="2484438"/>
          <a:ext cx="10086975" cy="2386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语法格式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8" marR="3182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1828" marR="3182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28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socket.connect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(address)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连接到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address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处的套接字，一般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address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的格式为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tuple(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host,port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，若连接出错，则返回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socket.error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错误</a:t>
                      </a: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28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socket.connect_ex(address)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9" marR="6858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功能与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socket.connect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相同，但成功返回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0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，失败返回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error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的值</a:t>
                      </a: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>
            <a:extLst>
              <a:ext uri="{FF2B5EF4-FFF2-40B4-BE49-F238E27FC236}">
                <a16:creationId xmlns:a16="http://schemas.microsoft.com/office/drawing/2014/main" id="{2BB50D29-E59A-4ACD-B62D-E7E60B2E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 b="1"/>
              <a:t>公共</a:t>
            </a:r>
            <a:r>
              <a:rPr lang="en-US" altLang="zh-CN" b="1"/>
              <a:t>Socket</a:t>
            </a:r>
            <a:r>
              <a:rPr lang="zh-CN" altLang="en-US" b="1"/>
              <a:t>函数：</a:t>
            </a:r>
            <a:r>
              <a:rPr lang="en-US" altLang="zh-CN"/>
              <a:t>socket</a:t>
            </a:r>
            <a:r>
              <a:rPr lang="zh-CN" altLang="en-US"/>
              <a:t>库中的公共函数即可在服务器端使用也可在客户端使用，为通用函数。</a:t>
            </a:r>
            <a:endParaRPr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16387" name="标题 2">
            <a:extLst>
              <a:ext uri="{FF2B5EF4-FFF2-40B4-BE49-F238E27FC236}">
                <a16:creationId xmlns:a16="http://schemas.microsoft.com/office/drawing/2014/main" id="{547358B1-5D84-42F9-8542-EC722252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网络编程</a:t>
            </a:r>
            <a:r>
              <a:rPr lang="en-US" altLang="zh-CN"/>
              <a:t>Socket</a:t>
            </a:r>
            <a:r>
              <a:rPr lang="zh-CN" altLang="en-US"/>
              <a:t>库</a:t>
            </a:r>
          </a:p>
        </p:txBody>
      </p:sp>
      <p:sp>
        <p:nvSpPr>
          <p:cNvPr id="16388" name="内容占位符 3">
            <a:extLst>
              <a:ext uri="{FF2B5EF4-FFF2-40B4-BE49-F238E27FC236}">
                <a16:creationId xmlns:a16="http://schemas.microsoft.com/office/drawing/2014/main" id="{0BEC3093-548E-4BCE-8BD2-399403F96E0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socket</a:t>
            </a:r>
            <a:r>
              <a:rPr b="1"/>
              <a:t>函数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39BE7E3-ABB2-4EB7-9133-15CB4A61FEED}"/>
              </a:ext>
            </a:extLst>
          </p:cNvPr>
          <p:cNvGraphicFramePr>
            <a:graphicFrameLocks noGrp="1"/>
          </p:cNvGraphicFramePr>
          <p:nvPr/>
        </p:nvGraphicFramePr>
        <p:xfrm>
          <a:off x="558800" y="2160588"/>
          <a:ext cx="10645775" cy="4111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语法格式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socket.recv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buffsize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[,flag])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接受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TCP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套接字的数据，数据以字符串形式返回，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buffsize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指定要接受的最大数据量，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flag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提供有关消息的其他信息，通常可以忽略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socket.send(string[,flag])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发送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TCP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数据，将字符串中的数据发送到链接的套接字，返回值是要发送的字节数量，该数量可能小于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的字节大小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8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socket.sendall(string[,flag])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完整发送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TCP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数据，将字符串中的数据发送到链接的套接字，但在返回之前尝试发送所有数据。成功返回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，失败则抛出异常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socket.recvfrom(bufsize[,flag])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接受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UDP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套接字的数据，与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recv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函数类似，但返回值是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tuple(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data,address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。其中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data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是包含接受数据的字符串，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address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是发送数据的套接字地址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96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socket.sendto(string[,flag],address)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发送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UDP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数据，将数据发送到套接字，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address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形式为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tuple(</a:t>
                      </a: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ipaddr,port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，指定远程地址发送，返回值是发送的字节数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socket.close()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关闭套接字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7890" marR="1789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49258053-31C2-4F77-B74F-4FDE45FC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 b="1"/>
              <a:t>公共</a:t>
            </a:r>
            <a:r>
              <a:rPr lang="en-US" altLang="zh-CN" b="1"/>
              <a:t>Socket</a:t>
            </a:r>
            <a:r>
              <a:rPr lang="zh-CN" altLang="en-US" b="1"/>
              <a:t>函数：</a:t>
            </a:r>
            <a:r>
              <a:rPr lang="en-US" altLang="zh-CN"/>
              <a:t>socket</a:t>
            </a:r>
            <a:r>
              <a:rPr lang="zh-CN" altLang="en-US"/>
              <a:t>库中的公共函数即可在服务器端使用也可在客户端使用，为通用函数。</a:t>
            </a:r>
            <a:endParaRPr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17411" name="标题 2">
            <a:extLst>
              <a:ext uri="{FF2B5EF4-FFF2-40B4-BE49-F238E27FC236}">
                <a16:creationId xmlns:a16="http://schemas.microsoft.com/office/drawing/2014/main" id="{CD6909CE-40C3-4973-9BB5-1086F968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网络编程</a:t>
            </a:r>
            <a:r>
              <a:rPr lang="en-US" altLang="zh-CN"/>
              <a:t>Socket</a:t>
            </a:r>
            <a:r>
              <a:rPr lang="zh-CN" altLang="en-US"/>
              <a:t>库</a:t>
            </a:r>
          </a:p>
        </p:txBody>
      </p:sp>
      <p:sp>
        <p:nvSpPr>
          <p:cNvPr id="17412" name="内容占位符 3">
            <a:extLst>
              <a:ext uri="{FF2B5EF4-FFF2-40B4-BE49-F238E27FC236}">
                <a16:creationId xmlns:a16="http://schemas.microsoft.com/office/drawing/2014/main" id="{4417DA81-49FE-4A5E-A1B2-563BA8AA657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socket</a:t>
            </a:r>
            <a:r>
              <a:rPr b="1"/>
              <a:t>函数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BAF602-3356-4692-AAB0-30D00DDED49B}"/>
              </a:ext>
            </a:extLst>
          </p:cNvPr>
          <p:cNvGraphicFramePr>
            <a:graphicFrameLocks noGrp="1"/>
          </p:cNvGraphicFramePr>
          <p:nvPr/>
        </p:nvGraphicFramePr>
        <p:xfrm>
          <a:off x="546100" y="2387600"/>
          <a:ext cx="10631488" cy="3425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 marL="0" marR="0" indent="127000" algn="ctr" defTabSz="9675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语法格式</a:t>
                      </a:r>
                      <a:endParaRPr lang="zh-CN" alt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marL="0" marR="0" indent="127000" algn="ctr" defTabSz="9675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socket.getpeername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返回套接字的远程地址，返回值通常是一个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tuple(ipaddr,port)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socket.getsockname()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返回套接字自己的地址，返回值通常是一个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tuple(ipaddr,port)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socket.setsockopt(level,optname,value)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设置给定套接字选项的值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socket.getsockopt(level,optname[,buflen])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返回套接字选项的值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2" marR="3600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A3C7BF8E-DB77-4D65-937D-15953D8D0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en-US" b="1"/>
              <a:t>公共</a:t>
            </a:r>
            <a:r>
              <a:rPr lang="en-US" altLang="zh-CN" b="1"/>
              <a:t>Socket</a:t>
            </a:r>
            <a:r>
              <a:rPr lang="zh-CN" altLang="en-US" b="1"/>
              <a:t>函数：</a:t>
            </a:r>
            <a:r>
              <a:rPr lang="en-US" altLang="zh-CN"/>
              <a:t>socket</a:t>
            </a:r>
            <a:r>
              <a:rPr lang="zh-CN" altLang="en-US"/>
              <a:t>库中的公共函数即可在服务器端使用也可在客户端使用，为通用函数。</a:t>
            </a:r>
            <a:endParaRPr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18435" name="标题 2">
            <a:extLst>
              <a:ext uri="{FF2B5EF4-FFF2-40B4-BE49-F238E27FC236}">
                <a16:creationId xmlns:a16="http://schemas.microsoft.com/office/drawing/2014/main" id="{33088F1F-4171-439D-9634-735B34DB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网络编程</a:t>
            </a:r>
            <a:r>
              <a:rPr lang="en-US" altLang="zh-CN"/>
              <a:t>Socket</a:t>
            </a:r>
            <a:r>
              <a:rPr lang="zh-CN" altLang="en-US"/>
              <a:t>库</a:t>
            </a:r>
          </a:p>
        </p:txBody>
      </p:sp>
      <p:sp>
        <p:nvSpPr>
          <p:cNvPr id="18436" name="内容占位符 3">
            <a:extLst>
              <a:ext uri="{FF2B5EF4-FFF2-40B4-BE49-F238E27FC236}">
                <a16:creationId xmlns:a16="http://schemas.microsoft.com/office/drawing/2014/main" id="{D6A22B7A-DD62-455F-9048-931EA5F8D3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/>
              <a:t>2. socket</a:t>
            </a:r>
            <a:r>
              <a:rPr b="1"/>
              <a:t>函数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CEDDAA-5CDA-48C6-9A1F-BC6A41C8179E}"/>
              </a:ext>
            </a:extLst>
          </p:cNvPr>
          <p:cNvGraphicFramePr>
            <a:graphicFrameLocks noGrp="1"/>
          </p:cNvGraphicFramePr>
          <p:nvPr/>
        </p:nvGraphicFramePr>
        <p:xfrm>
          <a:off x="655638" y="2538413"/>
          <a:ext cx="10590212" cy="3262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488">
                <a:tc>
                  <a:txBody>
                    <a:bodyPr/>
                    <a:lstStyle/>
                    <a:p>
                      <a:pPr marL="0" marR="0" indent="127000" algn="ctr" defTabSz="9675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语法格式</a:t>
                      </a:r>
                      <a:endParaRPr lang="zh-CN" alt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127000" algn="ctr" defTabSz="9675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36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socket.settimeout(timeout)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设置套接字操作的超时时间，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timeout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是一个浮点数，单位是秒，值为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None</a:t>
                      </a: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时表示永远不会超时。超时时间应在刚创建套接字时设置，因为它们可能用于连接的操作，如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s.connect()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8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socket.gettimeout()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返回当前超时值，单位是秒，如果没有设置超时则返回</a:t>
                      </a: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None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8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socket.fileno()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返回套接字的文件描述</a:t>
                      </a: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8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socket.makefile</a:t>
                      </a:r>
                      <a:r>
                        <a:rPr 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()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创建一个与该套接字相关的文件</a:t>
                      </a:r>
                    </a:p>
                  </a:txBody>
                  <a:tcPr marL="68577" marR="6857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人邮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" id="{12D75854-6A52-486C-A0FD-C8986F57544C}" vid="{4FF1CD36-0D99-4383-A6DB-D955F05BFB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3932</Words>
  <Application>Microsoft Office PowerPoint</Application>
  <PresentationFormat>宽屏</PresentationFormat>
  <Paragraphs>292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Calibri</vt:lpstr>
      <vt:lpstr>宋体</vt:lpstr>
      <vt:lpstr>Arial</vt:lpstr>
      <vt:lpstr>微软雅黑</vt:lpstr>
      <vt:lpstr>Wingdings</vt:lpstr>
      <vt:lpstr>等线</vt:lpstr>
      <vt:lpstr>仿宋</vt:lpstr>
      <vt:lpstr>黑体</vt:lpstr>
      <vt:lpstr>Times New Roman</vt:lpstr>
      <vt:lpstr>人邮</vt:lpstr>
      <vt:lpstr>网页前端基础</vt:lpstr>
      <vt:lpstr>目录</vt:lpstr>
      <vt:lpstr>Python网络编程Socket库</vt:lpstr>
      <vt:lpstr>Python网络编程Socket库</vt:lpstr>
      <vt:lpstr>Python网络编程Socket库</vt:lpstr>
      <vt:lpstr>Python网络编程Socket库</vt:lpstr>
      <vt:lpstr>Python网络编程Socket库</vt:lpstr>
      <vt:lpstr>Python网络编程Socket库</vt:lpstr>
      <vt:lpstr>Python网络编程Socket库</vt:lpstr>
      <vt:lpstr>使用Socket进行TCP编程</vt:lpstr>
      <vt:lpstr>使用Socket进行TCP编程</vt:lpstr>
      <vt:lpstr>使用Socket进行TCP编程</vt:lpstr>
      <vt:lpstr>使用Socket进行UDP编程</vt:lpstr>
      <vt:lpstr>使用Socket进行UDP编程</vt:lpstr>
      <vt:lpstr>使用Socket进行UDP编程</vt:lpstr>
      <vt:lpstr>目录</vt:lpstr>
      <vt:lpstr>HTTP请求方式与过程</vt:lpstr>
      <vt:lpstr>HTTP请求方式与过程</vt:lpstr>
      <vt:lpstr>HTTP请求方式与过程</vt:lpstr>
      <vt:lpstr>HTTP请求方式与过程</vt:lpstr>
      <vt:lpstr>HTTP请求方式与过程</vt:lpstr>
      <vt:lpstr>HTTP请求方式与过程</vt:lpstr>
      <vt:lpstr>常见HTTP状态码</vt:lpstr>
      <vt:lpstr>常见HTTP状态码</vt:lpstr>
      <vt:lpstr>HTTP头部信息</vt:lpstr>
      <vt:lpstr>HTTP头部信息</vt:lpstr>
      <vt:lpstr>HTTP头部信息</vt:lpstr>
      <vt:lpstr>熟悉Cookie</vt:lpstr>
      <vt:lpstr>熟悉Cookie</vt:lpstr>
      <vt:lpstr>熟悉Cookie</vt:lpstr>
      <vt:lpstr>熟悉Cookie</vt:lpstr>
      <vt:lpstr>可抓取的数据</vt:lpstr>
      <vt:lpstr>目录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hui yang</cp:lastModifiedBy>
  <cp:revision>310</cp:revision>
  <dcterms:created xsi:type="dcterms:W3CDTF">2017-01-10T15:44:52Z</dcterms:created>
  <dcterms:modified xsi:type="dcterms:W3CDTF">2019-05-27T03:44:56Z</dcterms:modified>
</cp:coreProperties>
</file>